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C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869680" y="1097280"/>
            <a:ext cx="2011680" cy="2011680"/>
          </a:xfrm>
          <a:prstGeom prst="ellipse">
            <a:avLst/>
          </a:prstGeom>
          <a:solidFill>
            <a:srgbClr val="F4F3E8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005840"/>
            <a:ext cx="758952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7E7E49"/>
                </a:solidFill>
                <a:latin typeface="Aptos"/>
              </a:rPr>
              <a:t>ЭКВИЛИБРИУМ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777240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800" b="1">
                <a:solidFill>
                  <a:srgbClr val="4A4931"/>
                </a:solidFill>
                <a:latin typeface="Aptos"/>
              </a:rPr>
              <a:t>ЗЕМЛЯ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9808" y="2423160"/>
            <a:ext cx="768096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200" b="1">
                <a:solidFill>
                  <a:srgbClr val="7E7E49"/>
                </a:solidFill>
                <a:latin typeface="Aptos"/>
              </a:rPr>
              <a:t>Портал пяти стихий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9808" y="3108960"/>
            <a:ext cx="78638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566572"/>
                </a:solidFill>
                <a:latin typeface="Aptos"/>
              </a:rPr>
              <a:t>Материя • Труд • Территория • Производство • Наследие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4160520"/>
            <a:ext cx="1060704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4A4931"/>
                </a:solidFill>
                <a:latin typeface="Aptos"/>
              </a:rPr>
              <a:t>Основание → Труд → Форма → Результат → Наследие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6035040"/>
            <a:ext cx="502920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000" b="0">
                <a:solidFill>
                  <a:srgbClr val="7A8995"/>
                </a:solidFill>
                <a:latin typeface="Aptos"/>
              </a:rPr>
              <a:t>Концепция •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>
                <a:solidFill>
                  <a:srgbClr val="4A4931"/>
                </a:solidFill>
                <a:latin typeface="Aptos"/>
              </a:rPr>
              <a:t>8 проектов Портала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914400"/>
            <a:ext cx="1088136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7E7E49"/>
                </a:solidFill>
                <a:latin typeface="Aptos"/>
              </a:rPr>
              <a:t>Проектный контур для пилота и масштабирования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298448"/>
            <a:ext cx="10972800" cy="36576"/>
          </a:xfrm>
          <a:prstGeom prst="rect">
            <a:avLst/>
          </a:prstGeom>
          <a:solidFill>
            <a:srgbClr val="7E7E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85800" y="1554480"/>
            <a:ext cx="5257800" cy="960120"/>
          </a:xfrm>
          <a:prstGeom prst="roundRect">
            <a:avLst/>
          </a:prstGeom>
          <a:solidFill>
            <a:srgbClr val="F4F3E8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50392" y="1664207"/>
            <a:ext cx="49286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>
                <a:solidFill>
                  <a:srgbClr val="7E7E49"/>
                </a:solidFill>
                <a:latin typeface="Aptos"/>
              </a:rPr>
              <a:t>ЗЕМЛЯ.ТЕРРИТОРИЯ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0392" y="2066543"/>
            <a:ext cx="4928616" cy="3383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Цифровой паспорт и план развития.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09360" y="1554480"/>
            <a:ext cx="5257800" cy="960120"/>
          </a:xfrm>
          <a:prstGeom prst="roundRect">
            <a:avLst/>
          </a:prstGeom>
          <a:solidFill>
            <a:srgbClr val="F7F9FA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73952" y="1664207"/>
            <a:ext cx="49286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>
                <a:solidFill>
                  <a:srgbClr val="7E7E49"/>
                </a:solidFill>
                <a:latin typeface="Aptos"/>
              </a:rPr>
              <a:t>ЗЕМЛЯ.ПОЧВА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73952" y="2066543"/>
            <a:ext cx="4928616" cy="3383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Плодородие, рекультивация и восстановление.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85800" y="2715768"/>
            <a:ext cx="5257800" cy="960120"/>
          </a:xfrm>
          <a:prstGeom prst="roundRect">
            <a:avLst/>
          </a:prstGeom>
          <a:solidFill>
            <a:srgbClr val="F4F3E8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50392" y="2825496"/>
            <a:ext cx="49286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>
                <a:solidFill>
                  <a:srgbClr val="7E7E49"/>
                </a:solidFill>
                <a:latin typeface="Aptos"/>
              </a:rPr>
              <a:t>ЗЕМЛЯ.МАТЕРИАЛ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50392" y="3227832"/>
            <a:ext cx="4928616" cy="3383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Новые и циркулярные материалы.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309360" y="2715768"/>
            <a:ext cx="5257800" cy="960120"/>
          </a:xfrm>
          <a:prstGeom prst="roundRect">
            <a:avLst/>
          </a:prstGeom>
          <a:solidFill>
            <a:srgbClr val="F7F9FA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73952" y="2825496"/>
            <a:ext cx="49286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>
                <a:solidFill>
                  <a:srgbClr val="7E7E49"/>
                </a:solidFill>
                <a:latin typeface="Aptos"/>
              </a:rPr>
              <a:t>ЗЕМЛЯ.ТРУД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73952" y="3227832"/>
            <a:ext cx="4928616" cy="3383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Биржа труда, навыков и мастерства.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85800" y="3877056"/>
            <a:ext cx="5257800" cy="960120"/>
          </a:xfrm>
          <a:prstGeom prst="roundRect">
            <a:avLst/>
          </a:prstGeom>
          <a:solidFill>
            <a:srgbClr val="F4F3E8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50392" y="3986784"/>
            <a:ext cx="49286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>
                <a:solidFill>
                  <a:srgbClr val="7E7E49"/>
                </a:solidFill>
                <a:latin typeface="Aptos"/>
              </a:rPr>
              <a:t>ЗЕМЛЯ.ПРОИЗВОДСТВО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50392" y="4389120"/>
            <a:ext cx="4928616" cy="3383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Индустриальный контур технологий.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309360" y="3877056"/>
            <a:ext cx="5257800" cy="960120"/>
          </a:xfrm>
          <a:prstGeom prst="roundRect">
            <a:avLst/>
          </a:prstGeom>
          <a:solidFill>
            <a:srgbClr val="F7F9FA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73952" y="3986784"/>
            <a:ext cx="49286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>
                <a:solidFill>
                  <a:srgbClr val="7E7E49"/>
                </a:solidFill>
                <a:latin typeface="Aptos"/>
              </a:rPr>
              <a:t>ЗЕМЛЯ.ГОРОД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73952" y="4389120"/>
            <a:ext cx="4928616" cy="3383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Инфраструктура жизненного цикла.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85800" y="5038344"/>
            <a:ext cx="5257800" cy="960120"/>
          </a:xfrm>
          <a:prstGeom prst="roundRect">
            <a:avLst/>
          </a:prstGeom>
          <a:solidFill>
            <a:srgbClr val="F4F3E8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50392" y="5148072"/>
            <a:ext cx="49286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>
                <a:solidFill>
                  <a:srgbClr val="7E7E49"/>
                </a:solidFill>
                <a:latin typeface="Aptos"/>
              </a:rPr>
              <a:t>ЗЕМЛЯ.НАСЛЕДИЕ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50392" y="5550408"/>
            <a:ext cx="4928616" cy="3383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Хранение и реставрация ценностей.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309360" y="5038344"/>
            <a:ext cx="5257800" cy="960120"/>
          </a:xfrm>
          <a:prstGeom prst="roundRect">
            <a:avLst/>
          </a:prstGeom>
          <a:solidFill>
            <a:srgbClr val="F7F9FA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73952" y="5148072"/>
            <a:ext cx="49286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>
                <a:solidFill>
                  <a:srgbClr val="7E7E49"/>
                </a:solidFill>
                <a:latin typeface="Aptos"/>
              </a:rPr>
              <a:t>ЗЕМЛЯ.ВОЗВРАТ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73952" y="5550408"/>
            <a:ext cx="4928616" cy="3383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Ремонт, переработка и вторичное использование.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>
                <a:solidFill>
                  <a:srgbClr val="4A4931"/>
                </a:solidFill>
                <a:latin typeface="Aptos"/>
              </a:rPr>
              <a:t>Управление и KPI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914400"/>
            <a:ext cx="1088136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7E7E49"/>
                </a:solidFill>
                <a:latin typeface="Aptos"/>
              </a:rPr>
              <a:t>Измеряем не активность ради активности, а реальный эффект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298448"/>
            <a:ext cx="10972800" cy="36576"/>
          </a:xfrm>
          <a:prstGeom prst="rect">
            <a:avLst/>
          </a:prstGeom>
          <a:solidFill>
            <a:srgbClr val="7E7E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777240" y="1645920"/>
            <a:ext cx="5074920" cy="914400"/>
          </a:xfrm>
          <a:prstGeom prst="roundRect">
            <a:avLst/>
          </a:prstGeom>
          <a:solidFill>
            <a:srgbClr val="F4F3E8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41832" y="1755648"/>
            <a:ext cx="474573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7E7E49"/>
                </a:solidFill>
                <a:latin typeface="Aptos"/>
              </a:rPr>
              <a:t>KPI 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41832" y="2157984"/>
            <a:ext cx="4745736" cy="2926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доля объектов с цифровым паспортом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63640" y="1645920"/>
            <a:ext cx="5074920" cy="914400"/>
          </a:xfrm>
          <a:prstGeom prst="roundRect">
            <a:avLst/>
          </a:prstGeom>
          <a:solidFill>
            <a:srgbClr val="F7F9FA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28231" y="1755648"/>
            <a:ext cx="474573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7E7E49"/>
                </a:solidFill>
                <a:latin typeface="Aptos"/>
              </a:rPr>
              <a:t>KPI 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28231" y="2157984"/>
            <a:ext cx="4745736" cy="2926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срок службы и стоимость жизненного цикла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77240" y="2788920"/>
            <a:ext cx="5074920" cy="914400"/>
          </a:xfrm>
          <a:prstGeom prst="roundRect">
            <a:avLst/>
          </a:prstGeom>
          <a:solidFill>
            <a:srgbClr val="F4F3E8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41832" y="2898648"/>
            <a:ext cx="474573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7E7E49"/>
                </a:solidFill>
                <a:latin typeface="Aptos"/>
              </a:rPr>
              <a:t>KPI 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41832" y="3300984"/>
            <a:ext cx="4745736" cy="2926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объём возвращённых в оборот материалов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63640" y="2788920"/>
            <a:ext cx="5074920" cy="914400"/>
          </a:xfrm>
          <a:prstGeom prst="roundRect">
            <a:avLst/>
          </a:prstGeom>
          <a:solidFill>
            <a:srgbClr val="F7F9FA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28231" y="2898648"/>
            <a:ext cx="474573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7E7E49"/>
                </a:solidFill>
                <a:latin typeface="Aptos"/>
              </a:rPr>
              <a:t>KPI 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28231" y="3300984"/>
            <a:ext cx="4745736" cy="2926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площадь восстановленных земель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77240" y="3931920"/>
            <a:ext cx="5074920" cy="914400"/>
          </a:xfrm>
          <a:prstGeom prst="roundRect">
            <a:avLst/>
          </a:prstGeom>
          <a:solidFill>
            <a:srgbClr val="F4F3E8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41832" y="4041648"/>
            <a:ext cx="474573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7E7E49"/>
                </a:solidFill>
                <a:latin typeface="Aptos"/>
              </a:rPr>
              <a:t>KPI 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41832" y="4443983"/>
            <a:ext cx="4745736" cy="2926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доля локализованных производственных цепочек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263640" y="3931920"/>
            <a:ext cx="5074920" cy="914400"/>
          </a:xfrm>
          <a:prstGeom prst="roundRect">
            <a:avLst/>
          </a:prstGeom>
          <a:solidFill>
            <a:srgbClr val="F7F9FA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28231" y="4041648"/>
            <a:ext cx="474573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7E7E49"/>
                </a:solidFill>
                <a:latin typeface="Aptos"/>
              </a:rPr>
              <a:t>KPI 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28231" y="4443983"/>
            <a:ext cx="4745736" cy="2926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число сохранённых и переданных компетенций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>
                <a:solidFill>
                  <a:srgbClr val="4A4931"/>
                </a:solidFill>
                <a:latin typeface="Aptos"/>
              </a:rPr>
              <a:t>Дорожная карта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914400"/>
            <a:ext cx="1088136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7E7E49"/>
                </a:solidFill>
                <a:latin typeface="Aptos"/>
              </a:rPr>
              <a:t>От прототипа к масштабной системе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298448"/>
            <a:ext cx="10972800" cy="36576"/>
          </a:xfrm>
          <a:prstGeom prst="rect">
            <a:avLst/>
          </a:prstGeom>
          <a:solidFill>
            <a:srgbClr val="7E7E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731520" y="2103120"/>
            <a:ext cx="1965960" cy="2103120"/>
          </a:xfrm>
          <a:prstGeom prst="roundRect">
            <a:avLst/>
          </a:prstGeom>
          <a:solidFill>
            <a:srgbClr val="F4F3E8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2212848"/>
            <a:ext cx="163677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7E7E49"/>
                </a:solidFill>
                <a:latin typeface="Aptos"/>
              </a:rPr>
              <a:t>0–3 мес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96112" y="2615184"/>
            <a:ext cx="1636776" cy="148132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334454"/>
                </a:solidFill>
                <a:latin typeface="Aptos"/>
              </a:rPr>
              <a:t>Прототип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24912" y="2926080"/>
            <a:ext cx="228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7E7E49"/>
                </a:solidFill>
                <a:latin typeface="Aptos"/>
              </a:rPr>
              <a:t>→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999232" y="2103120"/>
            <a:ext cx="1965960" cy="2103120"/>
          </a:xfrm>
          <a:prstGeom prst="roundRect">
            <a:avLst/>
          </a:prstGeom>
          <a:solidFill>
            <a:srgbClr val="F7F9FA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163824" y="2212848"/>
            <a:ext cx="163677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7E7E49"/>
                </a:solidFill>
                <a:latin typeface="Aptos"/>
              </a:rPr>
              <a:t>3–12 мес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63824" y="2615184"/>
            <a:ext cx="1636776" cy="148132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334454"/>
                </a:solidFill>
                <a:latin typeface="Aptos"/>
              </a:rPr>
              <a:t>Пилот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92624" y="2926080"/>
            <a:ext cx="228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7E7E49"/>
                </a:solidFill>
                <a:latin typeface="Aptos"/>
              </a:rPr>
              <a:t>→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266944" y="2103120"/>
            <a:ext cx="1965960" cy="2103120"/>
          </a:xfrm>
          <a:prstGeom prst="roundRect">
            <a:avLst/>
          </a:prstGeom>
          <a:solidFill>
            <a:srgbClr val="F4F3E8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31536" y="2212848"/>
            <a:ext cx="163677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7E7E49"/>
                </a:solidFill>
                <a:latin typeface="Aptos"/>
              </a:rPr>
              <a:t>12–24 мес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31536" y="2615184"/>
            <a:ext cx="1636776" cy="148132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334454"/>
                </a:solidFill>
                <a:latin typeface="Aptos"/>
              </a:rPr>
              <a:t>Сеть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260336" y="2926080"/>
            <a:ext cx="228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7E7E49"/>
                </a:solidFill>
                <a:latin typeface="Aptos"/>
              </a:rPr>
              <a:t>→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534656" y="2103120"/>
            <a:ext cx="1965960" cy="2103120"/>
          </a:xfrm>
          <a:prstGeom prst="roundRect">
            <a:avLst/>
          </a:prstGeom>
          <a:solidFill>
            <a:srgbClr val="F7F9FA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699248" y="2212848"/>
            <a:ext cx="163677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7E7E49"/>
                </a:solidFill>
                <a:latin typeface="Aptos"/>
              </a:rPr>
              <a:t>2–4 года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699248" y="2615184"/>
            <a:ext cx="1636776" cy="148132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334454"/>
                </a:solidFill>
                <a:latin typeface="Aptos"/>
              </a:rPr>
              <a:t>Масштаб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528048" y="2926080"/>
            <a:ext cx="228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7E7E49"/>
                </a:solidFill>
                <a:latin typeface="Aptos"/>
              </a:rPr>
              <a:t>→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802368" y="2103120"/>
            <a:ext cx="1965960" cy="2103120"/>
          </a:xfrm>
          <a:prstGeom prst="roundRect">
            <a:avLst/>
          </a:prstGeom>
          <a:solidFill>
            <a:srgbClr val="F4F3E8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966960" y="2212848"/>
            <a:ext cx="163677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7E7E49"/>
                </a:solidFill>
                <a:latin typeface="Aptos"/>
              </a:rPr>
              <a:t>3–5 лет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966960" y="2615184"/>
            <a:ext cx="1636776" cy="148132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334454"/>
                </a:solidFill>
                <a:latin typeface="Aptos"/>
              </a:rPr>
              <a:t>Международный контур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4983480"/>
            <a:ext cx="106070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4A4931"/>
                </a:solidFill>
                <a:latin typeface="Aptos"/>
              </a:rPr>
              <a:t>Каждый этап заканчивается измеримым результатом и решением о следующем масштабе.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>
                <a:solidFill>
                  <a:srgbClr val="4A4931"/>
                </a:solidFill>
                <a:latin typeface="Aptos"/>
              </a:rPr>
              <a:t>Связь пяти стихий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914400"/>
            <a:ext cx="1088136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7E7E49"/>
                </a:solidFill>
                <a:latin typeface="Aptos"/>
              </a:rPr>
              <a:t>Портал работает только как часть целого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298448"/>
            <a:ext cx="10972800" cy="36576"/>
          </a:xfrm>
          <a:prstGeom prst="rect">
            <a:avLst/>
          </a:prstGeom>
          <a:solidFill>
            <a:srgbClr val="7E7E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5303520" y="1188719"/>
            <a:ext cx="1554480" cy="914400"/>
          </a:xfrm>
          <a:prstGeom prst="roundRect">
            <a:avLst/>
          </a:prstGeom>
          <a:solidFill>
            <a:srgbClr val="F7F9FA"/>
          </a:solidFill>
          <a:ln>
            <a:solidFill>
              <a:srgbClr val="A9B3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68112" y="1298448"/>
            <a:ext cx="1225295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A9B3BA"/>
                </a:solidFill>
                <a:latin typeface="Aptos"/>
              </a:rPr>
              <a:t>ОГОНЬ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68112" y="1700784"/>
            <a:ext cx="1225295" cy="2926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0">
                <a:solidFill>
                  <a:srgbClr val="334454"/>
                </a:solidFill>
                <a:latin typeface="Aptos"/>
              </a:rPr>
              <a:t>импульс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90670" y="2578756"/>
            <a:ext cx="1554480" cy="914400"/>
          </a:xfrm>
          <a:prstGeom prst="roundRect">
            <a:avLst/>
          </a:prstGeom>
          <a:solidFill>
            <a:srgbClr val="F7F9FA"/>
          </a:solidFill>
          <a:ln>
            <a:solidFill>
              <a:srgbClr val="A9B3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555262" y="2688484"/>
            <a:ext cx="1225295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A9B3BA"/>
                </a:solidFill>
                <a:latin typeface="Aptos"/>
              </a:rPr>
              <a:t>ВОДА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55262" y="3090820"/>
            <a:ext cx="1225295" cy="2926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0">
                <a:solidFill>
                  <a:srgbClr val="334454"/>
                </a:solidFill>
                <a:latin typeface="Aptos"/>
              </a:rPr>
              <a:t>восстановление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593450" y="4827883"/>
            <a:ext cx="1554480" cy="914400"/>
          </a:xfrm>
          <a:prstGeom prst="roundRect">
            <a:avLst/>
          </a:prstGeom>
          <a:solidFill>
            <a:srgbClr val="F7F9FA"/>
          </a:solidFill>
          <a:ln>
            <a:solidFill>
              <a:srgbClr val="A9B3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758042" y="4937611"/>
            <a:ext cx="1225295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A9B3BA"/>
                </a:solidFill>
                <a:latin typeface="Aptos"/>
              </a:rPr>
              <a:t>ВОЗДУХ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58042" y="5339947"/>
            <a:ext cx="1225295" cy="2926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0">
                <a:solidFill>
                  <a:srgbClr val="334454"/>
                </a:solidFill>
                <a:latin typeface="Aptos"/>
              </a:rPr>
              <a:t>знание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013589" y="4827883"/>
            <a:ext cx="1554480" cy="914400"/>
          </a:xfrm>
          <a:prstGeom prst="roundRect">
            <a:avLst/>
          </a:prstGeom>
          <a:solidFill>
            <a:srgbClr val="F4F3E8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178181" y="4937611"/>
            <a:ext cx="1225295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7E7E49"/>
                </a:solidFill>
                <a:latin typeface="Aptos"/>
              </a:rPr>
              <a:t>ЗЕМЛЯ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178181" y="5339947"/>
            <a:ext cx="1225295" cy="2926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0">
                <a:solidFill>
                  <a:srgbClr val="334454"/>
                </a:solidFill>
                <a:latin typeface="Aptos"/>
              </a:rPr>
              <a:t>форма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216369" y="2578756"/>
            <a:ext cx="1554480" cy="914400"/>
          </a:xfrm>
          <a:prstGeom prst="roundRect">
            <a:avLst/>
          </a:prstGeom>
          <a:solidFill>
            <a:srgbClr val="F7F9FA"/>
          </a:solidFill>
          <a:ln>
            <a:solidFill>
              <a:srgbClr val="A9B3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380961" y="2688484"/>
            <a:ext cx="1225295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A9B3BA"/>
                </a:solidFill>
                <a:latin typeface="Aptos"/>
              </a:rPr>
              <a:t>ЭФИР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380961" y="3090820"/>
            <a:ext cx="1225295" cy="2926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0">
                <a:solidFill>
                  <a:srgbClr val="334454"/>
                </a:solidFill>
                <a:latin typeface="Aptos"/>
              </a:rPr>
              <a:t>синхронизация</a:t>
            </a:r>
          </a:p>
        </p:txBody>
      </p:sp>
      <p:sp>
        <p:nvSpPr>
          <p:cNvPr id="20" name="Oval 19"/>
          <p:cNvSpPr/>
          <p:nvPr/>
        </p:nvSpPr>
        <p:spPr>
          <a:xfrm>
            <a:off x="5029200" y="2606040"/>
            <a:ext cx="2103120" cy="2103120"/>
          </a:xfrm>
          <a:prstGeom prst="ellipse">
            <a:avLst/>
          </a:prstGeom>
          <a:solidFill>
            <a:srgbClr val="FFFFFF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285232" y="3154680"/>
            <a:ext cx="1600200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4A4931"/>
                </a:solidFill>
                <a:latin typeface="Aptos"/>
              </a:rPr>
              <a:t>ЭКВИЛИБРИУМ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C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914400"/>
            <a:ext cx="10698480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4A4931"/>
                </a:solidFill>
                <a:latin typeface="Aptos"/>
              </a:rPr>
              <a:t>ЗЕМЛЯ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011680"/>
            <a:ext cx="1033272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7E7E49"/>
                </a:solidFill>
                <a:latin typeface="Aptos"/>
              </a:rPr>
              <a:t>Основание → Труд → Форма → Результат → Наследие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3246120"/>
            <a:ext cx="9601200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4A4931"/>
                </a:solidFill>
                <a:latin typeface="Aptos"/>
              </a:rPr>
              <a:t>ЗЕМЛЯ — то, что остаётся после действия.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" y="5257800"/>
            <a:ext cx="99669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0">
                <a:solidFill>
                  <a:srgbClr val="6D7A84"/>
                </a:solidFill>
                <a:latin typeface="Aptos"/>
              </a:rPr>
              <a:t>Портал пяти стихий • ЭКВИЛИБРИУМ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>
                <a:solidFill>
                  <a:srgbClr val="4A4931"/>
                </a:solidFill>
                <a:latin typeface="Aptos"/>
              </a:rPr>
              <a:t>ЗЕМЛЯ: миссия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914400"/>
            <a:ext cx="1088136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7E7E49"/>
                </a:solidFill>
                <a:latin typeface="Aptos"/>
              </a:rPr>
              <a:t>Функциональная роль в системе ЭКВИЛИБРИУМ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298448"/>
            <a:ext cx="10972800" cy="36576"/>
          </a:xfrm>
          <a:prstGeom prst="rect">
            <a:avLst/>
          </a:prstGeom>
          <a:solidFill>
            <a:srgbClr val="7E7E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0080" y="1645920"/>
            <a:ext cx="5303520" cy="3474720"/>
          </a:xfrm>
          <a:prstGeom prst="roundRect">
            <a:avLst/>
          </a:prstGeom>
          <a:solidFill>
            <a:srgbClr val="F4F3E8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4671" y="1755648"/>
            <a:ext cx="497433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7E7E49"/>
                </a:solidFill>
                <a:latin typeface="Aptos"/>
              </a:rPr>
              <a:t>Миссия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4671" y="2157984"/>
            <a:ext cx="4974336" cy="285292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334454"/>
                </a:solidFill>
                <a:latin typeface="Aptos"/>
              </a:rPr>
              <a:t>Портал Земли переводит знания, решения и общественную энергию в устойчивые объекты, территории, продукты, инфраструктуру и наследие.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645920"/>
            <a:ext cx="5303520" cy="3474720"/>
          </a:xfrm>
          <a:prstGeom prst="roundRect">
            <a:avLst/>
          </a:prstGeom>
          <a:solidFill>
            <a:srgbClr val="F7F9FA"/>
          </a:solidFill>
          <a:ln>
            <a:solidFill>
              <a:srgbClr val="4A493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382512" y="1755648"/>
            <a:ext cx="497433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4A4931"/>
                </a:solidFill>
                <a:latin typeface="Aptos"/>
              </a:rPr>
              <a:t>Главный принцип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82512" y="2157984"/>
            <a:ext cx="4974336" cy="285292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334454"/>
                </a:solidFill>
                <a:latin typeface="Aptos"/>
              </a:rPr>
              <a:t>Идея становится реальностью, когда закреплена в материальной форме, имеет ответственность, жизненный цикл и измеримый результат.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5532120"/>
            <a:ext cx="108813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900" b="1">
                <a:solidFill>
                  <a:srgbClr val="4A4931"/>
                </a:solidFill>
                <a:latin typeface="Aptos"/>
              </a:rPr>
              <a:t>Основание → Труд → Форма → Результат → Наследие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>
                <a:solidFill>
                  <a:srgbClr val="4A4931"/>
                </a:solidFill>
                <a:latin typeface="Aptos"/>
              </a:rPr>
              <a:t>Пять контуров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914400"/>
            <a:ext cx="1088136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7E7E49"/>
                </a:solidFill>
                <a:latin typeface="Aptos"/>
              </a:rPr>
              <a:t>Как раскрывается стихия земля в системе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298448"/>
            <a:ext cx="10972800" cy="36576"/>
          </a:xfrm>
          <a:prstGeom prst="rect">
            <a:avLst/>
          </a:prstGeom>
          <a:solidFill>
            <a:srgbClr val="7E7E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0080" y="1645920"/>
            <a:ext cx="3429000" cy="1783080"/>
          </a:xfrm>
          <a:prstGeom prst="roundRect">
            <a:avLst/>
          </a:prstGeom>
          <a:solidFill>
            <a:srgbClr val="F4F3E8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4671" y="1755648"/>
            <a:ext cx="30998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7E7E49"/>
                </a:solidFill>
                <a:latin typeface="Aptos"/>
              </a:rPr>
              <a:t>Территория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4671" y="2157984"/>
            <a:ext cx="3099816" cy="11612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Ландшафт, почва, землепользование и пространство.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89120" y="1645920"/>
            <a:ext cx="3429000" cy="1783080"/>
          </a:xfrm>
          <a:prstGeom prst="roundRect">
            <a:avLst/>
          </a:prstGeom>
          <a:solidFill>
            <a:srgbClr val="F4F3E8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53712" y="1755648"/>
            <a:ext cx="30998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7E7E49"/>
                </a:solidFill>
                <a:latin typeface="Aptos"/>
              </a:rPr>
              <a:t>Ресурс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53712" y="2157984"/>
            <a:ext cx="3099816" cy="11612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Материалы, сырьё, энергия и природный капитал.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38159" y="1645920"/>
            <a:ext cx="3429000" cy="1783080"/>
          </a:xfrm>
          <a:prstGeom prst="roundRect">
            <a:avLst/>
          </a:prstGeom>
          <a:solidFill>
            <a:srgbClr val="F4F3E8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302751" y="1755648"/>
            <a:ext cx="30998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7E7E49"/>
                </a:solidFill>
                <a:latin typeface="Aptos"/>
              </a:rPr>
              <a:t>Труд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02751" y="2157984"/>
            <a:ext cx="3099816" cy="11612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Человек, профессии, мастерство и кооперация.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3794760"/>
            <a:ext cx="3429000" cy="1783080"/>
          </a:xfrm>
          <a:prstGeom prst="roundRect">
            <a:avLst/>
          </a:prstGeom>
          <a:solidFill>
            <a:srgbClr val="F7F9FA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04671" y="3904488"/>
            <a:ext cx="30998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7E7E49"/>
                </a:solidFill>
                <a:latin typeface="Aptos"/>
              </a:rPr>
              <a:t>Инфраструктура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04671" y="4306824"/>
            <a:ext cx="3099816" cy="11612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Объекты, сети, производство и логистика.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389120" y="3794760"/>
            <a:ext cx="3429000" cy="1783080"/>
          </a:xfrm>
          <a:prstGeom prst="roundRect">
            <a:avLst/>
          </a:prstGeom>
          <a:solidFill>
            <a:srgbClr val="F7F9FA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553712" y="3904488"/>
            <a:ext cx="30998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7E7E49"/>
                </a:solidFill>
                <a:latin typeface="Aptos"/>
              </a:rPr>
              <a:t>Наследие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53712" y="4306824"/>
            <a:ext cx="3099816" cy="11612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Долговечность, ремонт и передача будущим поколениям.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>
                <a:solidFill>
                  <a:srgbClr val="4A4931"/>
                </a:solidFill>
                <a:latin typeface="Aptos"/>
              </a:rPr>
              <a:t>Семь стадий цикла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914400"/>
            <a:ext cx="1088136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7E7E49"/>
                </a:solidFill>
                <a:latin typeface="Aptos"/>
              </a:rPr>
              <a:t>Операционная логика Портала Земля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298448"/>
            <a:ext cx="10972800" cy="36576"/>
          </a:xfrm>
          <a:prstGeom prst="rect">
            <a:avLst/>
          </a:prstGeom>
          <a:solidFill>
            <a:srgbClr val="7E7E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5422392" y="1371599"/>
            <a:ext cx="1325880" cy="640080"/>
          </a:xfrm>
          <a:prstGeom prst="roundRect">
            <a:avLst/>
          </a:prstGeom>
          <a:solidFill>
            <a:srgbClr val="F4F3E8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95544" y="1426463"/>
            <a:ext cx="1170432" cy="5120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00" b="1">
                <a:solidFill>
                  <a:srgbClr val="4A4931"/>
                </a:solidFill>
                <a:latin typeface="Aptos"/>
              </a:rPr>
              <a:t>1. Основание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995186" y="2129018"/>
            <a:ext cx="1325880" cy="640080"/>
          </a:xfrm>
          <a:prstGeom prst="roundRect">
            <a:avLst/>
          </a:prstGeom>
          <a:solidFill>
            <a:srgbClr val="F4F3E8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068338" y="2183882"/>
            <a:ext cx="1170432" cy="5120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00" b="1">
                <a:solidFill>
                  <a:srgbClr val="4A4931"/>
                </a:solidFill>
                <a:latin typeface="Aptos"/>
              </a:rPr>
              <a:t>2. Проектирование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83634" y="3830920"/>
            <a:ext cx="1325880" cy="640080"/>
          </a:xfrm>
          <a:prstGeom prst="roundRect">
            <a:avLst/>
          </a:prstGeom>
          <a:solidFill>
            <a:srgbClr val="F4F3E8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456786" y="3885784"/>
            <a:ext cx="1170432" cy="5120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00" b="1">
                <a:solidFill>
                  <a:srgbClr val="4A4931"/>
                </a:solidFill>
                <a:latin typeface="Aptos"/>
              </a:rPr>
              <a:t>3. Кооперация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95227" y="5195741"/>
            <a:ext cx="1325880" cy="640080"/>
          </a:xfrm>
          <a:prstGeom prst="roundRect">
            <a:avLst/>
          </a:prstGeom>
          <a:solidFill>
            <a:srgbClr val="F4F3E8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368379" y="5250605"/>
            <a:ext cx="1170432" cy="5120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00" b="1">
                <a:solidFill>
                  <a:srgbClr val="4A4931"/>
                </a:solidFill>
                <a:latin typeface="Aptos"/>
              </a:rPr>
              <a:t>4. Создание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49556" y="5195741"/>
            <a:ext cx="1325880" cy="640080"/>
          </a:xfrm>
          <a:prstGeom prst="roundRect">
            <a:avLst/>
          </a:prstGeom>
          <a:solidFill>
            <a:srgbClr val="F4F3E8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622708" y="5250605"/>
            <a:ext cx="1170432" cy="5120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00" b="1">
                <a:solidFill>
                  <a:srgbClr val="4A4931"/>
                </a:solidFill>
                <a:latin typeface="Aptos"/>
              </a:rPr>
              <a:t>5. Эксплуатация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461149" y="3830920"/>
            <a:ext cx="1325880" cy="640080"/>
          </a:xfrm>
          <a:prstGeom prst="roundRect">
            <a:avLst/>
          </a:prstGeom>
          <a:solidFill>
            <a:srgbClr val="F4F3E8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534301" y="3885784"/>
            <a:ext cx="1170432" cy="5120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00" b="1">
                <a:solidFill>
                  <a:srgbClr val="4A4931"/>
                </a:solidFill>
                <a:latin typeface="Aptos"/>
              </a:rPr>
              <a:t>6. Регенерация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849597" y="2129018"/>
            <a:ext cx="1325880" cy="640080"/>
          </a:xfrm>
          <a:prstGeom prst="roundRect">
            <a:avLst/>
          </a:prstGeom>
          <a:solidFill>
            <a:srgbClr val="F4F3E8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922749" y="2183882"/>
            <a:ext cx="1170432" cy="5120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00" b="1">
                <a:solidFill>
                  <a:srgbClr val="4A4931"/>
                </a:solidFill>
                <a:latin typeface="Aptos"/>
              </a:rPr>
              <a:t>7. Наследование</a:t>
            </a:r>
          </a:p>
        </p:txBody>
      </p:sp>
      <p:sp>
        <p:nvSpPr>
          <p:cNvPr id="19" name="Oval 18"/>
          <p:cNvSpPr/>
          <p:nvPr/>
        </p:nvSpPr>
        <p:spPr>
          <a:xfrm>
            <a:off x="5257800" y="2880360"/>
            <a:ext cx="1645920" cy="1645920"/>
          </a:xfrm>
          <a:prstGeom prst="ellipse">
            <a:avLst/>
          </a:prstGeom>
          <a:solidFill>
            <a:srgbClr val="FFFFFF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40680" y="3246120"/>
            <a:ext cx="128016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4A4931"/>
                </a:solidFill>
                <a:latin typeface="Aptos"/>
              </a:rPr>
              <a:t>ЗЕМЛЯ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>
                <a:solidFill>
                  <a:srgbClr val="4A4931"/>
                </a:solidFill>
                <a:latin typeface="Aptos"/>
              </a:rPr>
              <a:t>Цифровой паспорт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914400"/>
            <a:ext cx="1088136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7E7E49"/>
                </a:solidFill>
                <a:latin typeface="Aptos"/>
              </a:rPr>
              <a:t>Состояние, связи, риски, действия и подтверждённый эффект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298448"/>
            <a:ext cx="10972800" cy="36576"/>
          </a:xfrm>
          <a:prstGeom prst="rect">
            <a:avLst/>
          </a:prstGeom>
          <a:solidFill>
            <a:srgbClr val="7E7E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691640"/>
            <a:ext cx="484632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700">
                <a:solidFill>
                  <a:srgbClr val="25384A"/>
                </a:solidFill>
                <a:latin typeface="Aptos"/>
              </a:defRPr>
            </a:pPr>
            <a:r>
              <a:t>единая карта объектов, источников и участников;</a:t>
            </a:r>
          </a:p>
          <a:p>
            <a:pPr>
              <a:spcAft>
                <a:spcPts val="800"/>
              </a:spcAft>
              <a:defRPr sz="1700">
                <a:solidFill>
                  <a:srgbClr val="25384A"/>
                </a:solidFill>
                <a:latin typeface="Aptos"/>
              </a:defRPr>
            </a:pPr>
            <a:r>
              <a:t>текущее состояние и динамика ключевых показателей;</a:t>
            </a:r>
          </a:p>
          <a:p>
            <a:pPr>
              <a:spcAft>
                <a:spcPts val="800"/>
              </a:spcAft>
              <a:defRPr sz="1700">
                <a:solidFill>
                  <a:srgbClr val="25384A"/>
                </a:solidFill>
                <a:latin typeface="Aptos"/>
              </a:defRPr>
            </a:pPr>
            <a:r>
              <a:t>риски, ограничения и зависимости;</a:t>
            </a:r>
          </a:p>
          <a:p>
            <a:pPr>
              <a:spcAft>
                <a:spcPts val="800"/>
              </a:spcAft>
              <a:defRPr sz="1700">
                <a:solidFill>
                  <a:srgbClr val="25384A"/>
                </a:solidFill>
                <a:latin typeface="Aptos"/>
              </a:defRPr>
            </a:pPr>
            <a:r>
              <a:t>проекты, решения и ответственные;</a:t>
            </a:r>
          </a:p>
          <a:p>
            <a:pPr>
              <a:spcAft>
                <a:spcPts val="800"/>
              </a:spcAft>
              <a:defRPr sz="1700">
                <a:solidFill>
                  <a:srgbClr val="25384A"/>
                </a:solidFill>
                <a:latin typeface="Aptos"/>
              </a:defRPr>
            </a:pPr>
            <a:r>
              <a:t>история изменений и доказательства результата;</a:t>
            </a:r>
          </a:p>
          <a:p>
            <a:pPr>
              <a:spcAft>
                <a:spcPts val="800"/>
              </a:spcAft>
              <a:defRPr sz="1700">
                <a:solidFill>
                  <a:srgbClr val="25384A"/>
                </a:solidFill>
                <a:latin typeface="Aptos"/>
              </a:defRPr>
            </a:pPr>
            <a:r>
              <a:t>API и связь с внешними реестрами.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943600" y="1828800"/>
            <a:ext cx="5212080" cy="2560320"/>
          </a:xfrm>
          <a:prstGeom prst="roundRect">
            <a:avLst/>
          </a:prstGeom>
          <a:solidFill>
            <a:srgbClr val="F4F3E8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108192" y="1938528"/>
            <a:ext cx="488289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7E7E49"/>
                </a:solidFill>
                <a:latin typeface="Aptos"/>
              </a:rPr>
              <a:t>Выходной продукт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08192" y="2340864"/>
            <a:ext cx="4882896" cy="193852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334454"/>
                </a:solidFill>
                <a:latin typeface="Aptos"/>
              </a:rPr>
              <a:t>Не статический отчёт, а обновляемая карта:
«состояние → причина → действие → эффект → следующий цикл».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>
                <a:solidFill>
                  <a:srgbClr val="4A4931"/>
                </a:solidFill>
                <a:latin typeface="Aptos"/>
              </a:rPr>
              <a:t>365 событий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914400"/>
            <a:ext cx="1088136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7E7E49"/>
                </a:solidFill>
                <a:latin typeface="Aptos"/>
              </a:rPr>
              <a:t>13 циклов × 28 дней + День Возврата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298448"/>
            <a:ext cx="10972800" cy="36576"/>
          </a:xfrm>
          <a:prstGeom prst="rect">
            <a:avLst/>
          </a:prstGeom>
          <a:solidFill>
            <a:srgbClr val="7E7E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58368" y="1600200"/>
            <a:ext cx="2468880" cy="841248"/>
          </a:xfrm>
          <a:prstGeom prst="roundRect">
            <a:avLst/>
          </a:prstGeom>
          <a:solidFill>
            <a:srgbClr val="F4F3E8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59" y="1709928"/>
            <a:ext cx="213969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7E7E49"/>
                </a:solidFill>
                <a:latin typeface="Aptos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59" y="2112264"/>
            <a:ext cx="2139696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Основание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447287" y="1600200"/>
            <a:ext cx="2468880" cy="841248"/>
          </a:xfrm>
          <a:prstGeom prst="roundRect">
            <a:avLst/>
          </a:prstGeom>
          <a:solidFill>
            <a:srgbClr val="F4F3E8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611879" y="1709928"/>
            <a:ext cx="213969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7E7E49"/>
                </a:solidFill>
                <a:latin typeface="Aptos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11879" y="2112264"/>
            <a:ext cx="2139696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Почва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36207" y="1600200"/>
            <a:ext cx="2468880" cy="841248"/>
          </a:xfrm>
          <a:prstGeom prst="roundRect">
            <a:avLst/>
          </a:prstGeom>
          <a:solidFill>
            <a:srgbClr val="F4F3E8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0799" y="1709928"/>
            <a:ext cx="213969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7E7E49"/>
                </a:solidFill>
                <a:latin typeface="Aptos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799" y="2112264"/>
            <a:ext cx="2139696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Материал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025128" y="1600200"/>
            <a:ext cx="2468880" cy="841248"/>
          </a:xfrm>
          <a:prstGeom prst="roundRect">
            <a:avLst/>
          </a:prstGeom>
          <a:solidFill>
            <a:srgbClr val="F4F3E8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189719" y="1709928"/>
            <a:ext cx="213969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7E7E49"/>
                </a:solidFill>
                <a:latin typeface="Aptos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89719" y="2112264"/>
            <a:ext cx="2139696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Труд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58368" y="2679191"/>
            <a:ext cx="2468880" cy="841248"/>
          </a:xfrm>
          <a:prstGeom prst="roundRect">
            <a:avLst/>
          </a:prstGeom>
          <a:solidFill>
            <a:srgbClr val="F7F9FA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2959" y="2788920"/>
            <a:ext cx="213969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7E7E49"/>
                </a:solidFill>
                <a:latin typeface="Aptos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2959" y="3191256"/>
            <a:ext cx="2139696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Ремесло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447287" y="2679191"/>
            <a:ext cx="2468880" cy="841248"/>
          </a:xfrm>
          <a:prstGeom prst="roundRect">
            <a:avLst/>
          </a:prstGeom>
          <a:solidFill>
            <a:srgbClr val="F7F9FA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3611879" y="2788920"/>
            <a:ext cx="213969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7E7E49"/>
                </a:solidFill>
                <a:latin typeface="Aptos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611879" y="3191256"/>
            <a:ext cx="2139696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Дом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236207" y="2679191"/>
            <a:ext cx="2468880" cy="841248"/>
          </a:xfrm>
          <a:prstGeom prst="roundRect">
            <a:avLst/>
          </a:prstGeom>
          <a:solidFill>
            <a:srgbClr val="F7F9FA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400799" y="2788920"/>
            <a:ext cx="213969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7E7E49"/>
                </a:solidFill>
                <a:latin typeface="Aptos"/>
              </a:rPr>
              <a:t>07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00799" y="3191256"/>
            <a:ext cx="2139696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Город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025128" y="2679191"/>
            <a:ext cx="2468880" cy="841248"/>
          </a:xfrm>
          <a:prstGeom prst="roundRect">
            <a:avLst/>
          </a:prstGeom>
          <a:solidFill>
            <a:srgbClr val="F7F9FA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189719" y="2788920"/>
            <a:ext cx="213969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7E7E49"/>
                </a:solidFill>
                <a:latin typeface="Aptos"/>
              </a:rPr>
              <a:t>08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189719" y="3191256"/>
            <a:ext cx="2139696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Производство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58368" y="3758183"/>
            <a:ext cx="2468880" cy="841248"/>
          </a:xfrm>
          <a:prstGeom prst="roundRect">
            <a:avLst/>
          </a:prstGeom>
          <a:solidFill>
            <a:srgbClr val="F4F3E8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22959" y="3867911"/>
            <a:ext cx="213969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7E7E49"/>
                </a:solidFill>
                <a:latin typeface="Aptos"/>
              </a:rPr>
              <a:t>09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22959" y="4270248"/>
            <a:ext cx="2139696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Инфраструктура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3447287" y="3758183"/>
            <a:ext cx="2468880" cy="841248"/>
          </a:xfrm>
          <a:prstGeom prst="roundRect">
            <a:avLst/>
          </a:prstGeom>
          <a:solidFill>
            <a:srgbClr val="F4F3E8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3611879" y="3867911"/>
            <a:ext cx="213969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7E7E49"/>
                </a:solidFill>
                <a:latin typeface="Aptos"/>
              </a:rPr>
              <a:t>10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611879" y="4270248"/>
            <a:ext cx="2139696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Кооперация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6236207" y="3758183"/>
            <a:ext cx="2468880" cy="841248"/>
          </a:xfrm>
          <a:prstGeom prst="roundRect">
            <a:avLst/>
          </a:prstGeom>
          <a:solidFill>
            <a:srgbClr val="F4F3E8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400799" y="3867911"/>
            <a:ext cx="213969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7E7E49"/>
                </a:solidFill>
                <a:latin typeface="Aptos"/>
              </a:rPr>
              <a:t>11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400799" y="4270248"/>
            <a:ext cx="2139696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Восстановление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9025128" y="3758183"/>
            <a:ext cx="2468880" cy="841248"/>
          </a:xfrm>
          <a:prstGeom prst="roundRect">
            <a:avLst/>
          </a:prstGeom>
          <a:solidFill>
            <a:srgbClr val="F4F3E8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9189719" y="3867911"/>
            <a:ext cx="213969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7E7E49"/>
                </a:solidFill>
                <a:latin typeface="Aptos"/>
              </a:rPr>
              <a:t>12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189719" y="4270248"/>
            <a:ext cx="2139696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Наследие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658368" y="4837176"/>
            <a:ext cx="2468880" cy="841248"/>
          </a:xfrm>
          <a:prstGeom prst="roundRect">
            <a:avLst/>
          </a:prstGeom>
          <a:solidFill>
            <a:srgbClr val="F7F9FA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822959" y="4946904"/>
            <a:ext cx="213969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7E7E49"/>
                </a:solidFill>
                <a:latin typeface="Aptos"/>
              </a:rPr>
              <a:t>13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22959" y="5349240"/>
            <a:ext cx="2139696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Синхронизация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006840" y="4983480"/>
            <a:ext cx="205740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4A4931"/>
                </a:solidFill>
                <a:latin typeface="Aptos"/>
              </a:rPr>
              <a:t>365
День Возврата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>
                <a:solidFill>
                  <a:srgbClr val="4A4931"/>
                </a:solidFill>
                <a:latin typeface="Aptos"/>
              </a:rPr>
              <a:t>Эстафета Земля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914400"/>
            <a:ext cx="1088136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7E7E49"/>
                </a:solidFill>
                <a:latin typeface="Aptos"/>
              </a:rPr>
              <a:t>Действие должно переходить от одного участника к следующему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298448"/>
            <a:ext cx="10972800" cy="36576"/>
          </a:xfrm>
          <a:prstGeom prst="rect">
            <a:avLst/>
          </a:prstGeom>
          <a:solidFill>
            <a:srgbClr val="7E7E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731520" y="2194560"/>
            <a:ext cx="1554480" cy="1508760"/>
          </a:xfrm>
          <a:prstGeom prst="roundRect">
            <a:avLst/>
          </a:prstGeom>
          <a:solidFill>
            <a:srgbClr val="F4F3E8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2304288"/>
            <a:ext cx="1225295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>
                <a:solidFill>
                  <a:srgbClr val="7E7E49"/>
                </a:solidFill>
                <a:latin typeface="Aptos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96112" y="2706624"/>
            <a:ext cx="1225295" cy="88696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334454"/>
                </a:solidFill>
                <a:latin typeface="Aptos"/>
              </a:rPr>
              <a:t>Основание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304288" y="2587752"/>
            <a:ext cx="228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7E7E49"/>
                </a:solidFill>
                <a:latin typeface="Aptos"/>
              </a:rPr>
              <a:t>→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560320" y="2194560"/>
            <a:ext cx="1554480" cy="1508760"/>
          </a:xfrm>
          <a:prstGeom prst="roundRect">
            <a:avLst/>
          </a:prstGeom>
          <a:solidFill>
            <a:srgbClr val="F4F3E8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724912" y="2304288"/>
            <a:ext cx="1225295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>
                <a:solidFill>
                  <a:srgbClr val="7E7E49"/>
                </a:solidFill>
                <a:latin typeface="Aptos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24912" y="2706624"/>
            <a:ext cx="1225295" cy="88696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334454"/>
                </a:solidFill>
                <a:latin typeface="Aptos"/>
              </a:rPr>
              <a:t>Проектирование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33087" y="2587752"/>
            <a:ext cx="228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7E7E49"/>
                </a:solidFill>
                <a:latin typeface="Aptos"/>
              </a:rPr>
              <a:t>→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389120" y="2194560"/>
            <a:ext cx="1554480" cy="1508760"/>
          </a:xfrm>
          <a:prstGeom prst="roundRect">
            <a:avLst/>
          </a:prstGeom>
          <a:solidFill>
            <a:srgbClr val="F4F3E8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553712" y="2304288"/>
            <a:ext cx="1225295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>
                <a:solidFill>
                  <a:srgbClr val="7E7E49"/>
                </a:solidFill>
                <a:latin typeface="Aptos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53712" y="2706624"/>
            <a:ext cx="1225295" cy="88696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334454"/>
                </a:solidFill>
                <a:latin typeface="Aptos"/>
              </a:rPr>
              <a:t>Кооперация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61888" y="2587752"/>
            <a:ext cx="228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7E7E49"/>
                </a:solidFill>
                <a:latin typeface="Aptos"/>
              </a:rPr>
              <a:t>→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17920" y="2194560"/>
            <a:ext cx="1554480" cy="1508760"/>
          </a:xfrm>
          <a:prstGeom prst="roundRect">
            <a:avLst/>
          </a:prstGeom>
          <a:solidFill>
            <a:srgbClr val="F4F3E8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82512" y="2304288"/>
            <a:ext cx="1225295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>
                <a:solidFill>
                  <a:srgbClr val="7E7E49"/>
                </a:solidFill>
                <a:latin typeface="Aptos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82512" y="2706624"/>
            <a:ext cx="1225295" cy="88696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334454"/>
                </a:solidFill>
                <a:latin typeface="Aptos"/>
              </a:rPr>
              <a:t>Создание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790688" y="2587752"/>
            <a:ext cx="228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7E7E49"/>
                </a:solidFill>
                <a:latin typeface="Aptos"/>
              </a:rPr>
              <a:t>→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046720" y="2194560"/>
            <a:ext cx="1554480" cy="1508760"/>
          </a:xfrm>
          <a:prstGeom prst="roundRect">
            <a:avLst/>
          </a:prstGeom>
          <a:solidFill>
            <a:srgbClr val="F4F3E8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211312" y="2304288"/>
            <a:ext cx="1225295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>
                <a:solidFill>
                  <a:srgbClr val="7E7E49"/>
                </a:solidFill>
                <a:latin typeface="Aptos"/>
              </a:rPr>
              <a:t>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11312" y="2706624"/>
            <a:ext cx="1225295" cy="88696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334454"/>
                </a:solidFill>
                <a:latin typeface="Aptos"/>
              </a:rPr>
              <a:t>Эксплуатация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619488" y="2587752"/>
            <a:ext cx="228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7E7E49"/>
                </a:solidFill>
                <a:latin typeface="Aptos"/>
              </a:rPr>
              <a:t>→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9875520" y="2194560"/>
            <a:ext cx="1554480" cy="1508760"/>
          </a:xfrm>
          <a:prstGeom prst="roundRect">
            <a:avLst/>
          </a:prstGeom>
          <a:solidFill>
            <a:srgbClr val="F4F3E8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0040112" y="2304288"/>
            <a:ext cx="1225295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>
                <a:solidFill>
                  <a:srgbClr val="7E7E49"/>
                </a:solidFill>
                <a:latin typeface="Aptos"/>
              </a:rPr>
              <a:t>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040112" y="2706624"/>
            <a:ext cx="1225295" cy="88696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334454"/>
                </a:solidFill>
                <a:latin typeface="Aptos"/>
              </a:rPr>
              <a:t>Регенерация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14400" y="4754880"/>
            <a:ext cx="1033272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1">
                <a:solidFill>
                  <a:srgbClr val="4A4931"/>
                </a:solidFill>
                <a:latin typeface="Aptos"/>
              </a:rPr>
              <a:t>Получить смысл → сделать → подтвердить → объяснить → передать → обновить общий контур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>
                <a:solidFill>
                  <a:srgbClr val="4A4931"/>
                </a:solidFill>
                <a:latin typeface="Aptos"/>
              </a:rPr>
              <a:t>Экономика эффекта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914400"/>
            <a:ext cx="1088136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7E7E49"/>
                </a:solidFill>
                <a:latin typeface="Aptos"/>
              </a:rPr>
              <a:t>Как портал создаёт измеримую общественную и экономическую ценность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298448"/>
            <a:ext cx="10972800" cy="36576"/>
          </a:xfrm>
          <a:prstGeom prst="rect">
            <a:avLst/>
          </a:prstGeom>
          <a:solidFill>
            <a:srgbClr val="7E7E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691640"/>
            <a:ext cx="21945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4A4931"/>
                </a:solidFill>
                <a:latin typeface="Aptos"/>
              </a:rPr>
              <a:t>Материалы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63240" y="1691640"/>
            <a:ext cx="38404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465867"/>
                </a:solidFill>
                <a:latin typeface="Aptos"/>
              </a:rPr>
              <a:t>снижение отходов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0" y="1691640"/>
            <a:ext cx="41148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7E7E49"/>
                </a:solidFill>
                <a:latin typeface="Aptos"/>
              </a:rPr>
              <a:t>доля вторичного сырья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496312"/>
            <a:ext cx="21945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4A4931"/>
                </a:solidFill>
                <a:latin typeface="Aptos"/>
              </a:rPr>
              <a:t>Инфраструктура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63240" y="2496312"/>
            <a:ext cx="38404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465867"/>
                </a:solidFill>
                <a:latin typeface="Aptos"/>
              </a:rPr>
              <a:t>рост срока службы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32320" y="2496312"/>
            <a:ext cx="41148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7E7E49"/>
                </a:solidFill>
                <a:latin typeface="Aptos"/>
              </a:rPr>
              <a:t>стоимость жизненного цикла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3300984"/>
            <a:ext cx="21945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4A4931"/>
                </a:solidFill>
                <a:latin typeface="Aptos"/>
              </a:rPr>
              <a:t>Труд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63240" y="3300984"/>
            <a:ext cx="38404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465867"/>
                </a:solidFill>
                <a:latin typeface="Aptos"/>
              </a:rPr>
              <a:t>рост производительности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132320" y="3300984"/>
            <a:ext cx="41148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7E7E49"/>
                </a:solidFill>
                <a:latin typeface="Aptos"/>
              </a:rPr>
              <a:t>ценность на человеко-час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4105656"/>
            <a:ext cx="21945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4A4931"/>
                </a:solidFill>
                <a:latin typeface="Aptos"/>
              </a:rPr>
              <a:t>Территория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63240" y="4105656"/>
            <a:ext cx="38404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465867"/>
                </a:solidFill>
                <a:latin typeface="Aptos"/>
              </a:rPr>
              <a:t>восстановление капитала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132320" y="4105656"/>
            <a:ext cx="41148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7E7E49"/>
                </a:solidFill>
                <a:latin typeface="Aptos"/>
              </a:rPr>
              <a:t>площадь восстановленной земли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4910328"/>
            <a:ext cx="21945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4A4931"/>
                </a:solidFill>
                <a:latin typeface="Aptos"/>
              </a:rPr>
              <a:t>Кооперация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063240" y="4910328"/>
            <a:ext cx="38404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465867"/>
                </a:solidFill>
                <a:latin typeface="Aptos"/>
              </a:rPr>
              <a:t>локализация цепочек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132320" y="4910328"/>
            <a:ext cx="41148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7E7E49"/>
                </a:solidFill>
                <a:latin typeface="Aptos"/>
              </a:rPr>
              <a:t>доля местной добавленной стоимости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>
                <a:solidFill>
                  <a:srgbClr val="4A4931"/>
                </a:solidFill>
                <a:latin typeface="Aptos"/>
              </a:rPr>
              <a:t>Технологический контур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914400"/>
            <a:ext cx="1088136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7E7E49"/>
                </a:solidFill>
                <a:latin typeface="Aptos"/>
              </a:rPr>
              <a:t>Цифровая инфраструктура Портала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298448"/>
            <a:ext cx="10972800" cy="36576"/>
          </a:xfrm>
          <a:prstGeom prst="rect">
            <a:avLst/>
          </a:prstGeom>
          <a:solidFill>
            <a:srgbClr val="7E7E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85800" y="1691640"/>
            <a:ext cx="3429000" cy="1600200"/>
          </a:xfrm>
          <a:prstGeom prst="roundRect">
            <a:avLst/>
          </a:prstGeom>
          <a:solidFill>
            <a:srgbClr val="F4F3E8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50392" y="1801368"/>
            <a:ext cx="30998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7E7E49"/>
                </a:solidFill>
                <a:latin typeface="Aptos"/>
              </a:rPr>
              <a:t>ГИС и цифровой двойник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0392" y="2203704"/>
            <a:ext cx="3099816" cy="9784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Пространственная модель территории.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34840" y="1691640"/>
            <a:ext cx="3429000" cy="1600200"/>
          </a:xfrm>
          <a:prstGeom prst="roundRect">
            <a:avLst/>
          </a:prstGeom>
          <a:solidFill>
            <a:srgbClr val="F4F3E8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99431" y="1801368"/>
            <a:ext cx="30998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7E7E49"/>
                </a:solidFill>
                <a:latin typeface="Aptos"/>
              </a:rPr>
              <a:t>BIM / ТИМ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99431" y="2203704"/>
            <a:ext cx="3099816" cy="9784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Жизненный цикл зданий и сооружений.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83879" y="1691640"/>
            <a:ext cx="3429000" cy="1600200"/>
          </a:xfrm>
          <a:prstGeom prst="roundRect">
            <a:avLst/>
          </a:prstGeom>
          <a:solidFill>
            <a:srgbClr val="F4F3E8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348471" y="1801368"/>
            <a:ext cx="30998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7E7E49"/>
                </a:solidFill>
                <a:latin typeface="Aptos"/>
              </a:rPr>
              <a:t>Материаловедение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48471" y="2203704"/>
            <a:ext cx="3099816" cy="9784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Новые материалы и вторичное сырьё.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85800" y="3611880"/>
            <a:ext cx="3429000" cy="1600200"/>
          </a:xfrm>
          <a:prstGeom prst="roundRect">
            <a:avLst/>
          </a:prstGeom>
          <a:solidFill>
            <a:srgbClr val="F7F9FA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50392" y="3721608"/>
            <a:ext cx="30998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7E7E49"/>
                </a:solidFill>
                <a:latin typeface="Aptos"/>
              </a:rPr>
              <a:t>Роботизация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50392" y="4123944"/>
            <a:ext cx="3099816" cy="9784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Безопасность и производительность.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434840" y="3611880"/>
            <a:ext cx="3429000" cy="1600200"/>
          </a:xfrm>
          <a:prstGeom prst="roundRect">
            <a:avLst/>
          </a:prstGeom>
          <a:solidFill>
            <a:srgbClr val="F7F9FA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599431" y="3721608"/>
            <a:ext cx="30998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7E7E49"/>
                </a:solidFill>
                <a:latin typeface="Aptos"/>
              </a:rPr>
              <a:t>IoT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99431" y="4123944"/>
            <a:ext cx="3099816" cy="9784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Предиктивное обслуживание инфраструктуры.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183879" y="3611880"/>
            <a:ext cx="3429000" cy="1600200"/>
          </a:xfrm>
          <a:prstGeom prst="roundRect">
            <a:avLst/>
          </a:prstGeom>
          <a:solidFill>
            <a:srgbClr val="F7F9FA"/>
          </a:solidFill>
          <a:ln>
            <a:solidFill>
              <a:srgbClr val="7E7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348471" y="3721608"/>
            <a:ext cx="30998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7E7E49"/>
                </a:solidFill>
                <a:latin typeface="Aptos"/>
              </a:rPr>
              <a:t>Реестры активов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48471" y="4123944"/>
            <a:ext cx="3099816" cy="9784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Происхождение, собственность и состояние.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