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C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869680" y="1097280"/>
            <a:ext cx="2011680" cy="2011680"/>
          </a:xfrm>
          <a:prstGeom prst="ellipse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05840"/>
            <a:ext cx="75895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ЭКВИЛИБРИУМ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777240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800" b="1">
                <a:solidFill>
                  <a:srgbClr val="344E66"/>
                </a:solidFill>
                <a:latin typeface="Aptos"/>
              </a:rPr>
              <a:t>ВОЗДУХ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2423160"/>
            <a:ext cx="76809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5182A6"/>
                </a:solidFill>
                <a:latin typeface="Aptos"/>
              </a:rPr>
              <a:t>Портал пяти стихий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3108960"/>
            <a:ext cx="78638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566572"/>
                </a:solidFill>
                <a:latin typeface="Aptos"/>
              </a:rPr>
              <a:t>Знание • Связь • Язык • Информация • Дыхание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4160520"/>
            <a:ext cx="1060704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344E66"/>
                </a:solidFill>
                <a:latin typeface="Aptos"/>
              </a:rPr>
              <a:t>Сигнал → Смысл → Связь → Передача → Обратная связь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6035040"/>
            <a:ext cx="50292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7A8995"/>
                </a:solidFill>
                <a:latin typeface="Aptos"/>
              </a:rPr>
              <a:t>Концепция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8 проектов Портала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Проектный контур для пилота и масштабирования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5257800" cy="9601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664207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ВОЗДУХ.ЗНАНИЕ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066543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Нейросвод и семантический граф.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554480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3952" y="1664207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ВОЗДУХ.ЯЗЫК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3952" y="2066543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Словари и межсистемная семантика.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715768"/>
            <a:ext cx="5257800" cy="9601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" y="2825496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ВОЗДУХ.ДИАЛОГ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" y="3227832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Экспертное и общественное обсуждение.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2715768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2" y="2825496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ВОЗДУХ.ОБРАЗОВАНИЕ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2" y="3227832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Обучение через передачу.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3877056"/>
            <a:ext cx="5257800" cy="9601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0392" y="3986784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ВОЗДУХ.МЕДИА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" y="4389120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Проверенные кейсы и объяснение.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60" y="3877056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2" y="3986784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ВОЗДУХ.СИГНАЛ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3952" y="4389120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Раннее предупреждение.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5038344"/>
            <a:ext cx="5257800" cy="9601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50392" y="5148072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ВОЗДУХ.СВЯЗЬ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" y="5550408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Устойчивая коммуникационная среда.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09360" y="5038344"/>
            <a:ext cx="5257800" cy="96012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73952" y="5148072"/>
            <a:ext cx="49286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ВОЗДУХ.ПЕРЕВОД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3952" y="5550408"/>
            <a:ext cx="4928616" cy="338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Межъязыковой обмен знаниями.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Управление и KPI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Измеряем не активность ради активности, а реальный эффект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7240" y="1645920"/>
            <a:ext cx="5074920" cy="91440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41832" y="1755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KPI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" y="2157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время от сигнала до проверенного знания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645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28231" y="1755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KPI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8231" y="2157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доля материалов с подтверждённым происхождением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2788920"/>
            <a:ext cx="5074920" cy="91440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41832" y="2898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KPI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1832" y="3300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число активных экспертных и образовательных связей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788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28231" y="2898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KPI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8231" y="3300984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охват системами раннего оповещения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3931920"/>
            <a:ext cx="5074920" cy="91440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4041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KPI 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1832" y="4443983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доля знаний, дошедших до практического применения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3931920"/>
            <a:ext cx="507492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28231" y="4041648"/>
            <a:ext cx="47457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KPI 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28231" y="4443983"/>
            <a:ext cx="4745736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скорость исправления обнаруженных ошибок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Дорожная карта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От прототипа к масштабной системе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2103120"/>
            <a:ext cx="1965960" cy="21031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0–3 мес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Прототип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4912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99232" y="2103120"/>
            <a:ext cx="1965960" cy="210312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63824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3–12 мес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63824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Пилот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2624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66944" y="2103120"/>
            <a:ext cx="1965960" cy="21031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31536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12–24 мес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31536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Сеть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0336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34656" y="2103120"/>
            <a:ext cx="1965960" cy="210312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99248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2–4 года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9248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Масштаб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28048" y="2926080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802368" y="2103120"/>
            <a:ext cx="1965960" cy="21031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966960" y="2212848"/>
            <a:ext cx="163677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3–5 лет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66960" y="2615184"/>
            <a:ext cx="1636776" cy="1481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334454"/>
                </a:solidFill>
                <a:latin typeface="Aptos"/>
              </a:rPr>
              <a:t>Международный контур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983480"/>
            <a:ext cx="106070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344E66"/>
                </a:solidFill>
                <a:latin typeface="Aptos"/>
              </a:rPr>
              <a:t>Каждый этап заканчивается измеримым результатом и решением о следующем масштабе.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Связь пяти стихий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Портал работает только как часть целого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303520" y="1188719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68112" y="129844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ОГОНЬ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8112" y="1700784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импульс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90670" y="2578756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55262" y="2688484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ВОДА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262" y="3090820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93450" y="4827883"/>
            <a:ext cx="1554480" cy="91440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58042" y="4937611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5182A6"/>
                </a:solidFill>
                <a:latin typeface="Aptos"/>
              </a:rPr>
              <a:t>ВОЗДУХ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58042" y="5339947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знание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013589" y="4827883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78181" y="4937611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ЗЕМЛЯ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78181" y="5339947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форма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16369" y="2578756"/>
            <a:ext cx="1554480" cy="914400"/>
          </a:xfrm>
          <a:prstGeom prst="roundRect">
            <a:avLst/>
          </a:prstGeom>
          <a:solidFill>
            <a:srgbClr val="F7F9FA"/>
          </a:solidFill>
          <a:ln>
            <a:solidFill>
              <a:srgbClr val="A9B3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80961" y="2688484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A9B3BA"/>
                </a:solidFill>
                <a:latin typeface="Aptos"/>
              </a:rPr>
              <a:t>ЭФИР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80961" y="3090820"/>
            <a:ext cx="1225295" cy="2926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334454"/>
                </a:solidFill>
                <a:latin typeface="Aptos"/>
              </a:rPr>
              <a:t>синхронизация</a:t>
            </a:r>
          </a:p>
        </p:txBody>
      </p:sp>
      <p:sp>
        <p:nvSpPr>
          <p:cNvPr id="20" name="Oval 19"/>
          <p:cNvSpPr/>
          <p:nvPr/>
        </p:nvSpPr>
        <p:spPr>
          <a:xfrm>
            <a:off x="5029200" y="2606040"/>
            <a:ext cx="2103120" cy="2103120"/>
          </a:xfrm>
          <a:prstGeom prst="ellipse">
            <a:avLst/>
          </a:prstGeom>
          <a:solidFill>
            <a:srgbClr val="FFFFFF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285232" y="3154680"/>
            <a:ext cx="16002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344E66"/>
                </a:solidFill>
                <a:latin typeface="Aptos"/>
              </a:rPr>
              <a:t>ЭКВИЛИБРИУМ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C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914400"/>
            <a:ext cx="1069848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344E66"/>
                </a:solidFill>
                <a:latin typeface="Aptos"/>
              </a:rPr>
              <a:t>ВОЗДУХ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011680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Сигнал → Смысл → Связь → Передача → Обратная связь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246120"/>
            <a:ext cx="96012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344E66"/>
                </a:solidFill>
                <a:latin typeface="Aptos"/>
              </a:rPr>
              <a:t>ВОЗДУХ — знание, которое свободно движется и сохраняет смысл.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5257800"/>
            <a:ext cx="99669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6D7A84"/>
                </a:solidFill>
                <a:latin typeface="Aptos"/>
              </a:rPr>
              <a:t>Портал пяти стихий • ЭКВИЛИБРИУМ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ВОЗДУХ: миссия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Функциональная роль в системе ЭКВИЛИБРИУМ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5303520" cy="34747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1" y="1755648"/>
            <a:ext cx="49743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5182A6"/>
                </a:solidFill>
                <a:latin typeface="Aptos"/>
              </a:rPr>
              <a:t>Миссия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" y="2157984"/>
            <a:ext cx="4974336" cy="28529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Портал Воздуха обеспечивает движение знаний, смыслов, сигналов и решений между человеком, обществом, наукой, культурой, экономикой и государством.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645920"/>
            <a:ext cx="5303520" cy="3474720"/>
          </a:xfrm>
          <a:prstGeom prst="roundRect">
            <a:avLst/>
          </a:prstGeom>
          <a:solidFill>
            <a:srgbClr val="F7F9FA"/>
          </a:solidFill>
          <a:ln>
            <a:solidFill>
              <a:srgbClr val="344E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82512" y="1755648"/>
            <a:ext cx="497433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344E66"/>
                </a:solidFill>
                <a:latin typeface="Aptos"/>
              </a:rPr>
              <a:t>Главный принцип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2512" y="2157984"/>
            <a:ext cx="4974336" cy="28529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Информация становится знанием только после проверки, понимания и передачи в форму, пригодную для действия.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532120"/>
            <a:ext cx="108813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>
                <a:solidFill>
                  <a:srgbClr val="344E66"/>
                </a:solidFill>
                <a:latin typeface="Aptos"/>
              </a:rPr>
              <a:t>Сигнал → Смысл → Связь → Передача → Обратная связь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Пять контуров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Как раскрывается стихия воздух в системе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3429000" cy="1783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1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Дыхание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Качество воздуха, здоровье среды и жизненный ритм.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645920"/>
            <a:ext cx="3429000" cy="1783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53712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Сигнал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3712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Данные, наблюдения, новости и предупреждения.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8159" y="1645920"/>
            <a:ext cx="3429000" cy="1783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02751" y="175564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Язык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02751" y="215798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Понятия, словари, классификаторы и семантика.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794760"/>
            <a:ext cx="3429000" cy="178308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671" y="390448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Связь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1" y="430682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Медиа, образование, сообщества и обратная связь.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89120" y="3794760"/>
            <a:ext cx="3429000" cy="178308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53712" y="390448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Знание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53712" y="4306824"/>
            <a:ext cx="3099816" cy="11612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Проверенная и применимая информация.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Семь стадий цикла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Операционная логика Портала Воздух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422392" y="1371599"/>
            <a:ext cx="1325880" cy="640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95544" y="1426463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344E66"/>
                </a:solidFill>
                <a:latin typeface="Aptos"/>
              </a:rPr>
              <a:t>1. Наблюдение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95186" y="2129018"/>
            <a:ext cx="1325880" cy="640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68338" y="2183882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344E66"/>
                </a:solidFill>
                <a:latin typeface="Aptos"/>
              </a:rPr>
              <a:t>2. Проверка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83634" y="3830920"/>
            <a:ext cx="1325880" cy="640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56786" y="3885784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344E66"/>
                </a:solidFill>
                <a:latin typeface="Aptos"/>
              </a:rPr>
              <a:t>3. Осмысление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95227" y="5195741"/>
            <a:ext cx="1325880" cy="640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68379" y="5250605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344E66"/>
                </a:solidFill>
                <a:latin typeface="Aptos"/>
              </a:rPr>
              <a:t>4. Формулирование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49556" y="5195741"/>
            <a:ext cx="1325880" cy="640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22708" y="5250605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344E66"/>
                </a:solidFill>
                <a:latin typeface="Aptos"/>
              </a:rPr>
              <a:t>5. Передача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61149" y="3830920"/>
            <a:ext cx="1325880" cy="640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34301" y="3885784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344E66"/>
                </a:solidFill>
                <a:latin typeface="Aptos"/>
              </a:rPr>
              <a:t>6. Диалог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9597" y="2129018"/>
            <a:ext cx="1325880" cy="64008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922749" y="2183882"/>
            <a:ext cx="1170432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344E66"/>
                </a:solidFill>
                <a:latin typeface="Aptos"/>
              </a:rPr>
              <a:t>7. Обновление</a:t>
            </a:r>
          </a:p>
        </p:txBody>
      </p:sp>
      <p:sp>
        <p:nvSpPr>
          <p:cNvPr id="19" name="Oval 18"/>
          <p:cNvSpPr/>
          <p:nvPr/>
        </p:nvSpPr>
        <p:spPr>
          <a:xfrm>
            <a:off x="5257800" y="2880360"/>
            <a:ext cx="1645920" cy="1645920"/>
          </a:xfrm>
          <a:prstGeom prst="ellipse">
            <a:avLst/>
          </a:prstGeom>
          <a:solidFill>
            <a:srgbClr val="FFFFFF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40680" y="3246120"/>
            <a:ext cx="12801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344E66"/>
                </a:solidFill>
                <a:latin typeface="Aptos"/>
              </a:rPr>
              <a:t>ВОЗДУХ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Цифровой паспорт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Состояние, связи, риски, действия и подтверждённый эффект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91640"/>
            <a:ext cx="48463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единая карта объектов, источников и участников;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текущее состояние и динамика ключевых показателей;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риски, ограничения и зависимости;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проекты, решения и ответственные;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история изменений и доказательства результата;</a:t>
            </a:r>
          </a:p>
          <a:p>
            <a:pPr>
              <a:spcAft>
                <a:spcPts val="800"/>
              </a:spcAft>
              <a:defRPr sz="1700">
                <a:solidFill>
                  <a:srgbClr val="25384A"/>
                </a:solidFill>
                <a:latin typeface="Aptos"/>
              </a:defRPr>
            </a:pPr>
            <a:r>
              <a:t>API и связь с внешними реестрами.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0" y="1828800"/>
            <a:ext cx="5212080" cy="256032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108192" y="1938528"/>
            <a:ext cx="48828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5182A6"/>
                </a:solidFill>
                <a:latin typeface="Aptos"/>
              </a:rPr>
              <a:t>Выходной продукт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08192" y="2340864"/>
            <a:ext cx="4882896" cy="19385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334454"/>
                </a:solidFill>
                <a:latin typeface="Aptos"/>
              </a:rPr>
              <a:t>Не статический отчёт, а обновляемая карта:
«состояние → причина → действие → эффект → следующий цикл».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365 событий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13 циклов × 28 дней + День Возврата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58368" y="1600200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5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5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Дыхание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47287" y="1600200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1187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187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Наблюдение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6207" y="1600200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79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79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Источник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25128" y="1600200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89719" y="1709928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89719" y="2112264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Проверка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5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5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Язык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47287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1187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1187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Диалог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36207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79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79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Знание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025128" y="2679191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89719" y="2788920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89719" y="3191256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Обучение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368" y="3758183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5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09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5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Медиа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447287" y="3758183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1187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10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1187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Связь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36207" y="3758183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0079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11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79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Предупреждение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025128" y="3758183"/>
            <a:ext cx="2468880" cy="841248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189719" y="3867911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12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89719" y="4270248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Передача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58368" y="4837176"/>
            <a:ext cx="2468880" cy="841248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22959" y="4946904"/>
            <a:ext cx="213969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182A6"/>
                </a:solidFill>
                <a:latin typeface="Aptos"/>
              </a:rPr>
              <a:t>13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2959" y="5349240"/>
            <a:ext cx="2139696" cy="21945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334454"/>
                </a:solidFill>
                <a:latin typeface="Aptos"/>
              </a:rPr>
              <a:t>Синхронизация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06840" y="4983480"/>
            <a:ext cx="20574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344E66"/>
                </a:solidFill>
                <a:latin typeface="Aptos"/>
              </a:rPr>
              <a:t>365
День Возврата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Эстафета Воздух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Действие должно переходить от одного участника к следующему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2194560"/>
            <a:ext cx="1554480" cy="150876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Наблюдение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042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60320" y="2194560"/>
            <a:ext cx="1554480" cy="150876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249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249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Проверка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33087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2194560"/>
            <a:ext cx="1554480" cy="150876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537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37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Осмысление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618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194560"/>
            <a:ext cx="1554480" cy="150876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825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25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Формулирование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906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2194560"/>
            <a:ext cx="1554480" cy="150876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13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13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Передача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19488" y="2587752"/>
            <a:ext cx="228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5182A6"/>
                </a:solidFill>
                <a:latin typeface="Aptos"/>
              </a:rPr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875520" y="2194560"/>
            <a:ext cx="1554480" cy="150876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40112" y="2304288"/>
            <a:ext cx="1225295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5182A6"/>
                </a:solidFill>
                <a:latin typeface="Aptos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40112" y="2706624"/>
            <a:ext cx="1225295" cy="8869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334454"/>
                </a:solidFill>
                <a:latin typeface="Aptos"/>
              </a:rPr>
              <a:t>Диалог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" y="4754880"/>
            <a:ext cx="103327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344E66"/>
                </a:solidFill>
                <a:latin typeface="Aptos"/>
              </a:rPr>
              <a:t>Получить смысл → сделать → подтвердить → объяснить → передать → обновить общий контур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Экономика эффекта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Как портал создаёт измеримую общественную и экономическую ценность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91640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344E66"/>
                </a:solidFill>
                <a:latin typeface="Aptos"/>
              </a:rPr>
              <a:t>Поиск знаний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1691640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снижение времени поиска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1691640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5182A6"/>
                </a:solidFill>
                <a:latin typeface="Aptos"/>
              </a:rPr>
              <a:t>время до достоверного ответа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96312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344E66"/>
                </a:solidFill>
                <a:latin typeface="Aptos"/>
              </a:rPr>
              <a:t>Передача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63240" y="2496312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уменьшение искажений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0" y="2496312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5182A6"/>
                </a:solidFill>
                <a:latin typeface="Aptos"/>
              </a:rPr>
              <a:t>доля корректно понятых сообщений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300984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344E66"/>
                </a:solidFill>
                <a:latin typeface="Aptos"/>
              </a:rPr>
              <a:t>Обучение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3240" y="3300984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ускорение освоения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0" y="3300984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5182A6"/>
                </a:solidFill>
                <a:latin typeface="Aptos"/>
              </a:rPr>
              <a:t>время до практического применения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105656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344E66"/>
                </a:solidFill>
                <a:latin typeface="Aptos"/>
              </a:rPr>
              <a:t>Оповещение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3240" y="4105656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снижение ущерба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0" y="4105656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5182A6"/>
                </a:solidFill>
                <a:latin typeface="Aptos"/>
              </a:rPr>
              <a:t>время доставки предупреждения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910328"/>
            <a:ext cx="21945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344E66"/>
                </a:solidFill>
                <a:latin typeface="Aptos"/>
              </a:rPr>
              <a:t>Экспертиза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63240" y="4910328"/>
            <a:ext cx="38404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465867"/>
                </a:solidFill>
                <a:latin typeface="Aptos"/>
              </a:rPr>
              <a:t>рост качества решений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4910328"/>
            <a:ext cx="4114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5182A6"/>
                </a:solidFill>
                <a:latin typeface="Aptos"/>
              </a:rPr>
              <a:t>доля решений с доказательной базой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344E66"/>
                </a:solidFill>
                <a:latin typeface="Aptos"/>
              </a:rPr>
              <a:t>Технологический контур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14400"/>
            <a:ext cx="1088136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182A6"/>
                </a:solidFill>
                <a:latin typeface="Aptos"/>
              </a:rPr>
              <a:t>Цифровая инфраструктура Портала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298448"/>
            <a:ext cx="10972800" cy="36576"/>
          </a:xfrm>
          <a:prstGeom prst="rect">
            <a:avLst/>
          </a:prstGeom>
          <a:solidFill>
            <a:srgbClr val="5182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691640"/>
            <a:ext cx="3429000" cy="160020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Семантический граф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Связи понятий, документов и экспертов.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691640"/>
            <a:ext cx="3429000" cy="160020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9431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ИИ и NLP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9431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Поиск, классификация, перевод, синтез.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3879" y="1691640"/>
            <a:ext cx="3429000" cy="1600200"/>
          </a:xfrm>
          <a:prstGeom prst="roundRect">
            <a:avLst/>
          </a:prstGeom>
          <a:solidFill>
            <a:srgbClr val="EEF6FB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48471" y="180136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Системы связи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8471" y="220370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Устойчивые каналы и резервирование.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Медиа-аналитика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Карта потоков и ранних сигналов.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4840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99431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Открытые API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9431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Связь внешних реестров и платформ.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83879" y="3611880"/>
            <a:ext cx="3429000" cy="1600200"/>
          </a:xfrm>
          <a:prstGeom prst="roundRect">
            <a:avLst/>
          </a:prstGeom>
          <a:solidFill>
            <a:srgbClr val="F7F9FA"/>
          </a:solidFill>
          <a:ln>
            <a:solidFill>
              <a:srgbClr val="5182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48471" y="3721608"/>
            <a:ext cx="3099816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5182A6"/>
                </a:solidFill>
                <a:latin typeface="Aptos"/>
              </a:rPr>
              <a:t>Идентичность источника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48471" y="4123944"/>
            <a:ext cx="3099816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334454"/>
                </a:solidFill>
                <a:latin typeface="Aptos"/>
              </a:rPr>
              <a:t>Происхождение, авторство и версия.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