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960120"/>
            <a:ext cx="676656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100" b="1">
                <a:solidFill>
                  <a:srgbClr val="263E58"/>
                </a:solidFill>
                <a:latin typeface="Aptos Display"/>
              </a:rPr>
              <a:t>ПОРТАЛ ПЯТИ СТИХИЙ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9808" y="1664208"/>
            <a:ext cx="5669280" cy="1051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5400" b="1">
                <a:solidFill>
                  <a:srgbClr val="317DAF"/>
                </a:solidFill>
                <a:latin typeface="Aptos Display"/>
              </a:rPr>
              <a:t>ВОДА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2907792"/>
            <a:ext cx="64922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>
                <a:solidFill>
                  <a:srgbClr val="19222B"/>
                </a:solidFill>
                <a:latin typeface="Aptos"/>
              </a:rPr>
              <a:t>Жизнь • восстановление • потоки • память среды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" y="3822191"/>
            <a:ext cx="41148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3E8F8B"/>
                </a:solidFill>
                <a:latin typeface="Aptos Display"/>
              </a:rPr>
              <a:t>ЭКВИЛИБРИУМ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4370832"/>
            <a:ext cx="6309360" cy="42062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B6874"/>
                </a:solidFill>
                <a:latin typeface="Aptos"/>
              </a:rPr>
              <a:t>Второй портал единой архитектуры пяти стихий</a:t>
            </a:r>
          </a:p>
        </p:txBody>
      </p:sp>
      <p:sp>
        <p:nvSpPr>
          <p:cNvPr id="7" name="Oval 6"/>
          <p:cNvSpPr/>
          <p:nvPr/>
        </p:nvSpPr>
        <p:spPr>
          <a:xfrm>
            <a:off x="8412480" y="1325880"/>
            <a:ext cx="2468880" cy="2468880"/>
          </a:xfrm>
          <a:prstGeom prst="ellipse">
            <a:avLst/>
          </a:prstGeom>
          <a:noFill/>
          <a:ln w="25400"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8641080" y="1554480"/>
            <a:ext cx="2011680" cy="2011680"/>
          </a:xfrm>
          <a:prstGeom prst="ellipse">
            <a:avLst/>
          </a:prstGeom>
          <a:noFill/>
          <a:ln w="25400">
            <a:solidFill>
              <a:srgbClr val="E8F4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8915400" y="1828800"/>
            <a:ext cx="1463040" cy="1463040"/>
          </a:xfrm>
          <a:prstGeom prst="ellipse">
            <a:avLst/>
          </a:prstGeom>
          <a:noFill/>
          <a:ln w="25400">
            <a:solidFill>
              <a:srgbClr val="CDEB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ardrop 9"/>
          <p:cNvSpPr/>
          <p:nvPr/>
        </p:nvSpPr>
        <p:spPr>
          <a:xfrm>
            <a:off x="9171432" y="1856231"/>
            <a:ext cx="960120" cy="1298448"/>
          </a:xfrm>
          <a:prstGeom prst="teardrop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ardrop 10"/>
          <p:cNvSpPr/>
          <p:nvPr/>
        </p:nvSpPr>
        <p:spPr>
          <a:xfrm>
            <a:off x="9454896" y="2249424"/>
            <a:ext cx="438912" cy="612648"/>
          </a:xfrm>
          <a:prstGeom prst="teardrop">
            <a:avLst/>
          </a:prstGeom>
          <a:solidFill>
            <a:srgbClr val="54AA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452360" y="4892040"/>
            <a:ext cx="3886200" cy="7498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1F4E79"/>
                </a:solidFill>
                <a:latin typeface="Aptos"/>
              </a:rPr>
              <a:t>ИСТОЧНИК → ПОТОК → ОЧИЩЕНИЕ
→ ВОССТАНОВЛЕНИЕ → ВОЗВРАТ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02336"/>
            <a:ext cx="103327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9222B"/>
                </a:solidFill>
                <a:latin typeface="Aptos Display"/>
              </a:rPr>
              <a:t>Экономика Воды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1005840" cy="50292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B6874"/>
                </a:solidFill>
                <a:latin typeface="Aptos"/>
              </a:rPr>
              <a:t>Не «торговля стихией», а управление стоимостью потерь и восстановления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82528" y="402336"/>
            <a:ext cx="475488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10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828800"/>
            <a:ext cx="5349240" cy="3977639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1828800"/>
            <a:ext cx="73152" cy="3977639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1956816"/>
            <a:ext cx="502920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ЭФФЕКТИВНОСТЬ ИНФРАСТРУКТУРЫ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2395728"/>
            <a:ext cx="4892040" cy="2971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500" b="1">
                <a:solidFill>
                  <a:srgbClr val="317DAF"/>
                </a:solidFill>
                <a:latin typeface="Aptos"/>
              </a:rPr>
              <a:t>• </a:t>
            </a:r>
            <a:r>
              <a:rPr sz="1500">
                <a:solidFill>
                  <a:srgbClr val="19222B"/>
                </a:solidFill>
                <a:latin typeface="Aptos"/>
              </a:rPr>
              <a:t>Сокращение утечек и неучтённых потерь</a:t>
            </a:r>
          </a:p>
          <a:p>
            <a:pPr>
              <a:spcAft>
                <a:spcPts val="700"/>
              </a:spcAft>
            </a:pPr>
            <a:r>
              <a:rPr sz="1500" b="1">
                <a:solidFill>
                  <a:srgbClr val="317DAF"/>
                </a:solidFill>
                <a:latin typeface="Aptos"/>
              </a:rPr>
              <a:t>• </a:t>
            </a:r>
            <a:r>
              <a:rPr sz="1500">
                <a:solidFill>
                  <a:srgbClr val="19222B"/>
                </a:solidFill>
                <a:latin typeface="Aptos"/>
              </a:rPr>
              <a:t>Повторное использование воды</a:t>
            </a:r>
          </a:p>
          <a:p>
            <a:pPr>
              <a:spcAft>
                <a:spcPts val="700"/>
              </a:spcAft>
            </a:pPr>
            <a:r>
              <a:rPr sz="1500" b="1">
                <a:solidFill>
                  <a:srgbClr val="317DAF"/>
                </a:solidFill>
                <a:latin typeface="Aptos"/>
              </a:rPr>
              <a:t>• </a:t>
            </a:r>
            <a:r>
              <a:rPr sz="1500">
                <a:solidFill>
                  <a:srgbClr val="19222B"/>
                </a:solidFill>
                <a:latin typeface="Aptos"/>
              </a:rPr>
              <a:t>Реконструкция очистных и сетей</a:t>
            </a:r>
          </a:p>
          <a:p>
            <a:pPr>
              <a:spcAft>
                <a:spcPts val="700"/>
              </a:spcAft>
            </a:pPr>
            <a:r>
              <a:rPr sz="1500" b="1">
                <a:solidFill>
                  <a:srgbClr val="317DAF"/>
                </a:solidFill>
                <a:latin typeface="Aptos"/>
              </a:rPr>
              <a:t>• </a:t>
            </a:r>
            <a:r>
              <a:rPr sz="1500">
                <a:solidFill>
                  <a:srgbClr val="19222B"/>
                </a:solidFill>
                <a:latin typeface="Aptos"/>
              </a:rPr>
              <a:t>Водосберегающие технологии производства</a:t>
            </a:r>
          </a:p>
          <a:p>
            <a:pPr>
              <a:spcAft>
                <a:spcPts val="700"/>
              </a:spcAft>
            </a:pPr>
            <a:r>
              <a:rPr sz="1500" b="1">
                <a:solidFill>
                  <a:srgbClr val="317DAF"/>
                </a:solidFill>
                <a:latin typeface="Aptos"/>
              </a:rPr>
              <a:t>• </a:t>
            </a:r>
            <a:r>
              <a:rPr sz="1500">
                <a:solidFill>
                  <a:srgbClr val="19222B"/>
                </a:solidFill>
                <a:latin typeface="Aptos"/>
              </a:rPr>
              <a:t>Страхование и управление водными рисками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828800"/>
            <a:ext cx="5166360" cy="3977639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63640" y="1828800"/>
            <a:ext cx="73152" cy="3977639"/>
          </a:xfrm>
          <a:prstGeom prst="rect">
            <a:avLst/>
          </a:prstGeom>
          <a:solidFill>
            <a:srgbClr val="3E8F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28231" y="1956816"/>
            <a:ext cx="484632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ИНВЕСТИЦИИ В ВОССТАНОВЛЕНИЕ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2395728"/>
            <a:ext cx="4709160" cy="2971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500" b="1">
                <a:solidFill>
                  <a:srgbClr val="3E8F8B"/>
                </a:solidFill>
                <a:latin typeface="Aptos"/>
              </a:rPr>
              <a:t>• </a:t>
            </a:r>
            <a:r>
              <a:rPr sz="1500">
                <a:solidFill>
                  <a:srgbClr val="19222B"/>
                </a:solidFill>
                <a:latin typeface="Aptos"/>
              </a:rPr>
              <a:t>Проекты восстановления водных объектов</a:t>
            </a:r>
          </a:p>
          <a:p>
            <a:pPr>
              <a:spcAft>
                <a:spcPts val="700"/>
              </a:spcAft>
            </a:pPr>
            <a:r>
              <a:rPr sz="1500" b="1">
                <a:solidFill>
                  <a:srgbClr val="3E8F8B"/>
                </a:solidFill>
                <a:latin typeface="Aptos"/>
              </a:rPr>
              <a:t>• </a:t>
            </a:r>
            <a:r>
              <a:rPr sz="1500">
                <a:solidFill>
                  <a:srgbClr val="19222B"/>
                </a:solidFill>
                <a:latin typeface="Aptos"/>
              </a:rPr>
              <a:t>Платежи за результат и экологический эффект</a:t>
            </a:r>
          </a:p>
          <a:p>
            <a:pPr>
              <a:spcAft>
                <a:spcPts val="700"/>
              </a:spcAft>
            </a:pPr>
            <a:r>
              <a:rPr sz="1500" b="1">
                <a:solidFill>
                  <a:srgbClr val="3E8F8B"/>
                </a:solidFill>
                <a:latin typeface="Aptos"/>
              </a:rPr>
              <a:t>• </a:t>
            </a:r>
            <a:r>
              <a:rPr sz="1500">
                <a:solidFill>
                  <a:srgbClr val="19222B"/>
                </a:solidFill>
                <a:latin typeface="Aptos"/>
              </a:rPr>
              <a:t>ГЧП и концессии в водной инфраструктуре</a:t>
            </a:r>
          </a:p>
          <a:p>
            <a:pPr>
              <a:spcAft>
                <a:spcPts val="700"/>
              </a:spcAft>
            </a:pPr>
            <a:r>
              <a:rPr sz="1500" b="1">
                <a:solidFill>
                  <a:srgbClr val="3E8F8B"/>
                </a:solidFill>
                <a:latin typeface="Aptos"/>
              </a:rPr>
              <a:t>• </a:t>
            </a:r>
            <a:r>
              <a:rPr sz="1500">
                <a:solidFill>
                  <a:srgbClr val="19222B"/>
                </a:solidFill>
                <a:latin typeface="Aptos"/>
              </a:rPr>
              <a:t>ECO-PPA для предупреждения водных угроз</a:t>
            </a:r>
          </a:p>
          <a:p>
            <a:pPr>
              <a:spcAft>
                <a:spcPts val="700"/>
              </a:spcAft>
            </a:pPr>
            <a:r>
              <a:rPr sz="1500" b="1">
                <a:solidFill>
                  <a:srgbClr val="3E8F8B"/>
                </a:solidFill>
                <a:latin typeface="Aptos"/>
              </a:rPr>
              <a:t>• </a:t>
            </a:r>
            <a:r>
              <a:rPr sz="1500">
                <a:solidFill>
                  <a:srgbClr val="19222B"/>
                </a:solidFill>
                <a:latin typeface="Aptos"/>
              </a:rPr>
              <a:t>ESG-IR: доказуемые показатели водного воздействия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874"/>
                </a:solidFill>
                <a:latin typeface="Aptos"/>
              </a:rPr>
              <a:t>ПОРТАЛ ПЯТИ СТИХИЙ • ВОДА • ЭКВИЛИБРИУМ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02336"/>
            <a:ext cx="103327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9222B"/>
                </a:solidFill>
                <a:latin typeface="Aptos Display"/>
              </a:rPr>
              <a:t>Технологический контур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1005840" cy="50292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B6874"/>
                </a:solidFill>
                <a:latin typeface="Aptos"/>
              </a:rPr>
              <a:t>От датчика до прогноза и проектного решения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82528" y="402336"/>
            <a:ext cx="475488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11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874519"/>
            <a:ext cx="3401568" cy="1627632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58368" y="1874519"/>
            <a:ext cx="73152" cy="1627632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2002536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SENSORS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377439"/>
            <a:ext cx="3081528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уровень • pH • электропроводность • мутность • кислород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80559" y="1874519"/>
            <a:ext cx="3401568" cy="1627632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80559" y="1874519"/>
            <a:ext cx="73152" cy="1627632"/>
          </a:xfrm>
          <a:prstGeom prst="rect">
            <a:avLst/>
          </a:prstGeom>
          <a:solidFill>
            <a:srgbClr val="54AA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45151" y="2002536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REMOTE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45151" y="2377439"/>
            <a:ext cx="3081528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спутники • БПЛА • аэросъёмка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02752" y="1874519"/>
            <a:ext cx="3401568" cy="1627632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02752" y="1874519"/>
            <a:ext cx="73152" cy="1627632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67344" y="2002536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LAB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67344" y="2377439"/>
            <a:ext cx="3081528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лабораторные анализы и калибровка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58368" y="3867912"/>
            <a:ext cx="3401568" cy="1627632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58368" y="3867912"/>
            <a:ext cx="73152" cy="1627632"/>
          </a:xfrm>
          <a:prstGeom prst="rect">
            <a:avLst/>
          </a:prstGeom>
          <a:solidFill>
            <a:srgbClr val="3E8F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59" y="3995928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AI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59" y="4370832"/>
            <a:ext cx="3081528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аномалии • прогноз • поиск источника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80559" y="3867912"/>
            <a:ext cx="3401568" cy="1627632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480559" y="3867912"/>
            <a:ext cx="73152" cy="1627632"/>
          </a:xfrm>
          <a:prstGeom prst="rect">
            <a:avLst/>
          </a:prstGeom>
          <a:solidFill>
            <a:srgbClr val="5384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645151" y="3995928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HYPERGRAPH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45151" y="4370832"/>
            <a:ext cx="3081528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связи: вода ↔ почва ↔ биоценоз ↔ человек ↔ производство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302752" y="3867912"/>
            <a:ext cx="3401568" cy="1627632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302752" y="3867912"/>
            <a:ext cx="73152" cy="1627632"/>
          </a:xfrm>
          <a:prstGeom prst="rect">
            <a:avLst/>
          </a:prstGeom>
          <a:solidFill>
            <a:srgbClr val="263E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67344" y="3995928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CONTROL ROOM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67344" y="4370832"/>
            <a:ext cx="3081528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карта рисков • сценарии • решения • эффект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874"/>
                </a:solidFill>
                <a:latin typeface="Aptos"/>
              </a:rPr>
              <a:t>ПОРТАЛ ПЯТИ СТИХИЙ • ВОДА • ЭКВИЛИБРИУМ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02336"/>
            <a:ext cx="103327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9222B"/>
                </a:solidFill>
                <a:latin typeface="Aptos Display"/>
              </a:rPr>
              <a:t>Восемь проектов Портала Воды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1005840" cy="50292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B6874"/>
                </a:solidFill>
                <a:latin typeface="Aptos"/>
              </a:rPr>
              <a:t>Модульная программа для территорий и отраслей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82528" y="402336"/>
            <a:ext cx="475488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12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874519"/>
            <a:ext cx="2542032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94360" y="1874519"/>
            <a:ext cx="73152" cy="1691640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2002536"/>
            <a:ext cx="2221991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Чистый источник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2377439"/>
            <a:ext cx="2221991" cy="10698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B6874"/>
                </a:solidFill>
                <a:latin typeface="Aptos"/>
              </a:rPr>
              <a:t>охрана и восстановление источников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87752" y="1965960"/>
            <a:ext cx="34747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47288" y="1874519"/>
            <a:ext cx="2542032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447288" y="1874519"/>
            <a:ext cx="73152" cy="1691640"/>
          </a:xfrm>
          <a:prstGeom prst="rect">
            <a:avLst/>
          </a:prstGeom>
          <a:solidFill>
            <a:srgbClr val="54AA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11880" y="2002536"/>
            <a:ext cx="2221991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Живая река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11880" y="2377439"/>
            <a:ext cx="2221991" cy="10698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B6874"/>
                </a:solidFill>
                <a:latin typeface="Aptos"/>
              </a:rPr>
              <a:t>реки, берега, водосборы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40680" y="1965960"/>
            <a:ext cx="34747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0216" y="1874519"/>
            <a:ext cx="2542032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300216" y="1874519"/>
            <a:ext cx="73152" cy="1691640"/>
          </a:xfrm>
          <a:prstGeom prst="rect">
            <a:avLst/>
          </a:prstGeom>
          <a:solidFill>
            <a:srgbClr val="3E8F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64808" y="2002536"/>
            <a:ext cx="2221991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Умный город воды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64808" y="2377439"/>
            <a:ext cx="2221991" cy="10698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B6874"/>
                </a:solidFill>
                <a:latin typeface="Aptos"/>
              </a:rPr>
              <a:t>сети, ливни, повторное использование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93608" y="1965960"/>
            <a:ext cx="34747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3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153144" y="1874519"/>
            <a:ext cx="2542032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153144" y="1874519"/>
            <a:ext cx="73152" cy="169164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317736" y="2002536"/>
            <a:ext cx="2221991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Вода производства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17736" y="2377439"/>
            <a:ext cx="2221991" cy="10698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B6874"/>
                </a:solidFill>
                <a:latin typeface="Aptos"/>
              </a:rPr>
              <a:t>замкнутые циклы и водоэффективность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46536" y="1965960"/>
            <a:ext cx="34747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4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94360" y="3931920"/>
            <a:ext cx="2542032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94360" y="3931920"/>
            <a:ext cx="73152" cy="1691640"/>
          </a:xfrm>
          <a:prstGeom prst="rect">
            <a:avLst/>
          </a:prstGeom>
          <a:solidFill>
            <a:srgbClr val="5384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58952" y="4059935"/>
            <a:ext cx="2221991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Биоценоз воды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58952" y="4434840"/>
            <a:ext cx="2221991" cy="10698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B6874"/>
                </a:solidFill>
                <a:latin typeface="Aptos"/>
              </a:rPr>
              <a:t>мониторинг экосистем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587752" y="4023359"/>
            <a:ext cx="34747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5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447288" y="3931920"/>
            <a:ext cx="2542032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3447288" y="3931920"/>
            <a:ext cx="73152" cy="1691640"/>
          </a:xfrm>
          <a:prstGeom prst="rect">
            <a:avLst/>
          </a:prstGeom>
          <a:solidFill>
            <a:srgbClr val="263E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611880" y="4059935"/>
            <a:ext cx="2221991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Водная безопасность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611880" y="4434840"/>
            <a:ext cx="2221991" cy="10698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B6874"/>
                </a:solidFill>
                <a:latin typeface="Aptos"/>
              </a:rPr>
              <a:t>паводки, засухи, аварии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40680" y="4023359"/>
            <a:ext cx="34747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6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300216" y="3931920"/>
            <a:ext cx="2542032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300216" y="3931920"/>
            <a:ext cx="73152" cy="1691640"/>
          </a:xfrm>
          <a:prstGeom prst="rect">
            <a:avLst/>
          </a:prstGeom>
          <a:solidFill>
            <a:srgbClr val="BE91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64808" y="4059935"/>
            <a:ext cx="2221991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Цифровой водный паспорт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64808" y="4434840"/>
            <a:ext cx="2221991" cy="10698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B6874"/>
                </a:solidFill>
                <a:latin typeface="Aptos"/>
              </a:rPr>
              <a:t>данные, гиперграф, прогноз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93608" y="4023359"/>
            <a:ext cx="34747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7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9153144" y="3931920"/>
            <a:ext cx="2542032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9153144" y="3931920"/>
            <a:ext cx="73152" cy="1691640"/>
          </a:xfrm>
          <a:prstGeom prst="rect">
            <a:avLst/>
          </a:prstGeom>
          <a:solidFill>
            <a:srgbClr val="7D6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9317736" y="4059935"/>
            <a:ext cx="2221991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Лаборатория восстановления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317736" y="4434840"/>
            <a:ext cx="2221991" cy="10698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B6874"/>
                </a:solidFill>
                <a:latin typeface="Aptos"/>
              </a:rPr>
              <a:t>пилоты, методики, верификация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146536" y="4023359"/>
            <a:ext cx="34747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8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874"/>
                </a:solidFill>
                <a:latin typeface="Aptos"/>
              </a:rPr>
              <a:t>ПОРТАЛ ПЯТИ СТИХИЙ • ВОДА • ЭКВИЛИБРИУМ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02336"/>
            <a:ext cx="103327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9222B"/>
                </a:solidFill>
                <a:latin typeface="Aptos Display"/>
              </a:rPr>
              <a:t>Дорожная карта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1005840" cy="50292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B6874"/>
                </a:solidFill>
                <a:latin typeface="Aptos"/>
              </a:rPr>
              <a:t>От одной точки мониторинга — к водному контуру территории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82528" y="402336"/>
            <a:ext cx="475488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737360"/>
            <a:ext cx="14173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>
                <a:solidFill>
                  <a:srgbClr val="317DAF"/>
                </a:solidFill>
                <a:latin typeface="Aptos"/>
              </a:rPr>
              <a:t>ЭТАП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40280" y="1737360"/>
            <a:ext cx="28803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9222B"/>
                </a:solidFill>
                <a:latin typeface="Aptos"/>
              </a:rPr>
              <a:t>Базовая диагностика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30368" y="1737360"/>
            <a:ext cx="57607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объекты • данные • риски • участники</a:t>
            </a:r>
          </a:p>
        </p:txBody>
      </p:sp>
      <p:sp>
        <p:nvSpPr>
          <p:cNvPr id="9" name="Rectangle 8"/>
          <p:cNvSpPr/>
          <p:nvPr/>
        </p:nvSpPr>
        <p:spPr>
          <a:xfrm>
            <a:off x="1234440" y="2231136"/>
            <a:ext cx="32004" cy="292608"/>
          </a:xfrm>
          <a:prstGeom prst="rect">
            <a:avLst/>
          </a:prstGeom>
          <a:solidFill>
            <a:srgbClr val="DDE8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2487168"/>
            <a:ext cx="14173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>
                <a:solidFill>
                  <a:srgbClr val="317DAF"/>
                </a:solidFill>
                <a:latin typeface="Aptos"/>
              </a:rPr>
              <a:t>ЭТАП 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0280" y="2487168"/>
            <a:ext cx="28803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9222B"/>
                </a:solidFill>
                <a:latin typeface="Aptos"/>
              </a:rPr>
              <a:t>Пилотная точка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30368" y="2487168"/>
            <a:ext cx="57607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датчики • лаборатория • карта биоценоза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34440" y="2980944"/>
            <a:ext cx="32004" cy="292608"/>
          </a:xfrm>
          <a:prstGeom prst="rect">
            <a:avLst/>
          </a:prstGeom>
          <a:solidFill>
            <a:srgbClr val="DDE8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236976"/>
            <a:ext cx="14173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>
                <a:solidFill>
                  <a:srgbClr val="317DAF"/>
                </a:solidFill>
                <a:latin typeface="Aptos"/>
              </a:rPr>
              <a:t>ЭТАП 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40280" y="3236976"/>
            <a:ext cx="28803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9222B"/>
                </a:solidFill>
                <a:latin typeface="Aptos"/>
              </a:rPr>
              <a:t>Цифровой паспорт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30368" y="3236976"/>
            <a:ext cx="57607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баланс • история • сценарии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234440" y="3730752"/>
            <a:ext cx="32004" cy="292608"/>
          </a:xfrm>
          <a:prstGeom prst="rect">
            <a:avLst/>
          </a:prstGeom>
          <a:solidFill>
            <a:srgbClr val="DDE8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8368" y="3986783"/>
            <a:ext cx="14173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>
                <a:solidFill>
                  <a:srgbClr val="317DAF"/>
                </a:solidFill>
                <a:latin typeface="Aptos"/>
              </a:rPr>
              <a:t>ЭТАП 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40280" y="3986783"/>
            <a:ext cx="28803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9222B"/>
                </a:solidFill>
                <a:latin typeface="Aptos"/>
              </a:rPr>
              <a:t>Проекты восстановления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30368" y="3986783"/>
            <a:ext cx="57607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сети • источники • берега • очистка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234440" y="4480559"/>
            <a:ext cx="32004" cy="292608"/>
          </a:xfrm>
          <a:prstGeom prst="rect">
            <a:avLst/>
          </a:prstGeom>
          <a:solidFill>
            <a:srgbClr val="DDE8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8368" y="4736592"/>
            <a:ext cx="14173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>
                <a:solidFill>
                  <a:srgbClr val="317DAF"/>
                </a:solidFill>
                <a:latin typeface="Aptos"/>
              </a:rPr>
              <a:t>ЭТАП 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40280" y="4736592"/>
            <a:ext cx="28803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9222B"/>
                </a:solidFill>
                <a:latin typeface="Aptos"/>
              </a:rPr>
              <a:t>Экономика результата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30368" y="4736592"/>
            <a:ext cx="57607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финансирование по подтверждённому эффекту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234440" y="5230368"/>
            <a:ext cx="32004" cy="292608"/>
          </a:xfrm>
          <a:prstGeom prst="rect">
            <a:avLst/>
          </a:prstGeom>
          <a:solidFill>
            <a:srgbClr val="DDE8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8368" y="5486400"/>
            <a:ext cx="14173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>
                <a:solidFill>
                  <a:srgbClr val="317DAF"/>
                </a:solidFill>
                <a:latin typeface="Aptos"/>
              </a:rPr>
              <a:t>ЭТАП 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240280" y="5486400"/>
            <a:ext cx="28803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9222B"/>
                </a:solidFill>
                <a:latin typeface="Aptos"/>
              </a:rPr>
              <a:t>Масштабирование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30368" y="5486400"/>
            <a:ext cx="57607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бассейн • регион • межрегиональная сеть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874"/>
                </a:solidFill>
                <a:latin typeface="Aptos"/>
              </a:rPr>
              <a:t>ПОРТАЛ ПЯТИ СТИХИЙ • ВОДА • ЭКВИЛИБРИУМ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02336"/>
            <a:ext cx="103327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9222B"/>
                </a:solidFill>
                <a:latin typeface="Aptos Display"/>
              </a:rPr>
              <a:t>Вода как система жизни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1005840" cy="50292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B6874"/>
                </a:solidFill>
                <a:latin typeface="Aptos"/>
              </a:rPr>
              <a:t>Портал Воды связывает природную среду, человека, технологии и экономику восстановления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82528" y="402336"/>
            <a:ext cx="475488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1847088"/>
            <a:ext cx="3657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600" b="1">
                <a:solidFill>
                  <a:srgbClr val="317DAF"/>
                </a:solidFill>
                <a:latin typeface="Aptos Display"/>
              </a:rPr>
              <a:t>ВОДА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4672" y="2834640"/>
            <a:ext cx="493776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400" b="1">
                <a:solidFill>
                  <a:srgbClr val="19222B"/>
                </a:solidFill>
                <a:latin typeface="Aptos Display"/>
              </a:rPr>
              <a:t>не объект потребления,
а непрерывный цикл жизни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0" y="1783080"/>
            <a:ext cx="4572000" cy="361188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583680" y="1783080"/>
            <a:ext cx="73152" cy="3611880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48272" y="1911095"/>
            <a:ext cx="425196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ФОРМУЛА ПОРТАЛА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48272" y="2286000"/>
            <a:ext cx="4251960" cy="29900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B6874"/>
                </a:solidFill>
                <a:latin typeface="Aptos"/>
              </a:rPr>
              <a:t>ИСТОЧНИК
↓
ПОТОК
↓
ОЧИЩЕНИЕ
↓
ВОССТАНОВЛЕНИЕ
↓
ВОЗВРАТ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983480"/>
            <a:ext cx="525780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0">
                <a:solidFill>
                  <a:srgbClr val="5B6874"/>
                </a:solidFill>
                <a:latin typeface="Aptos"/>
              </a:rPr>
              <a:t>ЭКВИЛИБРИУМ: сохранять ценность потока, восстанавливать нарушенное и возвращать системе больше жизнеспособности, чем было изъято.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874"/>
                </a:solidFill>
                <a:latin typeface="Aptos"/>
              </a:rPr>
              <a:t>ПОРТАЛ ПЯТИ СТИХИЙ • ВОДА • ЭКВИЛИБРИУМ • 24.08.2026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02336"/>
            <a:ext cx="103327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9222B"/>
                </a:solidFill>
                <a:latin typeface="Aptos Display"/>
              </a:rPr>
              <a:t>Смысл Портала Воды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1005840" cy="50292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B6874"/>
                </a:solidFill>
                <a:latin typeface="Aptos"/>
              </a:rPr>
              <a:t>Вода как универсальный контур жизни и восстановления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82528" y="402336"/>
            <a:ext cx="475488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1828800"/>
            <a:ext cx="10424160" cy="1143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19222B"/>
                </a:solidFill>
                <a:latin typeface="Aptos Display"/>
              </a:rPr>
              <a:t>ВОДА — это не только природный ресурс. В системе ЭКВИЛИБРИУМ она обозначает способность территории, человека и сообщества сохранять жизнь, очищаться, восстанавливаться и поддерживать непрерывность потоков.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3337560"/>
            <a:ext cx="1993392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94360" y="3337560"/>
            <a:ext cx="73152" cy="1600200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58952" y="3465576"/>
            <a:ext cx="1673352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ЖИЗНЬ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3840480"/>
            <a:ext cx="1673352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доступ к чистой воде, здоровье среды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98648" y="3337560"/>
            <a:ext cx="1993392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898648" y="3337560"/>
            <a:ext cx="73152" cy="1600200"/>
          </a:xfrm>
          <a:prstGeom prst="rect">
            <a:avLst/>
          </a:prstGeom>
          <a:solidFill>
            <a:srgbClr val="54AA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063240" y="3465576"/>
            <a:ext cx="1673352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ПОТОК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63240" y="3840480"/>
            <a:ext cx="1673352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движение ресурсов, данных, помощи и энергии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202936" y="3337560"/>
            <a:ext cx="1993392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202936" y="3337560"/>
            <a:ext cx="73152" cy="1600200"/>
          </a:xfrm>
          <a:prstGeom prst="rect">
            <a:avLst/>
          </a:prstGeom>
          <a:solidFill>
            <a:srgbClr val="3E8F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367528" y="3465576"/>
            <a:ext cx="1673352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ОЧИЩЕНИЕ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67528" y="3840480"/>
            <a:ext cx="1673352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снижение загрязнений и системных потерь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507224" y="3337560"/>
            <a:ext cx="1993392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7507224" y="3337560"/>
            <a:ext cx="73152" cy="1600200"/>
          </a:xfrm>
          <a:prstGeom prst="rect">
            <a:avLst/>
          </a:prstGeom>
          <a:solidFill>
            <a:srgbClr val="5384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671816" y="3465576"/>
            <a:ext cx="1673352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ВОССТАНОВЛЕНИЕ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71816" y="3840480"/>
            <a:ext cx="1673352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регенерация экосистем и территорий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811512" y="3337560"/>
            <a:ext cx="1993392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9811512" y="3337560"/>
            <a:ext cx="73152" cy="160020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976104" y="3465576"/>
            <a:ext cx="1673352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ПАМЯТЬ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76104" y="3840480"/>
            <a:ext cx="1673352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наблюдение динамики и сохранение истории изменений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874"/>
                </a:solidFill>
                <a:latin typeface="Aptos"/>
              </a:rPr>
              <a:t>ПОРТАЛ ПЯТИ СТИХИЙ • ВОДА • ЭКВИЛИБРИУМ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02336"/>
            <a:ext cx="103327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9222B"/>
                </a:solidFill>
                <a:latin typeface="Aptos Display"/>
              </a:rPr>
              <a:t>Место Воды в пяти стихиях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1005840" cy="50292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B6874"/>
                </a:solidFill>
                <a:latin typeface="Aptos"/>
              </a:rPr>
              <a:t>Каждая стихия отвечает за свой тип системного движения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82528" y="402336"/>
            <a:ext cx="475488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03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965960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965960"/>
            <a:ext cx="73152" cy="1417320"/>
          </a:xfrm>
          <a:prstGeom prst="rect">
            <a:avLst/>
          </a:prstGeom>
          <a:solidFill>
            <a:srgbClr val="E367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04671" y="2093976"/>
            <a:ext cx="2926079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ОГОНЬ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671" y="2468880"/>
            <a:ext cx="2926079" cy="7955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B6874"/>
                </a:solidFill>
                <a:latin typeface="Aptos"/>
              </a:rPr>
              <a:t>импульс и действие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749039" y="1627632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749039" y="1627632"/>
            <a:ext cx="73152" cy="1417320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913631" y="1755648"/>
            <a:ext cx="2926079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ВОДА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13631" y="2130552"/>
            <a:ext cx="2926079" cy="7955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B6874"/>
                </a:solidFill>
                <a:latin typeface="Aptos"/>
              </a:rPr>
              <a:t>жизнь и восстановление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26679" y="1965960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726679" y="1965960"/>
            <a:ext cx="73152" cy="1417320"/>
          </a:xfrm>
          <a:prstGeom prst="rect">
            <a:avLst/>
          </a:prstGeom>
          <a:solidFill>
            <a:srgbClr val="263E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891271" y="2093976"/>
            <a:ext cx="2926079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ВОЗДУХ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91271" y="2468880"/>
            <a:ext cx="2926079" cy="7955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B6874"/>
                </a:solidFill>
                <a:latin typeface="Aptos"/>
              </a:rPr>
              <a:t>знание и коммуникация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783080" y="4251960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783080" y="4251960"/>
            <a:ext cx="73152" cy="1417320"/>
          </a:xfrm>
          <a:prstGeom prst="rect">
            <a:avLst/>
          </a:prstGeom>
          <a:solidFill>
            <a:srgbClr val="7D6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947672" y="4379976"/>
            <a:ext cx="2926079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ЗЕМЛЯ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47672" y="4754880"/>
            <a:ext cx="2926079" cy="7955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B6874"/>
                </a:solidFill>
                <a:latin typeface="Aptos"/>
              </a:rPr>
              <a:t>материя и наследие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46520" y="4251960"/>
            <a:ext cx="32461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446520" y="4251960"/>
            <a:ext cx="73152" cy="1417320"/>
          </a:xfrm>
          <a:prstGeom prst="rect">
            <a:avLst/>
          </a:prstGeom>
          <a:solidFill>
            <a:srgbClr val="695B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611112" y="4379976"/>
            <a:ext cx="2926079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ЭФИР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11112" y="4754880"/>
            <a:ext cx="2926079" cy="7955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B6874"/>
                </a:solidFill>
                <a:latin typeface="Aptos"/>
              </a:rPr>
              <a:t>синхронизация и смысл</a:t>
            </a:r>
          </a:p>
        </p:txBody>
      </p:sp>
      <p:sp>
        <p:nvSpPr>
          <p:cNvPr id="26" name="Oval 25"/>
          <p:cNvSpPr/>
          <p:nvPr/>
        </p:nvSpPr>
        <p:spPr>
          <a:xfrm>
            <a:off x="4882896" y="2999232"/>
            <a:ext cx="2423160" cy="1828800"/>
          </a:xfrm>
          <a:prstGeom prst="ellipse">
            <a:avLst/>
          </a:prstGeom>
          <a:solidFill>
            <a:srgbClr val="E8F4F8"/>
          </a:solidFill>
          <a:ln w="31750">
            <a:solidFill>
              <a:srgbClr val="317D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230368" y="3337560"/>
            <a:ext cx="17373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500" b="1">
                <a:solidFill>
                  <a:srgbClr val="317DAF"/>
                </a:solidFill>
                <a:latin typeface="Aptos Display"/>
              </a:rPr>
              <a:t>ВОДА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0" y="3767328"/>
            <a:ext cx="2103120" cy="6035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0">
                <a:solidFill>
                  <a:srgbClr val="5B6874"/>
                </a:solidFill>
                <a:latin typeface="Aptos"/>
              </a:rPr>
              <a:t>восстанавливает
связность системы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874"/>
                </a:solidFill>
                <a:latin typeface="Aptos"/>
              </a:rPr>
              <a:t>ПОРТАЛ ПЯТИ СТИХИЙ • ВОДА • ЭКВИЛИБРИУМ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02336"/>
            <a:ext cx="103327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9222B"/>
                </a:solidFill>
                <a:latin typeface="Aptos Display"/>
              </a:rPr>
              <a:t>Пять контуров Портала Воды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1005840" cy="50292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B6874"/>
                </a:solidFill>
                <a:latin typeface="Aptos"/>
              </a:rPr>
              <a:t>От природной воды — к воде как инфраструктуре жизни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82528" y="402336"/>
            <a:ext cx="475488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04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874519"/>
            <a:ext cx="338328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58368" y="1874519"/>
            <a:ext cx="73152" cy="1600200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2002536"/>
            <a:ext cx="30632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ПИТЬЕВАЯ ВОДА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377439"/>
            <a:ext cx="3063240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B6874"/>
                </a:solidFill>
                <a:latin typeface="Aptos"/>
              </a:rPr>
              <a:t>качество • доступность • надёжность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80559" y="1874519"/>
            <a:ext cx="338328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80559" y="1874519"/>
            <a:ext cx="73152" cy="1600200"/>
          </a:xfrm>
          <a:prstGeom prst="rect">
            <a:avLst/>
          </a:prstGeom>
          <a:solidFill>
            <a:srgbClr val="54AA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45151" y="2002536"/>
            <a:ext cx="30632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ВОДНЫЕ ЭКОСИСТЕМЫ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45151" y="2377439"/>
            <a:ext cx="3063240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B6874"/>
                </a:solidFill>
                <a:latin typeface="Aptos"/>
              </a:rPr>
              <a:t>реки • озёра • моря • подземные воды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02752" y="1874519"/>
            <a:ext cx="338328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02752" y="1874519"/>
            <a:ext cx="73152" cy="1600200"/>
          </a:xfrm>
          <a:prstGeom prst="rect">
            <a:avLst/>
          </a:prstGeom>
          <a:solidFill>
            <a:srgbClr val="3E8F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67344" y="2002536"/>
            <a:ext cx="30632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ГОРОДСКАЯ ВОДА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67344" y="2377439"/>
            <a:ext cx="3063240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B6874"/>
                </a:solidFill>
                <a:latin typeface="Aptos"/>
              </a:rPr>
              <a:t>водоснабжение • водоотведение • ливневые системы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58368" y="3867912"/>
            <a:ext cx="338328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58368" y="3867912"/>
            <a:ext cx="73152" cy="1600200"/>
          </a:xfrm>
          <a:prstGeom prst="rect">
            <a:avLst/>
          </a:prstGeom>
          <a:solidFill>
            <a:srgbClr val="5384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59" y="3995928"/>
            <a:ext cx="30632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ВОДА ПРОИЗВОДСТВА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59" y="4370832"/>
            <a:ext cx="3063240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B6874"/>
                </a:solidFill>
                <a:latin typeface="Aptos"/>
              </a:rPr>
              <a:t>эффективность • замкнутые циклы • повторное использование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80559" y="3867912"/>
            <a:ext cx="338328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480559" y="3867912"/>
            <a:ext cx="73152" cy="160020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645151" y="3995928"/>
            <a:ext cx="30632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ВОДА КАК ДАННЫЕ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45151" y="4370832"/>
            <a:ext cx="3063240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B6874"/>
                </a:solidFill>
                <a:latin typeface="Aptos"/>
              </a:rPr>
              <a:t>мониторинг • прогноз • цифровой водный паспорт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874"/>
                </a:solidFill>
                <a:latin typeface="Aptos"/>
              </a:rPr>
              <a:t>ПОРТАЛ ПЯТИ СТИХИЙ • ВОДА • ЭКВИЛИБРИУМ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02336"/>
            <a:ext cx="103327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9222B"/>
                </a:solidFill>
                <a:latin typeface="Aptos Display"/>
              </a:rPr>
              <a:t>Цикл Воды ЭКВИЛИБРИУМ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1005840" cy="50292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B6874"/>
                </a:solidFill>
                <a:latin typeface="Aptos"/>
              </a:rPr>
              <a:t>Семь стадий устойчивого водного контура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82528" y="402336"/>
            <a:ext cx="475488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05</a:t>
            </a:r>
          </a:p>
        </p:txBody>
      </p:sp>
      <p:sp>
        <p:nvSpPr>
          <p:cNvPr id="6" name="Oval 5"/>
          <p:cNvSpPr/>
          <p:nvPr/>
        </p:nvSpPr>
        <p:spPr>
          <a:xfrm>
            <a:off x="502920" y="2148840"/>
            <a:ext cx="1325880" cy="132588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17D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6968" y="2359152"/>
            <a:ext cx="566928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317DAF"/>
                </a:solidFill>
                <a:latin typeface="Apto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3192" y="3639312"/>
            <a:ext cx="1554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ИСТОЧНИК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4005072"/>
            <a:ext cx="162763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>
                <a:solidFill>
                  <a:srgbClr val="5B6874"/>
                </a:solidFill>
                <a:latin typeface="Aptos"/>
              </a:rPr>
              <a:t>что питаем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19656" y="2578608"/>
            <a:ext cx="34747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B6874"/>
                </a:solidFill>
                <a:latin typeface="Aptos"/>
              </a:rPr>
              <a:t>→</a:t>
            </a:r>
          </a:p>
        </p:txBody>
      </p:sp>
      <p:sp>
        <p:nvSpPr>
          <p:cNvPr id="11" name="Oval 10"/>
          <p:cNvSpPr/>
          <p:nvPr/>
        </p:nvSpPr>
        <p:spPr>
          <a:xfrm>
            <a:off x="2167128" y="2148840"/>
            <a:ext cx="1325880" cy="132588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17D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551176" y="2359152"/>
            <a:ext cx="566928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317DAF"/>
                </a:solidFill>
                <a:latin typeface="Apto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7400" y="3639312"/>
            <a:ext cx="1554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НАБЛЮДЕНИЕ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29968" y="4005072"/>
            <a:ext cx="162763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>
                <a:solidFill>
                  <a:srgbClr val="5B6874"/>
                </a:solidFill>
                <a:latin typeface="Aptos"/>
              </a:rPr>
              <a:t>что происходит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83864" y="2578608"/>
            <a:ext cx="34747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B6874"/>
                </a:solidFill>
                <a:latin typeface="Aptos"/>
              </a:rPr>
              <a:t>→</a:t>
            </a:r>
          </a:p>
        </p:txBody>
      </p:sp>
      <p:sp>
        <p:nvSpPr>
          <p:cNvPr id="16" name="Oval 15"/>
          <p:cNvSpPr/>
          <p:nvPr/>
        </p:nvSpPr>
        <p:spPr>
          <a:xfrm>
            <a:off x="3831336" y="2148840"/>
            <a:ext cx="1325880" cy="132588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17D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215384" y="2359152"/>
            <a:ext cx="566928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317DAF"/>
                </a:solidFill>
                <a:latin typeface="Apto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21608" y="3639312"/>
            <a:ext cx="1554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ПОТОК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94176" y="4005072"/>
            <a:ext cx="162763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>
                <a:solidFill>
                  <a:srgbClr val="5B6874"/>
                </a:solidFill>
                <a:latin typeface="Aptos"/>
              </a:rPr>
              <a:t>куда движется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48072" y="2578608"/>
            <a:ext cx="34747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B6874"/>
                </a:solidFill>
                <a:latin typeface="Aptos"/>
              </a:rPr>
              <a:t>→</a:t>
            </a:r>
          </a:p>
        </p:txBody>
      </p:sp>
      <p:sp>
        <p:nvSpPr>
          <p:cNvPr id="21" name="Oval 20"/>
          <p:cNvSpPr/>
          <p:nvPr/>
        </p:nvSpPr>
        <p:spPr>
          <a:xfrm>
            <a:off x="5495544" y="2148840"/>
            <a:ext cx="1325880" cy="132588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17D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879592" y="2359152"/>
            <a:ext cx="566928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317DAF"/>
                </a:solidFill>
                <a:latin typeface="Aptos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85816" y="3639312"/>
            <a:ext cx="1554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ИСПОЛЬЗОВАНИЕ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58383" y="4005072"/>
            <a:ext cx="162763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>
                <a:solidFill>
                  <a:srgbClr val="5B6874"/>
                </a:solidFill>
                <a:latin typeface="Aptos"/>
              </a:rPr>
              <a:t>где создаёт ценность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12279" y="2578608"/>
            <a:ext cx="34747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B6874"/>
                </a:solidFill>
                <a:latin typeface="Aptos"/>
              </a:rPr>
              <a:t>→</a:t>
            </a:r>
          </a:p>
        </p:txBody>
      </p:sp>
      <p:sp>
        <p:nvSpPr>
          <p:cNvPr id="26" name="Oval 25"/>
          <p:cNvSpPr/>
          <p:nvPr/>
        </p:nvSpPr>
        <p:spPr>
          <a:xfrm>
            <a:off x="7159752" y="2148840"/>
            <a:ext cx="1325880" cy="132588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E8F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543800" y="2359152"/>
            <a:ext cx="566928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3E8F8B"/>
                </a:solidFill>
                <a:latin typeface="Aptos"/>
              </a:rP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50024" y="3639312"/>
            <a:ext cx="1554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ОЧИЩЕНИЕ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22592" y="4005072"/>
            <a:ext cx="162763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>
                <a:solidFill>
                  <a:srgbClr val="5B6874"/>
                </a:solidFill>
                <a:latin typeface="Aptos"/>
              </a:rPr>
              <a:t>что удаляем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76488" y="2578608"/>
            <a:ext cx="34747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B6874"/>
                </a:solidFill>
                <a:latin typeface="Aptos"/>
              </a:rPr>
              <a:t>→</a:t>
            </a:r>
          </a:p>
        </p:txBody>
      </p:sp>
      <p:sp>
        <p:nvSpPr>
          <p:cNvPr id="31" name="Oval 30"/>
          <p:cNvSpPr/>
          <p:nvPr/>
        </p:nvSpPr>
        <p:spPr>
          <a:xfrm>
            <a:off x="8823960" y="2148840"/>
            <a:ext cx="1325880" cy="132588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E8F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208008" y="2359152"/>
            <a:ext cx="566928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3E8F8B"/>
                </a:solidFill>
                <a:latin typeface="Aptos"/>
              </a:rPr>
              <a:t>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714232" y="3639312"/>
            <a:ext cx="1554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ВОССТАНОВЛЕНИЕ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686800" y="4005072"/>
            <a:ext cx="162763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>
                <a:solidFill>
                  <a:srgbClr val="5B6874"/>
                </a:solidFill>
                <a:latin typeface="Aptos"/>
              </a:rPr>
              <a:t>что регенерируем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140696" y="2578608"/>
            <a:ext cx="34747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B6874"/>
                </a:solidFill>
                <a:latin typeface="Aptos"/>
              </a:rPr>
              <a:t>→</a:t>
            </a:r>
          </a:p>
        </p:txBody>
      </p:sp>
      <p:sp>
        <p:nvSpPr>
          <p:cNvPr id="36" name="Oval 35"/>
          <p:cNvSpPr/>
          <p:nvPr/>
        </p:nvSpPr>
        <p:spPr>
          <a:xfrm>
            <a:off x="10488168" y="2148840"/>
            <a:ext cx="1325880" cy="132588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E8F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0872216" y="2359152"/>
            <a:ext cx="566928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3E8F8B"/>
                </a:solidFill>
                <a:latin typeface="Aptos"/>
              </a:rPr>
              <a:t>7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378440" y="3639312"/>
            <a:ext cx="1554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ВОЗВРАТ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351008" y="4005072"/>
            <a:ext cx="1627632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>
                <a:solidFill>
                  <a:srgbClr val="5B6874"/>
                </a:solidFill>
                <a:latin typeface="Aptos"/>
              </a:rPr>
              <a:t>как замыкаем цикл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05840" y="5102352"/>
            <a:ext cx="1014984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700" b="0">
                <a:solidFill>
                  <a:srgbClr val="5B6874"/>
                </a:solidFill>
                <a:latin typeface="Aptos"/>
              </a:rPr>
              <a:t>Главный критерий: после прохождения цикла вода и связанная с ней система должны возвращаться в более устойчивом состоянии.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874"/>
                </a:solidFill>
                <a:latin typeface="Aptos"/>
              </a:rPr>
              <a:t>ПОРТАЛ ПЯТИ СТИХИЙ • ВОДА • ЭКВИЛИБРИУМ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02336"/>
            <a:ext cx="103327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9222B"/>
                </a:solidFill>
                <a:latin typeface="Aptos Display"/>
              </a:rPr>
              <a:t>Биоценозная точка воды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1005840" cy="50292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B6874"/>
                </a:solidFill>
                <a:latin typeface="Aptos"/>
              </a:rPr>
              <a:t>«Цифровой орган чувств» территории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82528" y="402336"/>
            <a:ext cx="475488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06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874519"/>
            <a:ext cx="3383280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874519"/>
            <a:ext cx="73152" cy="1572768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04671" y="2002536"/>
            <a:ext cx="30632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Что происходит?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671" y="2377439"/>
            <a:ext cx="3063240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уровень • температура • химия • биология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93008" y="1984248"/>
            <a:ext cx="3200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317DAF"/>
                </a:solidFill>
                <a:latin typeface="Aptos"/>
              </a:rPr>
              <a:t>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62272" y="1874519"/>
            <a:ext cx="3383280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462272" y="1874519"/>
            <a:ext cx="73152" cy="1572768"/>
          </a:xfrm>
          <a:prstGeom prst="rect">
            <a:avLst/>
          </a:prstGeom>
          <a:solidFill>
            <a:srgbClr val="54AA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26864" y="2002536"/>
            <a:ext cx="30632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Это естественно или опасно?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26864" y="2377439"/>
            <a:ext cx="3063240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фон • тренд • аномалия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1984248"/>
            <a:ext cx="3200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317DAF"/>
                </a:solidFill>
                <a:latin typeface="Aptos"/>
              </a:rPr>
              <a:t>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84463" y="1874519"/>
            <a:ext cx="3383280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284463" y="1874519"/>
            <a:ext cx="73152" cy="1572768"/>
          </a:xfrm>
          <a:prstGeom prst="rect">
            <a:avLst/>
          </a:prstGeom>
          <a:solidFill>
            <a:srgbClr val="3E8F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49055" y="2002536"/>
            <a:ext cx="30632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Где источник?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49055" y="2377439"/>
            <a:ext cx="3063240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водосбор • сброс • техногенная нагрузка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37392" y="1984248"/>
            <a:ext cx="3200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317DAF"/>
                </a:solidFill>
                <a:latin typeface="Aptos"/>
              </a:rPr>
              <a:t>3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840479"/>
            <a:ext cx="3383280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40080" y="3840479"/>
            <a:ext cx="73152" cy="1572768"/>
          </a:xfrm>
          <a:prstGeom prst="rect">
            <a:avLst/>
          </a:prstGeom>
          <a:solidFill>
            <a:srgbClr val="5384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04671" y="3968495"/>
            <a:ext cx="30632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Как влияет на биоценоз?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" y="4343399"/>
            <a:ext cx="3063240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растения • животные • микроорганизмы • человек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493008" y="3950207"/>
            <a:ext cx="3200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317DAF"/>
                </a:solidFill>
                <a:latin typeface="Aptos"/>
              </a:rPr>
              <a:t>4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462272" y="3840479"/>
            <a:ext cx="3383280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462272" y="3840479"/>
            <a:ext cx="73152" cy="1572768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626864" y="3968495"/>
            <a:ext cx="306324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Что делать?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26864" y="4343399"/>
            <a:ext cx="3063240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предупреждение • локализация • восстановление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0" y="3950207"/>
            <a:ext cx="3200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317DAF"/>
                </a:solidFill>
                <a:latin typeface="Aptos"/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874"/>
                </a:solidFill>
                <a:latin typeface="Aptos"/>
              </a:rPr>
              <a:t>ПОРТАЛ ПЯТИ СТИХИЙ • ВОДА • ЭКВИЛИБРИУМ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02336"/>
            <a:ext cx="103327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9222B"/>
                </a:solidFill>
                <a:latin typeface="Aptos Display"/>
              </a:rPr>
              <a:t>Цифровой водный паспорт территории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1005840" cy="50292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B6874"/>
                </a:solidFill>
                <a:latin typeface="Aptos"/>
              </a:rPr>
              <a:t>Единый объект данных для мониторинга, планирования и восстановления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82528" y="402336"/>
            <a:ext cx="475488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07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874519"/>
            <a:ext cx="3401568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58368" y="1874519"/>
            <a:ext cx="73152" cy="1572768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2002536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ИСТОЧНИКИ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377439"/>
            <a:ext cx="3081528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реки • скважины • резервуары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80559" y="1874519"/>
            <a:ext cx="3401568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80559" y="1874519"/>
            <a:ext cx="73152" cy="1572768"/>
          </a:xfrm>
          <a:prstGeom prst="rect">
            <a:avLst/>
          </a:prstGeom>
          <a:solidFill>
            <a:srgbClr val="54AA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45151" y="2002536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КАЧЕСТВО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45151" y="2377439"/>
            <a:ext cx="3081528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физика • химия • биология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02752" y="1874519"/>
            <a:ext cx="3401568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02752" y="1874519"/>
            <a:ext cx="73152" cy="1572768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67344" y="2002536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БАЛАНС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67344" y="2377439"/>
            <a:ext cx="3081528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приход • расход • потери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58368" y="3840479"/>
            <a:ext cx="3401568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58368" y="3840479"/>
            <a:ext cx="73152" cy="1572768"/>
          </a:xfrm>
          <a:prstGeom prst="rect">
            <a:avLst/>
          </a:prstGeom>
          <a:solidFill>
            <a:srgbClr val="3E8F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59" y="3968495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РИСКИ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59" y="4343399"/>
            <a:ext cx="3081528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засуха • паводок • загрязнение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80559" y="3840479"/>
            <a:ext cx="3401568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480559" y="3840479"/>
            <a:ext cx="73152" cy="1572768"/>
          </a:xfrm>
          <a:prstGeom prst="rect">
            <a:avLst/>
          </a:prstGeom>
          <a:solidFill>
            <a:srgbClr val="5384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645151" y="3968495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ИНФРАСТРУКТУРА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45151" y="4343399"/>
            <a:ext cx="3081528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сети • очистка • гидросооружения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302752" y="3840479"/>
            <a:ext cx="3401568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302752" y="3840479"/>
            <a:ext cx="73152" cy="1572768"/>
          </a:xfrm>
          <a:prstGeom prst="rect">
            <a:avLst/>
          </a:prstGeom>
          <a:solidFill>
            <a:srgbClr val="263E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67344" y="3968495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ПРОЕКТЫ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67344" y="4343399"/>
            <a:ext cx="3081528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B6874"/>
                </a:solidFill>
                <a:latin typeface="Aptos"/>
              </a:rPr>
              <a:t>ремонт • восстановление • инвестиции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4400" y="5916168"/>
            <a:ext cx="1033272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5B6874"/>
                </a:solidFill>
                <a:latin typeface="Aptos"/>
              </a:rPr>
              <a:t>Паспорт не заменяет отраслевые государственные информационные системы — он связывает их в проектный и аналитический контур ЭКВИЛИБРИУМ.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874"/>
                </a:solidFill>
                <a:latin typeface="Aptos"/>
              </a:rPr>
              <a:t>ПОРТАЛ ПЯТИ СТИХИЙ • ВОДА • ЭКВИЛИБРИУМ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02336"/>
            <a:ext cx="103327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9222B"/>
                </a:solidFill>
                <a:latin typeface="Aptos Display"/>
              </a:rPr>
              <a:t>365 событий Воды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1005840" cy="50292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B6874"/>
                </a:solidFill>
                <a:latin typeface="Aptos"/>
              </a:rPr>
              <a:t>Годовой ритм наблюдения, заботы и восстановления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82528" y="402336"/>
            <a:ext cx="475488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08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0352" y="1993392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21792" y="2084832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17DAF"/>
                </a:solidFill>
                <a:latin typeface="Aptos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2386584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Источник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157984" y="1993392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49424" y="2084832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17DAF"/>
                </a:solidFill>
                <a:latin typeface="Aptos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9424" y="2386584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Чистота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785615" y="1993392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877055" y="2084832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17DAF"/>
                </a:solidFill>
                <a:latin typeface="Aptos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77055" y="2386584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Река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13248" y="1993392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504688" y="2084832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17DAF"/>
                </a:solidFill>
                <a:latin typeface="Aptos"/>
              </a:rP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04688" y="2386584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Озеро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040880" y="1993392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132320" y="2084832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17DAF"/>
                </a:solidFill>
                <a:latin typeface="Aptos"/>
              </a:rP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32320" y="2386584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Подземные воды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668512" y="1993392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759952" y="2084832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17DAF"/>
                </a:solidFill>
                <a:latin typeface="Aptos"/>
              </a:rP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59952" y="2386584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Город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0296144" y="1993392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387584" y="2084832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17DAF"/>
                </a:solidFill>
                <a:latin typeface="Aptos"/>
              </a:rPr>
              <a:t>07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87584" y="2386584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Почва и влага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30352" y="3474720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21792" y="3566160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17DAF"/>
                </a:solidFill>
                <a:latin typeface="Aptos"/>
              </a:rPr>
              <a:t>08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1792" y="3867912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Экосистема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157984" y="3474720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249424" y="3566160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17DAF"/>
                </a:solidFill>
                <a:latin typeface="Aptos"/>
              </a:rPr>
              <a:t>09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249424" y="3867912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Восстановление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785615" y="3474720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877055" y="3566160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17DAF"/>
                </a:solidFill>
                <a:latin typeface="Aptos"/>
              </a:rPr>
              <a:t>10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877055" y="3867912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Экономия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413248" y="3474720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504688" y="3566160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17DAF"/>
                </a:solidFill>
                <a:latin typeface="Aptos"/>
              </a:rPr>
              <a:t>11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504688" y="3867912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Повторное использование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040880" y="3474720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132320" y="3566160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17DAF"/>
                </a:solidFill>
                <a:latin typeface="Aptos"/>
              </a:rPr>
              <a:t>12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132320" y="3867912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Безопасность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8668512" y="3474720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759952" y="3566160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317DAF"/>
                </a:solidFill>
                <a:latin typeface="Aptos"/>
              </a:rPr>
              <a:t>13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759952" y="3867912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9222B"/>
                </a:solidFill>
                <a:latin typeface="Aptos"/>
              </a:rPr>
              <a:t>Возврат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528048" y="4983480"/>
            <a:ext cx="123444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F4E79"/>
                </a:solidFill>
                <a:latin typeface="Aptos"/>
              </a:rPr>
              <a:t>365-й день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308592" y="5285232"/>
            <a:ext cx="1691640" cy="6035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1">
                <a:solidFill>
                  <a:srgbClr val="317DAF"/>
                </a:solidFill>
                <a:latin typeface="Aptos Display"/>
              </a:rPr>
              <a:t>ДЕНЬ
ВОДНОГО БАЛАНСА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77240" y="5212080"/>
            <a:ext cx="8001000" cy="6949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5B6874"/>
                </a:solidFill>
                <a:latin typeface="Aptos"/>
              </a:rPr>
              <a:t>Каждое событие должно завершаться наблюдаемым результатом: измерили, очистили, восстановили, обучили, сократили потери или передали практику.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874"/>
                </a:solidFill>
                <a:latin typeface="Aptos"/>
              </a:rPr>
              <a:t>ПОРТАЛ ПЯТИ СТИХИЙ • ВОДА • ЭКВИЛИБРИУМ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9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02336"/>
            <a:ext cx="103327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9222B"/>
                </a:solidFill>
                <a:latin typeface="Aptos Display"/>
              </a:rPr>
              <a:t>Эстафета Воды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1005840" cy="50292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B6874"/>
                </a:solidFill>
                <a:latin typeface="Aptos"/>
              </a:rPr>
              <a:t>От личного действия — к восстановлению водного контура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82528" y="402336"/>
            <a:ext cx="475488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B6874"/>
                </a:solidFill>
                <a:latin typeface="Aptos"/>
              </a:rPr>
              <a:t>09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874519"/>
            <a:ext cx="3401568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58368" y="1874519"/>
            <a:ext cx="73152" cy="1600200"/>
          </a:xfrm>
          <a:prstGeom prst="rect">
            <a:avLst/>
          </a:prstGeom>
          <a:solidFill>
            <a:srgbClr val="317D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2002536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УВИДЕТЬ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377439"/>
            <a:ext cx="3081528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B6874"/>
                </a:solidFill>
                <a:latin typeface="Aptos"/>
              </a:rPr>
              <a:t>наблюдение за состоянием воды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80559" y="1874519"/>
            <a:ext cx="3401568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80559" y="1874519"/>
            <a:ext cx="73152" cy="1600200"/>
          </a:xfrm>
          <a:prstGeom prst="rect">
            <a:avLst/>
          </a:prstGeom>
          <a:solidFill>
            <a:srgbClr val="54AA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45151" y="2002536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ИЗМЕРИТЬ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45151" y="2377439"/>
            <a:ext cx="3081528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B6874"/>
                </a:solidFill>
                <a:latin typeface="Aptos"/>
              </a:rPr>
              <a:t>датчики, анализы, фотофиксация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02752" y="1874519"/>
            <a:ext cx="3401568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02752" y="1874519"/>
            <a:ext cx="73152" cy="160020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67344" y="2002536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СБЕРЕЧЬ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67344" y="2377439"/>
            <a:ext cx="3081528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B6874"/>
                </a:solidFill>
                <a:latin typeface="Aptos"/>
              </a:rPr>
              <a:t>сократить потери и лишнее потребление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58368" y="3849624"/>
            <a:ext cx="3401568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58368" y="3849624"/>
            <a:ext cx="73152" cy="1600200"/>
          </a:xfrm>
          <a:prstGeom prst="rect">
            <a:avLst/>
          </a:prstGeom>
          <a:solidFill>
            <a:srgbClr val="3E8F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59" y="3977639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ОЧИСТИТЬ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59" y="4352544"/>
            <a:ext cx="3081528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B6874"/>
                </a:solidFill>
                <a:latin typeface="Aptos"/>
              </a:rPr>
              <a:t>убрать загрязнение и источник нагрузки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80559" y="3849624"/>
            <a:ext cx="3401568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480559" y="3849624"/>
            <a:ext cx="73152" cy="1600200"/>
          </a:xfrm>
          <a:prstGeom prst="rect">
            <a:avLst/>
          </a:prstGeom>
          <a:solidFill>
            <a:srgbClr val="5384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645151" y="3977639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ВОССТАНОВИТЬ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45151" y="4352544"/>
            <a:ext cx="3081528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B6874"/>
                </a:solidFill>
                <a:latin typeface="Aptos"/>
              </a:rPr>
              <a:t>берег, источник, водосбор, биоценоз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302752" y="3849624"/>
            <a:ext cx="3401568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DDE8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302752" y="3849624"/>
            <a:ext cx="73152" cy="1600200"/>
          </a:xfrm>
          <a:prstGeom prst="rect">
            <a:avLst/>
          </a:prstGeom>
          <a:solidFill>
            <a:srgbClr val="263E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67344" y="3977639"/>
            <a:ext cx="3081528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9222B"/>
                </a:solidFill>
                <a:latin typeface="Aptos"/>
              </a:rPr>
              <a:t>ПЕРЕДАТЬ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67344" y="4352544"/>
            <a:ext cx="3081528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B6874"/>
                </a:solidFill>
                <a:latin typeface="Aptos"/>
              </a:rPr>
              <a:t>инструкция, кейс, наставничество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B6874"/>
                </a:solidFill>
                <a:latin typeface="Aptos"/>
              </a:rPr>
              <a:t>ПОРТАЛ ПЯТИ СТИХИЙ • ВОДА • ЭКВИЛИБРИУМ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