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4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57B24"/>
          </a:solidFill>
          <a:ln w="12700">
            <a:solidFill>
              <a:srgbClr val="E57B2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73952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160" kern="0" dirty="0">
                <a:solidFill>
                  <a:srgbClr val="6A62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ЭКВИЛИБРИУМ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9509760" y="6473952"/>
            <a:ext cx="2148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20" kern="0" dirty="0">
                <a:solidFill>
                  <a:srgbClr val="6A62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ПОРТАЛ ПЯТИ СТИХИЙ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4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361688" y="1051560"/>
            <a:ext cx="3474720" cy="3474720"/>
          </a:xfrm>
          <a:prstGeom prst="ellipse">
            <a:avLst/>
          </a:prstGeom>
          <a:solidFill>
            <a:srgbClr val="2D2119"/>
          </a:solidFill>
          <a:ln w="15240">
            <a:solidFill>
              <a:srgbClr val="5E4430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193792" y="1874520"/>
            <a:ext cx="1828800" cy="1828800"/>
          </a:xfrm>
          <a:prstGeom prst="ellipse">
            <a:avLst/>
          </a:prstGeom>
          <a:solidFill>
            <a:srgbClr val="E26622">
              <a:alpha val="96000"/>
            </a:srgbClr>
          </a:solidFill>
          <a:ln w="12700">
            <a:solidFill>
              <a:srgbClr val="F5AE5B">
                <a:alpha val="5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623560" y="2304288"/>
            <a:ext cx="969264" cy="969264"/>
          </a:xfrm>
          <a:prstGeom prst="ellipse">
            <a:avLst/>
          </a:prstGeom>
          <a:solidFill>
            <a:srgbClr val="FFD27A"/>
          </a:solidFill>
          <a:ln w="12700">
            <a:solidFill>
              <a:srgbClr val="FFD27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568696" y="210312"/>
            <a:ext cx="1060704" cy="585216"/>
          </a:xfrm>
          <a:prstGeom prst="roundRect">
            <a:avLst>
              <a:gd name="adj" fmla="val 10938"/>
            </a:avLst>
          </a:prstGeom>
          <a:solidFill>
            <a:srgbClr val="E26622"/>
          </a:solidFill>
          <a:ln w="12700">
            <a:solidFill>
              <a:srgbClr val="E2662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14416" y="374904"/>
            <a:ext cx="969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ОГОНЬ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7742811" y="1789899"/>
            <a:ext cx="1060704" cy="585216"/>
          </a:xfrm>
          <a:prstGeom prst="roundRect">
            <a:avLst>
              <a:gd name="adj" fmla="val 10938"/>
            </a:avLst>
          </a:prstGeom>
          <a:solidFill>
            <a:srgbClr val="2F7F9F"/>
          </a:solidFill>
          <a:ln w="12700">
            <a:solidFill>
              <a:srgbClr val="2F7F9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88531" y="1954491"/>
            <a:ext cx="969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ВОДА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912373" y="4345725"/>
            <a:ext cx="1060704" cy="585216"/>
          </a:xfrm>
          <a:prstGeom prst="roundRect">
            <a:avLst>
              <a:gd name="adj" fmla="val 10938"/>
            </a:avLst>
          </a:prstGeom>
          <a:solidFill>
            <a:srgbClr val="77A9B8"/>
          </a:solidFill>
          <a:ln w="12700">
            <a:solidFill>
              <a:srgbClr val="77A9B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958093" y="4510317"/>
            <a:ext cx="969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ВОЗДУХ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25019" y="4345725"/>
            <a:ext cx="1060704" cy="585216"/>
          </a:xfrm>
          <a:prstGeom prst="roundRect">
            <a:avLst>
              <a:gd name="adj" fmla="val 10938"/>
            </a:avLst>
          </a:prstGeom>
          <a:solidFill>
            <a:srgbClr val="6F7A45"/>
          </a:solidFill>
          <a:ln w="12700">
            <a:solidFill>
              <a:srgbClr val="6F7A4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70739" y="4510317"/>
            <a:ext cx="969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ЗЕМЛЯ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394581" y="1789899"/>
            <a:ext cx="1060704" cy="585216"/>
          </a:xfrm>
          <a:prstGeom prst="roundRect">
            <a:avLst>
              <a:gd name="adj" fmla="val 10938"/>
            </a:avLst>
          </a:prstGeom>
          <a:solidFill>
            <a:srgbClr val="7D5AA6"/>
          </a:solidFill>
          <a:ln w="12700">
            <a:solidFill>
              <a:srgbClr val="7D5AA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40301" y="1954491"/>
            <a:ext cx="969264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ЭФИР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85800" y="4800600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ПОРТАЛ ПЯТИ СТИХИЙ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914400" y="5440680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dirty="0">
                <a:solidFill>
                  <a:srgbClr val="F7D7B1"/>
                </a:solidFill>
              </a:rPr>
              <a:t>Эстафета Огня Знания</a:t>
            </a:r>
            <a:endParaRPr lang="en-US" sz="2300" dirty="0"/>
          </a:p>
        </p:txBody>
      </p:sp>
      <p:sp>
        <p:nvSpPr>
          <p:cNvPr id="17" name="Text 15"/>
          <p:cNvSpPr/>
          <p:nvPr/>
        </p:nvSpPr>
        <p:spPr>
          <a:xfrm>
            <a:off x="4206240" y="612648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C7B8A8"/>
                </a:solidFill>
              </a:rPr>
              <a:t>ЭКВИЛИБРИУМ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Роли и цифровой знак ОГОНЬ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Репутация внутри добровольной проектной среды — без покупки рейтинга и без ограничения гражданских прав.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58368" y="160020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8096" y="180136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Участник</a:t>
            </a:r>
            <a:endParaRPr lang="en-US" sz="1380" dirty="0"/>
          </a:p>
        </p:txBody>
      </p:sp>
      <p:sp>
        <p:nvSpPr>
          <p:cNvPr id="6" name="Shape 4"/>
          <p:cNvSpPr/>
          <p:nvPr/>
        </p:nvSpPr>
        <p:spPr>
          <a:xfrm>
            <a:off x="3447288" y="160020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0E4"/>
          </a:solidFill>
          <a:ln w="12700">
            <a:solidFill>
              <a:srgbClr val="E2662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557016" y="180136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E26622"/>
                </a:solidFill>
              </a:rPr>
              <a:t>Носитель Огня</a:t>
            </a:r>
            <a:endParaRPr lang="en-US" sz="1380" dirty="0"/>
          </a:p>
        </p:txBody>
      </p:sp>
      <p:sp>
        <p:nvSpPr>
          <p:cNvPr id="8" name="Shape 6"/>
          <p:cNvSpPr/>
          <p:nvPr/>
        </p:nvSpPr>
        <p:spPr>
          <a:xfrm>
            <a:off x="6236208" y="160020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45936" y="180136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Наставник</a:t>
            </a:r>
            <a:endParaRPr lang="en-US" sz="1380" dirty="0"/>
          </a:p>
        </p:txBody>
      </p:sp>
      <p:sp>
        <p:nvSpPr>
          <p:cNvPr id="10" name="Shape 8"/>
          <p:cNvSpPr/>
          <p:nvPr/>
        </p:nvSpPr>
        <p:spPr>
          <a:xfrm>
            <a:off x="9025128" y="160020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34856" y="180136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Хранитель</a:t>
            </a:r>
            <a:endParaRPr lang="en-US" sz="1380" dirty="0"/>
          </a:p>
        </p:txBody>
      </p:sp>
      <p:sp>
        <p:nvSpPr>
          <p:cNvPr id="12" name="Shape 10"/>
          <p:cNvSpPr/>
          <p:nvPr/>
        </p:nvSpPr>
        <p:spPr>
          <a:xfrm>
            <a:off x="658368" y="256032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" y="276148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Куратор стихии</a:t>
            </a:r>
            <a:endParaRPr lang="en-US" sz="1380" dirty="0"/>
          </a:p>
        </p:txBody>
      </p:sp>
      <p:sp>
        <p:nvSpPr>
          <p:cNvPr id="14" name="Shape 12"/>
          <p:cNvSpPr/>
          <p:nvPr/>
        </p:nvSpPr>
        <p:spPr>
          <a:xfrm>
            <a:off x="3447288" y="256032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57016" y="276148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Валидатор</a:t>
            </a:r>
            <a:endParaRPr lang="en-US" sz="1380" dirty="0"/>
          </a:p>
        </p:txBody>
      </p:sp>
      <p:sp>
        <p:nvSpPr>
          <p:cNvPr id="16" name="Shape 14"/>
          <p:cNvSpPr/>
          <p:nvPr/>
        </p:nvSpPr>
        <p:spPr>
          <a:xfrm>
            <a:off x="6236208" y="2560320"/>
            <a:ext cx="2487168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45936" y="2761488"/>
            <a:ext cx="22677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80" b="1" dirty="0">
                <a:solidFill>
                  <a:srgbClr val="1E1B18"/>
                </a:solidFill>
              </a:rPr>
              <a:t>Архитектор ЭКВИЛИБРИУМ</a:t>
            </a:r>
            <a:endParaRPr lang="en-US" sz="1380" dirty="0"/>
          </a:p>
        </p:txBody>
      </p:sp>
      <p:sp>
        <p:nvSpPr>
          <p:cNvPr id="18" name="Shape 16"/>
          <p:cNvSpPr/>
          <p:nvPr/>
        </p:nvSpPr>
        <p:spPr>
          <a:xfrm>
            <a:off x="777240" y="3977640"/>
            <a:ext cx="5029200" cy="1572768"/>
          </a:xfrm>
          <a:prstGeom prst="roundRect">
            <a:avLst>
              <a:gd name="adj" fmla="val 3488"/>
            </a:avLst>
          </a:prstGeom>
          <a:solidFill>
            <a:srgbClr val="F2FAF6"/>
          </a:solidFill>
          <a:ln w="12700">
            <a:solidFill>
              <a:srgbClr val="BFD8C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4224528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D7250"/>
                </a:solidFill>
              </a:rPr>
              <a:t>МОЖНО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97280" y="4599432"/>
            <a:ext cx="4343400" cy="7863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355D4A"/>
                </a:solidFill>
              </a:rPr>
              <a:t>подтверждать участие</a:t>
            </a:r>
            <a:endParaRPr lang="en-US" sz="1350" dirty="0"/>
          </a:p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355D4A"/>
                </a:solidFill>
              </a:rPr>
              <a:t>фиксировать завершённые действия</a:t>
            </a:r>
            <a:endParaRPr lang="en-US" sz="1350" dirty="0"/>
          </a:p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355D4A"/>
                </a:solidFill>
              </a:rPr>
              <a:t>открывать добровольные проектные уровни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355080" y="3977640"/>
            <a:ext cx="5029200" cy="1572768"/>
          </a:xfrm>
          <a:prstGeom prst="roundRect">
            <a:avLst>
              <a:gd name="adj" fmla="val 3488"/>
            </a:avLst>
          </a:prstGeom>
          <a:solidFill>
            <a:srgbClr val="FFF4F1"/>
          </a:solidFill>
          <a:ln w="12700">
            <a:solidFill>
              <a:srgbClr val="E3C2B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01968" y="4224528"/>
            <a:ext cx="1005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A4B37"/>
                </a:solidFill>
              </a:rPr>
              <a:t>НЕЛЬЗЯ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675120" y="4599432"/>
            <a:ext cx="4343400" cy="7863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76483D"/>
                </a:solidFill>
              </a:rPr>
              <a:t>продавать или покупать рейтинг</a:t>
            </a:r>
            <a:endParaRPr lang="en-US" sz="1350" dirty="0"/>
          </a:p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76483D"/>
                </a:solidFill>
              </a:rPr>
              <a:t>ограничивать права человека по индексу</a:t>
            </a:r>
            <a:endParaRPr lang="en-US" sz="1350" dirty="0"/>
          </a:p>
          <a:p>
            <a:pPr marL="228600" indent="-228600">
              <a:buSzPct val="100000"/>
              <a:buChar char="•"/>
            </a:pPr>
            <a:r>
              <a:rPr lang="en-US" sz="1350" dirty="0">
                <a:solidFill>
                  <a:srgbClr val="76483D"/>
                </a:solidFill>
              </a:rPr>
              <a:t>принуждать к публичности или участию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портала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ОГОНЬ не продаётся. Денежный контур финансирует проекты, сервисы и подтверждённый результат.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914400" y="1508760"/>
            <a:ext cx="10195560" cy="804672"/>
          </a:xfrm>
          <a:prstGeom prst="roundRect">
            <a:avLst>
              <a:gd name="adj" fmla="val 4545"/>
            </a:avLst>
          </a:prstGeom>
          <a:solidFill>
            <a:srgbClr val="F7E6D7"/>
          </a:solidFill>
          <a:ln w="12700">
            <a:solidFill>
              <a:srgbClr val="D7CEC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143000" y="167335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E26622"/>
                </a:solidFill>
              </a:rPr>
              <a:t>Бесплатный общественный слой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160520" y="1673352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базовые события • знания • добровольчество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914400" y="2560320"/>
            <a:ext cx="10195560" cy="804672"/>
          </a:xfrm>
          <a:prstGeom prst="roundRect">
            <a:avLst>
              <a:gd name="adj" fmla="val 4545"/>
            </a:avLst>
          </a:prstGeom>
          <a:solidFill>
            <a:srgbClr val="E4F1F4"/>
          </a:solidFill>
          <a:ln w="12700">
            <a:solidFill>
              <a:srgbClr val="D7CEC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272491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F7F9F"/>
                </a:solidFill>
              </a:rPr>
              <a:t>Проектный слой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160520" y="2724912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задачи организаций, городов и партнёров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914400" y="3611880"/>
            <a:ext cx="10195560" cy="804672"/>
          </a:xfrm>
          <a:prstGeom prst="roundRect">
            <a:avLst>
              <a:gd name="adj" fmla="val 4545"/>
            </a:avLst>
          </a:prstGeom>
          <a:solidFill>
            <a:srgbClr val="EBEEDC"/>
          </a:solidFill>
          <a:ln w="12700">
            <a:solidFill>
              <a:srgbClr val="D7CEC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43000" y="377647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F7A45"/>
                </a:solidFill>
              </a:rPr>
              <a:t>Профессиональный слой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160520" y="3776472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оплачиваемые работы и проектные роли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914400" y="4663440"/>
            <a:ext cx="10195560" cy="804672"/>
          </a:xfrm>
          <a:prstGeom prst="roundRect">
            <a:avLst>
              <a:gd name="adj" fmla="val 4545"/>
            </a:avLst>
          </a:prstGeom>
          <a:solidFill>
            <a:srgbClr val="EEE6F5"/>
          </a:solidFill>
          <a:ln w="12700">
            <a:solidFill>
              <a:srgbClr val="D7CEC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482803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5AA6"/>
                </a:solidFill>
              </a:rPr>
              <a:t>Фонд развития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160520" y="4828032"/>
            <a:ext cx="6355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финансирование полезных инициатив по прозрачным правилам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1051560" y="5897880"/>
            <a:ext cx="10058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30" dirty="0">
                <a:solidFill>
                  <a:srgbClr val="6A625B"/>
                </a:solidFill>
              </a:rPr>
              <a:t>Источники финансирования: спонсорство • гранты • корпоративные программы • профессиональные задачи • образовательные продукты • благотворительность • сервисная комиссия</a:t>
            </a:r>
            <a:endParaRPr lang="en-US" sz="13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Дорожная карта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Масштабирование начинается с доказанного прототипа, а не с объявления глобальной системы.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1188720" y="1691640"/>
            <a:ext cx="9601200" cy="0"/>
          </a:xfrm>
          <a:prstGeom prst="line">
            <a:avLst/>
          </a:prstGeom>
          <a:noFill/>
          <a:ln w="26670">
            <a:solidFill>
              <a:srgbClr val="E2662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463040"/>
            <a:ext cx="457200" cy="457200"/>
          </a:xfrm>
          <a:prstGeom prst="ellipse">
            <a:avLst/>
          </a:prstGeom>
          <a:solidFill>
            <a:srgbClr val="E26622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554480" y="1435608"/>
            <a:ext cx="1051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A625B"/>
                </a:solidFill>
              </a:rPr>
              <a:t>0–30 дней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651760" y="14081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26622"/>
                </a:solidFill>
              </a:rPr>
              <a:t>ПРОТОТИП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800600" y="1408176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E1B18"/>
                </a:solidFill>
              </a:rPr>
              <a:t>Портал Огня • 30 событий • 50–100 участников</a:t>
            </a:r>
            <a:endParaRPr lang="en-US" sz="1340" dirty="0"/>
          </a:p>
        </p:txBody>
      </p:sp>
      <p:sp>
        <p:nvSpPr>
          <p:cNvPr id="9" name="Text 7"/>
          <p:cNvSpPr/>
          <p:nvPr/>
        </p:nvSpPr>
        <p:spPr>
          <a:xfrm>
            <a:off x="8915400" y="14081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20" dirty="0">
                <a:solidFill>
                  <a:srgbClr val="6A625B"/>
                </a:solidFill>
              </a:rPr>
              <a:t>≥60% завершённых событий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1188720" y="2606040"/>
            <a:ext cx="9601200" cy="0"/>
          </a:xfrm>
          <a:prstGeom prst="line">
            <a:avLst/>
          </a:prstGeom>
          <a:noFill/>
          <a:ln w="26670">
            <a:solidFill>
              <a:srgbClr val="CFC5B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68680" y="2377440"/>
            <a:ext cx="457200" cy="457200"/>
          </a:xfrm>
          <a:prstGeom prst="ellipse">
            <a:avLst/>
          </a:prstGeom>
          <a:solidFill>
            <a:srgbClr val="171411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554480" y="2350008"/>
            <a:ext cx="1051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A625B"/>
                </a:solidFill>
              </a:rPr>
              <a:t>1–3 мес.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651760" y="23225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ПЯТЬ СТИХИЙ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00600" y="2322576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E1B18"/>
                </a:solidFill>
              </a:rPr>
              <a:t>по одному пилотному треку на каждую стихию</a:t>
            </a:r>
            <a:endParaRPr lang="en-US" sz="1340" dirty="0"/>
          </a:p>
        </p:txBody>
      </p:sp>
      <p:sp>
        <p:nvSpPr>
          <p:cNvPr id="15" name="Text 13"/>
          <p:cNvSpPr/>
          <p:nvPr/>
        </p:nvSpPr>
        <p:spPr>
          <a:xfrm>
            <a:off x="8915400" y="23225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20" dirty="0">
                <a:solidFill>
                  <a:srgbClr val="6A625B"/>
                </a:solidFill>
              </a:rPr>
              <a:t>повторное участие + кейсы</a:t>
            </a:r>
            <a:endParaRPr lang="en-US" sz="1220" dirty="0"/>
          </a:p>
        </p:txBody>
      </p:sp>
      <p:sp>
        <p:nvSpPr>
          <p:cNvPr id="16" name="Shape 14"/>
          <p:cNvSpPr/>
          <p:nvPr/>
        </p:nvSpPr>
        <p:spPr>
          <a:xfrm>
            <a:off x="1188720" y="3520440"/>
            <a:ext cx="9601200" cy="0"/>
          </a:xfrm>
          <a:prstGeom prst="line">
            <a:avLst/>
          </a:prstGeom>
          <a:noFill/>
          <a:ln w="26670">
            <a:solidFill>
              <a:srgbClr val="CFC5B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3291840"/>
            <a:ext cx="457200" cy="457200"/>
          </a:xfrm>
          <a:prstGeom prst="ellipse">
            <a:avLst/>
          </a:prstGeom>
          <a:solidFill>
            <a:srgbClr val="171411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554480" y="3264408"/>
            <a:ext cx="1051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A625B"/>
                </a:solidFill>
              </a:rPr>
              <a:t>3–6 мес.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51760" y="32369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ГОРОД / РЕГИОН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00600" y="3236976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E1B18"/>
                </a:solidFill>
              </a:rPr>
              <a:t>локальная карта событий • партнёры • учреждения</a:t>
            </a:r>
            <a:endParaRPr lang="en-US" sz="1340" dirty="0"/>
          </a:p>
        </p:txBody>
      </p:sp>
      <p:sp>
        <p:nvSpPr>
          <p:cNvPr id="21" name="Text 19"/>
          <p:cNvSpPr/>
          <p:nvPr/>
        </p:nvSpPr>
        <p:spPr>
          <a:xfrm>
            <a:off x="8915400" y="32369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20" dirty="0">
                <a:solidFill>
                  <a:srgbClr val="6A625B"/>
                </a:solidFill>
              </a:rPr>
              <a:t>измеримый эффект</a:t>
            </a:r>
            <a:endParaRPr lang="en-US" sz="1220" dirty="0"/>
          </a:p>
        </p:txBody>
      </p:sp>
      <p:sp>
        <p:nvSpPr>
          <p:cNvPr id="22" name="Shape 20"/>
          <p:cNvSpPr/>
          <p:nvPr/>
        </p:nvSpPr>
        <p:spPr>
          <a:xfrm>
            <a:off x="1188720" y="4434840"/>
            <a:ext cx="9601200" cy="0"/>
          </a:xfrm>
          <a:prstGeom prst="line">
            <a:avLst/>
          </a:prstGeom>
          <a:noFill/>
          <a:ln w="26670">
            <a:solidFill>
              <a:srgbClr val="CFC5B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4206240"/>
            <a:ext cx="457200" cy="457200"/>
          </a:xfrm>
          <a:prstGeom prst="ellipse">
            <a:avLst/>
          </a:prstGeom>
          <a:solidFill>
            <a:srgbClr val="171411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554480" y="4178808"/>
            <a:ext cx="1051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A625B"/>
                </a:solidFill>
              </a:rPr>
              <a:t>6–18 мес.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2651760" y="41513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НАЦИОНАЛЬНАЯ СЕТЬ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800600" y="4151376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E1B18"/>
                </a:solidFill>
              </a:rPr>
              <a:t>федерация локальных порталов • единый стандарт</a:t>
            </a:r>
            <a:endParaRPr lang="en-US" sz="1340" dirty="0"/>
          </a:p>
        </p:txBody>
      </p:sp>
      <p:sp>
        <p:nvSpPr>
          <p:cNvPr id="27" name="Text 25"/>
          <p:cNvSpPr/>
          <p:nvPr/>
        </p:nvSpPr>
        <p:spPr>
          <a:xfrm>
            <a:off x="8915400" y="41513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20" dirty="0">
                <a:solidFill>
                  <a:srgbClr val="6A625B"/>
                </a:solidFill>
              </a:rPr>
              <a:t>сопоставимые показатели</a:t>
            </a:r>
            <a:endParaRPr lang="en-US" sz="1220" dirty="0"/>
          </a:p>
        </p:txBody>
      </p:sp>
      <p:sp>
        <p:nvSpPr>
          <p:cNvPr id="28" name="Shape 26"/>
          <p:cNvSpPr/>
          <p:nvPr/>
        </p:nvSpPr>
        <p:spPr>
          <a:xfrm>
            <a:off x="1188720" y="5349240"/>
            <a:ext cx="9601200" cy="0"/>
          </a:xfrm>
          <a:prstGeom prst="line">
            <a:avLst/>
          </a:prstGeom>
          <a:noFill/>
          <a:ln w="26670">
            <a:solidFill>
              <a:srgbClr val="CFC5B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68680" y="5120640"/>
            <a:ext cx="457200" cy="457200"/>
          </a:xfrm>
          <a:prstGeom prst="ellipse">
            <a:avLst/>
          </a:prstGeom>
          <a:solidFill>
            <a:srgbClr val="171411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554480" y="5093208"/>
            <a:ext cx="1051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A625B"/>
                </a:solidFill>
              </a:rPr>
              <a:t>после пилота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2651760" y="5065776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МЕЖДУНАРОДНЫЙ КОНТУР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800600" y="5065776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1E1B18"/>
                </a:solidFill>
              </a:rPr>
              <a:t>культурно нейтральная версия пяти стихий</a:t>
            </a:r>
            <a:endParaRPr lang="en-US" sz="1340" dirty="0"/>
          </a:p>
        </p:txBody>
      </p:sp>
      <p:sp>
        <p:nvSpPr>
          <p:cNvPr id="33" name="Text 31"/>
          <p:cNvSpPr/>
          <p:nvPr/>
        </p:nvSpPr>
        <p:spPr>
          <a:xfrm>
            <a:off x="8915400" y="5065776"/>
            <a:ext cx="1965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220" dirty="0">
                <a:solidFill>
                  <a:srgbClr val="6A625B"/>
                </a:solidFill>
              </a:rPr>
              <a:t>локальные партнёры + адаптация</a:t>
            </a:r>
            <a:endParaRPr lang="en-US" sz="12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KPI и доказательность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Считать не регистрации и передачи, а завершённые события, качество результата и устойчивый эффект.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49808" y="141732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01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1435608" y="14173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Завершение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898648" y="141732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доля участников, завершивших выбранное событие</a:t>
            </a:r>
            <a:endParaRPr lang="en-US" sz="1280" dirty="0"/>
          </a:p>
        </p:txBody>
      </p:sp>
      <p:sp>
        <p:nvSpPr>
          <p:cNvPr id="7" name="Text 5"/>
          <p:cNvSpPr/>
          <p:nvPr/>
        </p:nvSpPr>
        <p:spPr>
          <a:xfrm>
            <a:off x="6327648" y="141732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02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013448" y="141732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Возврат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476488" y="141732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повторное участие через 30 / 90 дней</a:t>
            </a:r>
            <a:endParaRPr lang="en-US" sz="1280" dirty="0"/>
          </a:p>
        </p:txBody>
      </p:sp>
      <p:sp>
        <p:nvSpPr>
          <p:cNvPr id="10" name="Text 8"/>
          <p:cNvSpPr/>
          <p:nvPr/>
        </p:nvSpPr>
        <p:spPr>
          <a:xfrm>
            <a:off x="749808" y="251460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435608" y="251460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Результат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898648" y="251460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количество подтверждённых полезных результатов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6327648" y="251460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04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7013448" y="251460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Передача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476488" y="251460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доля передач, приведших к реальному действию</a:t>
            </a:r>
            <a:endParaRPr lang="en-US" sz="1280" dirty="0"/>
          </a:p>
        </p:txBody>
      </p:sp>
      <p:sp>
        <p:nvSpPr>
          <p:cNvPr id="16" name="Text 14"/>
          <p:cNvSpPr/>
          <p:nvPr/>
        </p:nvSpPr>
        <p:spPr>
          <a:xfrm>
            <a:off x="749808" y="36118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435608" y="361188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Безопасность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898648" y="361188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оценка полезности и безопасности участниками</a:t>
            </a:r>
            <a:endParaRPr lang="en-US" sz="1280" dirty="0"/>
          </a:p>
        </p:txBody>
      </p:sp>
      <p:sp>
        <p:nvSpPr>
          <p:cNvPr id="19" name="Text 17"/>
          <p:cNvSpPr/>
          <p:nvPr/>
        </p:nvSpPr>
        <p:spPr>
          <a:xfrm>
            <a:off x="6327648" y="361188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06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013448" y="361188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Эффект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8476488" y="361188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социальный • образовательный • экологический • территориальный</a:t>
            </a:r>
            <a:endParaRPr lang="en-US" sz="1280" dirty="0"/>
          </a:p>
        </p:txBody>
      </p:sp>
      <p:sp>
        <p:nvSpPr>
          <p:cNvPr id="22" name="Text 20"/>
          <p:cNvSpPr/>
          <p:nvPr/>
        </p:nvSpPr>
        <p:spPr>
          <a:xfrm>
            <a:off x="749808" y="4709160"/>
            <a:ext cx="594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07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435608" y="4709160"/>
            <a:ext cx="1417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Валидация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898648" y="4709160"/>
            <a:ext cx="306324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6A625B"/>
                </a:solidFill>
              </a:rPr>
              <a:t>доля событий с независимой проверкой методики или результата</a:t>
            </a:r>
            <a:endParaRPr lang="en-US" sz="128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14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731520"/>
            <a:ext cx="3657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spc="200" kern="0" dirty="0">
                <a:solidFill>
                  <a:srgbClr val="F0D8C0"/>
                </a:solidFill>
              </a:rPr>
              <a:t>ПЯТЬ СТИХИЙ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777240" y="132588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</a:rPr>
              <a:t>365 СОБЫТИЙ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841248" y="19202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E57B24"/>
                </a:solidFill>
              </a:rPr>
              <a:t>↓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777240" y="246888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</a:rPr>
              <a:t>ДЕЙСТВИЕ → РЕЗУЛЬТАТ → ПЕРЕДАЧА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841248" y="312724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E57B24"/>
                </a:solidFill>
              </a:rPr>
              <a:t>↓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77240" y="370332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6B56E"/>
                </a:solidFill>
              </a:rPr>
              <a:t>НОВЫЙ ЦИКЛ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8823960" y="1280160"/>
            <a:ext cx="2057400" cy="2057400"/>
          </a:xfrm>
          <a:prstGeom prst="ellipse">
            <a:avLst/>
          </a:prstGeom>
          <a:solidFill>
            <a:srgbClr val="E26622"/>
          </a:solidFill>
          <a:ln w="12700">
            <a:solidFill>
              <a:srgbClr val="F5AE5B">
                <a:alpha val="7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308592" y="1764792"/>
            <a:ext cx="1078992" cy="1078992"/>
          </a:xfrm>
          <a:prstGeom prst="ellipse">
            <a:avLst/>
          </a:prstGeom>
          <a:solidFill>
            <a:srgbClr val="FFD27A"/>
          </a:solidFill>
          <a:ln w="12700">
            <a:solidFill>
              <a:srgbClr val="FFD27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32520" y="384048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FF"/>
                </a:solidFill>
              </a:rPr>
              <a:t>ОГОНЬ</a:t>
            </a:r>
            <a:endParaRPr lang="en-US" sz="2300" dirty="0"/>
          </a:p>
        </p:txBody>
      </p:sp>
      <p:sp>
        <p:nvSpPr>
          <p:cNvPr id="11" name="Text 9"/>
          <p:cNvSpPr/>
          <p:nvPr/>
        </p:nvSpPr>
        <p:spPr>
          <a:xfrm>
            <a:off x="1097280" y="5257800"/>
            <a:ext cx="9966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D7C7B7"/>
                </a:solidFill>
              </a:rPr>
              <a:t>Знание становится Огнём, когда проходит через человека, превращается в действие и передаётся дальше.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206240" y="617220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AA9D90"/>
                </a:solidFill>
              </a:rPr>
              <a:t>ЭКВИЛИБРИУМ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Замысел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Событийно-цифровая архитектура, где смысл становится действием, а действие — преемственностью.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85800" y="1600200"/>
            <a:ext cx="3886200" cy="3977640"/>
          </a:xfrm>
          <a:prstGeom prst="roundRect">
            <a:avLst>
              <a:gd name="adj" fmla="val 1176"/>
            </a:avLst>
          </a:prstGeom>
          <a:solidFill>
            <a:srgbClr val="FFFDF9"/>
          </a:solidFill>
          <a:ln w="12700">
            <a:solidFill>
              <a:srgbClr val="DDD4C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60120" y="19202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Ядро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60120" y="2331720"/>
            <a:ext cx="2926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E1B18"/>
                </a:solidFill>
              </a:rPr>
              <a:t>ОГОНЬ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960120" y="3063240"/>
            <a:ext cx="3017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6A625B"/>
                </a:solidFill>
              </a:rPr>
              <a:t>Добровольный цифровой знак подтверждённого вклада и прохождения эстафеты.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60120" y="4343400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171411"/>
          </a:solidFill>
          <a:ln w="12700">
            <a:solidFill>
              <a:srgbClr val="17141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33272" y="4393692"/>
            <a:ext cx="24140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50" kern="0" dirty="0">
                <a:solidFill>
                  <a:srgbClr val="FFFFFF"/>
                </a:solidFill>
              </a:rPr>
              <a:t>НЕ ДЕНЬГИ • НЕ ПРИНУЖДЕНИЕ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60120" y="4800600"/>
            <a:ext cx="3017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E26622"/>
                </a:solidFill>
              </a:rPr>
              <a:t>получил → осмыслил → сделал → подтвердил → передал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74920" y="1737360"/>
            <a:ext cx="6126480" cy="3886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2000" dirty="0">
                <a:solidFill>
                  <a:srgbClr val="1E1B18"/>
                </a:solidFill>
              </a:rPr>
              <a:t>365-дневный ритм событий и личного участия</a:t>
            </a:r>
            <a:endParaRPr lang="en-US" sz="2000" dirty="0"/>
          </a:p>
          <a:p>
            <a:pPr marL="228600" indent="-228600">
              <a:buSzPct val="100000"/>
              <a:buChar char="•"/>
            </a:pPr>
            <a:r>
              <a:rPr lang="en-US" sz="2000" dirty="0">
                <a:solidFill>
                  <a:srgbClr val="1E1B18"/>
                </a:solidFill>
              </a:rPr>
              <a:t>Связь культуры, образования, экологии и созидательного труда</a:t>
            </a:r>
            <a:endParaRPr lang="en-US" sz="2000" dirty="0"/>
          </a:p>
          <a:p>
            <a:pPr marL="228600" indent="-228600">
              <a:buSzPct val="100000"/>
              <a:buChar char="•"/>
            </a:pPr>
            <a:r>
              <a:rPr lang="en-US" sz="2000" dirty="0">
                <a:solidFill>
                  <a:srgbClr val="1E1B18"/>
                </a:solidFill>
              </a:rPr>
              <a:t>Путь от первого действия до собственного проекта</a:t>
            </a:r>
            <a:endParaRPr lang="en-US" sz="2000" dirty="0"/>
          </a:p>
          <a:p>
            <a:pPr marL="228600" indent="-228600">
              <a:buSzPct val="100000"/>
              <a:buChar char="•"/>
            </a:pPr>
            <a:r>
              <a:rPr lang="en-US" sz="2000" dirty="0">
                <a:solidFill>
                  <a:srgbClr val="1E1B18"/>
                </a:solidFill>
              </a:rPr>
              <a:t>Масштабирование: сообщество → город → страна → международная сеть</a:t>
            </a:r>
            <a:endParaRPr lang="en-US" sz="20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Пять порталов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Пять культурных образов организуют разные типы действий — все соединяются единым протоколом ЭКВИЛИБРИУМ.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40080" y="1463040"/>
            <a:ext cx="2176272" cy="1828800"/>
          </a:xfrm>
          <a:prstGeom prst="roundRect">
            <a:avLst>
              <a:gd name="adj" fmla="val 3500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6384" y="1627632"/>
            <a:ext cx="475488" cy="475488"/>
          </a:xfrm>
          <a:prstGeom prst="ellipse">
            <a:avLst/>
          </a:prstGeom>
          <a:solidFill>
            <a:srgbClr val="E26622"/>
          </a:solidFill>
          <a:ln w="12700">
            <a:solidFill>
              <a:srgbClr val="E2662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89888" y="160934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ОГОНЬ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04672" y="2212848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A625B"/>
                </a:solidFill>
              </a:rPr>
              <a:t>воля • знание • память • запуск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04672" y="2633472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E26622"/>
                </a:solidFill>
              </a:rPr>
              <a:t>Что я способен зажечь и передать?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926080" y="1463040"/>
            <a:ext cx="2176272" cy="1828800"/>
          </a:xfrm>
          <a:prstGeom prst="roundRect">
            <a:avLst>
              <a:gd name="adj" fmla="val 3500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072384" y="1627632"/>
            <a:ext cx="475488" cy="475488"/>
          </a:xfrm>
          <a:prstGeom prst="ellipse">
            <a:avLst/>
          </a:prstGeom>
          <a:solidFill>
            <a:srgbClr val="2F7F9F"/>
          </a:solidFill>
          <a:ln w="12700">
            <a:solidFill>
              <a:srgbClr val="2F7F9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75888" y="160934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ВОДА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90672" y="2212848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A625B"/>
                </a:solidFill>
              </a:rPr>
              <a:t>жизнь • восстановление • забота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090672" y="2633472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2F7F9F"/>
                </a:solidFill>
              </a:rPr>
              <a:t>Что требует исцеления и поддержки?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5212080" y="1463040"/>
            <a:ext cx="2176272" cy="1828800"/>
          </a:xfrm>
          <a:prstGeom prst="roundRect">
            <a:avLst>
              <a:gd name="adj" fmla="val 3500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358384" y="1627632"/>
            <a:ext cx="475488" cy="475488"/>
          </a:xfrm>
          <a:prstGeom prst="ellipse">
            <a:avLst/>
          </a:prstGeom>
          <a:solidFill>
            <a:srgbClr val="77A9B8"/>
          </a:solidFill>
          <a:ln w="12700">
            <a:solidFill>
              <a:srgbClr val="77A9B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61888" y="160934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ВОЗДУХ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376672" y="2212848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A625B"/>
                </a:solidFill>
              </a:rPr>
              <a:t>мысль • связь • коммуникация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5376672" y="2633472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77A9B8"/>
                </a:solidFill>
              </a:rPr>
              <a:t>Что должно быть понято и услышано?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7498080" y="1463040"/>
            <a:ext cx="2176272" cy="1828800"/>
          </a:xfrm>
          <a:prstGeom prst="roundRect">
            <a:avLst>
              <a:gd name="adj" fmla="val 3500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644384" y="1627632"/>
            <a:ext cx="475488" cy="475488"/>
          </a:xfrm>
          <a:prstGeom prst="ellipse">
            <a:avLst/>
          </a:prstGeom>
          <a:solidFill>
            <a:srgbClr val="6F7A45"/>
          </a:solidFill>
          <a:ln w="12700">
            <a:solidFill>
              <a:srgbClr val="6F7A4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47888" y="1609344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ЗЕМЛЯ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662672" y="2212848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A625B"/>
                </a:solidFill>
              </a:rPr>
              <a:t>труд • форма • территория • наследие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7662672" y="2633472"/>
            <a:ext cx="184708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6F7A45"/>
                </a:solidFill>
              </a:rPr>
              <a:t>Что должно быть построено и сохранено?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9784080" y="1463040"/>
            <a:ext cx="1783080" cy="1828800"/>
          </a:xfrm>
          <a:prstGeom prst="roundRect">
            <a:avLst>
              <a:gd name="adj" fmla="val 3590"/>
            </a:avLst>
          </a:prstGeom>
          <a:solidFill>
            <a:srgbClr val="FFFFFF">
              <a:alpha val="98000"/>
            </a:srgbClr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930384" y="1627632"/>
            <a:ext cx="475488" cy="475488"/>
          </a:xfrm>
          <a:prstGeom prst="ellipse">
            <a:avLst/>
          </a:prstGeom>
          <a:solidFill>
            <a:srgbClr val="7D5AA6"/>
          </a:solidFill>
          <a:ln w="12700">
            <a:solidFill>
              <a:srgbClr val="7D5AA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533888" y="1609344"/>
            <a:ext cx="8869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ЭФИР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948672" y="2212848"/>
            <a:ext cx="1453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6A625B"/>
                </a:solidFill>
              </a:rPr>
              <a:t>смысл • координация • синхронизация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9948672" y="2633472"/>
            <a:ext cx="14538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i="1" dirty="0">
                <a:solidFill>
                  <a:srgbClr val="7D5AA6"/>
                </a:solidFill>
              </a:rPr>
              <a:t>Как соединить разрозненное в целое?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1097280" y="4041648"/>
            <a:ext cx="9966960" cy="0"/>
          </a:xfrm>
          <a:prstGeom prst="line">
            <a:avLst/>
          </a:prstGeom>
          <a:noFill/>
          <a:ln w="25400">
            <a:solidFill>
              <a:srgbClr val="CFC5B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335024" y="3767328"/>
            <a:ext cx="548640" cy="548640"/>
          </a:xfrm>
          <a:prstGeom prst="ellipse">
            <a:avLst/>
          </a:prstGeom>
          <a:solidFill>
            <a:srgbClr val="E26622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731520" y="44988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1B18"/>
                </a:solidFill>
              </a:rPr>
              <a:t>Пробуждение</a:t>
            </a:r>
            <a:endParaRPr lang="en-US" sz="1250" dirty="0"/>
          </a:p>
        </p:txBody>
      </p:sp>
      <p:sp>
        <p:nvSpPr>
          <p:cNvPr id="32" name="Shape 30"/>
          <p:cNvSpPr/>
          <p:nvPr/>
        </p:nvSpPr>
        <p:spPr>
          <a:xfrm>
            <a:off x="3575304" y="3767328"/>
            <a:ext cx="548640" cy="548640"/>
          </a:xfrm>
          <a:prstGeom prst="ellipse">
            <a:avLst/>
          </a:prstGeom>
          <a:solidFill>
            <a:srgbClr val="2F7F9F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2971800" y="44988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1B18"/>
                </a:solidFill>
              </a:rPr>
              <a:t>Жизнеспособность</a:t>
            </a:r>
            <a:endParaRPr lang="en-US" sz="1250" dirty="0"/>
          </a:p>
        </p:txBody>
      </p:sp>
      <p:sp>
        <p:nvSpPr>
          <p:cNvPr id="34" name="Shape 32"/>
          <p:cNvSpPr/>
          <p:nvPr/>
        </p:nvSpPr>
        <p:spPr>
          <a:xfrm>
            <a:off x="5815584" y="3767328"/>
            <a:ext cx="548640" cy="548640"/>
          </a:xfrm>
          <a:prstGeom prst="ellipse">
            <a:avLst/>
          </a:prstGeom>
          <a:solidFill>
            <a:srgbClr val="77A9B8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12080" y="44988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1B18"/>
                </a:solidFill>
              </a:rPr>
              <a:t>Связанность</a:t>
            </a:r>
            <a:endParaRPr lang="en-US" sz="1250" dirty="0"/>
          </a:p>
        </p:txBody>
      </p:sp>
      <p:sp>
        <p:nvSpPr>
          <p:cNvPr id="36" name="Shape 34"/>
          <p:cNvSpPr/>
          <p:nvPr/>
        </p:nvSpPr>
        <p:spPr>
          <a:xfrm>
            <a:off x="8055864" y="3767328"/>
            <a:ext cx="548640" cy="548640"/>
          </a:xfrm>
          <a:prstGeom prst="ellipse">
            <a:avLst/>
          </a:prstGeom>
          <a:solidFill>
            <a:srgbClr val="6F7A45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7452360" y="44988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1B18"/>
                </a:solidFill>
              </a:rPr>
              <a:t>Устойчивый результат</a:t>
            </a:r>
            <a:endParaRPr lang="en-US" sz="1250" dirty="0"/>
          </a:p>
        </p:txBody>
      </p:sp>
      <p:sp>
        <p:nvSpPr>
          <p:cNvPr id="38" name="Shape 36"/>
          <p:cNvSpPr/>
          <p:nvPr/>
        </p:nvSpPr>
        <p:spPr>
          <a:xfrm>
            <a:off x="10296144" y="3767328"/>
            <a:ext cx="548640" cy="548640"/>
          </a:xfrm>
          <a:prstGeom prst="ellipse">
            <a:avLst/>
          </a:prstGeom>
          <a:solidFill>
            <a:srgbClr val="7D5AA6"/>
          </a:solidFill>
          <a:ln w="25400">
            <a:solidFill>
              <a:srgbClr val="F7F4E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9692640" y="4498848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E1B18"/>
                </a:solidFill>
              </a:rPr>
              <a:t>Целостность</a:t>
            </a:r>
            <a:endParaRPr lang="en-US" sz="1250" dirty="0"/>
          </a:p>
        </p:txBody>
      </p:sp>
      <p:sp>
        <p:nvSpPr>
          <p:cNvPr id="40" name="Text 38"/>
          <p:cNvSpPr/>
          <p:nvPr/>
        </p:nvSpPr>
        <p:spPr>
          <a:xfrm>
            <a:off x="2011680" y="553212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1E1B18"/>
                </a:solidFill>
              </a:rPr>
              <a:t>Пять входов — один цикл знания, действия, результата и передачи</a:t>
            </a:r>
            <a:endParaRPr lang="en-US" sz="21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Портал Огня — центральная эстафета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Смысл превращается в поступок, поступок — в опыт, опыт — в передачу.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1042416" y="1874520"/>
            <a:ext cx="713232" cy="713232"/>
          </a:xfrm>
          <a:prstGeom prst="ellipse">
            <a:avLst/>
          </a:prstGeom>
          <a:solidFill>
            <a:srgbClr val="E2662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42416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828800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Искра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94944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соприкосновение со знанием</a:t>
            </a:r>
            <a:endParaRPr lang="en-US" sz="1140" dirty="0"/>
          </a:p>
        </p:txBody>
      </p:sp>
      <p:sp>
        <p:nvSpPr>
          <p:cNvPr id="9" name="Shape 7"/>
          <p:cNvSpPr/>
          <p:nvPr/>
        </p:nvSpPr>
        <p:spPr>
          <a:xfrm>
            <a:off x="2670048" y="1874520"/>
            <a:ext cx="713232" cy="713232"/>
          </a:xfrm>
          <a:prstGeom prst="ellipse">
            <a:avLst/>
          </a:prstGeom>
          <a:solidFill>
            <a:srgbClr val="E2662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70048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3456432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86000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Принятие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322576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выбор действия</a:t>
            </a:r>
            <a:endParaRPr lang="en-US" sz="1140" dirty="0"/>
          </a:p>
        </p:txBody>
      </p:sp>
      <p:sp>
        <p:nvSpPr>
          <p:cNvPr id="14" name="Shape 12"/>
          <p:cNvSpPr/>
          <p:nvPr/>
        </p:nvSpPr>
        <p:spPr>
          <a:xfrm>
            <a:off x="4297680" y="1874520"/>
            <a:ext cx="713232" cy="713232"/>
          </a:xfrm>
          <a:prstGeom prst="ellipse">
            <a:avLst/>
          </a:prstGeom>
          <a:solidFill>
            <a:srgbClr val="E26622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0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084064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913632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Действие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950208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конкретный поступок</a:t>
            </a:r>
            <a:endParaRPr lang="en-US" sz="1140" dirty="0"/>
          </a:p>
        </p:txBody>
      </p:sp>
      <p:sp>
        <p:nvSpPr>
          <p:cNvPr id="19" name="Shape 17"/>
          <p:cNvSpPr/>
          <p:nvPr/>
        </p:nvSpPr>
        <p:spPr>
          <a:xfrm>
            <a:off x="5925312" y="1874520"/>
            <a:ext cx="713232" cy="713232"/>
          </a:xfrm>
          <a:prstGeom prst="ellipse">
            <a:avLst/>
          </a:prstGeom>
          <a:solidFill>
            <a:srgbClr val="F19A4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925312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4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711696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41264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Результат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577840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фиксация изменения</a:t>
            </a:r>
            <a:endParaRPr lang="en-US" sz="1140" dirty="0"/>
          </a:p>
        </p:txBody>
      </p:sp>
      <p:sp>
        <p:nvSpPr>
          <p:cNvPr id="24" name="Shape 22"/>
          <p:cNvSpPr/>
          <p:nvPr/>
        </p:nvSpPr>
        <p:spPr>
          <a:xfrm>
            <a:off x="7552944" y="1874520"/>
            <a:ext cx="713232" cy="713232"/>
          </a:xfrm>
          <a:prstGeom prst="ellipse">
            <a:avLst/>
          </a:prstGeom>
          <a:solidFill>
            <a:srgbClr val="F19A4F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552944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5</a:t>
            </a:r>
            <a:endParaRPr lang="en-US" sz="1500" dirty="0"/>
          </a:p>
        </p:txBody>
      </p:sp>
      <p:sp>
        <p:nvSpPr>
          <p:cNvPr id="26" name="Shape 24"/>
          <p:cNvSpPr/>
          <p:nvPr/>
        </p:nvSpPr>
        <p:spPr>
          <a:xfrm>
            <a:off x="8339328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168896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Осмысление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7205472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что сработало</a:t>
            </a:r>
            <a:endParaRPr lang="en-US" sz="1140" dirty="0"/>
          </a:p>
        </p:txBody>
      </p:sp>
      <p:sp>
        <p:nvSpPr>
          <p:cNvPr id="29" name="Shape 27"/>
          <p:cNvSpPr/>
          <p:nvPr/>
        </p:nvSpPr>
        <p:spPr>
          <a:xfrm>
            <a:off x="9180576" y="1874520"/>
            <a:ext cx="713232" cy="713232"/>
          </a:xfrm>
          <a:prstGeom prst="ellipse">
            <a:avLst/>
          </a:prstGeom>
          <a:solidFill>
            <a:srgbClr val="C96A35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180576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6</a:t>
            </a:r>
            <a:endParaRPr lang="en-US" sz="1500" dirty="0"/>
          </a:p>
        </p:txBody>
      </p:sp>
      <p:sp>
        <p:nvSpPr>
          <p:cNvPr id="31" name="Shape 29"/>
          <p:cNvSpPr/>
          <p:nvPr/>
        </p:nvSpPr>
        <p:spPr>
          <a:xfrm>
            <a:off x="9966960" y="2057400"/>
            <a:ext cx="438912" cy="329184"/>
          </a:xfrm>
          <a:prstGeom prst="chevron">
            <a:avLst/>
          </a:prstGeom>
          <a:solidFill>
            <a:srgbClr val="D8C7B7"/>
          </a:solidFill>
          <a:ln w="12700">
            <a:solidFill>
              <a:srgbClr val="D8C7B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796528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Передача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833104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знание / навык / приглашение</a:t>
            </a:r>
            <a:endParaRPr lang="en-US" sz="1140" dirty="0"/>
          </a:p>
        </p:txBody>
      </p:sp>
      <p:sp>
        <p:nvSpPr>
          <p:cNvPr id="34" name="Shape 32"/>
          <p:cNvSpPr/>
          <p:nvPr/>
        </p:nvSpPr>
        <p:spPr>
          <a:xfrm>
            <a:off x="10808208" y="1874520"/>
            <a:ext cx="713232" cy="713232"/>
          </a:xfrm>
          <a:prstGeom prst="ellipse">
            <a:avLst/>
          </a:prstGeom>
          <a:solidFill>
            <a:srgbClr val="C96A35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808208" y="2048256"/>
            <a:ext cx="7132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</a:rPr>
              <a:t>7</a:t>
            </a:r>
            <a:endParaRPr lang="en-US" sz="1500" dirty="0"/>
          </a:p>
        </p:txBody>
      </p:sp>
      <p:sp>
        <p:nvSpPr>
          <p:cNvPr id="36" name="Text 34"/>
          <p:cNvSpPr/>
          <p:nvPr/>
        </p:nvSpPr>
        <p:spPr>
          <a:xfrm>
            <a:off x="10424160" y="2788920"/>
            <a:ext cx="148132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E1B18"/>
                </a:solidFill>
              </a:rPr>
              <a:t>Синхронизация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0460736" y="3154680"/>
            <a:ext cx="14081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40" dirty="0">
                <a:solidFill>
                  <a:srgbClr val="6A625B"/>
                </a:solidFill>
              </a:rPr>
              <a:t>возврат результата в общую карту</a:t>
            </a:r>
            <a:endParaRPr lang="en-US" sz="1140" dirty="0"/>
          </a:p>
        </p:txBody>
      </p:sp>
      <p:sp>
        <p:nvSpPr>
          <p:cNvPr id="38" name="Shape 36"/>
          <p:cNvSpPr/>
          <p:nvPr/>
        </p:nvSpPr>
        <p:spPr>
          <a:xfrm>
            <a:off x="1828800" y="4572000"/>
            <a:ext cx="8503920" cy="914400"/>
          </a:xfrm>
          <a:prstGeom prst="roundRect">
            <a:avLst>
              <a:gd name="adj" fmla="val 5000"/>
            </a:avLst>
          </a:prstGeom>
          <a:solidFill>
            <a:srgbClr val="FFF5EA"/>
          </a:solidFill>
          <a:ln w="12700">
            <a:solidFill>
              <a:srgbClr val="F1C08D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057400" y="4846320"/>
            <a:ext cx="8046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8B4A1C"/>
                </a:solidFill>
              </a:rPr>
              <a:t>Главный критерий — реальный полезный эффект. Количество передач не должно быть важнее качества действия.</a:t>
            </a:r>
            <a:endParaRPr lang="en-US" sz="1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Протокол Эстафеты Огня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Добровольная цепочка действий — с понятным подтверждением и возвратом опыта в сеть.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77240" y="1645920"/>
            <a:ext cx="1828800" cy="621792"/>
          </a:xfrm>
          <a:prstGeom prst="roundRect">
            <a:avLst>
              <a:gd name="adj" fmla="val 7353"/>
            </a:avLst>
          </a:prstGeom>
          <a:solidFill>
            <a:srgbClr val="FFF2E5"/>
          </a:solidFill>
          <a:ln w="12700">
            <a:solidFill>
              <a:srgbClr val="D9D0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1810512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E26622"/>
                </a:solidFill>
              </a:rPr>
              <a:t>Получение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926080" y="1691640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выбирает событие / задание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6903720" y="1792224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7B24"/>
                </a:solidFill>
              </a:rPr>
              <a:t>→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498080" y="1691640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6A625B"/>
                </a:solidFill>
              </a:rPr>
              <a:t>новый активный узел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777240" y="2487168"/>
            <a:ext cx="1828800" cy="621792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 w="12700">
            <a:solidFill>
              <a:srgbClr val="D9D0C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2651760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Исполнение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2926080" y="2532888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совершает действие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903720" y="2633472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7B24"/>
                </a:solidFill>
              </a:rPr>
              <a:t>→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7498080" y="2532888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6A625B"/>
                </a:solidFill>
              </a:rPr>
              <a:t>реальный результат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3328416"/>
            <a:ext cx="1828800" cy="621792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 w="12700">
            <a:solidFill>
              <a:srgbClr val="D9D0C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2688" y="3493008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Проверка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926080" y="3374136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подтверждает факт при необходимости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6903720" y="347472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7B24"/>
                </a:solidFill>
              </a:rPr>
              <a:t>→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7498080" y="3374136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6A625B"/>
                </a:solidFill>
              </a:rPr>
              <a:t>защита от фиктивности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777240" y="4169664"/>
            <a:ext cx="1828800" cy="621792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 w="12700">
            <a:solidFill>
              <a:srgbClr val="D9D0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32688" y="4334256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Передача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926080" y="4215384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делится знанием или приглашением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6903720" y="4315968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7B24"/>
                </a:solidFill>
              </a:rPr>
              <a:t>→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7498080" y="4215384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6A625B"/>
                </a:solidFill>
              </a:rPr>
              <a:t>расширение эстафеты</a:t>
            </a:r>
            <a:endParaRPr lang="en-US" sz="1450" dirty="0"/>
          </a:p>
        </p:txBody>
      </p:sp>
      <p:sp>
        <p:nvSpPr>
          <p:cNvPr id="24" name="Shape 22"/>
          <p:cNvSpPr/>
          <p:nvPr/>
        </p:nvSpPr>
        <p:spPr>
          <a:xfrm>
            <a:off x="777240" y="5010912"/>
            <a:ext cx="1828800" cy="621792"/>
          </a:xfrm>
          <a:prstGeom prst="roundRect">
            <a:avLst>
              <a:gd name="adj" fmla="val 7353"/>
            </a:avLst>
          </a:prstGeom>
          <a:solidFill>
            <a:srgbClr val="FFFFFF"/>
          </a:solidFill>
          <a:ln w="12700">
            <a:solidFill>
              <a:srgbClr val="D9D0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2688" y="5175504"/>
            <a:ext cx="1508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Возврат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926080" y="5056632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1E1B18"/>
                </a:solidFill>
              </a:rPr>
              <a:t>даёт обратную связь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6903720" y="5157216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E57B24"/>
                </a:solidFill>
              </a:rPr>
              <a:t>→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7498080" y="5056632"/>
            <a:ext cx="3429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6A625B"/>
                </a:solidFill>
              </a:rPr>
              <a:t>обучение всей системы</a:t>
            </a:r>
            <a:endParaRPr lang="en-US" sz="1450" dirty="0"/>
          </a:p>
        </p:txBody>
      </p:sp>
      <p:sp>
        <p:nvSpPr>
          <p:cNvPr id="29" name="Text 27"/>
          <p:cNvSpPr/>
          <p:nvPr/>
        </p:nvSpPr>
        <p:spPr>
          <a:xfrm>
            <a:off x="868680" y="5870448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26622"/>
                </a:solidFill>
              </a:rPr>
              <a:t>Принцип границ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2423160" y="5806440"/>
            <a:ext cx="8458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A625B"/>
                </a:solidFill>
              </a:rPr>
              <a:t>Передача не является условием доступа к базовым правам, государственным услугам, образованию или жизненно важным ресурсам.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365 событий — годовой ритм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13 циклов × 28 дней = 364 + День Единения. Каждый день — одна понятная задача.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0E2"/>
          </a:solidFill>
          <a:ln w="20320">
            <a:solidFill>
              <a:srgbClr val="E2662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7512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26622"/>
                </a:solidFill>
              </a:rPr>
              <a:t>01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04088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Пробуждение</a:t>
            </a:r>
            <a:endParaRPr lang="en-US" sz="1280" dirty="0"/>
          </a:p>
        </p:txBody>
      </p:sp>
      <p:sp>
        <p:nvSpPr>
          <p:cNvPr id="7" name="Shape 5"/>
          <p:cNvSpPr/>
          <p:nvPr/>
        </p:nvSpPr>
        <p:spPr>
          <a:xfrm>
            <a:off x="2221992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95144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02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331720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Дисциплина</a:t>
            </a:r>
            <a:endParaRPr lang="en-US" sz="1280" dirty="0"/>
          </a:p>
        </p:txBody>
      </p:sp>
      <p:sp>
        <p:nvSpPr>
          <p:cNvPr id="10" name="Shape 8"/>
          <p:cNvSpPr/>
          <p:nvPr/>
        </p:nvSpPr>
        <p:spPr>
          <a:xfrm>
            <a:off x="3849624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922776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03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959352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Знание</a:t>
            </a:r>
            <a:endParaRPr lang="en-US" sz="1280" dirty="0"/>
          </a:p>
        </p:txBody>
      </p:sp>
      <p:sp>
        <p:nvSpPr>
          <p:cNvPr id="13" name="Shape 11"/>
          <p:cNvSpPr/>
          <p:nvPr/>
        </p:nvSpPr>
        <p:spPr>
          <a:xfrm>
            <a:off x="5477256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50408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04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586984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Практика</a:t>
            </a:r>
            <a:endParaRPr lang="en-US" sz="1280" dirty="0"/>
          </a:p>
        </p:txBody>
      </p:sp>
      <p:sp>
        <p:nvSpPr>
          <p:cNvPr id="16" name="Shape 14"/>
          <p:cNvSpPr/>
          <p:nvPr/>
        </p:nvSpPr>
        <p:spPr>
          <a:xfrm>
            <a:off x="7104888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178040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05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214616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Служение</a:t>
            </a:r>
            <a:endParaRPr lang="en-US" sz="1280" dirty="0"/>
          </a:p>
        </p:txBody>
      </p:sp>
      <p:sp>
        <p:nvSpPr>
          <p:cNvPr id="19" name="Shape 17"/>
          <p:cNvSpPr/>
          <p:nvPr/>
        </p:nvSpPr>
        <p:spPr>
          <a:xfrm>
            <a:off x="8732520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805672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06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842248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Связи</a:t>
            </a:r>
            <a:endParaRPr lang="en-US" sz="1280" dirty="0"/>
          </a:p>
        </p:txBody>
      </p:sp>
      <p:sp>
        <p:nvSpPr>
          <p:cNvPr id="22" name="Shape 20"/>
          <p:cNvSpPr/>
          <p:nvPr/>
        </p:nvSpPr>
        <p:spPr>
          <a:xfrm>
            <a:off x="10360152" y="160020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0433304" y="167335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07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469880" y="194767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Созидание</a:t>
            </a:r>
            <a:endParaRPr lang="en-US" sz="1280" dirty="0"/>
          </a:p>
        </p:txBody>
      </p:sp>
      <p:sp>
        <p:nvSpPr>
          <p:cNvPr id="25" name="Shape 23"/>
          <p:cNvSpPr/>
          <p:nvPr/>
        </p:nvSpPr>
        <p:spPr>
          <a:xfrm>
            <a:off x="594360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67512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08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04088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Укрепление</a:t>
            </a:r>
            <a:endParaRPr lang="en-US" sz="1280" dirty="0"/>
          </a:p>
        </p:txBody>
      </p:sp>
      <p:sp>
        <p:nvSpPr>
          <p:cNvPr id="28" name="Shape 26"/>
          <p:cNvSpPr/>
          <p:nvPr/>
        </p:nvSpPr>
        <p:spPr>
          <a:xfrm>
            <a:off x="2221992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295144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09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2331720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Передача</a:t>
            </a:r>
            <a:endParaRPr lang="en-US" sz="1280" dirty="0"/>
          </a:p>
        </p:txBody>
      </p:sp>
      <p:sp>
        <p:nvSpPr>
          <p:cNvPr id="31" name="Shape 29"/>
          <p:cNvSpPr/>
          <p:nvPr/>
        </p:nvSpPr>
        <p:spPr>
          <a:xfrm>
            <a:off x="3849624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922776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10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3959352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Масштаб</a:t>
            </a:r>
            <a:endParaRPr lang="en-US" sz="1280" dirty="0"/>
          </a:p>
        </p:txBody>
      </p:sp>
      <p:sp>
        <p:nvSpPr>
          <p:cNvPr id="34" name="Shape 32"/>
          <p:cNvSpPr/>
          <p:nvPr/>
        </p:nvSpPr>
        <p:spPr>
          <a:xfrm>
            <a:off x="5477256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550408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11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586984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Качество</a:t>
            </a:r>
            <a:endParaRPr lang="en-US" sz="1280" dirty="0"/>
          </a:p>
        </p:txBody>
      </p:sp>
      <p:sp>
        <p:nvSpPr>
          <p:cNvPr id="37" name="Shape 35"/>
          <p:cNvSpPr/>
          <p:nvPr/>
        </p:nvSpPr>
        <p:spPr>
          <a:xfrm>
            <a:off x="7104888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178040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12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214616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Синхронизация</a:t>
            </a:r>
            <a:endParaRPr lang="en-US" sz="1280" dirty="0"/>
          </a:p>
        </p:txBody>
      </p:sp>
      <p:sp>
        <p:nvSpPr>
          <p:cNvPr id="40" name="Shape 38"/>
          <p:cNvSpPr/>
          <p:nvPr/>
        </p:nvSpPr>
        <p:spPr>
          <a:xfrm>
            <a:off x="8732520" y="3108960"/>
            <a:ext cx="1444752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805672" y="3182112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6A625B"/>
                </a:solidFill>
              </a:rPr>
              <a:t>13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842248" y="3456432"/>
            <a:ext cx="12252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1E1B18"/>
                </a:solidFill>
              </a:rPr>
              <a:t>Возврат</a:t>
            </a:r>
            <a:endParaRPr lang="en-US" sz="1280" dirty="0"/>
          </a:p>
        </p:txBody>
      </p:sp>
      <p:sp>
        <p:nvSpPr>
          <p:cNvPr id="43" name="Shape 41"/>
          <p:cNvSpPr/>
          <p:nvPr/>
        </p:nvSpPr>
        <p:spPr>
          <a:xfrm>
            <a:off x="3822192" y="4709160"/>
            <a:ext cx="4572000" cy="841248"/>
          </a:xfrm>
          <a:prstGeom prst="roundRect">
            <a:avLst>
              <a:gd name="adj" fmla="val 5435"/>
            </a:avLst>
          </a:prstGeom>
          <a:solidFill>
            <a:srgbClr val="171411"/>
          </a:solidFill>
          <a:ln w="12700">
            <a:solidFill>
              <a:srgbClr val="171411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069080" y="4956048"/>
            <a:ext cx="4069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</a:rPr>
              <a:t>365 — ДЕНЬ ЕДИНЕНИЯ</a:t>
            </a:r>
            <a:endParaRPr lang="en-US" sz="1700" dirty="0"/>
          </a:p>
        </p:txBody>
      </p:sp>
      <p:sp>
        <p:nvSpPr>
          <p:cNvPr id="45" name="Text 43"/>
          <p:cNvSpPr/>
          <p:nvPr/>
        </p:nvSpPr>
        <p:spPr>
          <a:xfrm>
            <a:off x="1920240" y="5715000"/>
            <a:ext cx="8366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A625B"/>
                </a:solidFill>
              </a:rPr>
              <a:t>благодарность • карта достигнутого • передача ключевых знаний в новый цикл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«Второе дыхание»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Специальный формат Портала Огня: память, благодарность, действие и преемственность.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868680" y="1828800"/>
            <a:ext cx="2331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05840" y="208483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ПАМЯТЬ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05840" y="251460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30" dirty="0">
                <a:solidFill>
                  <a:srgbClr val="6A625B"/>
                </a:solidFill>
              </a:rPr>
              <a:t>что и кого мы сохраняем</a:t>
            </a:r>
            <a:endParaRPr lang="en-US" sz="1230" dirty="0"/>
          </a:p>
        </p:txBody>
      </p:sp>
      <p:sp>
        <p:nvSpPr>
          <p:cNvPr id="7" name="Text 5"/>
          <p:cNvSpPr/>
          <p:nvPr/>
        </p:nvSpPr>
        <p:spPr>
          <a:xfrm>
            <a:off x="3264408" y="22402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57B24"/>
                </a:solidFill>
              </a:rPr>
              <a:t>→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3611880" y="1828800"/>
            <a:ext cx="2331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749040" y="208483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БЛАГОДАРНОСТЬ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3749040" y="251460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30" dirty="0">
                <a:solidFill>
                  <a:srgbClr val="6A625B"/>
                </a:solidFill>
              </a:rPr>
              <a:t>что принимаем от предыдущих поколений</a:t>
            </a:r>
            <a:endParaRPr lang="en-US" sz="1230" dirty="0"/>
          </a:p>
        </p:txBody>
      </p:sp>
      <p:sp>
        <p:nvSpPr>
          <p:cNvPr id="11" name="Text 9"/>
          <p:cNvSpPr/>
          <p:nvPr/>
        </p:nvSpPr>
        <p:spPr>
          <a:xfrm>
            <a:off x="6007608" y="22402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57B24"/>
                </a:solidFill>
              </a:rPr>
              <a:t>→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355080" y="1828800"/>
            <a:ext cx="2331720" cy="1325880"/>
          </a:xfrm>
          <a:prstGeom prst="roundRect">
            <a:avLst>
              <a:gd name="adj" fmla="val 5517"/>
            </a:avLst>
          </a:prstGeom>
          <a:solidFill>
            <a:srgbClr val="FFF1E5"/>
          </a:solidFill>
          <a:ln w="21590">
            <a:solidFill>
              <a:srgbClr val="E2662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08483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E26622"/>
                </a:solidFill>
              </a:rPr>
              <a:t>ДЕЙСТВИЕ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492240" y="251460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30" dirty="0">
                <a:solidFill>
                  <a:srgbClr val="6A625B"/>
                </a:solidFill>
              </a:rPr>
              <a:t>что делаем сегодня</a:t>
            </a:r>
            <a:endParaRPr lang="en-US" sz="1230" dirty="0"/>
          </a:p>
        </p:txBody>
      </p:sp>
      <p:sp>
        <p:nvSpPr>
          <p:cNvPr id="15" name="Text 13"/>
          <p:cNvSpPr/>
          <p:nvPr/>
        </p:nvSpPr>
        <p:spPr>
          <a:xfrm>
            <a:off x="8750808" y="224028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b="1" dirty="0">
                <a:solidFill>
                  <a:srgbClr val="E57B24"/>
                </a:solidFill>
              </a:rPr>
              <a:t>→</a:t>
            </a:r>
            <a:endParaRPr lang="en-US" sz="2100" dirty="0"/>
          </a:p>
        </p:txBody>
      </p:sp>
      <p:sp>
        <p:nvSpPr>
          <p:cNvPr id="16" name="Shape 14"/>
          <p:cNvSpPr/>
          <p:nvPr/>
        </p:nvSpPr>
        <p:spPr>
          <a:xfrm>
            <a:off x="9098280" y="1828800"/>
            <a:ext cx="233172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235440" y="2084832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E1B18"/>
                </a:solidFill>
              </a:rPr>
              <a:t>ПЕРЕДАЧА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9235440" y="2514600"/>
            <a:ext cx="2057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30" dirty="0">
                <a:solidFill>
                  <a:srgbClr val="6A625B"/>
                </a:solidFill>
              </a:rPr>
              <a:t>что оставляем дальше</a:t>
            </a:r>
            <a:endParaRPr lang="en-US" sz="1230" dirty="0"/>
          </a:p>
        </p:txBody>
      </p:sp>
      <p:sp>
        <p:nvSpPr>
          <p:cNvPr id="19" name="Text 17"/>
          <p:cNvSpPr/>
          <p:nvPr/>
        </p:nvSpPr>
        <p:spPr>
          <a:xfrm>
            <a:off x="1005840" y="3886200"/>
            <a:ext cx="1024128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700" dirty="0">
                <a:solidFill>
                  <a:srgbClr val="1E1B18"/>
                </a:solidFill>
              </a:rPr>
              <a:t>помощь ветеранам, пожилым людям и семьям, которым нужна поддержка</a:t>
            </a:r>
            <a:endParaRPr lang="en-US" sz="1700" dirty="0"/>
          </a:p>
          <a:p>
            <a:pPr marL="228600" indent="-228600">
              <a:buSzPct val="100000"/>
              <a:buChar char="•"/>
            </a:pPr>
            <a:r>
              <a:rPr lang="en-US" sz="1700" dirty="0">
                <a:solidFill>
                  <a:srgbClr val="1E1B18"/>
                </a:solidFill>
              </a:rPr>
              <a:t>сохранение семейных историй, писем, фотографий и свидетельств</a:t>
            </a:r>
            <a:endParaRPr lang="en-US" sz="1700" dirty="0"/>
          </a:p>
          <a:p>
            <a:pPr marL="228600" indent="-228600">
              <a:buSzPct val="100000"/>
              <a:buChar char="•"/>
            </a:pPr>
            <a:r>
              <a:rPr lang="en-US" sz="1700" dirty="0">
                <a:solidFill>
                  <a:srgbClr val="1E1B18"/>
                </a:solidFill>
              </a:rPr>
              <a:t>благоустройство памятных мест и межпоколенческие встречи</a:t>
            </a:r>
            <a:endParaRPr lang="en-US" sz="1700" dirty="0"/>
          </a:p>
          <a:p>
            <a:pPr marL="228600" indent="-228600">
              <a:buSzPct val="100000"/>
              <a:buChar char="•"/>
            </a:pPr>
            <a:r>
              <a:rPr lang="en-US" sz="1700" dirty="0">
                <a:solidFill>
                  <a:srgbClr val="1E1B18"/>
                </a:solidFill>
              </a:rPr>
              <a:t>добровольная эстафета полезных поступков — публично или непублично по выбору участника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1051560" y="5669280"/>
            <a:ext cx="10149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20" i="1" dirty="0">
                <a:solidFill>
                  <a:srgbClr val="6A625B"/>
                </a:solidFill>
              </a:rPr>
              <a:t>В российском культурном контексте одним из возможных символических форматов может быть Георгиевская лента — символ сопровождает действие, но не заменяет его.</a:t>
            </a:r>
            <a:endParaRPr lang="en-US" sz="132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Четыре контура усиления Огня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Каждый портал превращает эстафету в отдельную практику — от восстановления среды до координации всей сети.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58368" y="1600200"/>
            <a:ext cx="2514600" cy="41605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600200"/>
            <a:ext cx="2514600" cy="164592"/>
          </a:xfrm>
          <a:prstGeom prst="rect">
            <a:avLst/>
          </a:prstGeom>
          <a:solidFill>
            <a:srgbClr val="2F7F9F"/>
          </a:solidFill>
          <a:ln w="12700">
            <a:solidFill>
              <a:srgbClr val="2F7F9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1920240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F7F9F"/>
                </a:solidFill>
              </a:rPr>
              <a:t>ВОДА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1248" y="2331720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Живая среда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86968" y="2971800"/>
            <a:ext cx="2057400" cy="2240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водные экосистемы и качество воды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восстановление источников и берегов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биоценозный мониторинг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3511296" y="1600200"/>
            <a:ext cx="2514600" cy="41605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11296" y="1600200"/>
            <a:ext cx="2514600" cy="164592"/>
          </a:xfrm>
          <a:prstGeom prst="rect">
            <a:avLst/>
          </a:prstGeom>
          <a:solidFill>
            <a:srgbClr val="77A9B8"/>
          </a:solidFill>
          <a:ln w="12700">
            <a:solidFill>
              <a:srgbClr val="77A9B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94176" y="1920240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7A9B8"/>
                </a:solidFill>
              </a:rPr>
              <a:t>ВОЗДУХ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94176" y="2331720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Открытое знание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739896" y="2971800"/>
            <a:ext cx="2057400" cy="2240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культура диалога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медиа-грамотность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наставничество и общественные лаборатории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6364224" y="1600200"/>
            <a:ext cx="2514600" cy="41605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64224" y="1600200"/>
            <a:ext cx="2514600" cy="164592"/>
          </a:xfrm>
          <a:prstGeom prst="rect">
            <a:avLst/>
          </a:prstGeom>
          <a:solidFill>
            <a:srgbClr val="6F7A45"/>
          </a:solidFill>
          <a:ln w="12700">
            <a:solidFill>
              <a:srgbClr val="6F7A4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547104" y="1920240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F7A45"/>
                </a:solidFill>
              </a:rPr>
              <a:t>ЗЕМЛЯ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547104" y="2331720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Созидающая территория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592824" y="2971800"/>
            <a:ext cx="2057400" cy="2240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благоустройство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ремесло и производственная кооперация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сохранение природного и культурного наследия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9217152" y="1600200"/>
            <a:ext cx="2514600" cy="416052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217152" y="1600200"/>
            <a:ext cx="2514600" cy="164592"/>
          </a:xfrm>
          <a:prstGeom prst="rect">
            <a:avLst/>
          </a:prstGeom>
          <a:solidFill>
            <a:srgbClr val="7D5AA6"/>
          </a:solidFill>
          <a:ln w="12700">
            <a:solidFill>
              <a:srgbClr val="7D5AA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400032" y="1920240"/>
            <a:ext cx="2148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D5AA6"/>
                </a:solidFill>
              </a:rPr>
              <a:t>ЭФИР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400032" y="2331720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E1B18"/>
                </a:solidFill>
              </a:rPr>
              <a:t>Единое поле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445752" y="2971800"/>
            <a:ext cx="2057400" cy="2240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карта событий и смыслов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координация пяти порталов</a:t>
            </a:r>
            <a:endParaRPr lang="en-US" sz="1450" dirty="0"/>
          </a:p>
          <a:p>
            <a:pPr marL="228600" indent="-228600">
              <a:buSzPct val="100000"/>
              <a:buChar char="•"/>
            </a:pPr>
            <a:r>
              <a:rPr lang="en-US" sz="1450" dirty="0">
                <a:solidFill>
                  <a:srgbClr val="6A625B"/>
                </a:solidFill>
              </a:rPr>
              <a:t>аналитика и годовые синхронизации</a:t>
            </a:r>
            <a:endParaRPr lang="en-US" sz="14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E1B1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Цифровая архитектура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658368" y="987552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A625B"/>
                </a:solidFill>
              </a:rPr>
              <a:t>Портал — это не только контент, а навигация по событиям, личному пути и реальным результатам.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731520" y="164592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6112" y="1810512"/>
            <a:ext cx="475488" cy="475488"/>
          </a:xfrm>
          <a:prstGeom prst="ellipse">
            <a:avLst/>
          </a:prstGeom>
          <a:solidFill>
            <a:srgbClr val="E26622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517904" y="18288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Главная карта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32688" y="240487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5 порталов вокруг ядра ЭКВИЛИБРИУМ</a:t>
            </a:r>
            <a:endParaRPr lang="en-US" sz="1270" dirty="0"/>
          </a:p>
        </p:txBody>
      </p:sp>
      <p:sp>
        <p:nvSpPr>
          <p:cNvPr id="8" name="Shape 6"/>
          <p:cNvSpPr/>
          <p:nvPr/>
        </p:nvSpPr>
        <p:spPr>
          <a:xfrm>
            <a:off x="4480560" y="164592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645152" y="1810512"/>
            <a:ext cx="475488" cy="475488"/>
          </a:xfrm>
          <a:prstGeom prst="ellipse">
            <a:avLst/>
          </a:prstGeom>
          <a:solidFill>
            <a:srgbClr val="171411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266944" y="18288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Лента событий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81728" y="240487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ежедневные задания и локальные инициативы</a:t>
            </a:r>
            <a:endParaRPr lang="en-US" sz="1270" dirty="0"/>
          </a:p>
        </p:txBody>
      </p:sp>
      <p:sp>
        <p:nvSpPr>
          <p:cNvPr id="12" name="Shape 10"/>
          <p:cNvSpPr/>
          <p:nvPr/>
        </p:nvSpPr>
        <p:spPr>
          <a:xfrm>
            <a:off x="8229600" y="164592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94192" y="1810512"/>
            <a:ext cx="475488" cy="475488"/>
          </a:xfrm>
          <a:prstGeom prst="ellipse">
            <a:avLst/>
          </a:prstGeom>
          <a:solidFill>
            <a:srgbClr val="171411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015984" y="18288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Паспорт действия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430768" y="240487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цель • условия • подтверждение • эффект</a:t>
            </a:r>
            <a:endParaRPr lang="en-US" sz="1270" dirty="0"/>
          </a:p>
        </p:txBody>
      </p:sp>
      <p:sp>
        <p:nvSpPr>
          <p:cNvPr id="16" name="Shape 14"/>
          <p:cNvSpPr/>
          <p:nvPr/>
        </p:nvSpPr>
        <p:spPr>
          <a:xfrm>
            <a:off x="731520" y="361188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6112" y="3776472"/>
            <a:ext cx="475488" cy="475488"/>
          </a:xfrm>
          <a:prstGeom prst="ellipse">
            <a:avLst/>
          </a:prstGeom>
          <a:solidFill>
            <a:srgbClr val="171411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517904" y="37947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Мой путь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32688" y="437083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история событий, навыков и передач</a:t>
            </a:r>
            <a:endParaRPr lang="en-US" sz="1270" dirty="0"/>
          </a:p>
        </p:txBody>
      </p:sp>
      <p:sp>
        <p:nvSpPr>
          <p:cNvPr id="20" name="Shape 18"/>
          <p:cNvSpPr/>
          <p:nvPr/>
        </p:nvSpPr>
        <p:spPr>
          <a:xfrm>
            <a:off x="4480560" y="361188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45152" y="3776472"/>
            <a:ext cx="475488" cy="475488"/>
          </a:xfrm>
          <a:prstGeom prst="ellipse">
            <a:avLst/>
          </a:prstGeom>
          <a:solidFill>
            <a:srgbClr val="171411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266944" y="37947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Карта эстафеты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4681728" y="437083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обезличенная география распространения</a:t>
            </a:r>
            <a:endParaRPr lang="en-US" sz="1270" dirty="0"/>
          </a:p>
        </p:txBody>
      </p:sp>
      <p:sp>
        <p:nvSpPr>
          <p:cNvPr id="24" name="Shape 22"/>
          <p:cNvSpPr/>
          <p:nvPr/>
        </p:nvSpPr>
        <p:spPr>
          <a:xfrm>
            <a:off x="8229600" y="3611880"/>
            <a:ext cx="333756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D0C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94192" y="3776472"/>
            <a:ext cx="475488" cy="475488"/>
          </a:xfrm>
          <a:prstGeom prst="ellipse">
            <a:avLst/>
          </a:prstGeom>
          <a:solidFill>
            <a:srgbClr val="171411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6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015984" y="379476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1B18"/>
                </a:solidFill>
              </a:rPr>
              <a:t>Контур аналитики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430768" y="4370832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6A625B"/>
                </a:solidFill>
              </a:rPr>
              <a:t>KPI • качество • вовлечённость • эффект</a:t>
            </a:r>
            <a:endParaRPr lang="en-US" sz="12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28232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6A625B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Портал пяти стихий — Эстафета Огня Знания</dc:title>
  <dc:subject>Портал пяти стихий — Эстафета Огня Знания. ЭКВИЛИБРИУМ</dc:subject>
  <dc:creator>OpenAI</dc:creator>
  <cp:lastModifiedBy>OpenAI</cp:lastModifiedBy>
  <cp:revision>1</cp:revision>
  <dcterms:created xsi:type="dcterms:W3CDTF">2026-08-24T14:57:08Z</dcterms:created>
  <dcterms:modified xsi:type="dcterms:W3CDTF">2026-08-24T14:57:08Z</dcterms:modified>
</cp:coreProperties>
</file>