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869680" y="1097280"/>
            <a:ext cx="2011680" cy="2011680"/>
          </a:xfrm>
          <a:prstGeom prst="ellipse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05840"/>
            <a:ext cx="7589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ЭКВИЛИБРИУМ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777240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800" b="1">
                <a:solidFill>
                  <a:srgbClr val="483866"/>
                </a:solidFill>
                <a:latin typeface="Aptos"/>
              </a:rPr>
              <a:t>ЭФИР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423160"/>
            <a:ext cx="76809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6F5799"/>
                </a:solidFill>
                <a:latin typeface="Aptos"/>
              </a:rPr>
              <a:t>Портал пяти стихий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3108960"/>
            <a:ext cx="78638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566572"/>
                </a:solidFill>
                <a:latin typeface="Aptos"/>
              </a:rPr>
              <a:t>Смысл • Синхронизация • Время • Связность • Надсистема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4160520"/>
            <a:ext cx="106070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483866"/>
                </a:solidFill>
                <a:latin typeface="Aptos"/>
              </a:rPr>
              <a:t>Смысл → Связность → Ритм → Синхронизация → Целостность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6035040"/>
            <a:ext cx="50292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7A8995"/>
                </a:solidFill>
                <a:latin typeface="Aptos"/>
              </a:rPr>
              <a:t>Концепция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8 проектов Портала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Проектный контур для пилота и масштабирования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57800" cy="960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ЭФИР.ГИПЕРГРАФ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Карта связей системы систем.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54480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ЭФИР.ЦИКЛЫ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Единая наука и календарь циклов.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715768"/>
            <a:ext cx="5257800" cy="960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ЭФИР.СЦЕНАРИИ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Форсайт и моделирование будущего.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2715768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ЭФИР.БАЛАНС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Панель общесистемных показателей.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877056"/>
            <a:ext cx="5257800" cy="960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039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ЭФИР.РЕШЕНИЯ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Реестр решений и последствий.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3877056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ЭФИР.СИНХРОН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Координация программ и событий.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5038344"/>
            <a:ext cx="5257800" cy="960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5039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ЭФИР.СМЫСЛ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Нейросвод ценностей и целей.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09360" y="5038344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ЭФИР.НАСЛЕДИЕ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395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Память системы и передача опыта.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Управление и KPI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Измеряем не активность ради активности, а реальный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645920"/>
            <a:ext cx="5074920" cy="9144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проектов с описанными зависимостями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645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28231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1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число выявленных и разрешённых конфликтов целей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2788920"/>
            <a:ext cx="5074920" cy="9144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41832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832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время межконтурного согласования решения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788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28231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8231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решений с последующим измерением эффекта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3931920"/>
            <a:ext cx="5074920" cy="9144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832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снижение дублирования ресурсов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3931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28231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KPI 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8231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уроков, перенесённых в новые циклы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Дорожная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От прототипа к масштабной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1965960" cy="2103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0–3 мес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Прототип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4912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99232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63824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3–12 мес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63824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Пилот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2624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66944" y="2103120"/>
            <a:ext cx="1965960" cy="2103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31536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12–24 мес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1536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Сеть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0336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34656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9248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2–4 года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9248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Масштаб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28048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802368" y="2103120"/>
            <a:ext cx="1965960" cy="21031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66960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3–5 лет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66960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Международный контур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983480"/>
            <a:ext cx="106070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483866"/>
                </a:solidFill>
                <a:latin typeface="Aptos"/>
              </a:rPr>
              <a:t>Каждый этап заканчивается измеримым результатом и решением о следующем масштабе.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Связь пяти стихий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Портал работает только как часть целого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03520" y="1188719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68112" y="129844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ОГОНЬ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8112" y="1700784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импульс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90670" y="2578756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55262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ВОДА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262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93450" y="4827883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58042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ВОЗДУХ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8042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знание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13589" y="4827883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78181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ЗЕМЛЯ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78181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форма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16369" y="2578756"/>
            <a:ext cx="1554480" cy="9144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0961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ЭФИР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0961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20" name="Oval 19"/>
          <p:cNvSpPr/>
          <p:nvPr/>
        </p:nvSpPr>
        <p:spPr>
          <a:xfrm>
            <a:off x="5029200" y="2606040"/>
            <a:ext cx="2103120" cy="2103120"/>
          </a:xfrm>
          <a:prstGeom prst="ellipse">
            <a:avLst/>
          </a:prstGeom>
          <a:solidFill>
            <a:srgbClr val="FFFFFF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85232" y="3154680"/>
            <a:ext cx="16002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483866"/>
                </a:solidFill>
                <a:latin typeface="Aptos"/>
              </a:rPr>
              <a:t>ЭКВИЛИБРИУМ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914400"/>
            <a:ext cx="10698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483866"/>
                </a:solidFill>
                <a:latin typeface="Aptos"/>
              </a:rPr>
              <a:t>ЭФИР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11680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Смысл → Связность → Ритм → Синхронизация → Целостность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483866"/>
                </a:solidFill>
                <a:latin typeface="Aptos"/>
              </a:rPr>
              <a:t>ЭФИР — связность, благодаря которой целое становится больше суммы частей.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5257800"/>
            <a:ext cx="99669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6D7A84"/>
                </a:solidFill>
                <a:latin typeface="Aptos"/>
              </a:rPr>
              <a:t>Портал пяти стихий • ЭКВИЛИБРИУМ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ЭФИР: миссия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Функциональная роль в системе ЭКВИЛИБРИУМ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5303520" cy="34747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F5799"/>
                </a:solidFill>
                <a:latin typeface="Aptos"/>
              </a:rPr>
              <a:t>Миссия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Портал Эфира связывает цели, ритмы, данные, решения и ответственность пяти стихий в единую картину системы систем.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45920"/>
            <a:ext cx="5303520" cy="3474720"/>
          </a:xfrm>
          <a:prstGeom prst="roundRect">
            <a:avLst/>
          </a:prstGeom>
          <a:solidFill>
            <a:srgbClr val="F7F9FA"/>
          </a:solidFill>
          <a:ln>
            <a:solidFill>
              <a:srgbClr val="4838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483866"/>
                </a:solidFill>
                <a:latin typeface="Aptos"/>
              </a:rPr>
              <a:t>Главный принцип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2512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Целостность возникает не от централизации всего управления, а от согласования целей, правил, времени и интерфейсов между автономными контурами.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532120"/>
            <a:ext cx="108813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>
                <a:solidFill>
                  <a:srgbClr val="483866"/>
                </a:solidFill>
                <a:latin typeface="Aptos"/>
              </a:rPr>
              <a:t>Смысл → Связность → Ритм → Синхронизация → Целостность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Пять контуров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Как раскрывается стихия эфир в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3429000" cy="1783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Смысл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Зачем существует система и что она защищает.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645920"/>
            <a:ext cx="3429000" cy="1783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Время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3712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Циклы, горизонты и точки перехода.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59" y="1645920"/>
            <a:ext cx="3429000" cy="1783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0275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Связность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75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Отношения между проектами, людьми и территориями.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1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Баланс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1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Ограничения, компромиссы и обратные связи.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912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Будущее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53712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Сценарии и подготовка к возможным изменениям.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Семь стадий цикла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Операционная логика Портала Эфир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22392" y="1371599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95544" y="1426463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1. Сбор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95186" y="2129018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68338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2. Связывание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3634" y="3830920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56786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3. Осмысление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95227" y="5195741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68379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4. Сценарирование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49556" y="5195741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708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5. Согласование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61149" y="3830920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4301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6. Наблюдение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9597" y="2129018"/>
            <a:ext cx="1325880" cy="64008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922749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483866"/>
                </a:solidFill>
                <a:latin typeface="Aptos"/>
              </a:rPr>
              <a:t>7. Пересборка</a:t>
            </a:r>
          </a:p>
        </p:txBody>
      </p:sp>
      <p:sp>
        <p:nvSpPr>
          <p:cNvPr id="19" name="Oval 18"/>
          <p:cNvSpPr/>
          <p:nvPr/>
        </p:nvSpPr>
        <p:spPr>
          <a:xfrm>
            <a:off x="5257800" y="2880360"/>
            <a:ext cx="1645920" cy="1645920"/>
          </a:xfrm>
          <a:prstGeom prst="ellipse">
            <a:avLst/>
          </a:prstGeom>
          <a:solidFill>
            <a:srgbClr val="FFFFFF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40680" y="3246120"/>
            <a:ext cx="12801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483866"/>
                </a:solidFill>
                <a:latin typeface="Aptos"/>
              </a:rPr>
              <a:t>ЭФИР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Цифровой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Состояние, связи, риски, действия и подтверждённый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48463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единая карта объектов, источников и участников;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текущее состояние и динамика ключевых показателей;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риски, ограничения и зависимости;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проекты, решения и ответственные;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история изменений и доказательства результата;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API и связь с внешними реестрами.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0" y="1828800"/>
            <a:ext cx="5212080" cy="256032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08192" y="1938528"/>
            <a:ext cx="48828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F5799"/>
                </a:solidFill>
                <a:latin typeface="Aptos"/>
              </a:rPr>
              <a:t>Выходной продукт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8192" y="2340864"/>
            <a:ext cx="4882896" cy="19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Не статический отчёт, а обновляемая карта:
«состояние → причина → действие → эффект → следующий цикл».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365 событий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13 циклов × 28 дней + День Возврата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8368" y="1600200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Смысл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7287" y="1600200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1187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187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Наблюдение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6207" y="1600200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79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79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Связность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25128" y="1600200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8971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8971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Время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5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Баланс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4728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1187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87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Диалог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3620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79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79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Сценарий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2512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8971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1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Решение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368" y="3758183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5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09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5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Ответственность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447287" y="3758183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1187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1187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36207" y="3758183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79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11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79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Будущее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25128" y="3758183"/>
            <a:ext cx="2468880" cy="841248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8971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12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8971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Возврат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58368" y="4837176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2959" y="4946904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F5799"/>
                </a:solidFill>
                <a:latin typeface="Aptos"/>
              </a:rPr>
              <a:t>13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2959" y="5349240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Пересборка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06840" y="4983480"/>
            <a:ext cx="20574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483866"/>
                </a:solidFill>
                <a:latin typeface="Aptos"/>
              </a:rPr>
              <a:t>365
День Возврата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Эстафета Эфир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Действие должно переходить от одного участника к следующему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Сбор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042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603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249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49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Связывание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3087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537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Осмысление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18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825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25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Сценарирование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906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13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13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Согласование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194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6F5799"/>
                </a:solidFill>
                <a:latin typeface="Aptos"/>
              </a:rP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875520" y="2194560"/>
            <a:ext cx="1554480" cy="150876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40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6F5799"/>
                </a:solidFill>
                <a:latin typeface="Aptos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40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Наблюдение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4754880"/>
            <a:ext cx="103327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483866"/>
                </a:solidFill>
                <a:latin typeface="Aptos"/>
              </a:rPr>
              <a:t>Получить смысл → сделать → подтвердить → объяснить → передать → обновить общий контур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Экономика эффекта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Как портал создаёт измеримую общественную и экономическую ценность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83866"/>
                </a:solidFill>
                <a:latin typeface="Aptos"/>
              </a:rPr>
              <a:t>Координация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1691640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снижение дублирования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1691640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экономия ресурсов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96312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83866"/>
                </a:solidFill>
                <a:latin typeface="Aptos"/>
              </a:rPr>
              <a:t>Сценарирование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3240" y="2496312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снижение риска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2496312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предотвращённый ущерб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300984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83866"/>
                </a:solidFill>
                <a:latin typeface="Aptos"/>
              </a:rPr>
              <a:t>Синхронизация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3300984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ускорение проектов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0" y="3300984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время до результата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105656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83866"/>
                </a:solidFill>
                <a:latin typeface="Aptos"/>
              </a:rPr>
              <a:t>Связность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4105656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рост кооперации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4105656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совместно созданная ценность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910328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483866"/>
                </a:solidFill>
                <a:latin typeface="Aptos"/>
              </a:rPr>
              <a:t>Обучение системы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63240" y="4910328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меньше повторных ошибок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910328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6F5799"/>
                </a:solidFill>
                <a:latin typeface="Aptos"/>
              </a:rPr>
              <a:t>доля учтённых уроков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483866"/>
                </a:solidFill>
                <a:latin typeface="Aptos"/>
              </a:rPr>
              <a:t>Технологический контур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F5799"/>
                </a:solidFill>
                <a:latin typeface="Aptos"/>
              </a:rPr>
              <a:t>Цифровая инфраструктура Портала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6F5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691640"/>
            <a:ext cx="3429000" cy="16002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Гиперграфы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Многомерные связи элементов системы.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691640"/>
            <a:ext cx="3429000" cy="16002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Цифровые двойники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Моделирование территорий и программ.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3879" y="1691640"/>
            <a:ext cx="3429000" cy="1600200"/>
          </a:xfrm>
          <a:prstGeom prst="roundRect">
            <a:avLst/>
          </a:prstGeom>
          <a:solidFill>
            <a:srgbClr val="F3F0F8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847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ИИ-сценарирование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847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Альтернативы и чувствительность решений.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Онтологии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Единый язык сущностей и отношений.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9943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Событийная архитектура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943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Синхронизация процессов и сигналов.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83879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6F57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4847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5799"/>
                </a:solidFill>
                <a:latin typeface="Aptos"/>
              </a:rPr>
              <a:t>Панель баланса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4847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Совместное наблюдение ключевых показателей.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