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160520" y="1097280"/>
            <a:ext cx="3840480" cy="3840480"/>
          </a:xfrm>
          <a:prstGeom prst="ellipse">
            <a:avLst/>
          </a:prstGeom>
          <a:solidFill>
            <a:srgbClr val="19374F"/>
          </a:solidFill>
          <a:ln w="38100">
            <a:solidFill>
              <a:srgbClr val="BF913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74920" y="1234440"/>
            <a:ext cx="2103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Arial"/>
              </a:defRPr>
            </a:pPr>
            <a:r>
              <a:t>ПЛАНЕТАРНЫЙ</a:t>
            </a:r>
            <a:br/>
            <a:r>
              <a:t>БАЛАНС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74920" y="2331720"/>
            <a:ext cx="21031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FFFFFF"/>
                </a:solidFill>
                <a:latin typeface="Arial"/>
              </a:defRPr>
            </a:pPr>
            <a:r>
              <a:t>БАЛАНС</a:t>
            </a:r>
            <a:br/>
            <a:r>
              <a:t>БИОСФЕРЫ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Планетарный Баланс и Баланс Биосферы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941832"/>
            <a:ext cx="109728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555A5C"/>
                </a:solidFill>
                <a:latin typeface="Arial"/>
              </a:defRPr>
            </a:pPr>
            <a:r>
              <a:t>Природное ядро Живого Баланса Единого Государства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9. Индекс Баланса Биосферы IBE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IBE = f(атмосфера, вода, почвы, биоразнообразие, человек, техногенная нагрузка, восстановление).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Индекс — навигационный показатель, а не замена первичным данным.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Весовые коэффициенты и пороги должны проходить научную валидацию.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10. Пять статусов территории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I — Равновесие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II — Напряжение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III — Деградация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IV — Критическое состояние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R — Восстановление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11. Архитектура ЕГ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Кодекс ЕГ → ЦОС → Планетарный Баланс → Баланс Биосферы.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Далее: континенты → государства → регионы → биоценозы → точки мониторинга.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Поперечные системы: Метареестр, ЕСПР, СПЕЦЗАЩИТА, ИИ, Архив наследия.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12. Управленческий цикл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Наблюдение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Верификация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Оценка состояния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Сценарное прогнозирование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Решение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Финансирование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Исполнение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Повторное измерение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Корректировка баланса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13. Пилот на 6 месяцев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3 территории разных типов: город, речной бассейн, природно-аграрная зона.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40–60 обязательных первичных показателей.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Цифровые паспорта объектов + мониторинг + месячный Живой Баланс.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Независимая валидация и стандарт масштабирования.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14. Итог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Планетарный Баланс — бухгалтерия ответственности цивилизации перед Землей.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Баланс Биосферы — бухгалтерия самой Жизни.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Цель — управлять не только ресурсами, но и способностью систем воспроизводить жизнь.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1. Что такое Планетарный Баланс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Система учета состояния Земли как единого социально-природно-технологического организма.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Не только стоимость: натуральные показатели, состояние, динамика, риски и восстановление.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Связывает глобальные цели с конкретной территорией, объектом, проектом и результатом.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2. Два уровня единой системы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Планетарный Баланс — весь контур цивилизации и планеты.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Баланс Биосферы — природное ядро: способность живой оболочки Земли воспроизводить себя.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Живой Баланс — динамический режим обновления и принятия решений.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3. Семь капиталов Планетарного Баланса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Природный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Человеческий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Интеллектуальный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Культурный и Духовный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Инфраструктурный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Нагрузки и обязательства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Капитал восстановления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4. Девять контуров Баланса Биосферы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Атмосфера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Гидросфера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Почвы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Растительность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Животный мир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Микробиом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Человек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Техносфера</a:t>
            </a:r>
          </a:p>
          <a:p>
            <a:pPr>
              <a:spcAft>
                <a:spcPts val="800"/>
              </a:spcAft>
              <a:defRPr sz="1800">
                <a:solidFill>
                  <a:srgbClr val="555A5C"/>
                </a:solidFill>
                <a:latin typeface="Arial"/>
              </a:defRPr>
            </a:pPr>
            <a:r>
              <a:t>• Восстановление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5. Три типа потоков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Реальные — вода, энергия, сырье, продукция, деньги, отходы.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Номинальные — права, обязательства, контракты, лицензии, налоги, стоимость.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Живые — воспроизводство экосистем, здоровье, знания, культурная преемственность.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6. Базовая формула Живого Баланса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Состояние = Запас + Воспроизводство − Потребление − Деградация + Восстановление.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Формула применяется к лесу, воде, почве, биоценозу и территории.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Каждый параметр должен быть измерим, верифицируем и иметь источник данных.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7. Живой счет природного объекта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Уникальный ID: BIO:RU-VOLGA-WATER-001.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География, права управления, параметры состояния, датчики, спутниковые и лабораторные данные.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История воздействий, проекты восстановления, финансирование, эффект, прогноз, верификация.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20040"/>
            <a:ext cx="1106424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9374F"/>
                </a:solidFill>
                <a:latin typeface="Arial"/>
              </a:defRPr>
            </a:pPr>
            <a:r>
              <a:t>8. Принцип связанности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78992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Вверх: датчик → биоценоз → территория → регион → страна → континент → биосфера.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Вниз: планетарная цель → проект → действие → измеримый результат.</a:t>
            </a:r>
          </a:p>
          <a:p>
            <a:pPr>
              <a:spcAft>
                <a:spcPts val="800"/>
              </a:spcAft>
              <a:defRPr sz="2000">
                <a:solidFill>
                  <a:srgbClr val="555A5C"/>
                </a:solidFill>
                <a:latin typeface="Arial"/>
              </a:defRPr>
            </a:pPr>
            <a:r>
              <a:t>• Баланс становится не отчетом, а контуром управления.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1234440"/>
            <a:ext cx="109728" cy="4754880"/>
          </a:xfrm>
          <a:prstGeom prst="rect">
            <a:avLst/>
          </a:prstGeom>
          <a:solidFill>
            <a:srgbClr val="2E68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446520"/>
            <a:ext cx="4572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55A5C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