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64808"/>
            <a:ext cx="6035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3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ПАРКИ • ГОРОДА ЗНАНИЯ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155680" y="64648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3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E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3ED"/>
          </a:solidFill>
          <a:ln w="12700">
            <a:solidFill>
              <a:srgbClr val="EEF3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543800" y="-502920"/>
            <a:ext cx="5394960" cy="5394960"/>
          </a:xfrm>
          <a:prstGeom prst="arc">
            <a:avLst/>
          </a:prstGeom>
          <a:solidFill>
            <a:srgbClr val="D8E7DB">
              <a:alpha val="90000"/>
            </a:srgbClr>
          </a:solidFill>
          <a:ln w="12700">
            <a:solidFill>
              <a:srgbClr val="D8E7D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502920"/>
            <a:ext cx="4023360" cy="4023360"/>
          </a:xfrm>
          <a:prstGeom prst="arc">
            <a:avLst/>
          </a:prstGeom>
          <a:solidFill>
            <a:srgbClr val="BFD6C4">
              <a:alpha val="88000"/>
            </a:srgbClr>
          </a:solidFill>
          <a:ln w="12700">
            <a:solidFill>
              <a:srgbClr val="BFD6C4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594360"/>
            <a:ext cx="2468880" cy="347472"/>
          </a:xfrm>
          <a:prstGeom prst="roundRect">
            <a:avLst>
              <a:gd name="adj" fmla="val 21053"/>
            </a:avLst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644652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СТРАТЕГИЧЕСКАЯ КОНЦЕПЦИЯ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85800" y="1325880"/>
            <a:ext cx="60807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D2A24"/>
                </a:solidFill>
              </a:rPr>
              <a:t>ПАРКИ РОССИИ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D2A24"/>
                </a:solidFill>
              </a:rPr>
              <a:t>И МИРА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13232" y="2651760"/>
            <a:ext cx="6492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F4F3A"/>
                </a:solidFill>
              </a:rPr>
              <a:t>Парки как начало Городов Знания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31520" y="3319272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4322B"/>
                </a:solidFill>
              </a:rPr>
              <a:t>Экосистемы • Наука • Спорт • Реабилитация • Туризм • Культура • Франчайзинг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502920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D2A24"/>
                </a:solidFill>
              </a:rPr>
              <a:t>Парк Суперкласс в архитектуре ЭКВИЛИБРИУМ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31520" y="5596128"/>
            <a:ext cx="7909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ПАРК → СООБЩЕСТВО → ЗНАНИЯ → ЭКОНОМИКА → ГОРОД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9. Туризм и события — двигатель потока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Круглогодичный календарь создаёт экономику, узнаваемость и международную привлекательность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77240" y="150876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1912451888445345e+189" dist="5.956225944222673e+188" dir="2.806532213419321e+221">
              <a:srgbClr val="000000">
                <a:alpha val="1.1999999999999994e+229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508760"/>
            <a:ext cx="73152" cy="1600200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167335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Международные Игры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78408" y="2075688"/>
            <a:ext cx="3118104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спорт + гуманитарная дипломатия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544568" y="150876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5128813898325588e+193" dist="7.564406949162794e+192" dir="1.6839193280515925e+226">
              <a:srgbClr val="000000">
                <a:alpha val="1.1999999999999994e+234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44568" y="1508760"/>
            <a:ext cx="73152" cy="1600200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45736" y="167335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Научные фестивали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45736" y="2075688"/>
            <a:ext cx="3118104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образование + технологии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311896" y="150876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9213593650873497e+197" dist="9.606796825436748e+196" dir="1.0103515968309554e+231">
              <a:srgbClr val="000000">
                <a:alpha val="1.1999999999999992e+23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11896" y="1508760"/>
            <a:ext cx="73152" cy="1600200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13064" y="167335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Культурные сезоны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13064" y="2075688"/>
            <a:ext cx="3118104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искусство + наследие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77240" y="356616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440126393660934e+201" dist="1.220063196830467e+201" dir="6.062109580985733e+235">
              <a:srgbClr val="000000">
                <a:alpha val="1.1999999999999992e+244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77240" y="3566160"/>
            <a:ext cx="73152" cy="1600200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8408" y="373075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Экологические экспедиции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78408" y="4133088"/>
            <a:ext cx="3118104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природа + гражданская наука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544568" y="356616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3.0989605199493864e+205" dist="1.5494802599746932e+205" dir="3.63726574859144e+240">
              <a:srgbClr val="000000">
                <a:alpha val="1.1999999999999991e+249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44568" y="3566160"/>
            <a:ext cx="73152" cy="1600200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45736" y="373075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Оздоровительный туризм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45736" y="4133088"/>
            <a:ext cx="3118104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реабилитация + сервис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311896" y="356616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3.9356798603357206e+209" dist="1.9678399301678603e+209" dir="2.182359449154864e+245">
              <a:srgbClr val="000000">
                <a:alpha val="1.1999999999999991e+254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11896" y="3566160"/>
            <a:ext cx="73152" cy="1600200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13064" y="373075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Семейные программы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513064" y="4133088"/>
            <a:ext cx="3118104" cy="886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Человек • Природа • Знание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14400" y="571500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4322B"/>
                </a:solidFill>
              </a:rPr>
              <a:t>Событие — не самоцель. Оно должно увеличивать повторные визиты, среднюю длительность пребывания и экономическую активность вокруг парка.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10. ЭКВИЛИБРИУМ — цифровая нервная система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Парк и город управляются как динамическая экосистема, а не набор объектов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371600"/>
            <a:ext cx="3749040" cy="566928"/>
          </a:xfrm>
          <a:prstGeom prst="roundRect">
            <a:avLst>
              <a:gd name="adj" fmla="val 4839"/>
            </a:avLst>
          </a:prstGeom>
          <a:solidFill>
            <a:srgbClr val="FFFFFF"/>
          </a:solidFill>
          <a:ln w="12700">
            <a:solidFill>
              <a:srgbClr val="D8E1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527048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ЭКОЛОГИЯ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2194560" y="150876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2B"/>
                </a:solidFill>
              </a:rPr>
              <a:t>воздух • вода • биоразнообразие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526280" y="1655064"/>
            <a:ext cx="960120" cy="1956816"/>
          </a:xfrm>
          <a:prstGeom prst="line">
            <a:avLst/>
          </a:prstGeom>
          <a:noFill/>
          <a:ln w="1905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731520" y="2130552"/>
            <a:ext cx="3749040" cy="566928"/>
          </a:xfrm>
          <a:prstGeom prst="roundRect">
            <a:avLst>
              <a:gd name="adj" fmla="val 4839"/>
            </a:avLst>
          </a:prstGeom>
          <a:solidFill>
            <a:srgbClr val="FFFFFF"/>
          </a:solidFill>
          <a:ln w="12700">
            <a:solidFill>
              <a:srgbClr val="D8E1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2286000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ПОТОКИ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194560" y="2267712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2B"/>
                </a:solidFill>
              </a:rPr>
              <a:t>посещаемость • маршруты • загрузка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26280" y="2414016"/>
            <a:ext cx="960120" cy="1197864"/>
          </a:xfrm>
          <a:prstGeom prst="line">
            <a:avLst/>
          </a:prstGeom>
          <a:noFill/>
          <a:ln w="1905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731520" y="2889504"/>
            <a:ext cx="3749040" cy="566928"/>
          </a:xfrm>
          <a:prstGeom prst="roundRect">
            <a:avLst>
              <a:gd name="adj" fmla="val 4839"/>
            </a:avLst>
          </a:prstGeom>
          <a:solidFill>
            <a:srgbClr val="FFFFFF"/>
          </a:solidFill>
          <a:ln w="12700">
            <a:solidFill>
              <a:srgbClr val="D8E1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44952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ЗДОРОВЬЕ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2194560" y="3026664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2B"/>
                </a:solidFill>
              </a:rPr>
              <a:t>обезличенная активность • нагрузка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526280" y="3172968"/>
            <a:ext cx="960120" cy="438912"/>
          </a:xfrm>
          <a:prstGeom prst="line">
            <a:avLst/>
          </a:prstGeom>
          <a:noFill/>
          <a:ln w="1905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31520" y="3648456"/>
            <a:ext cx="3749040" cy="566928"/>
          </a:xfrm>
          <a:prstGeom prst="roundRect">
            <a:avLst>
              <a:gd name="adj" fmla="val 4839"/>
            </a:avLst>
          </a:prstGeom>
          <a:solidFill>
            <a:srgbClr val="FFFFFF"/>
          </a:solidFill>
          <a:ln w="12700">
            <a:solidFill>
              <a:srgbClr val="D8E1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380390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ЭКОНОМИКА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194560" y="378561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2B"/>
                </a:solidFill>
              </a:rPr>
              <a:t>выручка • аренда • загрузка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26280" y="3931920"/>
            <a:ext cx="960120" cy="-320040"/>
          </a:xfrm>
          <a:prstGeom prst="line">
            <a:avLst/>
          </a:prstGeom>
          <a:noFill/>
          <a:ln w="1905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31520" y="4407408"/>
            <a:ext cx="3749040" cy="566928"/>
          </a:xfrm>
          <a:prstGeom prst="roundRect">
            <a:avLst>
              <a:gd name="adj" fmla="val 4839"/>
            </a:avLst>
          </a:prstGeom>
          <a:solidFill>
            <a:srgbClr val="FFFFFF"/>
          </a:solidFill>
          <a:ln w="12700">
            <a:solidFill>
              <a:srgbClr val="D8E1D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4562856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РЕСУРСЫ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2194560" y="4544568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2B"/>
                </a:solidFill>
              </a:rPr>
              <a:t>энергия • вода • потери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526280" y="4690872"/>
            <a:ext cx="960120" cy="-1078992"/>
          </a:xfrm>
          <a:prstGeom prst="line">
            <a:avLst/>
          </a:prstGeom>
          <a:noFill/>
          <a:ln w="1905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731520" y="5166360"/>
            <a:ext cx="3749040" cy="566928"/>
          </a:xfrm>
          <a:prstGeom prst="roundRect">
            <a:avLst>
              <a:gd name="adj" fmla="val 4839"/>
            </a:avLst>
          </a:prstGeom>
          <a:solidFill>
            <a:srgbClr val="FFFFFF"/>
          </a:solidFill>
          <a:ln w="12700">
            <a:solidFill>
              <a:srgbClr val="D8E1D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4400" y="5321808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СОБЫТИЯ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2194560" y="53035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2B"/>
                </a:solidFill>
              </a:rPr>
              <a:t>аудитория • география • эффект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526280" y="5449824"/>
            <a:ext cx="960120" cy="-1837944"/>
          </a:xfrm>
          <a:prstGeom prst="line">
            <a:avLst/>
          </a:prstGeom>
          <a:noFill/>
          <a:ln w="1905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5074920" y="2304288"/>
            <a:ext cx="2057400" cy="2057400"/>
          </a:xfrm>
          <a:prstGeom prst="ellipse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  <a:effectLst>
            <a:outerShdw sx="100000" sy="100000" kx="0" ky="0" algn="bl" rotWithShape="0" blurRad="4.9983134226263654e+213" dist="2.4991567113131827e+213" dir="1.3094156694929184e+250">
              <a:srgbClr val="000000">
                <a:alpha val="1.1999999999999991e+259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5440680" y="2926080"/>
            <a:ext cx="1325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ИАЦ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ЭКВИЛИБРИУМ</a:t>
            </a:r>
            <a:endParaRPr lang="en-US" sz="1900" dirty="0"/>
          </a:p>
        </p:txBody>
      </p:sp>
      <p:sp>
        <p:nvSpPr>
          <p:cNvPr id="30" name="Shape 28"/>
          <p:cNvSpPr/>
          <p:nvPr/>
        </p:nvSpPr>
        <p:spPr>
          <a:xfrm>
            <a:off x="7178040" y="3337560"/>
            <a:ext cx="667512" cy="-1499616"/>
          </a:xfrm>
          <a:prstGeom prst="line">
            <a:avLst/>
          </a:prstGeom>
          <a:noFill/>
          <a:ln w="2159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7955280" y="1600200"/>
            <a:ext cx="1600200" cy="530352"/>
          </a:xfrm>
          <a:prstGeom prst="roundRect">
            <a:avLst>
              <a:gd name="adj" fmla="val 6897"/>
            </a:avLst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28432" y="175564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F4F3A"/>
                </a:solidFill>
              </a:rPr>
              <a:t>ПРОГНОЗ</a:t>
            </a:r>
            <a:endParaRPr lang="en-US" sz="1080" dirty="0"/>
          </a:p>
        </p:txBody>
      </p:sp>
      <p:sp>
        <p:nvSpPr>
          <p:cNvPr id="33" name="Shape 31"/>
          <p:cNvSpPr/>
          <p:nvPr/>
        </p:nvSpPr>
        <p:spPr>
          <a:xfrm>
            <a:off x="7178040" y="3337560"/>
            <a:ext cx="2359152" cy="-768096"/>
          </a:xfrm>
          <a:prstGeom prst="line">
            <a:avLst/>
          </a:prstGeom>
          <a:noFill/>
          <a:ln w="2159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9646920" y="2331720"/>
            <a:ext cx="1600200" cy="530352"/>
          </a:xfrm>
          <a:prstGeom prst="roundRect">
            <a:avLst>
              <a:gd name="adj" fmla="val 6897"/>
            </a:avLst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720072" y="248716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F4F3A"/>
                </a:solidFill>
              </a:rPr>
              <a:t>KPI</a:t>
            </a:r>
            <a:endParaRPr lang="en-US" sz="1080" dirty="0"/>
          </a:p>
        </p:txBody>
      </p:sp>
      <p:sp>
        <p:nvSpPr>
          <p:cNvPr id="36" name="Shape 34"/>
          <p:cNvSpPr/>
          <p:nvPr/>
        </p:nvSpPr>
        <p:spPr>
          <a:xfrm>
            <a:off x="7178040" y="3337560"/>
            <a:ext cx="2359152" cy="649224"/>
          </a:xfrm>
          <a:prstGeom prst="line">
            <a:avLst/>
          </a:prstGeom>
          <a:noFill/>
          <a:ln w="2159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9646920" y="3749040"/>
            <a:ext cx="1600200" cy="530352"/>
          </a:xfrm>
          <a:prstGeom prst="roundRect">
            <a:avLst>
              <a:gd name="adj" fmla="val 6897"/>
            </a:avLst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720072" y="390448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F4F3A"/>
                </a:solidFill>
              </a:rPr>
              <a:t>СИГНАЛЫ</a:t>
            </a:r>
            <a:endParaRPr lang="en-US" sz="1080" dirty="0"/>
          </a:p>
        </p:txBody>
      </p:sp>
      <p:sp>
        <p:nvSpPr>
          <p:cNvPr id="39" name="Shape 37"/>
          <p:cNvSpPr/>
          <p:nvPr/>
        </p:nvSpPr>
        <p:spPr>
          <a:xfrm>
            <a:off x="7178040" y="3337560"/>
            <a:ext cx="256032" cy="1472184"/>
          </a:xfrm>
          <a:prstGeom prst="line">
            <a:avLst/>
          </a:prstGeom>
          <a:noFill/>
          <a:ln w="2159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40" name="Shape 38"/>
          <p:cNvSpPr/>
          <p:nvPr/>
        </p:nvSpPr>
        <p:spPr>
          <a:xfrm>
            <a:off x="7543800" y="4572000"/>
            <a:ext cx="2560320" cy="530352"/>
          </a:xfrm>
          <a:prstGeom prst="roundRect">
            <a:avLst>
              <a:gd name="adj" fmla="val 6897"/>
            </a:avLst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616952" y="4727448"/>
            <a:ext cx="2414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F4F3A"/>
                </a:solidFill>
              </a:rPr>
              <a:t>ЦИФРОВОЙ ДВОЙНИК</a:t>
            </a:r>
            <a:endParaRPr lang="en-US" sz="10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11. Экономика: смешанная финансовая архитектура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Публичные функции + частный капитал + операторские доходы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50749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6.347858046735484e+217" dist="3.173929023367742e+217" dir="7.85649401695751e+254">
              <a:srgbClr val="000000">
                <a:alpha val="1.199999999999999e+264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417320"/>
            <a:ext cx="73152" cy="107899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1581912"/>
            <a:ext cx="47640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Бюджет / муниципалитет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78408" y="1984248"/>
            <a:ext cx="476402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базовая инфраструктура • экология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355080" y="1417320"/>
            <a:ext cx="50749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8.061779719354066e+221" dist="4.030889859677033e+221" dir="4.713896410174506e+259">
              <a:srgbClr val="000000">
                <a:alpha val="1.1999999999999991e+269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355080" y="1417320"/>
            <a:ext cx="73152" cy="107899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56248" y="1581912"/>
            <a:ext cx="47640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ГЧП / концессия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56248" y="1984248"/>
            <a:ext cx="476402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спорт • туризм • инженерия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77240" y="2834640"/>
            <a:ext cx="50749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0238460243579663e+226" dist="5.1192301217898315e+225" dir="2.8283378461047036e+264">
              <a:srgbClr val="000000">
                <a:alpha val="1.199999999999999e+274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77240" y="2834640"/>
            <a:ext cx="73152" cy="107899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78408" y="2999232"/>
            <a:ext cx="47640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Частные инвестиции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78408" y="3401568"/>
            <a:ext cx="476402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гостиницы • питание • сервисы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355080" y="2834640"/>
            <a:ext cx="50749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3002844509346172e+230" dist="6.501422254673086e+229" dir="1.6970027076628222e+269">
              <a:srgbClr val="000000">
                <a:alpha val="1.199999999999999e+279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55080" y="2834640"/>
            <a:ext cx="73152" cy="107899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56248" y="2999232"/>
            <a:ext cx="47640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Целевые фонды / спонсоры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556248" y="3401568"/>
            <a:ext cx="476402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наука • культура • социальные программы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77240" y="4251960"/>
            <a:ext cx="50749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6513612526869638e+234" dist="8.256806263434819e+233" dir="1.0182016245976934e+274">
              <a:srgbClr val="000000">
                <a:alpha val="1.199999999999999e+284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77240" y="4251960"/>
            <a:ext cx="73152" cy="107899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78408" y="4416552"/>
            <a:ext cx="47640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Операторские доходы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78408" y="4818888"/>
            <a:ext cx="476402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аренда • события • образование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355080" y="4251960"/>
            <a:ext cx="50749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097228790912444e+238" dist="1.048614395456222e+238" dir="6.10920974758616e+278">
              <a:srgbClr val="000000">
                <a:alpha val="1.199999999999999e+289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355080" y="4251960"/>
            <a:ext cx="73152" cy="107899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56248" y="4416552"/>
            <a:ext cx="47640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Франчайзинг / лицензии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556248" y="4818888"/>
            <a:ext cx="476402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масштабирование бренда и модулей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60120" y="5669280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F4F3A"/>
                </a:solidFill>
              </a:rPr>
              <a:t>Финансовая устойчивость должна проектироваться одновременно с ландшафтом и инфраструктурой — не после строительства.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12. Франчайзинг: как масштабировать сеть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Не чистая франшиза, а гибрид «бренд + оператор + стандарты + ГЧП + лицензии»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298448"/>
            <a:ext cx="10789920" cy="713232"/>
          </a:xfrm>
          <a:prstGeom prst="roundRect">
            <a:avLst>
              <a:gd name="adj" fmla="val 5128"/>
            </a:avLst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490472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FFFFFF"/>
                </a:solidFill>
              </a:rPr>
              <a:t>MASTER FRANCHISE</a:t>
            </a:r>
            <a:endParaRPr lang="en-US" sz="1220" dirty="0"/>
          </a:p>
        </p:txBody>
      </p:sp>
      <p:sp>
        <p:nvSpPr>
          <p:cNvPr id="6" name="Text 4"/>
          <p:cNvSpPr/>
          <p:nvPr/>
        </p:nvSpPr>
        <p:spPr>
          <a:xfrm>
            <a:off x="3246120" y="148132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F0E9"/>
                </a:solidFill>
              </a:rPr>
              <a:t>региональный оператор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852160" y="1453896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10" dirty="0">
                <a:solidFill>
                  <a:srgbClr val="FFFFFF"/>
                </a:solidFill>
              </a:rPr>
              <a:t>бренд • архитектурный стандарт • обучение</a:t>
            </a:r>
            <a:endParaRPr lang="en-US" sz="1110" dirty="0"/>
          </a:p>
        </p:txBody>
      </p:sp>
      <p:sp>
        <p:nvSpPr>
          <p:cNvPr id="8" name="Shape 6"/>
          <p:cNvSpPr/>
          <p:nvPr/>
        </p:nvSpPr>
        <p:spPr>
          <a:xfrm>
            <a:off x="731520" y="2231136"/>
            <a:ext cx="10789920" cy="713232"/>
          </a:xfrm>
          <a:prstGeom prst="roundRect">
            <a:avLst>
              <a:gd name="adj" fmla="val 5128"/>
            </a:avLst>
          </a:prstGeom>
          <a:solidFill>
            <a:srgbClr val="F2F6F2"/>
          </a:solidFill>
          <a:ln w="12700">
            <a:solidFill>
              <a:srgbClr val="DDE5D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2423160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1D2A24"/>
                </a:solidFill>
              </a:rPr>
              <a:t>PARK FRANCHISE</a:t>
            </a:r>
            <a:endParaRPr lang="en-US" sz="1220" dirty="0"/>
          </a:p>
        </p:txBody>
      </p:sp>
      <p:sp>
        <p:nvSpPr>
          <p:cNvPr id="10" name="Text 8"/>
          <p:cNvSpPr/>
          <p:nvPr/>
        </p:nvSpPr>
        <p:spPr>
          <a:xfrm>
            <a:off x="3246120" y="2414016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оператор конкретного парка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852160" y="2386584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10" dirty="0">
                <a:solidFill>
                  <a:srgbClr val="24322B"/>
                </a:solidFill>
              </a:rPr>
              <a:t>полная модель эксплуатации</a:t>
            </a:r>
            <a:endParaRPr lang="en-US" sz="1110" dirty="0"/>
          </a:p>
        </p:txBody>
      </p:sp>
      <p:sp>
        <p:nvSpPr>
          <p:cNvPr id="12" name="Shape 10"/>
          <p:cNvSpPr/>
          <p:nvPr/>
        </p:nvSpPr>
        <p:spPr>
          <a:xfrm>
            <a:off x="731520" y="3163824"/>
            <a:ext cx="1078992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DE5D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355848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1D2A24"/>
                </a:solidFill>
              </a:rPr>
              <a:t>MODULE FRANCHISE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3246120" y="3346704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профильный бизнес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852160" y="3319272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10" dirty="0">
                <a:solidFill>
                  <a:srgbClr val="24322B"/>
                </a:solidFill>
              </a:rPr>
              <a:t>спорт • реабилитация • детский центр • гастрономия</a:t>
            </a:r>
            <a:endParaRPr lang="en-US" sz="1110" dirty="0"/>
          </a:p>
        </p:txBody>
      </p:sp>
      <p:sp>
        <p:nvSpPr>
          <p:cNvPr id="16" name="Shape 14"/>
          <p:cNvSpPr/>
          <p:nvPr/>
        </p:nvSpPr>
        <p:spPr>
          <a:xfrm>
            <a:off x="731520" y="4096512"/>
            <a:ext cx="10789920" cy="713232"/>
          </a:xfrm>
          <a:prstGeom prst="roundRect">
            <a:avLst>
              <a:gd name="adj" fmla="val 5128"/>
            </a:avLst>
          </a:prstGeom>
          <a:solidFill>
            <a:srgbClr val="F2F6F2"/>
          </a:solidFill>
          <a:ln w="12700">
            <a:solidFill>
              <a:srgbClr val="DDE5D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288536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1D2A24"/>
                </a:solidFill>
              </a:rPr>
              <a:t>LICENSE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3246120" y="42793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университет / центр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852160" y="425196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10" dirty="0">
                <a:solidFill>
                  <a:srgbClr val="24322B"/>
                </a:solidFill>
              </a:rPr>
              <a:t>цифровые сервисы • методики • контент</a:t>
            </a:r>
            <a:endParaRPr lang="en-US" sz="111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78992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DE5D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21224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1D2A24"/>
                </a:solidFill>
              </a:rPr>
              <a:t>INTERNATIONAL LICENSE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3246120" y="521208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4F3A"/>
                </a:solidFill>
              </a:rPr>
              <a:t>национальный партнёр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852160" y="5184648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10" dirty="0">
                <a:solidFill>
                  <a:srgbClr val="24322B"/>
                </a:solidFill>
              </a:rPr>
              <a:t>локализация под страну</a:t>
            </a:r>
            <a:endParaRPr lang="en-US" sz="1110" dirty="0"/>
          </a:p>
        </p:txBody>
      </p:sp>
      <p:sp>
        <p:nvSpPr>
          <p:cNvPr id="24" name="Text 22"/>
          <p:cNvSpPr/>
          <p:nvPr/>
        </p:nvSpPr>
        <p:spPr>
          <a:xfrm>
            <a:off x="868680" y="5925312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F4F3A"/>
                </a:solidFill>
              </a:rPr>
              <a:t>Стандарт сети: брендбук • архитектурный код • экология • экономика • цифровая платформа • обучение • аудит • ежегодная сертификация</a:t>
            </a:r>
            <a:endParaRPr lang="en-US" sz="12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13. Пилот и дорожная карта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От паспорта территории к первому работающему ядру — затем к кластеру и городу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1828800"/>
            <a:ext cx="1627632" cy="33375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2.663480564458804e+242" dist="1.331740282229402e+242" dir="3.6655258485516963e+283">
              <a:srgbClr val="000000">
                <a:alpha val="1.199999999999999e+294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12648" y="2157984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0–3 мес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9224" y="2999232"/>
            <a:ext cx="133502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территория • аудит • оператор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2148840" y="3493008"/>
            <a:ext cx="201168" cy="0"/>
          </a:xfrm>
          <a:prstGeom prst="line">
            <a:avLst/>
          </a:prstGeom>
          <a:noFill/>
          <a:ln w="2286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395728" y="1828800"/>
            <a:ext cx="1627632" cy="33375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3.3826203168626813e+246" dist="1.6913101584313407e+246" dir="2.1993155091310177e+288">
              <a:srgbClr val="000000">
                <a:alpha val="1.199999999999999e+299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505456" y="2157984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3–6 мес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42032" y="2999232"/>
            <a:ext cx="133502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мастер-план • финмодель • цифровой двойник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041648" y="3493008"/>
            <a:ext cx="201168" cy="0"/>
          </a:xfrm>
          <a:prstGeom prst="line">
            <a:avLst/>
          </a:prstGeom>
          <a:noFill/>
          <a:ln w="2286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4288536" y="1828800"/>
            <a:ext cx="1627632" cy="3337560"/>
          </a:xfrm>
          <a:prstGeom prst="roundRect">
            <a:avLst>
              <a:gd name="adj" fmla="val 2809"/>
            </a:avLst>
          </a:prstGeom>
          <a:solidFill>
            <a:srgbClr val="1F4F3A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4.295927802415605e+250" dist="2.1479639012078026e+250" dir="1.3195893054786106e+293">
              <a:srgbClr val="000000">
                <a:alpha val="1.199999999999999e+304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398264" y="2157984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6–18 мес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434840" y="2999232"/>
            <a:ext cx="133502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EDF4EE"/>
                </a:solidFill>
              </a:rPr>
              <a:t>первая очередь: парк • спорт • знания • экология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934456" y="3493008"/>
            <a:ext cx="201168" cy="0"/>
          </a:xfrm>
          <a:prstGeom prst="line">
            <a:avLst/>
          </a:prstGeom>
          <a:noFill/>
          <a:ln w="2286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181344" y="1828800"/>
            <a:ext cx="1627632" cy="33375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5.455828309067819e+254" dist="2.7279141545339093e+254" dir="7.917535832871664e+297">
              <a:srgbClr val="000000">
                <a:alpha val="Infinity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91072" y="2157984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18–36 мес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327648" y="2999232"/>
            <a:ext cx="133502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кампус • реабилитация • туризм • лаборатории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827264" y="3493008"/>
            <a:ext cx="201168" cy="0"/>
          </a:xfrm>
          <a:prstGeom prst="line">
            <a:avLst/>
          </a:prstGeom>
          <a:noFill/>
          <a:ln w="2286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8074152" y="1828800"/>
            <a:ext cx="1627632" cy="33375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6.928901952516129e+258" dist="3.4644509762580647e+258" dir="4.750521499722998e+302">
              <a:srgbClr val="000000">
                <a:alpha val="Infinity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183880" y="2157984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3–7 лет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0456" y="2999232"/>
            <a:ext cx="133502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городская инфраструктура вокруг ядра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9720072" y="3493008"/>
            <a:ext cx="201168" cy="0"/>
          </a:xfrm>
          <a:prstGeom prst="line">
            <a:avLst/>
          </a:prstGeom>
          <a:noFill/>
          <a:ln w="2286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9966960" y="1828800"/>
            <a:ext cx="1627632" cy="33375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8.799705479695485e+262" dist="4.3998527398477425e+262" dir="2.850312899833799e+307">
              <a:srgbClr val="000000">
                <a:alpha val="Infinity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10076688" y="2157984"/>
            <a:ext cx="14081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после эффекта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0113264" y="2999232"/>
            <a:ext cx="133502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сеть России + международная лицензия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051560" y="5650992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F3A"/>
                </a:solidFill>
              </a:rPr>
              <a:t>Главный принцип пилота: сначала измеримый эффект на одной территории, потом масштабирование.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14. KPI: парк должен доказывать результат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Оценка одновременно по экологии, людям, знаниям, экономике и управлению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1175625959213265e+267" dist="5.587812979606632e+266" dir="Infinity">
              <a:srgbClr val="000000">
                <a:alpha val="Infinity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508760"/>
            <a:ext cx="73152" cy="158191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ЭКОЛОГИЯ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41248" y="2075688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воздух • вода • биоразнообразие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56432" y="1508760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4193044968200846e+271" dist="7.096522484100423e+270" dir="Infinity">
              <a:srgbClr val="000000">
                <a:alpha val="Infinity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56432" y="1508760"/>
            <a:ext cx="73152" cy="158191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0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ОБЩЕСТВО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57600" y="2075688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посещаемость • повторные визиты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72784" y="1508760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8025167109615074e+275" dist="9.012583554807537e+274" dir="Infinity">
              <a:srgbClr val="000000">
                <a:alpha val="Infinity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72784" y="1508760"/>
            <a:ext cx="73152" cy="158191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73952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ЗДОРОВЬЕ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73952" y="2075688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активность • реабилитация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089136" y="1508760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2891962229211143e+279" dist="1.1445981114605571e+279" dir="Infinity">
              <a:srgbClr val="000000">
                <a:alpha val="Infinity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089136" y="1508760"/>
            <a:ext cx="73152" cy="158191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90304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ЗНАНИЯ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90304" y="2075688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программы • исследования • стартапы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" y="3538728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9072792031098153e+283" dist="1.4536396015549076e+283" dir="Infinity">
              <a:srgbClr val="000000">
                <a:alpha val="Infinity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40080" y="3538728"/>
            <a:ext cx="73152" cy="158191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3703320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ЭКОНОМИКА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41248" y="4105656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инвестиции • оборот • рабочие места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456432" y="3538728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3.6922445879494656e+287" dist="1.8461222939747328e+287" dir="Infinity">
              <a:srgbClr val="000000">
                <a:alpha val="Infinity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56432" y="3538728"/>
            <a:ext cx="73152" cy="158191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0" y="3703320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ТУРИЗМ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657600" y="4105656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гости • ночёвки • событийный поток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272784" y="3538728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4.6891506266958215e+291" dist="2.3445753133479108e+291" dir="Infinity">
              <a:srgbClr val="000000">
                <a:alpha val="Infinity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272784" y="3538728"/>
            <a:ext cx="73152" cy="158191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73952" y="3703320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ЭФФЕКТИВНОСТЬ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73952" y="4105656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ресурсы • эксплуатация • реакция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9089136" y="3538728"/>
            <a:ext cx="2514600" cy="1581912"/>
          </a:xfrm>
          <a:prstGeom prst="roundRect">
            <a:avLst>
              <a:gd name="adj" fmla="val 462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5.955221295903693e+295" dist="2.9776106479518466e+295" dir="Infinity">
              <a:srgbClr val="000000">
                <a:alpha val="Infinity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9089136" y="3538728"/>
            <a:ext cx="73152" cy="158191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290304" y="3703320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МАСШТАБ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290304" y="4105656"/>
            <a:ext cx="2203704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сертифицированные парки • регионы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A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73152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1D2A24"/>
                </a:solidFill>
              </a:rPr>
              <a:t>ПАРК → ГОРОД ЗНАНИЯ → СЕТЬ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1280160" y="1828800"/>
            <a:ext cx="9646920" cy="1874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F4F3A"/>
                </a:solidFill>
              </a:rPr>
              <a:t>Парк становится первым физическим модулем.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F4F3A"/>
                </a:solidFill>
              </a:rPr>
              <a:t>ЭКВИЛИБРИУМ — цифровой нервной системой.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F4F3A"/>
                </a:solidFill>
              </a:rPr>
              <a:t>Суперкласс — контуром развития человека.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F4F3A"/>
                </a:solidFill>
              </a:rPr>
              <a:t>Город Знания — пространственной формой новой экономики.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057400" y="4343400"/>
            <a:ext cx="8092440" cy="841248"/>
          </a:xfrm>
          <a:prstGeom prst="roundRect">
            <a:avLst>
              <a:gd name="adj" fmla="val 8696"/>
            </a:avLst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  <a:effectLst>
            <a:outerShdw sx="100000" sy="100000" kx="0" ky="0" algn="bl" rotWithShape="0" blurRad="7.56313104579769e+299" dist="3.781565522898845e+299" dir="Infinity">
              <a:srgbClr val="000000">
                <a:alpha val="Infinity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331720" y="4608576"/>
            <a:ext cx="7543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ПИЛОТ В РОССИИ → СЕТЬ РЕГИОНОВ → МЕЖДУНАРОДНАЯ ЛИЦЕНЗИЯ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828800" y="5852160"/>
            <a:ext cx="8549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4322B"/>
                </a:solidFill>
              </a:rPr>
              <a:t>Стратегическая платформа территориального развития ЭКВИЛИБРИУМ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1. Парк — минимальная единица Города Знания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От объекта благоустройства к механизму территориального развития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10698480" cy="960120"/>
          </a:xfrm>
          <a:prstGeom prst="roundRect">
            <a:avLst>
              <a:gd name="adj" fmla="val 5714"/>
            </a:avLst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78992" y="1673352"/>
            <a:ext cx="10012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Парк нового поколения — это природно-общественное ядро, вокруг которого последовательно собираются знания, здоровье, экономика и городская среда.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822960" y="3154680"/>
            <a:ext cx="1371600" cy="1371600"/>
          </a:xfrm>
          <a:prstGeom prst="ellipse">
            <a:avLst/>
          </a:prstGeom>
          <a:solidFill>
            <a:srgbClr val="1F4F3A"/>
          </a:solidFill>
          <a:ln w="25400">
            <a:solidFill>
              <a:srgbClr val="1F4F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3639312"/>
            <a:ext cx="1408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ПАРК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40280" y="3822192"/>
            <a:ext cx="566928" cy="0"/>
          </a:xfrm>
          <a:prstGeom prst="line">
            <a:avLst/>
          </a:prstGeom>
          <a:noFill/>
          <a:ln w="3048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880360" y="3154680"/>
            <a:ext cx="137160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F3A"/>
            </a:solidFill>
            <a:prstDash val="solid"/>
          </a:ln>
          <a:effectLst>
            <a:outerShdw sx="100000" sy="100000" kx="0" ky="0" algn="bl" rotWithShape="0" blurRad="322580000" dist="161290000" dir="162000000000">
              <a:srgbClr val="000000">
                <a:alpha val="120000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862072" y="3639312"/>
            <a:ext cx="1408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F3A"/>
                </a:solidFill>
              </a:rPr>
              <a:t>СООБЩЕСТВО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297680" y="3822192"/>
            <a:ext cx="566928" cy="0"/>
          </a:xfrm>
          <a:prstGeom prst="line">
            <a:avLst/>
          </a:prstGeom>
          <a:noFill/>
          <a:ln w="3048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4937760" y="3154680"/>
            <a:ext cx="137160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F3A"/>
            </a:solidFill>
            <a:prstDash val="solid"/>
          </a:ln>
          <a:effectLst>
            <a:outerShdw sx="100000" sy="100000" kx="0" ky="0" algn="bl" rotWithShape="0" blurRad="4096766000000" dist="2048383000000" dir="9720000000000000">
              <a:srgbClr val="000000">
                <a:alpha val="1200000000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919472" y="3639312"/>
            <a:ext cx="1408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F3A"/>
                </a:solidFill>
              </a:rPr>
              <a:t>ЗНАНИЯ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355080" y="3822192"/>
            <a:ext cx="566928" cy="0"/>
          </a:xfrm>
          <a:prstGeom prst="line">
            <a:avLst/>
          </a:prstGeom>
          <a:noFill/>
          <a:ln w="3048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6995160" y="3154680"/>
            <a:ext cx="137160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F3A"/>
            </a:solidFill>
            <a:prstDash val="solid"/>
          </a:ln>
          <a:effectLst>
            <a:outerShdw sx="100000" sy="100000" kx="0" ky="0" algn="bl" rotWithShape="0" blurRad="52028928200000000" dist="26014464100000000" dir="583200000000000000000">
              <a:srgbClr val="000000">
                <a:alpha val="120000000000000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976872" y="3639312"/>
            <a:ext cx="1408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F3A"/>
                </a:solidFill>
              </a:rPr>
              <a:t>ЭКОНОМИКА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412480" y="3822192"/>
            <a:ext cx="566928" cy="0"/>
          </a:xfrm>
          <a:prstGeom prst="line">
            <a:avLst/>
          </a:prstGeom>
          <a:noFill/>
          <a:ln w="3048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9052560" y="3154680"/>
            <a:ext cx="137160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F3A"/>
            </a:solidFill>
            <a:prstDash val="solid"/>
          </a:ln>
          <a:effectLst>
            <a:outerShdw sx="100000" sy="100000" kx="0" ky="0" algn="bl" rotWithShape="0" blurRad="660767388140000000000" dist="330383694070000000000" dir="3.4992e+25">
              <a:srgbClr val="000000">
                <a:alpha val="1.2e+24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9034272" y="3639312"/>
            <a:ext cx="1408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F3A"/>
                </a:solidFill>
              </a:rPr>
              <a:t>ГОРОД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60120" y="5074920"/>
            <a:ext cx="101498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4322B"/>
                </a:solidFill>
              </a:rPr>
              <a:t>Строить сразу «город будущего» дорого и рискованно. Старт с парка позволяет доказать спрос, собрать аудиторию, запустить события и поэтапно наращивать функции.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2. Типология парков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Модель «Суперкласс» объединяет функции, которые обычно существуют отдельно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8.391745829378e+24" dist="4.195872914689e+24" dir="2.09952e+30">
              <a:srgbClr val="000000">
                <a:alpha val="1.2e+29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508760"/>
            <a:ext cx="73152" cy="157276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Городской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41248" y="207568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общественная жизнь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56432" y="150876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0657517203310059e+29" dist="5.3287586016550295e+28" dir="1.259712e+35">
              <a:srgbClr val="000000">
                <a:alpha val="1.2e+34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56432" y="1508760"/>
            <a:ext cx="73152" cy="157276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0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Экологический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57600" y="207568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биоценозы и климат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72784" y="150876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3535046848203775e+33" dist="6.767523424101888e+32" dir="7.558272e+39">
              <a:srgbClr val="000000">
                <a:alpha val="1.1999999999999999e+3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72784" y="1508760"/>
            <a:ext cx="73152" cy="157276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73952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Научный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73952" y="207568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образование и R&amp;D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089136" y="150876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7189509497218795e+37" dist="8.594754748609397e+36" dir="4.5349632000000006e+44">
              <a:srgbClr val="000000">
                <a:alpha val="1.1999999999999999e+44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089136" y="1508760"/>
            <a:ext cx="73152" cy="157276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90304" y="167335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Спортивный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90304" y="207568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активность и результат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" y="352044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183067706146787e+41" dist="1.0915338530733935e+41" dir="2.72097792e+49">
              <a:srgbClr val="000000">
                <a:alpha val="1.2e+49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40080" y="3520440"/>
            <a:ext cx="73152" cy="157276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368503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Реабилитационный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41248" y="408736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восстановление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456432" y="352044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7724959868064195e+45" dist="1.3862479934032098e+45" dir="1.6325867520000003e+54">
              <a:srgbClr val="000000">
                <a:alpha val="1.2e+54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56432" y="3520440"/>
            <a:ext cx="73152" cy="157276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0" y="368503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Культурный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657600" y="408736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события и наследие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272784" y="352044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3.5210699032441527e+49" dist="1.7605349516220764e+49" dir="9.795520512000002e+58">
              <a:srgbClr val="000000">
                <a:alpha val="1.2e+59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272784" y="3520440"/>
            <a:ext cx="73152" cy="157276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73952" y="368503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Технологический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73952" y="408736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демонстрация решений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9089136" y="3520440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4.471758777120074e+53" dist="2.235879388560037e+53" dir="5.877312307200001e+63">
              <a:srgbClr val="000000">
                <a:alpha val="1.2000000000000001e+64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9089136" y="3520440"/>
            <a:ext cx="73152" cy="157276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290304" y="3685032"/>
            <a:ext cx="22037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Туристический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290304" y="4087368"/>
            <a:ext cx="2203704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потоки и впечатления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1234440" y="5669280"/>
            <a:ext cx="9738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F3A"/>
                </a:solidFill>
              </a:rPr>
              <a:t>Цель — не выбрать один тип, а собрать управляемую гибридную экосистему.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3. Мировые модели: что переносим, а что не копируем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Лучшие парки — это долгосрочные институты, а не разовые стройки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77240" y="1353312"/>
            <a:ext cx="10561320" cy="65836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36192"/>
            <a:ext cx="2606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2A24"/>
                </a:solidFill>
              </a:rPr>
              <a:t>Central Park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1508760"/>
            <a:ext cx="7269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322B"/>
                </a:solidFill>
              </a:rPr>
              <a:t>Профессиональный оператор + публично-частное управление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7240" y="2231136"/>
            <a:ext cx="10561320" cy="658368"/>
          </a:xfrm>
          <a:prstGeom prst="roundRect">
            <a:avLst>
              <a:gd name="adj" fmla="val 5556"/>
            </a:avLst>
          </a:prstGeom>
          <a:solidFill>
            <a:srgbClr val="F1F5F0"/>
          </a:solidFill>
          <a:ln w="12700">
            <a:solidFill>
              <a:srgbClr val="E4E9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2414016"/>
            <a:ext cx="2606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2A24"/>
                </a:solidFill>
              </a:rPr>
              <a:t>Singapore / City in Nature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703320" y="2386584"/>
            <a:ext cx="7269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322B"/>
                </a:solidFill>
              </a:rPr>
              <a:t>Связанная сеть парков и зелёных коридоров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" y="3108960"/>
            <a:ext cx="10561320" cy="65836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3291840"/>
            <a:ext cx="2606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2A24"/>
                </a:solidFill>
              </a:rPr>
              <a:t>Gardens by the Bay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703320" y="3264408"/>
            <a:ext cx="7269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322B"/>
                </a:solidFill>
              </a:rPr>
              <a:t>Природа + архитектура + технологии + туризм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77240" y="3986784"/>
            <a:ext cx="10561320" cy="658368"/>
          </a:xfrm>
          <a:prstGeom prst="roundRect">
            <a:avLst>
              <a:gd name="adj" fmla="val 5556"/>
            </a:avLst>
          </a:prstGeom>
          <a:solidFill>
            <a:srgbClr val="F1F5F0"/>
          </a:solidFill>
          <a:ln w="12700">
            <a:solidFill>
              <a:srgbClr val="E4E9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4169664"/>
            <a:ext cx="2606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2A24"/>
                </a:solidFill>
              </a:rPr>
              <a:t>High Line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703320" y="4142232"/>
            <a:ext cx="7269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322B"/>
                </a:solidFill>
              </a:rPr>
              <a:t>Ревитализация инфраструктуры через общественное пространство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77240" y="4864608"/>
            <a:ext cx="10561320" cy="65836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5047488"/>
            <a:ext cx="2606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2A24"/>
                </a:solidFill>
              </a:rPr>
              <a:t>Университетские кампусы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703320" y="5020056"/>
            <a:ext cx="7269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4322B"/>
                </a:solidFill>
              </a:rPr>
              <a:t>Обучение + исследования + спорт + жизнь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0120" y="5897880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F4F3A"/>
                </a:solidFill>
              </a:rPr>
              <a:t>Ключевой урок: парк должен иметь оператора, финансовую модель, программирование событий, систему данных и ответственность за результат.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4. Россия: сильные элементы уже существуют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Задача — собрать их в единую воспроизводимую систему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1554480"/>
            <a:ext cx="3429000" cy="1627632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5.679133646942494e+57" dist="2.839566823471247e+57" dir="3.526387384320001e+68">
              <a:srgbClr val="000000">
                <a:alpha val="1.2e+69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554480"/>
            <a:ext cx="73152" cy="162763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71907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Зарядье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24128" y="2121408"/>
            <a:ext cx="311810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природа + медиа + культура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553712" y="1554480"/>
            <a:ext cx="3429000" cy="1627632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7.212499731616968e+61" dist="3.606249865808484e+61" dir="2.1158324305920003e+73">
              <a:srgbClr val="000000">
                <a:alpha val="1.2e+74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53712" y="1554480"/>
            <a:ext cx="73152" cy="162763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171907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ВДНХ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54880" y="2121408"/>
            <a:ext cx="311810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события + музеи + образование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284464" y="1554480"/>
            <a:ext cx="3429000" cy="1627632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9.15987465915355e+65" dist="4.579937329576775e+65" dir="1.2694994583552002e+78">
              <a:srgbClr val="000000">
                <a:alpha val="1.2000000000000001e+7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84464" y="1554480"/>
            <a:ext cx="73152" cy="1627632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85632" y="1719072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Парк Горького / Музеон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85632" y="2121408"/>
            <a:ext cx="311810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городская активность + культура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22960" y="3639312"/>
            <a:ext cx="3429000" cy="1627632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1633040817125008e+70" dist="5.816520408562504e+69" dir="7.616996750131201e+82">
              <a:srgbClr val="000000">
                <a:alpha val="1.2000000000000002e+84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22960" y="3639312"/>
            <a:ext cx="73152" cy="162763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24128" y="3803904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Парк Краснодар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24128" y="4206240"/>
            <a:ext cx="311810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ландшафт + целостный дизайн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553712" y="3639312"/>
            <a:ext cx="3429000" cy="1627632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477396183774876e+74" dist="7.38698091887438e+73" dir="4.57019805007872e+87">
              <a:srgbClr val="000000">
                <a:alpha val="1.2000000000000002e+89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53712" y="3639312"/>
            <a:ext cx="73152" cy="162763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3803904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Сочи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54880" y="4206240"/>
            <a:ext cx="311810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спорт + туризм + наследие событий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284464" y="3639312"/>
            <a:ext cx="3429000" cy="1627632"/>
          </a:xfrm>
          <a:prstGeom prst="roundRect">
            <a:avLst>
              <a:gd name="adj" fmla="val 4494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8762931533940924e+78" dist="9.381465766970462e+77" dir="2.742118830047232e+92">
              <a:srgbClr val="000000">
                <a:alpha val="1.2000000000000001e+94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284464" y="3639312"/>
            <a:ext cx="73152" cy="1627632"/>
          </a:xfrm>
          <a:prstGeom prst="rect">
            <a:avLst/>
          </a:prstGeom>
          <a:solidFill>
            <a:srgbClr val="B7954B"/>
          </a:solidFill>
          <a:ln w="12700">
            <a:solidFill>
              <a:srgbClr val="B795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85632" y="3803904"/>
            <a:ext cx="3118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Казань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485632" y="4206240"/>
            <a:ext cx="3118104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2B"/>
                </a:solidFill>
              </a:rPr>
              <a:t>системное развитие общественных пространств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60120" y="5824728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F3A"/>
                </a:solidFill>
              </a:rPr>
              <a:t>Следующий уровень — сеть парков нового поколения, которые становятся стартовыми центрами развития территорий.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5. «Парк Суперкласс» — гибридная экосистема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Восемь контуров работают как единый организм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709160" y="2331720"/>
            <a:ext cx="2788920" cy="2788920"/>
          </a:xfrm>
          <a:prstGeom prst="ellipse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  <a:effectLst>
            <a:outerShdw sx="100000" sy="100000" kx="0" ky="0" algn="bl" rotWithShape="0" blurRad="2.3828923048104974e+82" dist="1.1914461524052487e+82" dir="1.6452712980283393e+97">
              <a:srgbClr val="000000">
                <a:alpha val="1.2e+99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74920" y="3090672"/>
            <a:ext cx="20574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ПАРК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СУПЕРКЛАСС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914400" y="1280160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B7954B"/>
            </a:solidFill>
            <a:prstDash val="solid"/>
          </a:ln>
          <a:effectLst>
            <a:outerShdw sx="100000" sy="100000" kx="0" ky="0" algn="bl" rotWithShape="0" blurRad="3.0262732271093317e+86" dist="1.5131366135546659e+86" dir="9.871627788170037e+101">
              <a:srgbClr val="000000">
                <a:alpha val="1.2e+104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005840" y="149961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ПРИРОДА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847088" y="1993392"/>
            <a:ext cx="4251960" cy="1572768"/>
          </a:xfrm>
          <a:prstGeom prst="line">
            <a:avLst/>
          </a:prstGeom>
          <a:noFill/>
          <a:ln w="2032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657600" y="960120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1F4F3A"/>
            </a:solidFill>
            <a:prstDash val="solid"/>
          </a:ln>
          <a:effectLst>
            <a:outerShdw sx="100000" sy="100000" kx="0" ky="0" algn="bl" rotWithShape="0" blurRad="3.8433669984288512e+90" dist="1.9216834992144256e+90" dir="5.9229766729020215e+106">
              <a:srgbClr val="000000">
                <a:alpha val="1.2e+109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749040" y="117957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ЗНАНИЯ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90288" y="1673352"/>
            <a:ext cx="1508760" cy="1892808"/>
          </a:xfrm>
          <a:prstGeom prst="line">
            <a:avLst/>
          </a:prstGeom>
          <a:noFill/>
          <a:ln w="2032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7360920" y="960120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B7954B"/>
            </a:solidFill>
            <a:prstDash val="solid"/>
          </a:ln>
          <a:effectLst>
            <a:outerShdw sx="100000" sy="100000" kx="0" ky="0" algn="bl" rotWithShape="0" blurRad="4.8810760880046414e+94" dist="2.4405380440023207e+94" dir="3.553786003741213e+111">
              <a:srgbClr val="000000">
                <a:alpha val="1.1999999999999999e+114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452360" y="117957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СПОРТ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293608" y="1673352"/>
            <a:ext cx="-2194560" cy="1892808"/>
          </a:xfrm>
          <a:prstGeom prst="line">
            <a:avLst/>
          </a:prstGeom>
          <a:noFill/>
          <a:ln w="2032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9464040" y="1920240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1F4F3A"/>
            </a:solidFill>
            <a:prstDash val="solid"/>
          </a:ln>
          <a:effectLst>
            <a:outerShdw sx="100000" sy="100000" kx="0" ky="0" algn="bl" rotWithShape="0" blurRad="6.198966631765894e+98" dist="3.099483315882947e+98" dir="2.1322716022447277e+116">
              <a:srgbClr val="000000">
                <a:alpha val="1.1999999999999998e+119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555480" y="213969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РЕАБИЛИТАЦИЯ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10396728" y="2633472"/>
            <a:ext cx="-4297680" cy="932688"/>
          </a:xfrm>
          <a:prstGeom prst="line">
            <a:avLst/>
          </a:prstGeom>
          <a:noFill/>
          <a:ln w="2032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9464040" y="4251960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B7954B"/>
            </a:solidFill>
            <a:prstDash val="solid"/>
          </a:ln>
          <a:effectLst>
            <a:outerShdw sx="100000" sy="100000" kx="0" ky="0" algn="bl" rotWithShape="0" blurRad="7.872687622342685e+102" dist="3.9363438111713427e+102" dir="1.2793629613468366e+121">
              <a:srgbClr val="000000">
                <a:alpha val="1.1999999999999998e+124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9555480" y="447141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ТУРИЗМ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10396728" y="4965192"/>
            <a:ext cx="-4297680" cy="-1399032"/>
          </a:xfrm>
          <a:prstGeom prst="line">
            <a:avLst/>
          </a:prstGeom>
          <a:noFill/>
          <a:ln w="2032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360920" y="5102352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1F4F3A"/>
            </a:solidFill>
            <a:prstDash val="solid"/>
          </a:ln>
          <a:effectLst>
            <a:outerShdw sx="100000" sy="100000" kx="0" ky="0" algn="bl" rotWithShape="0" blurRad="9.998313280375211e+106" dist="4.9991566401876055e+106" dir="7.67617776808102e+125">
              <a:srgbClr val="000000">
                <a:alpha val="1.1999999999999998e+129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452360" y="532180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КУЛЬТУРА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293608" y="5815584"/>
            <a:ext cx="-2194560" cy="-2249424"/>
          </a:xfrm>
          <a:prstGeom prst="line">
            <a:avLst/>
          </a:prstGeom>
          <a:noFill/>
          <a:ln w="2032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3657600" y="5102352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B7954B"/>
            </a:solidFill>
            <a:prstDash val="solid"/>
          </a:ln>
          <a:effectLst>
            <a:outerShdw sx="100000" sy="100000" kx="0" ky="0" algn="bl" rotWithShape="0" blurRad="1.2697857866076517e+111" dist="6.348928933038258e+110" dir="4.605706660848612e+130">
              <a:srgbClr val="000000">
                <a:alpha val="1.1999999999999998e+134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3749040" y="532180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ЭКОНОМИКА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90288" y="5815584"/>
            <a:ext cx="1508760" cy="-2249424"/>
          </a:xfrm>
          <a:prstGeom prst="line">
            <a:avLst/>
          </a:prstGeom>
          <a:noFill/>
          <a:ln w="2032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914400" y="4251960"/>
            <a:ext cx="1874520" cy="6858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20320">
            <a:solidFill>
              <a:srgbClr val="1F4F3A"/>
            </a:solidFill>
            <a:prstDash val="solid"/>
          </a:ln>
          <a:effectLst>
            <a:outerShdw sx="100000" sy="100000" kx="0" ky="0" algn="bl" rotWithShape="0" blurRad="1.6126279489917177e+115" dist="8.063139744958588e+114" dir="2.763423996509167e+135">
              <a:srgbClr val="000000">
                <a:alpha val="1.1999999999999998e+139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1005840" y="447141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2A24"/>
                </a:solidFill>
              </a:rPr>
              <a:t>ЦИФРА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847088" y="4965192"/>
            <a:ext cx="4251960" cy="-1399032"/>
          </a:xfrm>
          <a:prstGeom prst="line">
            <a:avLst/>
          </a:prstGeom>
          <a:noFill/>
          <a:ln w="20320">
            <a:solidFill>
              <a:srgbClr val="1F4F3A"/>
            </a:solidFill>
            <a:prstDash val="solid"/>
            <a:headEnd type="none"/>
            <a:tailEnd type="triangl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6. Путь роста: от парка к Городу Знания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Каждая следующая стадия опирается на уже работающую экономику и сообщество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920240" cy="2542032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1F4F3A"/>
            </a:solidFill>
            <a:prstDash val="solid"/>
          </a:ln>
          <a:effectLst>
            <a:outerShdw sx="100000" sy="100000" kx="0" ky="0" algn="bl" rotWithShape="0" blurRad="2.0480374952194813e+119" dist="1.0240187476097407e+119" dir="1.6580543979055002e+140">
              <a:srgbClr val="000000">
                <a:alpha val="1.1999999999999999e+144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34440" y="2103120"/>
            <a:ext cx="731520" cy="731520"/>
          </a:xfrm>
          <a:prstGeom prst="ellipse">
            <a:avLst/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35608" y="229514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3063240"/>
            <a:ext cx="15910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2A24"/>
                </a:solidFill>
              </a:rPr>
              <a:t>Парк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37033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56D"/>
                </a:solidFill>
              </a:rPr>
              <a:t>природа + поток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578608" y="3072384"/>
            <a:ext cx="237744" cy="0"/>
          </a:xfrm>
          <a:prstGeom prst="line">
            <a:avLst/>
          </a:prstGeom>
          <a:noFill/>
          <a:ln w="2540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907792" y="1828800"/>
            <a:ext cx="1920240" cy="2542032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1F4F3A"/>
            </a:solidFill>
            <a:prstDash val="solid"/>
          </a:ln>
          <a:effectLst>
            <a:outerShdw sx="100000" sy="100000" kx="0" ky="0" algn="bl" rotWithShape="0" blurRad="2.6010076189287412e+123" dist="1.3005038094643706e+123" dir="9.948326387433002e+144">
              <a:srgbClr val="000000">
                <a:alpha val="1.1999999999999998e+149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502152" y="2103120"/>
            <a:ext cx="731520" cy="731520"/>
          </a:xfrm>
          <a:prstGeom prst="ellipse">
            <a:avLst/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03320" y="229514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072384" y="3063240"/>
            <a:ext cx="15910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2A24"/>
                </a:solidFill>
              </a:rPr>
              <a:t>Парк Знаний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090672" y="37033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56D"/>
                </a:solidFill>
              </a:rPr>
              <a:t>образование + события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846320" y="3072384"/>
            <a:ext cx="237744" cy="0"/>
          </a:xfrm>
          <a:prstGeom prst="line">
            <a:avLst/>
          </a:prstGeom>
          <a:noFill/>
          <a:ln w="2540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175504" y="1828800"/>
            <a:ext cx="1920240" cy="2542032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1F4F3A"/>
            </a:solidFill>
            <a:prstDash val="solid"/>
          </a:ln>
          <a:effectLst>
            <a:outerShdw sx="100000" sy="100000" kx="0" ky="0" algn="bl" rotWithShape="0" blurRad="3.303279676039501e+127" dist="1.6516398380197506e+127" dir="5.968995832459801e+149">
              <a:srgbClr val="000000">
                <a:alpha val="1.1999999999999998e+154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769864" y="2103120"/>
            <a:ext cx="731520" cy="731520"/>
          </a:xfrm>
          <a:prstGeom prst="ellipse">
            <a:avLst/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71032" y="229514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340096" y="3063240"/>
            <a:ext cx="15910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2A24"/>
                </a:solidFill>
              </a:rPr>
              <a:t>Кампус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358384" y="37033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56D"/>
                </a:solidFill>
              </a:rPr>
              <a:t>университет + R&amp;D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114032" y="3072384"/>
            <a:ext cx="237744" cy="0"/>
          </a:xfrm>
          <a:prstGeom prst="line">
            <a:avLst/>
          </a:prstGeom>
          <a:noFill/>
          <a:ln w="2540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7443216" y="1828800"/>
            <a:ext cx="1920240" cy="2542032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1F4F3A"/>
            </a:solidFill>
            <a:prstDash val="solid"/>
          </a:ln>
          <a:effectLst>
            <a:outerShdw sx="100000" sy="100000" kx="0" ky="0" algn="bl" rotWithShape="0" blurRad="4.195165188570166e+131" dist="2.097582594285083e+131" dir="3.581397499475881e+154">
              <a:srgbClr val="000000">
                <a:alpha val="1.1999999999999998e+159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037576" y="2103120"/>
            <a:ext cx="731520" cy="731520"/>
          </a:xfrm>
          <a:prstGeom prst="ellipse">
            <a:avLst/>
          </a:prstGeom>
          <a:solidFill>
            <a:srgbClr val="DDEBE2"/>
          </a:solidFill>
          <a:ln w="12700">
            <a:solidFill>
              <a:srgbClr val="DDEBE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38744" y="229514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607808" y="3063240"/>
            <a:ext cx="15910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2A24"/>
                </a:solidFill>
              </a:rPr>
              <a:t>Кластер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626096" y="37033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56D"/>
                </a:solidFill>
              </a:rPr>
              <a:t>спорт + реабилитация + туризм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9381744" y="3072384"/>
            <a:ext cx="237744" cy="0"/>
          </a:xfrm>
          <a:prstGeom prst="line">
            <a:avLst/>
          </a:prstGeom>
          <a:noFill/>
          <a:ln w="25400">
            <a:solidFill>
              <a:srgbClr val="B7954B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9710928" y="1828800"/>
            <a:ext cx="1920240" cy="2542032"/>
          </a:xfrm>
          <a:prstGeom prst="roundRect">
            <a:avLst>
              <a:gd name="adj" fmla="val 2857"/>
            </a:avLst>
          </a:prstGeom>
          <a:solidFill>
            <a:srgbClr val="1F4F3A"/>
          </a:solidFill>
          <a:ln w="19050">
            <a:solidFill>
              <a:srgbClr val="1F4F3A"/>
            </a:solidFill>
            <a:prstDash val="solid"/>
          </a:ln>
          <a:effectLst>
            <a:outerShdw sx="100000" sy="100000" kx="0" ky="0" algn="bl" rotWithShape="0" blurRad="5.327859789484111e+135" dist="2.6639298947420556e+135" dir="2.1488384996855287e+159">
              <a:srgbClr val="000000">
                <a:alpha val="1.1999999999999998e+164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10305288" y="2103120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506456" y="229514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F3A"/>
                </a:solidFill>
              </a:rPr>
              <a:t>5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875520" y="3063240"/>
            <a:ext cx="15910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Город Знания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9893808" y="37033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EAF3EC"/>
                </a:solidFill>
              </a:rPr>
              <a:t>жильё + сервисы + экономика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1005840" y="5257800"/>
            <a:ext cx="10058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F3A"/>
                </a:solidFill>
              </a:rPr>
              <a:t>Принцип: сначала доказанный поток и общественная ценность — затем капиталоёмкая городская инфраструктура.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7. Наука и образование — двигатель Города Знания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Парк становится исследовательским полигоном и открытым университетом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1417320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6.766381932644821e+139" dist="3.3831909663224106e+139" dir="1.2893030998113172e+164">
              <a:srgbClr val="000000">
                <a:alpha val="1.1999999999999998e+169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417320"/>
            <a:ext cx="73152" cy="84124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5819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Биоценозная точка мониторинга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24128" y="1984248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822960" y="2496312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8.593305054458923e+143" dist="4.296652527229462e+143" dir="7.735818598867904e+168">
              <a:srgbClr val="000000">
                <a:alpha val="1.1999999999999997e+174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22960" y="2496312"/>
            <a:ext cx="73152" cy="84124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2660904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Лаборатория городской экологии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24128" y="3063240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22960" y="3575304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0913497419162833e+148" dist="5.4567487095814166e+147" dir="4.6414911593207425e+173">
              <a:srgbClr val="000000">
                <a:alpha val="1.1999999999999996e+17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2960" y="3575304"/>
            <a:ext cx="73152" cy="84124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3739896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Центр спортивной науки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24128" y="4142232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22960" y="4654296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38601417223368e+152" dist="6.9300708611684e+151" dir="2.7848946955924455e+178">
              <a:srgbClr val="000000">
                <a:alpha val="1.1999999999999996e+184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22960" y="4654296"/>
            <a:ext cx="73152" cy="841248"/>
          </a:xfrm>
          <a:prstGeom prst="rect">
            <a:avLst/>
          </a:prstGeom>
          <a:solidFill>
            <a:srgbClr val="1F4F3A"/>
          </a:solidFill>
          <a:ln w="12700">
            <a:solidFill>
              <a:srgbClr val="1F4F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24128" y="4818888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Проектные школы и мастерские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24128" y="5221224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355080" y="1417320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1.7602379987367734e+156" dist="8.801189993683867e+155" dir="1.6709368173554673e+183">
              <a:srgbClr val="000000">
                <a:alpha val="1.1999999999999995e+189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355080" y="1417320"/>
            <a:ext cx="73152" cy="84124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56248" y="1581912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Университетские программы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556248" y="1984248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355080" y="2496312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235502258395702e+160" dist="1.117751129197851e+160" dir="1.0025620904132804e+188">
              <a:srgbClr val="000000">
                <a:alpha val="1.1999999999999995e+194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355080" y="2496312"/>
            <a:ext cx="73152" cy="84124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56248" y="2660904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Детский и семейный университет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556248" y="3063240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355080" y="3575304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2.8390878681625417e+164" dist="1.4195439340812709e+164" dir="6.015372542479682e+192">
              <a:srgbClr val="000000">
                <a:alpha val="1.1999999999999994e+199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55080" y="3575304"/>
            <a:ext cx="73152" cy="84124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56248" y="3739896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Пилоты материалов и энергетики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556248" y="4142232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355080" y="4654296"/>
            <a:ext cx="49834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E5"/>
            </a:solidFill>
            <a:prstDash val="solid"/>
          </a:ln>
          <a:effectLst>
            <a:outerShdw sx="100000" sy="100000" kx="0" ky="0" algn="bl" rotWithShape="0" blurRad="3.605641592566428e+168" dist="1.802820796283214e+168" dir="3.6092235254878095e+197">
              <a:srgbClr val="000000">
                <a:alpha val="1.1999999999999994e+204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355080" y="4654296"/>
            <a:ext cx="73152" cy="841248"/>
          </a:xfrm>
          <a:prstGeom prst="rect">
            <a:avLst/>
          </a:prstGeom>
          <a:solidFill>
            <a:srgbClr val="476A7A"/>
          </a:solidFill>
          <a:ln w="12700">
            <a:solidFill>
              <a:srgbClr val="476A7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56248" y="4818888"/>
            <a:ext cx="46725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Стартапы и прикладные исследования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556248" y="5221224"/>
            <a:ext cx="4672584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1005840" y="5669280"/>
            <a:ext cx="10149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F4F3A"/>
                </a:solidFill>
              </a:rPr>
              <a:t>Наблюдение → исследование → обучение → применение → предпринимательство → общественный эффект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D2A24"/>
                </a:solidFill>
              </a:rPr>
              <a:t>8. Суперкласс: спорт, здоровье, реабилитация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6756D"/>
                </a:solidFill>
              </a:rPr>
              <a:t>Контур развития человеческого потенциала — от массовой активности до науки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68680" y="1737360"/>
            <a:ext cx="2423160" cy="3108960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4.579164822559364e+172" dist="2.289582411279682e+172" dir="2.1655341152926858e+202">
              <a:srgbClr val="000000">
                <a:alpha val="1.1999999999999994e+209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33272" y="2103120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МАССОВЫЙ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69848" y="306324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4322B"/>
                </a:solidFill>
              </a:rPr>
              <a:t>маршруты • семейный спорт • доступность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630168" y="1737360"/>
            <a:ext cx="2423160" cy="3108960"/>
          </a:xfrm>
          <a:prstGeom prst="roundRect">
            <a:avLst>
              <a:gd name="adj" fmla="val 1887"/>
            </a:avLst>
          </a:prstGeom>
          <a:solidFill>
            <a:srgbClr val="1F4F3A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5.815539324650392e+176" dist="2.907769662325196e+176" dir="1.2993204691756116e+207">
              <a:srgbClr val="000000">
                <a:alpha val="1.1999999999999993e+214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794760" y="2103120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ПРОФЕССИОНАЛЬНЫЙ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831336" y="306324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DF5EE"/>
                </a:solidFill>
              </a:rPr>
              <a:t>подготовка • аналитика • соревнования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391656" y="1737360"/>
            <a:ext cx="2423160" cy="3108960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7.385734942305998e+180" dist="3.692867471152999e+180" dir="7.795922815053669e+211">
              <a:srgbClr val="000000">
                <a:alpha val="1.1999999999999994e+219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556248" y="2103120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РЕАБИЛИТАЦИОННЫЙ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92824" y="306324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4322B"/>
                </a:solidFill>
              </a:rPr>
              <a:t>восстановление • адаптивный спорт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153144" y="1737360"/>
            <a:ext cx="2423160" cy="3108960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7780">
            <a:solidFill>
              <a:srgbClr val="1F4F3A"/>
            </a:solidFill>
            <a:prstDash val="solid"/>
          </a:ln>
          <a:effectLst>
            <a:outerShdw sx="100000" sy="100000" kx="0" ky="0" algn="bl" rotWithShape="0" blurRad="9.379883376728618e+184" dist="4.689941688364309e+184" dir="4.677553689032201e+216">
              <a:srgbClr val="000000">
                <a:alpha val="1.1999999999999994e+224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317736" y="2103120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D2A24"/>
                </a:solidFill>
              </a:rPr>
              <a:t>НАУЧНЫЙ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354312" y="306324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4322B"/>
                </a:solidFill>
              </a:rPr>
              <a:t>физиология • биомеханика • данные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051560" y="53492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F3A"/>
                </a:solidFill>
              </a:rPr>
              <a:t>Парк становится инфраструктурой не только отдыха, но и измеримого развития человека.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736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Парки как начало Городов Знания</dc:title>
  <dc:subject>Парки России и мира — Города Знания</dc:subject>
  <dc:creator>OpenAI</dc:creator>
  <cp:lastModifiedBy>OpenAI</cp:lastModifiedBy>
  <cp:revision>1</cp:revision>
  <dcterms:created xsi:type="dcterms:W3CDTF">2026-08-25T06:16:28Z</dcterms:created>
  <dcterms:modified xsi:type="dcterms:W3CDTF">2026-08-25T06:16:28Z</dcterms:modified>
</cp:coreProperties>
</file>