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8d0f01522aa4c7f" /><Relationship Type="http://schemas.openxmlformats.org/officeDocument/2006/relationships/extended-properties" Target="/docProps/app.xml" Id="R14ccb4e1b2cc45f5" /><Relationship Type="http://schemas.openxmlformats.org/officeDocument/2006/relationships/officeDocument" Target="/ppt/presentation.xml" Id="Rf05d90c23661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ace0c88b84867"/>
  </p:sldMasterIdLst>
  <p:notesMasterIdLst>
    <p:notesMasterId xmlns:r="http://schemas.openxmlformats.org/officeDocument/2006/relationships" r:id="Re65ee9b089a445ea"/>
  </p:notesMasterIdLst>
  <p:sldIdLst>
    <p:sldId xmlns:r="http://schemas.openxmlformats.org/officeDocument/2006/relationships" id="256" r:id="Rf1f3c7923d314919"/>
    <p:sldId xmlns:r="http://schemas.openxmlformats.org/officeDocument/2006/relationships" id="257" r:id="R411bc03cc1e64ee7"/>
    <p:sldId xmlns:r="http://schemas.openxmlformats.org/officeDocument/2006/relationships" id="258" r:id="R27d12eb339e84975"/>
    <p:sldId xmlns:r="http://schemas.openxmlformats.org/officeDocument/2006/relationships" id="259" r:id="Rd29d625a326c4643"/>
    <p:sldId xmlns:r="http://schemas.openxmlformats.org/officeDocument/2006/relationships" id="260" r:id="Rd585b5c98649423e"/>
    <p:sldId xmlns:r="http://schemas.openxmlformats.org/officeDocument/2006/relationships" id="261" r:id="R5efc4ff579c8447f"/>
    <p:sldId xmlns:r="http://schemas.openxmlformats.org/officeDocument/2006/relationships" id="262" r:id="R5b8c318174ce42a2"/>
    <p:sldId xmlns:r="http://schemas.openxmlformats.org/officeDocument/2006/relationships" id="263" r:id="Ra9f82cbc10894f30"/>
    <p:sldId xmlns:r="http://schemas.openxmlformats.org/officeDocument/2006/relationships" id="264" r:id="Rc22f44af7d774706"/>
    <p:sldId xmlns:r="http://schemas.openxmlformats.org/officeDocument/2006/relationships" id="265" r:id="R09554bf618b04ac0"/>
    <p:sldId xmlns:r="http://schemas.openxmlformats.org/officeDocument/2006/relationships" id="266" r:id="R0c4100879b1c4583"/>
    <p:sldId xmlns:r="http://schemas.openxmlformats.org/officeDocument/2006/relationships" id="267" r:id="Rc1a8e58f248c4753"/>
    <p:sldId xmlns:r="http://schemas.openxmlformats.org/officeDocument/2006/relationships" id="268" r:id="R96124466fc854ece"/>
    <p:sldId xmlns:r="http://schemas.openxmlformats.org/officeDocument/2006/relationships" id="269" r:id="Rebd236c662314e78"/>
    <p:sldId xmlns:r="http://schemas.openxmlformats.org/officeDocument/2006/relationships" id="270" r:id="R47fd60b4b52b4f1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7708f1c9f2e4092" /><Relationship Type="http://schemas.openxmlformats.org/officeDocument/2006/relationships/slideMaster" Target="/ppt/slideMasters/slideMaster1.xml" Id="R398ace0c88b84867" /><Relationship Type="http://schemas.openxmlformats.org/officeDocument/2006/relationships/notesMaster" Target="/ppt/notesMasters/notesMaster1.xml" Id="Re65ee9b089a445ea" /><Relationship Type="http://schemas.openxmlformats.org/officeDocument/2006/relationships/presProps" Target="/ppt/presProps.xml" Id="R361ed3e2f15e4ecc" /><Relationship Type="http://schemas.openxmlformats.org/officeDocument/2006/relationships/tableStyles" Target="/ppt/tableStyles.xml" Id="R14d38abd45e74476" /><Relationship Type="http://schemas.openxmlformats.org/officeDocument/2006/relationships/slide" Target="/ppt/slides/slide1.xml" Id="Rf1f3c7923d314919" /><Relationship Type="http://schemas.openxmlformats.org/officeDocument/2006/relationships/slide" Target="/ppt/slides/slide2.xml" Id="R411bc03cc1e64ee7" /><Relationship Type="http://schemas.openxmlformats.org/officeDocument/2006/relationships/slide" Target="/ppt/slides/slide3.xml" Id="R27d12eb339e84975" /><Relationship Type="http://schemas.openxmlformats.org/officeDocument/2006/relationships/slide" Target="/ppt/slides/slide4.xml" Id="Rd29d625a326c4643" /><Relationship Type="http://schemas.openxmlformats.org/officeDocument/2006/relationships/slide" Target="/ppt/slides/slide5.xml" Id="Rd585b5c98649423e" /><Relationship Type="http://schemas.openxmlformats.org/officeDocument/2006/relationships/slide" Target="/ppt/slides/slide6.xml" Id="R5efc4ff579c8447f" /><Relationship Type="http://schemas.openxmlformats.org/officeDocument/2006/relationships/slide" Target="/ppt/slides/slide7.xml" Id="R5b8c318174ce42a2" /><Relationship Type="http://schemas.openxmlformats.org/officeDocument/2006/relationships/slide" Target="/ppt/slides/slide8.xml" Id="Ra9f82cbc10894f30" /><Relationship Type="http://schemas.openxmlformats.org/officeDocument/2006/relationships/slide" Target="/ppt/slides/slide9.xml" Id="Rc22f44af7d774706" /><Relationship Type="http://schemas.openxmlformats.org/officeDocument/2006/relationships/slide" Target="/ppt/slides/slide10.xml" Id="R09554bf618b04ac0" /><Relationship Type="http://schemas.openxmlformats.org/officeDocument/2006/relationships/slide" Target="/ppt/slides/slide11.xml" Id="R0c4100879b1c4583" /><Relationship Type="http://schemas.openxmlformats.org/officeDocument/2006/relationships/slide" Target="/ppt/slides/slide12.xml" Id="Rc1a8e58f248c4753" /><Relationship Type="http://schemas.openxmlformats.org/officeDocument/2006/relationships/slide" Target="/ppt/slides/slide13.xml" Id="R96124466fc854ece" /><Relationship Type="http://schemas.openxmlformats.org/officeDocument/2006/relationships/slide" Target="/ppt/slides/slide14.xml" Id="Rebd236c662314e78" /><Relationship Type="http://schemas.openxmlformats.org/officeDocument/2006/relationships/slide" Target="/ppt/slides/slide15.xml" Id="R47fd60b4b52b4f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3cba61ed8243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11256d7b9e439f" /><Relationship Type="http://schemas.openxmlformats.org/officeDocument/2006/relationships/notesMaster" Target="/ppt/notesMasters/notesMaster1.xml" Id="R2b3fa6e42e014e4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6567114f8634fe0" /><Relationship Type="http://schemas.openxmlformats.org/officeDocument/2006/relationships/notesMaster" Target="/ppt/notesMasters/notesMaster1.xml" Id="Rd495767e797c4c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e501d70e31b4444" /><Relationship Type="http://schemas.openxmlformats.org/officeDocument/2006/relationships/notesMaster" Target="/ppt/notesMasters/notesMaster1.xml" Id="R9cead05437ec400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9eadf9bb6d04679" /><Relationship Type="http://schemas.openxmlformats.org/officeDocument/2006/relationships/notesMaster" Target="/ppt/notesMasters/notesMaster1.xml" Id="R714778aa532e481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3783f176abf4f15" /><Relationship Type="http://schemas.openxmlformats.org/officeDocument/2006/relationships/notesMaster" Target="/ppt/notesMasters/notesMaster1.xml" Id="R37a0bbe51a5e4e4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3df3bab0f154717" /><Relationship Type="http://schemas.openxmlformats.org/officeDocument/2006/relationships/notesMaster" Target="/ppt/notesMasters/notesMaster1.xml" Id="R97301a93827b4a8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3dd87262fe24b38" /><Relationship Type="http://schemas.openxmlformats.org/officeDocument/2006/relationships/notesMaster" Target="/ppt/notesMasters/notesMaster1.xml" Id="R4121a6c41d3f409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2cb5ddd4a1a4ec9" /><Relationship Type="http://schemas.openxmlformats.org/officeDocument/2006/relationships/notesMaster" Target="/ppt/notesMasters/notesMaster1.xml" Id="Rf3cba03f150e4e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9a22bd732504854" /><Relationship Type="http://schemas.openxmlformats.org/officeDocument/2006/relationships/notesMaster" Target="/ppt/notesMasters/notesMaster1.xml" Id="R8ee99b1c34c0461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83e884df613410b" /><Relationship Type="http://schemas.openxmlformats.org/officeDocument/2006/relationships/notesMaster" Target="/ppt/notesMasters/notesMaster1.xml" Id="Rb2fed3a6f998405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8e2586b3b5240f8" /><Relationship Type="http://schemas.openxmlformats.org/officeDocument/2006/relationships/notesMaster" Target="/ppt/notesMasters/notesMaster1.xml" Id="R0958a4f7c6144e3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958e2edc73e452d" /><Relationship Type="http://schemas.openxmlformats.org/officeDocument/2006/relationships/notesMaster" Target="/ppt/notesMasters/notesMaster1.xml" Id="R157377304cd540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304526da3e34928" /><Relationship Type="http://schemas.openxmlformats.org/officeDocument/2006/relationships/notesMaster" Target="/ppt/notesMasters/notesMaster1.xml" Id="Rb8f13eccf6b647a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685e51cd3db4178" /><Relationship Type="http://schemas.openxmlformats.org/officeDocument/2006/relationships/notesMaster" Target="/ppt/notesMasters/notesMaster1.xml" Id="R77ae69a5d52e41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d203ffbfa004315" /><Relationship Type="http://schemas.openxmlformats.org/officeDocument/2006/relationships/notesMaster" Target="/ppt/notesMasters/notesMaster1.xml" Id="R876be5dc0afd41d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Открыть разговор не с просьбы о поддержке, а с предложением совместно проверить ограниченную модель. Визуал создан специально для пакета.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Границы функций — предварительные. В рамках апробации юридические роли и ответственность должны быть уточнены участниками и профильными экспертами.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Кейсы не должны отбираться ради демонстрации заранее известного результата. Нужны разные условия и возможность зафиксировать также отрицательный вывод.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План предполагает организационную апробацию. Конкретный календарь зависит от готовности кейсов, данных и юридических условий.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Договориться о формате итогового протокола до запуска. Это защищает от подмены критериев после получения результатов.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Финальные пороги и вес критериев утверждаются рабочей группой до начала. Здесь показана логика решения, а не заранее заданный результат.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Закрыть обсуждение просьбой согласовать рабочую встречу. Резолюция не содержит обязательства финансировать проект или заранее масштабировать модель.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Решение адресовано Президенту РСПП: разрешить организационную проверку модели, не принимать финансовых или регуляторных обязательств.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https://rspp.ru/about/structure/</a:t>
            </a:r>
          </a:p>
          <a:p xmlns:a="http://schemas.openxmlformats.org/drawingml/2006/main">
            <a:r>
              <a:t>- https://rspp.ru/events/news/na-sezde-rspp-s-uchastiem-prezidenta-rf-vladimira-putina-obsudili-perspektivy-vozvrashcheniya-ekonomiki-k-ustoychivomu-rostu-69c6a06a2db37/</a:t>
            </a:r>
          </a:p>
          <a:p xmlns:a="http://schemas.openxmlformats.org/drawingml/2006/main">
            <a:r>
              <a:t>- https://rspp.ru/events/news/investitsii-i-strukturnye-sdvigi-chto-biznes-zhdet-ot-donastroyki-gospodderzhki-itogi-zasedaniya-soveta-po-strategicheskomu-razvitiyu-6a85c4928270a/</a:t>
            </a:r>
          </a:p>
          <a:p xmlns:a="http://schemas.openxmlformats.org/drawingml/2006/main">
            <a:r>
              <a:t>- https://rspp.ru/events/news/investitsii-kooperatsiya-lokalizatsiya-koorsovet-rspp-v-tsfo-oboznachil-prioritety-promyshlennoy-politiki-6a8c04594bc28/</a:t>
            </a:r>
          </a:p>
          <a:p xmlns:a="http://schemas.openxmlformats.org/drawingml/2006/main">
            <a:r>
              <a:t>- https://rspp.ru/events/news/proizvoditelnost-truda-kak-osnova-razvitiya-o-chem-govorili-na-federalnom-sovete-rspp-6a3f9781490a4/</a:t>
            </a:r>
          </a:p>
          <a:p xmlns:a="http://schemas.openxmlformats.org/drawingml/2006/main">
            <a:r>
              <a:t>- https://rspp.ru/download/65ddb8db6f5289602e8d1aa18c76a1d934d4ce7093107c7f/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утверждать, что разрыв одинаков во всех компаниях. Это гипотеза апробации: проверить, какие связи уже есть и какие требуют формализации.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Ключевой принцип — разделение функций. Ни одна сторона не должна одновременно задавать критерий, производить событие и единолично подтверждать результат.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Показать регистры как минимальный набор связей. В ходе апробации допускается объединение, исключение или переименование регистров.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ECO-PPA — экспериментальное название предлагаемого рабочего паспорта. Его правовая форма, экономическая логика и применимость подлежат отдельной проверке.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ESG-IR — экспериментальный доказательный механизм. Не утверждать независимую верификацию заранее: на апробации проверяется трассируемость и разделение подготовки данных и вывода.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Число 741 — конструкция автора для проверки полноты: 3 масштаба × 13 фаз × 19 балансов. Не представлять её как отраслевой или государственный стандарт.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00b390e5e4c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b1f7478ee184884" /><Relationship Type="http://schemas.openxmlformats.org/officeDocument/2006/relationships/slideLayout" Target="/ppt/slideLayouts/slideLayout1.xml" Id="R00df24f00e5a41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f24f00e5a41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e21bc7aa4edf" /><Relationship Type="http://schemas.openxmlformats.org/officeDocument/2006/relationships/image" Target="/ppt/media/image.png" Id="R4f74f0e9cc1d4425" /><Relationship Type="http://schemas.openxmlformats.org/officeDocument/2006/relationships/notesSlide" Target="/ppt/notesSlides/notesSlide1.xml" Id="R3ebd74db4ffa4e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12a2e80c44591" /><Relationship Type="http://schemas.openxmlformats.org/officeDocument/2006/relationships/notesSlide" Target="/ppt/notesSlides/notesSlide10.xml" Id="Rbcb225419f1c4c5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46a2fc154534" /><Relationship Type="http://schemas.openxmlformats.org/officeDocument/2006/relationships/notesSlide" Target="/ppt/notesSlides/notesSlide11.xml" Id="R21b200ec8a85497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fcf288a949b1" /><Relationship Type="http://schemas.openxmlformats.org/officeDocument/2006/relationships/notesSlide" Target="/ppt/notesSlides/notesSlide12.xml" Id="Rc0c2ab4629684d5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fb4ec1744642" /><Relationship Type="http://schemas.openxmlformats.org/officeDocument/2006/relationships/notesSlide" Target="/ppt/notesSlides/notesSlide13.xml" Id="R23e9edd601a741f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fbdbf3f64ac5" /><Relationship Type="http://schemas.openxmlformats.org/officeDocument/2006/relationships/notesSlide" Target="/ppt/notesSlides/notesSlide14.xml" Id="R93ed79f99cde43e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16d61018445c" /><Relationship Type="http://schemas.openxmlformats.org/officeDocument/2006/relationships/notesSlide" Target="/ppt/notesSlides/notesSlide15.xml" Id="Rc9c387fddf7a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035d5df494a9d" /><Relationship Type="http://schemas.openxmlformats.org/officeDocument/2006/relationships/notesSlide" Target="/ppt/notesSlides/notesSlide2.xml" Id="R07289ff14cbc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b7f76199342df" /><Relationship Type="http://schemas.openxmlformats.org/officeDocument/2006/relationships/notesSlide" Target="/ppt/notesSlides/notesSlide3.xml" Id="Rf19d950bfc81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b75f600f4edd" /><Relationship Type="http://schemas.openxmlformats.org/officeDocument/2006/relationships/notesSlide" Target="/ppt/notesSlides/notesSlide4.xml" Id="R898a16663362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07685ee4d4525" /><Relationship Type="http://schemas.openxmlformats.org/officeDocument/2006/relationships/notesSlide" Target="/ppt/notesSlides/notesSlide5.xml" Id="R34ec973b830f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d0ddbba44f22" /><Relationship Type="http://schemas.openxmlformats.org/officeDocument/2006/relationships/notesSlide" Target="/ppt/notesSlides/notesSlide6.xml" Id="Rea165af355f7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2fbe74184a00" /><Relationship Type="http://schemas.openxmlformats.org/officeDocument/2006/relationships/notesSlide" Target="/ppt/notesSlides/notesSlide7.xml" Id="Rdda56f6aa1ce4a8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1d6ec7a4403b" /><Relationship Type="http://schemas.openxmlformats.org/officeDocument/2006/relationships/notesSlide" Target="/ppt/notesSlides/notesSlide8.xml" Id="Rb9d2ecb14c324ce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b8fac7414ae8" /><Relationship Type="http://schemas.openxmlformats.org/officeDocument/2006/relationships/notesSlide" Target="/ppt/notesSlides/notesSlide9.xml" Id="R947a1aa8f245422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spine">
            <a:extLst xmlns:a="http://schemas.openxmlformats.org/drawingml/2006/main">
              <a:ext uri="{FF2B5EF4-FFF2-40B4-BE49-F238E27FC236}">
                <a16:creationId xmlns:a16="http://schemas.microsoft.com/office/drawing/2014/main" id="{52059D03-CAC6-4B5E-A9FA-99A077B82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5655B46C-7B2C-4C9A-9978-A0939B68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504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АДРЕСНЫЙ ПАКЕТ · РСПП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41B9FE4D-A499-4077-A7DB-C01D080F3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76300"/>
            <a:ext cx="53340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Пакет к</a:t>
            </a:r>
          </a:p>
          <a:p xmlns:a="http://schemas.openxmlformats.org/drawingml/2006/main">
            <a:pPr algn="l">
              <a:defRPr sz="54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А.Н. Шохину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BAC57AC-2C4E-4548-A8CA-2F0E8F716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24150"/>
            <a:ext cx="533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58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Счётная система проектного цикла</a:t>
            </a:r>
          </a:p>
        </p:txBody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DD99D532-84BA-4868-96D9-0E6DFDB86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14700"/>
            <a:ext cx="4953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8382D38-3DD0-47DC-9699-A0F545C70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62350"/>
            <a:ext cx="5143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Предложение РСПП совместно проверить модель на добровольных кейсах — без обязательств по финансированию и без преждевременного статуса стандарта.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82AF6BD-97B9-46C9-BCE0-B5C3CF50A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14975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  <a:p xmlns:a="http://schemas.openxmlformats.org/drawingml/2006/main">
            <a:pPr algn="l">
              <a:defRPr sz="135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29 августа 2026</a:t>
            </a:r>
          </a:p>
        </p:txBody>
      </p:sp>
      <p:sp>
        <p:nvSpPr>
          <p:cNvPr id="8" name="hero-backing">
            <a:extLst xmlns:a="http://schemas.openxmlformats.org/drawingml/2006/main">
              <a:ext uri="{FF2B5EF4-FFF2-40B4-BE49-F238E27FC236}">
                <a16:creationId xmlns:a16="http://schemas.microsoft.com/office/drawing/2014/main" id="{13DBE252-87EE-4CB6-B27B-781E5982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54355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74f0e9cc1d4425"/>
          <a:srcRect xmlns:a="http://schemas.openxmlformats.org/drawingml/2006/main" l="510" t="0" r="5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543550" cy="5600700"/>
          </a:xfrm>
          <a:prstGeom xmlns:a="http://schemas.openxmlformats.org/drawingml/2006/main" prst="rect">
            <a:avLst/>
          </a:prstGeom>
        </p:spPr>
      </p:pic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AE0E3A9-1A1A-4203-B5DE-C1DEC823F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01 / 15</a:t>
            </a:r>
          </a:p>
        </p:txBody>
      </p:sp>
    </p:spTree>
    <p:extLst>
      <p:ext uri="{BB962C8B-B14F-4D97-AF65-F5344CB8AC3E}">
        <p14:creationId xmlns:p14="http://schemas.microsoft.com/office/powerpoint/2010/main" val="157812610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kicker">
            <a:extLst xmlns:a="http://schemas.openxmlformats.org/drawingml/2006/main">
              <a:ext uri="{FF2B5EF4-FFF2-40B4-BE49-F238E27FC236}">
                <a16:creationId xmlns:a16="http://schemas.microsoft.com/office/drawing/2014/main" id="{EE251131-73C0-4844-9A00-A46E8E4E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РОЛИ И ГРАНИЦЫ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4D4443-D74B-4454-A693-3C3D9310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109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Разделение функций защищает проверку от самооценки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38975A4-C9D2-4056-8656-6CD42DD06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AA0D180-8B94-435C-97C3-B2ED789D6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BBDEC3F-06E1-4C7D-A365-6A40271D9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423C958-77BA-43C5-921C-85929889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10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24B0894-085A-4CF4-974E-14575425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10820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207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Каждый участник отвечает за свой участок; итог складывается только при сопоставлении независимых контуров.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457200" y="2152650"/>
          <a:ext xmlns:a="http://schemas.openxmlformats.org/drawingml/2006/main" cx="10820400" cy="37528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95500"/>
                <a:gridCol w="3238500"/>
                <a:gridCol w="5486400"/>
              </a:tblGrid>
              <a:tr h="536121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КОНТУР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ФУНКЦИЯ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ГРАНИЦА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РСПП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запрос и правила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 оператор и не верификатор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ЭКВИЛИБРИУМ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архитектура модели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 подтверждает собственный результат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СПЕЦЗАЩИТА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интеграция и исполнение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 единственный источник данных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ECO-PPA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экспериментальный экономический паспорт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 гарантия эффекта или финансирования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ESG-IR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экспериментальная цепочка доказательств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вывод только в пределах данных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36121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СФЕРА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тиражирование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только после решения GO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66467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ED242E7B-C8D4-42F8-8F71-DE103D2C1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ОТБОР КЕЙСОВ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8E1174D-04C3-4001-BAC5-931227BBE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943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 трёх добровольных кейсов достаточно для первой проверки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8929574-4DEC-4F62-8334-4F39983E1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E88B83C-1C30-45BB-9FAD-80074FF0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0F450FE-9981-4E0C-B361-3E9E1D3AD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0D790DE-2FA9-42B0-9EAA-C4CDFD29E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11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E3255B1-81C5-4BBC-B7A2-7320AF08E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518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Минимальная вариативность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7C7690A-AD80-4A87-AAD8-C352A3D6C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0980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774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≤3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B3A48CE-C46B-4A8D-B6E9-468C3A47B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24790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кейса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0AA8D4B-A2D5-489A-A8CC-F3B6A3051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6289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управляемый объём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46F8E0FD-5BE2-4F3B-96F7-182C08682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32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4D6B3CD-A842-4674-810A-AAF1B6647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0995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774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≥2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3741C01-B53A-42B3-B6C6-0131B4AA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4480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компании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425A99B-4A99-455A-88E4-C3EA6284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8290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не единичная практика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724B35DD-56B7-4C14-A191-5A46BFC2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434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8358CBD-2B48-42F7-A016-49C63EE68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10100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774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≥2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72BD266-1941-4EBF-BC5A-C1EE3E34E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64820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отрасли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4A71000-E567-45C4-B62D-C474880C0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0292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проверка переносимости</a:t>
            </a:r>
          </a:p>
        </p:txBody>
      </p:sp>
      <p:sp>
        <p:nvSpPr>
          <p:cNvPr id="19" name="rule">
            <a:extLst xmlns:a="http://schemas.openxmlformats.org/drawingml/2006/main">
              <a:ext uri="{FF2B5EF4-FFF2-40B4-BE49-F238E27FC236}">
                <a16:creationId xmlns:a16="http://schemas.microsoft.com/office/drawing/2014/main" id="{C4845F7F-0AE7-4B30-B6C5-4292A9F60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435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0" name="criteria-field">
            <a:extLst xmlns:a="http://schemas.openxmlformats.org/drawingml/2006/main">
              <a:ext uri="{FF2B5EF4-FFF2-40B4-BE49-F238E27FC236}">
                <a16:creationId xmlns:a16="http://schemas.microsoft.com/office/drawing/2014/main" id="{DE8DDFC3-8DD4-475F-8C31-EDC67AC3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57350"/>
            <a:ext cx="51816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1B08398-4F19-484E-A7C8-D2F8197E9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43100"/>
            <a:ext cx="4495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Критерии допуска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E0D4B65-8167-4368-B71C-3641328E9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71750"/>
            <a:ext cx="4286250" cy="2533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Добровольность.</a:t>
            </a: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Письменное согласие владельца кейса.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Доступность данных.</a:t>
            </a: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Определены источник и ответственный.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Событийность.</a:t>
            </a: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Есть измеримое изменение в пределах 90 дней.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Юридическая проверяемость.</a:t>
            </a: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Нет запрета на анализ контура.</a:t>
            </a:r>
          </a:p>
          <a:p xmlns:a="http://schemas.openxmlformats.org/drawingml/2006/main">
            <a:pPr marL="22" indent="-12" algn="l">
              <a:spcAft>
                <a:spcPts val="8"/>
              </a:spcAft>
              <a:buChar char="•"/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Сопоставимость.</a:t>
            </a: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Есть общий минимум полей между кейсами.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35A6F8B-BAF8-49F9-8250-CBD288ABD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791200"/>
            <a:ext cx="518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431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Коммерческие данные остаются у владельцев; режим доступа согласуется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16080284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8D53C6FD-94CE-402C-8555-B76405BF8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ГРАФИК АПРОБАЦИИ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A96AFC-F04D-46EE-957A-8E374F003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90 дней разделены на три проверяемых этапа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472BA38-CF58-461E-BF6D-F387DCFFD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6460077-2287-4D4C-A9CA-F78CCAB05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E390C6E-3DAD-4460-AD1F-E01F38EF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D1645BB-7411-4069-A607-AD64322A5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12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86D3B2C-FD0B-4538-8490-4E352D637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Каждый этап заканчивается артефактом и решением о продолжении.</a:t>
            </a:r>
          </a:p>
        </p:txBody>
      </p:sp>
      <p:sp>
        <p:nvSpPr>
          <p:cNvPr id="8" name="rule">
            <a:extLst xmlns:a="http://schemas.openxmlformats.org/drawingml/2006/main">
              <a:ext uri="{FF2B5EF4-FFF2-40B4-BE49-F238E27FC236}">
                <a16:creationId xmlns:a16="http://schemas.microsoft.com/office/drawing/2014/main" id="{057D3E13-6DC0-487F-8B6F-40C6D948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766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9" name="marker">
            <a:extLst xmlns:a="http://schemas.openxmlformats.org/drawingml/2006/main">
              <a:ext uri="{FF2B5EF4-FFF2-40B4-BE49-F238E27FC236}">
                <a16:creationId xmlns:a16="http://schemas.microsoft.com/office/drawing/2014/main" id="{C9A23332-01BF-49D1-A833-F4B7DB6D0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0515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94F093D-7354-408A-9F84-7135EDB3A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14675"/>
            <a:ext cx="342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F095D5D-27F3-4D9D-9027-3D09F5794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241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ДНИ 1–30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4161175-2F7D-42C1-870A-CC6768A13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86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СБОРКА</a:t>
            </a:r>
          </a:p>
        </p:txBody>
      </p:sp>
      <p:sp>
        <p:nvSpPr>
          <p:cNvPr id="13" name="phase-0">
            <a:extLst xmlns:a="http://schemas.openxmlformats.org/drawingml/2006/main">
              <a:ext uri="{FF2B5EF4-FFF2-40B4-BE49-F238E27FC236}">
                <a16:creationId xmlns:a16="http://schemas.microsoft.com/office/drawing/2014/main" id="{4EA2A464-7980-4590-85EE-76DF369C3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33800"/>
            <a:ext cx="32385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D2E49DD-EF20-44F3-B60B-4A0953CB6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2781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мандат · кейсы · данные · базовые паспорта</a:t>
            </a:r>
          </a:p>
        </p:txBody>
      </p:sp>
      <p:sp>
        <p:nvSpPr>
          <p:cNvPr id="15" name="marker">
            <a:extLst xmlns:a="http://schemas.openxmlformats.org/drawingml/2006/main">
              <a:ext uri="{FF2B5EF4-FFF2-40B4-BE49-F238E27FC236}">
                <a16:creationId xmlns:a16="http://schemas.microsoft.com/office/drawing/2014/main" id="{7E621587-1D65-4815-B4DC-7791790C3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8EAA865-5F7A-4E4F-923C-B35AB607D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14675"/>
            <a:ext cx="342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42F5DF2-F962-4F15-BF40-BC3CD7157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241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ДНИ 31–60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8877BCD-89FF-48CA-9577-E39DB47BC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686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ПРОГОН</a:t>
            </a:r>
          </a:p>
        </p:txBody>
      </p:sp>
      <p:sp>
        <p:nvSpPr>
          <p:cNvPr id="19" name="phase-1">
            <a:extLst xmlns:a="http://schemas.openxmlformats.org/drawingml/2006/main">
              <a:ext uri="{FF2B5EF4-FFF2-40B4-BE49-F238E27FC236}">
                <a16:creationId xmlns:a16="http://schemas.microsoft.com/office/drawing/2014/main" id="{C35B02BC-D897-44AF-A8A6-71F8D913B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733800"/>
            <a:ext cx="32385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2F4F114-A61D-41E2-BCC1-57A582AE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19550"/>
            <a:ext cx="2781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события · отклонения · доказательная цепочка</a:t>
            </a:r>
          </a:p>
        </p:txBody>
      </p:sp>
      <p:sp>
        <p:nvSpPr>
          <p:cNvPr id="21" name="marker">
            <a:extLst xmlns:a="http://schemas.openxmlformats.org/drawingml/2006/main">
              <a:ext uri="{FF2B5EF4-FFF2-40B4-BE49-F238E27FC236}">
                <a16:creationId xmlns:a16="http://schemas.microsoft.com/office/drawing/2014/main" id="{E1A230CA-251B-4107-A116-A2C70B00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DB0BF87-204D-4978-AC6A-270A7BFA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14675"/>
            <a:ext cx="342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7D1D778-EBD7-45AD-B853-922AFB8C8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241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ДНИ 61–90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B858A5B8-516E-44EB-A33E-F001FA5A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860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ВЫВОД</a:t>
            </a:r>
          </a:p>
        </p:txBody>
      </p:sp>
      <p:sp>
        <p:nvSpPr>
          <p:cNvPr id="25" name="phase-2">
            <a:extLst xmlns:a="http://schemas.openxmlformats.org/drawingml/2006/main">
              <a:ext uri="{FF2B5EF4-FFF2-40B4-BE49-F238E27FC236}">
                <a16:creationId xmlns:a16="http://schemas.microsoft.com/office/drawing/2014/main" id="{F82B7BD4-9451-455C-87FA-5B6306692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733800"/>
            <a:ext cx="3238500" cy="1581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5503625B-48E7-4749-A078-31E19570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19550"/>
            <a:ext cx="2781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сверка · критерии · решение GO / NO-GO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22845EDB-3A3D-44F0-B385-5A436DE49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531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Переход между этапами — только при наличии владельца данных и разрешённого режима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2555673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kicker">
            <a:extLst xmlns:a="http://schemas.openxmlformats.org/drawingml/2006/main">
              <a:ext uri="{FF2B5EF4-FFF2-40B4-BE49-F238E27FC236}">
                <a16:creationId xmlns:a16="http://schemas.microsoft.com/office/drawing/2014/main" id="{BEDCFC1B-2187-474D-BC55-21D97D3C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РЕЗУЛЬТАТЫ АПРОБАЦИИ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FE3677-3D6A-4D7D-AF85-5A145367C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День 90: шесть проверяемых результатов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FE61859-EB7F-427C-801E-F41010E86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C649AED-BED2-4FBA-A1CC-58D36AA5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69A2985-331A-4EB4-B07B-970A20391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6C0CEFE-54CC-4D0E-8904-307C4D62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13 / 15</a:t>
            </a:r>
          </a:p>
        </p:txBody>
      </p:sp>
      <p:sp>
        <p:nvSpPr>
          <p:cNvPr id="7" name="marker">
            <a:extLst xmlns:a="http://schemas.openxmlformats.org/drawingml/2006/main">
              <a:ext uri="{FF2B5EF4-FFF2-40B4-BE49-F238E27FC236}">
                <a16:creationId xmlns:a16="http://schemas.microsoft.com/office/drawing/2014/main" id="{D3549BB5-6ACE-4573-99F5-3FB70F21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3355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14F68FC-38B4-4E24-8A9C-BB40DF82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4307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98C77AA-AAFB-43FE-9265-A754AD980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6954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41ABB55-61F6-4329-A1E0-8A57E99B9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6764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Проверенная схема ролей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69DC71A-5177-400D-BA27-1C931CEA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15265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кто создаёт, передаёт и подтверждает данные</a:t>
            </a:r>
          </a:p>
        </p:txBody>
      </p:sp>
      <p:sp>
        <p:nvSpPr>
          <p:cNvPr id="12" name="rule">
            <a:extLst xmlns:a="http://schemas.openxmlformats.org/drawingml/2006/main">
              <a:ext uri="{FF2B5EF4-FFF2-40B4-BE49-F238E27FC236}">
                <a16:creationId xmlns:a16="http://schemas.microsoft.com/office/drawing/2014/main" id="{424D14B7-0C6B-441D-8E34-DF007729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003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3" name="marker">
            <a:extLst xmlns:a="http://schemas.openxmlformats.org/drawingml/2006/main">
              <a:ext uri="{FF2B5EF4-FFF2-40B4-BE49-F238E27FC236}">
                <a16:creationId xmlns:a16="http://schemas.microsoft.com/office/drawing/2014/main" id="{E5E21724-4AEC-49B2-8A55-65AE46500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3355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E4D18E8-81F2-47E3-BFD5-981EF77BE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4307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54866E3-B9DA-4E75-A002-27220DB1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6954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0EECBEE-BF99-40FA-A2A8-7D2AF912F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6764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Паспорта кейсов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8FBC171-030F-485F-BFAD-44ECB012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15265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единый минимум ECO-PPA для выбранных проектов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069B11CC-9B57-46DD-B396-0843BD265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003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marker">
            <a:extLst xmlns:a="http://schemas.openxmlformats.org/drawingml/2006/main">
              <a:ext uri="{FF2B5EF4-FFF2-40B4-BE49-F238E27FC236}">
                <a16:creationId xmlns:a16="http://schemas.microsoft.com/office/drawing/2014/main" id="{295FCCFF-0853-4C60-81D8-180FFA6C7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4800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3C8D168-A80C-45D5-BBB0-89D1A1EE9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5752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748F725-0622-4CC2-9B5B-E3A460A8A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099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0C5AB9B-F6B9-4569-9553-E73626DA4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9908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Заполненные регистры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03022E2-65C2-446D-8D73-8842EAA43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46710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след решений, событий и отклонений</a:t>
            </a:r>
          </a:p>
        </p:txBody>
      </p:sp>
      <p:sp>
        <p:nvSpPr>
          <p:cNvPr id="24" name="rule">
            <a:extLst xmlns:a="http://schemas.openxmlformats.org/drawingml/2006/main">
              <a:ext uri="{FF2B5EF4-FFF2-40B4-BE49-F238E27FC236}">
                <a16:creationId xmlns:a16="http://schemas.microsoft.com/office/drawing/2014/main" id="{7FC79F69-6347-4D8B-8EBF-12480F875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1480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5" name="marker">
            <a:extLst xmlns:a="http://schemas.openxmlformats.org/drawingml/2006/main">
              <a:ext uri="{FF2B5EF4-FFF2-40B4-BE49-F238E27FC236}">
                <a16:creationId xmlns:a16="http://schemas.microsoft.com/office/drawing/2014/main" id="{476EA112-B9C4-4A99-B01B-55A935060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732E0005-1CB2-4867-B7CA-3BBB7B6C4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5752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54991CB-01B0-49A8-8789-6D5CAA280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0099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0117BF17-A5B1-4D9B-9EA4-7CA27D3E7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908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Доказательные цепочки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3142F263-8F16-4E20-996F-48656E38A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46710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ESG-IR с отмеченными пробелами</a:t>
            </a:r>
          </a:p>
        </p:txBody>
      </p:sp>
      <p:sp>
        <p:nvSpPr>
          <p:cNvPr id="30" name="rule">
            <a:extLst xmlns:a="http://schemas.openxmlformats.org/drawingml/2006/main">
              <a:ext uri="{FF2B5EF4-FFF2-40B4-BE49-F238E27FC236}">
                <a16:creationId xmlns:a16="http://schemas.microsoft.com/office/drawing/2014/main" id="{336F218A-2CDB-4609-9DB6-B5C951B74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31" name="marker">
            <a:extLst xmlns:a="http://schemas.openxmlformats.org/drawingml/2006/main">
              <a:ext uri="{FF2B5EF4-FFF2-40B4-BE49-F238E27FC236}">
                <a16:creationId xmlns:a16="http://schemas.microsoft.com/office/drawing/2014/main" id="{DA08BC1C-F5F5-41D1-B870-DDB314E2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6245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3669BC22-36AF-4A56-A00B-7A3E1E742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7197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3961905B-F269-4678-A580-067DBF2B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324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69332B12-63F8-41A0-8C06-7B3483EEE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05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Юридико-данные ограничения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8D581869-B3B2-4AD7-BB42-C24A29638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78155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перечень разрешений, рисков и доработок</a:t>
            </a:r>
          </a:p>
        </p:txBody>
      </p:sp>
      <p:sp>
        <p:nvSpPr>
          <p:cNvPr id="36" name="rule">
            <a:extLst xmlns:a="http://schemas.openxmlformats.org/drawingml/2006/main">
              <a:ext uri="{FF2B5EF4-FFF2-40B4-BE49-F238E27FC236}">
                <a16:creationId xmlns:a16="http://schemas.microsoft.com/office/drawing/2014/main" id="{79F42409-B444-4CB4-87B6-9279F363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292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37" name="marker">
            <a:extLst xmlns:a="http://schemas.openxmlformats.org/drawingml/2006/main">
              <a:ext uri="{FF2B5EF4-FFF2-40B4-BE49-F238E27FC236}">
                <a16:creationId xmlns:a16="http://schemas.microsoft.com/office/drawing/2014/main" id="{3368C912-047E-4F2D-9693-3CAD44AC4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62450"/>
            <a:ext cx="4191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E2E9CE1C-7157-4C3C-9CA1-F8E40284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71975"/>
            <a:ext cx="41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249FC039-7E53-410C-B720-331DEDA1F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3243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49DCF8FB-54F3-4DF5-B3C0-9272D12B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305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Итоговый протокол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A72CFAEE-515A-4FD1-B099-4B1CB8E2E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781550"/>
            <a:ext cx="4552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GO, условный GO или NO-GO</a:t>
            </a:r>
          </a:p>
        </p:txBody>
      </p:sp>
      <p:sp>
        <p:nvSpPr>
          <p:cNvPr id="42" name="rule">
            <a:extLst xmlns:a="http://schemas.openxmlformats.org/drawingml/2006/main">
              <a:ext uri="{FF2B5EF4-FFF2-40B4-BE49-F238E27FC236}">
                <a16:creationId xmlns:a16="http://schemas.microsoft.com/office/drawing/2014/main" id="{8D4801DB-C30B-414E-8494-A847EC3C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4292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3" name="day90-callout">
            <a:extLst xmlns:a="http://schemas.openxmlformats.org/drawingml/2006/main">
              <a:ext uri="{FF2B5EF4-FFF2-40B4-BE49-F238E27FC236}">
                <a16:creationId xmlns:a16="http://schemas.microsoft.com/office/drawing/2014/main" id="{F5238D54-276F-4DCD-BAF3-AAB126DEF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15000"/>
            <a:ext cx="10820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3A242208-B755-4C52-BB25-34FA9E5A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810250"/>
            <a:ext cx="1043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Ценность апробации — не красивый отчёт, а право принять отрицательный вывод на проверяемом основании.</a:t>
            </a:r>
          </a:p>
        </p:txBody>
      </p:sp>
    </p:spTree>
    <p:extLst>
      <p:ext uri="{BB962C8B-B14F-4D97-AF65-F5344CB8AC3E}">
        <p14:creationId xmlns:p14="http://schemas.microsoft.com/office/powerpoint/2010/main" val="10901937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kicker">
            <a:extLst xmlns:a="http://schemas.openxmlformats.org/drawingml/2006/main">
              <a:ext uri="{FF2B5EF4-FFF2-40B4-BE49-F238E27FC236}">
                <a16:creationId xmlns:a16="http://schemas.microsoft.com/office/drawing/2014/main" id="{B44B037B-3082-4AA7-98C4-75342D0F4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КРИТЕРИИ ИТОГА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9A7BEF-DC37-41B2-9D0F-F1D1CC5C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Итог: данные, право, воспроизводимость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6DF5835-22CD-497E-9C3D-B7436FCE5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C2443AE-EE45-4F29-B177-016C25E9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203BFC2-8715-4D1D-9316-424F778BA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81AFEB7-2842-484F-82C4-1C9E4D33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14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5CD8C61-3972-47D4-9999-2973C4EE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049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Одинаковые критерии применяются к каждому кейсу и к модели в целом.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57200" y="2076450"/>
          <a:ext xmlns:a="http://schemas.openxmlformats.org/drawingml/2006/main" cx="10820400" cy="3524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2667000"/>
                <a:gridCol w="2876550"/>
                <a:gridCol w="2895600"/>
              </a:tblGrid>
              <a:tr h="5873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КРИТЕРИЙ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GO</a:t>
                      </a:r>
                    </a:p>
                  </a:txBody>
                  <a:tcPr marL="91440" marR="91440" marT="45720" marB="45720" anchor="ctr">
                    <a:solidFill>
                      <a:srgbClr val="3D8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УСЛОВНЫЙ GO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NO-GO</a:t>
                      </a:r>
                    </a:p>
                  </a:txBody>
                  <a:tcPr marL="91440" marR="91440" marT="45720" marB="45720" anchor="ctr">
                    <a:solidFill>
                      <a:srgbClr val="000000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Трассируемость данных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источник и владелец подтверждены</a:t>
                      </a:r>
                    </a:p>
                  </a:txBody>
                  <a:tcPr marL="91440" marR="91440" marT="45720" marB="45720" anchor="ctr">
                    <a:solidFill>
                      <a:srgbClr val="EAF5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есть закрываемые пробелы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ключевой источник недоступен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Юридическая состоятельность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режим применим</a:t>
                      </a:r>
                    </a:p>
                  </a:txBody>
                  <a:tcPr marL="91440" marR="91440" marT="45720" marB="45720" anchor="ctr">
                    <a:solidFill>
                      <a:srgbClr val="EAF5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нужна доработка условий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модель неприменима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Воспроизводимость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результат повторяем</a:t>
                      </a:r>
                    </a:p>
                  </a:txBody>
                  <a:tcPr marL="91440" marR="91440" marT="45720" marB="45720" anchor="ctr">
                    <a:solidFill>
                      <a:srgbClr val="EAF5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повторяем при оговорках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вывод зависит от ручной трактовки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Практическая нагрузка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соразмерна задаче</a:t>
                      </a:r>
                    </a:p>
                  </a:txBody>
                  <a:tcPr marL="91440" marR="91440" marT="45720" marB="45720" anchor="ctr">
                    <a:solidFill>
                      <a:srgbClr val="EAF5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нужно упростить контур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нагрузка блокирует применение</a:t>
                      </a:r>
                    </a:p>
                  </a:txBody>
                  <a:tcPr marL="91440" marR="91440" marT="45720" marB="45720" anchor="ctr">
                    <a:solidFill>
                      <a:srgbClr val="EDEDED"/>
                    </a:solidFill>
                  </a:tcPr>
                </a:tc>
              </a:tr>
              <a:tr h="587375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Готовность участников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владельцы назначены</a:t>
                      </a:r>
                    </a:p>
                  </a:txBody>
                  <a:tcPr marL="91440" marR="91440" marT="45720" marB="45720" anchor="ctr">
                    <a:solidFill>
                      <a:srgbClr val="EAF5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нужны доп. обязательства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нет ответственных сторон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01A9EB4-7811-4B60-A573-11CA129F4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1025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12-месячный пилот возможен только после GO или согласованного условного GO.</a:t>
            </a:r>
          </a:p>
        </p:txBody>
      </p:sp>
    </p:spTree>
    <p:extLst>
      <p:ext uri="{BB962C8B-B14F-4D97-AF65-F5344CB8AC3E}">
        <p14:creationId xmlns:p14="http://schemas.microsoft.com/office/powerpoint/2010/main" val="209482838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">
            <a:extLst xmlns:a="http://schemas.openxmlformats.org/drawingml/2006/main">
              <a:ext uri="{FF2B5EF4-FFF2-40B4-BE49-F238E27FC236}">
                <a16:creationId xmlns:a16="http://schemas.microsoft.com/office/drawing/2014/main" id="{846D7324-3491-449C-8AE9-96CD1B530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2BFBD5-6C6F-4AC9-B345-384459C2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209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Резолюция фиксирует ограниченный следующий шаг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796AC1D-769E-428B-9EF9-22151022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97DF3C81-DCA9-44D7-B964-324441FB8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CADB788-0B34-46A2-930A-C19ACC58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6525686-9ECE-4586-BEE9-75695D7C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15 / 15</a:t>
            </a:r>
          </a:p>
        </p:txBody>
      </p:sp>
      <p:sp>
        <p:nvSpPr>
          <p:cNvPr id="7" name="resolution-field">
            <a:extLst xmlns:a="http://schemas.openxmlformats.org/drawingml/2006/main">
              <a:ext uri="{FF2B5EF4-FFF2-40B4-BE49-F238E27FC236}">
                <a16:creationId xmlns:a16="http://schemas.microsoft.com/office/drawing/2014/main" id="{410BDD1E-8719-4EE5-A0DF-D5020070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10820400" cy="3295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8" name="resolution-text">
            <a:extLst xmlns:a="http://schemas.openxmlformats.org/drawingml/2006/main">
              <a:ext uri="{FF2B5EF4-FFF2-40B4-BE49-F238E27FC236}">
                <a16:creationId xmlns:a16="http://schemas.microsoft.com/office/drawing/2014/main" id="{9121DD0E-55E7-463F-AF5A-2795BDE73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101727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«Поддержать проведение совместной 90-дневной апробации счётной системы проектного цикла на добровольных кейсах компаний — членов РСПП. Поручить рабочей группе определить состав кейсов, режим работы с данными и критерии итогового решения. Вопрос о 12-месячном пилоте рассмотреть после подтверждения данных, юридической и практической состоятельности модели».</a:t>
            </a:r>
          </a:p>
        </p:txBody>
      </p:sp>
      <p:sp>
        <p:nvSpPr>
          <p:cNvPr id="9" name="next-step">
            <a:extLst xmlns:a="http://schemas.openxmlformats.org/drawingml/2006/main">
              <a:ext uri="{FF2B5EF4-FFF2-40B4-BE49-F238E27FC236}">
                <a16:creationId xmlns:a16="http://schemas.microsoft.com/office/drawing/2014/main" id="{7C99CE57-3C15-4877-8148-0956D0959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00650"/>
            <a:ext cx="108204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8C445F3-5DAD-4A5D-821F-75C6FFF4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СЛЕДУЮЩИЙ ШАГ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34ABC3D-3E66-4530-B296-E4BED639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5353050"/>
            <a:ext cx="798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78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Назначить рабочую встречу и согласовать владельца 90-дневной апробации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10A3009-522B-4F6B-A558-DDFD29AEC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07695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Соколов Сергей Леонидович · severa70@mail.ru</a:t>
            </a:r>
          </a:p>
        </p:txBody>
      </p:sp>
    </p:spTree>
    <p:extLst>
      <p:ext uri="{BB962C8B-B14F-4D97-AF65-F5344CB8AC3E}">
        <p14:creationId xmlns:p14="http://schemas.microsoft.com/office/powerpoint/2010/main" val="15164016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41E0551C-B897-42D7-91D9-6AA60372E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СЧЁТНАЯ СИСТЕМА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35D05B-B542-42D4-8EEA-9183D2E23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457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Одно решение запускает проверку без обязательств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EEF2E3B-5902-422E-886E-AE17C64C0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56F312E-C5A5-4C5C-BD1E-220A5182D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8ECDCE5-47ED-474F-AC3C-83993F52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1195820-B366-4AE4-A6AA-1FBE3898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02 / 15</a:t>
            </a:r>
          </a:p>
        </p:txBody>
      </p:sp>
      <p:sp>
        <p:nvSpPr>
          <p:cNvPr id="7" name="ninety">
            <a:extLst xmlns:a="http://schemas.openxmlformats.org/drawingml/2006/main">
              <a:ext uri="{FF2B5EF4-FFF2-40B4-BE49-F238E27FC236}">
                <a16:creationId xmlns:a16="http://schemas.microsoft.com/office/drawing/2014/main" id="{EA80BF2A-D4B5-4C32-AC4B-0C443AA2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812"/>
          </a:bodyPr>
          <a:lstStyle xmlns:a="http://schemas.openxmlformats.org/drawingml/2006/main"/>
          <a:p xmlns:a="http://schemas.openxmlformats.org/drawingml/2006/main">
            <a:pPr algn="l">
              <a:defRPr sz="117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7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1FC2516-2DAA-4E6F-BE2F-1CCFF5EBC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5755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2CAFC0F-781F-4894-8B78-52194D243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695450"/>
            <a:ext cx="7239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542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Санкционировать совместную апробацию счётной модели на ограниченном наборе добровольных кейсов.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706AC533-68A7-42F4-8C60-171875083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04800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B57A28B-CA3C-44DF-9670-24CC6ECA5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219450"/>
            <a:ext cx="2495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НЕ ФИНАНСИРОВАНИЕ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A35EA71-B135-4899-8AC0-EBB3153F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1813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РСПП формирует запрос и площадку проверки.</a:t>
            </a:r>
          </a:p>
        </p:txBody>
      </p:sp>
      <p:sp>
        <p:nvSpPr>
          <p:cNvPr id="13" name="rule">
            <a:extLst xmlns:a="http://schemas.openxmlformats.org/drawingml/2006/main">
              <a:ext uri="{FF2B5EF4-FFF2-40B4-BE49-F238E27FC236}">
                <a16:creationId xmlns:a16="http://schemas.microsoft.com/office/drawing/2014/main" id="{CC4D3FC6-16B9-40EF-8C61-2719F05E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92430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997C52F-5A2A-4959-949B-AD09C46B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095750"/>
            <a:ext cx="2495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НЕ СТАНДАРТ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F56C6F6-E607-4590-84FC-0B1CAF64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0576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Методика получает статус только после фактов и экспертизы.</a:t>
            </a:r>
          </a:p>
        </p:txBody>
      </p:sp>
      <p:sp>
        <p:nvSpPr>
          <p:cNvPr id="16" name="rule">
            <a:extLst xmlns:a="http://schemas.openxmlformats.org/drawingml/2006/main">
              <a:ext uri="{FF2B5EF4-FFF2-40B4-BE49-F238E27FC236}">
                <a16:creationId xmlns:a16="http://schemas.microsoft.com/office/drawing/2014/main" id="{32286200-F4D1-4694-A7F6-47F5363E1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80060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D83B822-FD54-4272-BBA6-7F8100581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972050"/>
            <a:ext cx="2495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НЕ ПИЛОТ НА ГОД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DA9B6A7-28BA-4BD9-98F3-7225841F4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9339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12 месяцев обсуждаются лишь после положительного итога.</a:t>
            </a:r>
          </a:p>
        </p:txBody>
      </p:sp>
    </p:spTree>
    <p:extLst>
      <p:ext uri="{BB962C8B-B14F-4D97-AF65-F5344CB8AC3E}">
        <p14:creationId xmlns:p14="http://schemas.microsoft.com/office/powerpoint/2010/main" val="16865364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">
            <a:extLst xmlns:a="http://schemas.openxmlformats.org/drawingml/2006/main">
              <a:ext uri="{FF2B5EF4-FFF2-40B4-BE49-F238E27FC236}">
                <a16:creationId xmlns:a16="http://schemas.microsoft.com/office/drawing/2014/main" id="{3548608D-02F8-4059-8848-BF2A2213D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РОЛЬ РСПП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58BDB7-5B72-4857-B77B-6475447F9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РСПП задаёт запрос и правила проверки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C21CA0F-B9B3-459B-A820-1B1D14891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B97D0B9-896D-4B05-9D7F-ACD47AD47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39D933B-4A45-41E0-9190-C660D743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68CA106-E1A2-41CA-BE8C-93BAAAA5A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03 / 15</a:t>
            </a:r>
          </a:p>
        </p:txBody>
      </p:sp>
      <p:sp>
        <p:nvSpPr>
          <p:cNvPr id="7" name="thesis-field">
            <a:extLst xmlns:a="http://schemas.openxmlformats.org/drawingml/2006/main">
              <a:ext uri="{FF2B5EF4-FFF2-40B4-BE49-F238E27FC236}">
                <a16:creationId xmlns:a16="http://schemas.microsoft.com/office/drawing/2014/main" id="{F178B221-0A28-4334-B238-3FC61FE2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4000500" cy="417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5B852A7-8620-4025-9788-93E43B2B5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8120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868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РСПП —</a:t>
            </a:r>
          </a:p>
          <a:p xmlns:a="http://schemas.openxmlformats.org/drawingml/2006/main">
            <a:pPr algn="l">
              <a:defRPr sz="31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не оператор проекта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67946BE-A36E-495C-8831-1BE3FA65E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62300"/>
            <a:ext cx="314325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626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Его ценность — объединить компании, зафиксировать вопрос бизнеса и принять итог по заранее согласованным критериям.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F38D9BC-D177-48DD-91A4-5C82211E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Запрос → правила → вывод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1CC3B9A-73B1-4897-BCE8-420CAF19B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7526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266A981-4D82-40B0-8D05-D3ED2AECF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17526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Межотраслевая кооперация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5601E30-C49D-493E-A729-3C048D5CC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209800"/>
            <a:ext cx="542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Сопоставить кейсы разных компаний и отраслей.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9DCBB71B-3EA3-4398-8702-EF8256C4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14650"/>
            <a:ext cx="611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D5DF85A-D518-41CF-8D9D-AFE4F8AC4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861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CDB52B1-F8D4-4288-9DEF-F9A20A82B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0861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Инвестиционная и ESG-повестка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FF78FE2-45F5-4AB4-8821-3A3319EF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543300"/>
            <a:ext cx="542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Связать экономику проекта с проверяемыми данными.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B824D5E1-4614-4B7A-87AE-6F335C81F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248150"/>
            <a:ext cx="611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2DD4DF7-9AE0-4531-B2B1-4FA91A77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41960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F42629E-97B2-4DCF-B0DE-30105CCB7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4196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Производительность и масштабирование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5BA46A0-C494-43F8-8034-5DA2B4B9E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4876800"/>
            <a:ext cx="542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Отделить воспроизводимый механизм от единичной практики.</a:t>
            </a:r>
          </a:p>
        </p:txBody>
      </p:sp>
    </p:spTree>
    <p:extLst>
      <p:ext uri="{BB962C8B-B14F-4D97-AF65-F5344CB8AC3E}">
        <p14:creationId xmlns:p14="http://schemas.microsoft.com/office/powerpoint/2010/main" val="19142767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kicker">
            <a:extLst xmlns:a="http://schemas.openxmlformats.org/drawingml/2006/main">
              <a:ext uri="{FF2B5EF4-FFF2-40B4-BE49-F238E27FC236}">
                <a16:creationId xmlns:a16="http://schemas.microsoft.com/office/drawing/2014/main" id="{8EF67343-1A64-41AC-A6B3-1CFF86EC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РАЗРЫВ ЦИКЛА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77C57E-28A9-41FB-A43D-0DB339B1D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Проектный цикл разорван между документами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C36735B-7CDF-41F6-A40F-67B81591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85BC285-EFCC-4C3B-BB1F-44D0D90C9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9C66CEA-32D4-4B1E-9F9C-1A751C24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6988E02-4DB8-4006-9766-E57CD8FE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04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37E0BA6-BAE2-4536-837F-625703ECB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Сегодня</a:t>
            </a:r>
          </a:p>
        </p:txBody>
      </p:sp>
      <p:sp>
        <p:nvSpPr>
          <p:cNvPr id="8" name="rule">
            <a:extLst xmlns:a="http://schemas.openxmlformats.org/drawingml/2006/main">
              <a:ext uri="{FF2B5EF4-FFF2-40B4-BE49-F238E27FC236}">
                <a16:creationId xmlns:a16="http://schemas.microsoft.com/office/drawing/2014/main" id="{B19B5B09-0694-4D88-8BC4-79FC01E87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95600"/>
            <a:ext cx="10058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9" name="cycle-0">
            <a:extLst xmlns:a="http://schemas.openxmlformats.org/drawingml/2006/main">
              <a:ext uri="{FF2B5EF4-FFF2-40B4-BE49-F238E27FC236}">
                <a16:creationId xmlns:a16="http://schemas.microsoft.com/office/drawing/2014/main" id="{F29E46D1-D032-4B60-AD3A-2C103FA7B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16E8D02-901A-47BC-85A7-B7195BAF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ЗАПРОС</a:t>
            </a:r>
          </a:p>
        </p:txBody>
      </p:sp>
      <p:sp>
        <p:nvSpPr>
          <p:cNvPr id="11" name="cycle-1">
            <a:extLst xmlns:a="http://schemas.openxmlformats.org/drawingml/2006/main">
              <a:ext uri="{FF2B5EF4-FFF2-40B4-BE49-F238E27FC236}">
                <a16:creationId xmlns:a16="http://schemas.microsoft.com/office/drawing/2014/main" id="{16CE8122-6CDC-4826-9B00-DBD89416D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7EA3889-6EDC-4D86-863B-CC19D60B7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ТЕХМОДЕЛЬ</a:t>
            </a:r>
          </a:p>
        </p:txBody>
      </p:sp>
      <p:sp>
        <p:nvSpPr>
          <p:cNvPr id="13" name="cycle-2">
            <a:extLst xmlns:a="http://schemas.openxmlformats.org/drawingml/2006/main">
              <a:ext uri="{FF2B5EF4-FFF2-40B4-BE49-F238E27FC236}">
                <a16:creationId xmlns:a16="http://schemas.microsoft.com/office/drawing/2014/main" id="{A5005B5B-49E2-42EE-942E-E3A40B406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E90B23C-F822-4165-A2C1-245487639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ДОГОВОР</a:t>
            </a:r>
          </a:p>
        </p:txBody>
      </p:sp>
      <p:sp>
        <p:nvSpPr>
          <p:cNvPr id="15" name="cycle-3">
            <a:extLst xmlns:a="http://schemas.openxmlformats.org/drawingml/2006/main">
              <a:ext uri="{FF2B5EF4-FFF2-40B4-BE49-F238E27FC236}">
                <a16:creationId xmlns:a16="http://schemas.microsoft.com/office/drawing/2014/main" id="{18F50775-D61A-48BF-AA4D-FFBFAF234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050786C-CB91-4DCE-975D-2B781B6BD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ИСПОЛНЕНИЕ</a:t>
            </a:r>
          </a:p>
        </p:txBody>
      </p:sp>
      <p:sp>
        <p:nvSpPr>
          <p:cNvPr id="17" name="cycle-4">
            <a:extLst xmlns:a="http://schemas.openxmlformats.org/drawingml/2006/main">
              <a:ext uri="{FF2B5EF4-FFF2-40B4-BE49-F238E27FC236}">
                <a16:creationId xmlns:a16="http://schemas.microsoft.com/office/drawing/2014/main" id="{EFA123A6-88C6-4C9A-A795-185D85997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A223E2A-60A5-45F8-A8EE-2BE6A20F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19" name="cycle-5">
            <a:extLst xmlns:a="http://schemas.openxmlformats.org/drawingml/2006/main">
              <a:ext uri="{FF2B5EF4-FFF2-40B4-BE49-F238E27FC236}">
                <a16:creationId xmlns:a16="http://schemas.microsoft.com/office/drawing/2014/main" id="{A71E05AD-AE16-408A-A4A7-24A44654E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419350"/>
            <a:ext cx="15430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629C9E1-4ACF-4757-A46F-73555486F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647950"/>
            <a:ext cx="1352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8A52FD68-6035-40EE-B92C-B75280C0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48100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РОЛИ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F7770F8-9329-43A7-B754-CC18CD240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10050"/>
            <a:ext cx="3257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границы ответственности не закреплены</a:t>
            </a:r>
          </a:p>
        </p:txBody>
      </p:sp>
      <p:sp>
        <p:nvSpPr>
          <p:cNvPr id="23" name="divider">
            <a:extLst xmlns:a="http://schemas.openxmlformats.org/drawingml/2006/main">
              <a:ext uri="{FF2B5EF4-FFF2-40B4-BE49-F238E27FC236}">
                <a16:creationId xmlns:a16="http://schemas.microsoft.com/office/drawing/2014/main" id="{AF5EE93F-DC27-47D5-BE29-A4077021E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48100"/>
            <a:ext cx="95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077CCA8-C17A-4BB0-90FF-D96997D75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848100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ИЗМЕНЕНИЯ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79689E0-CBC5-4C90-8B5E-49B0271CB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210050"/>
            <a:ext cx="3257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договор и фактическое событие расходятся</a:t>
            </a:r>
          </a:p>
        </p:txBody>
      </p:sp>
      <p:sp>
        <p:nvSpPr>
          <p:cNvPr id="26" name="divider">
            <a:extLst xmlns:a="http://schemas.openxmlformats.org/drawingml/2006/main">
              <a:ext uri="{FF2B5EF4-FFF2-40B4-BE49-F238E27FC236}">
                <a16:creationId xmlns:a16="http://schemas.microsoft.com/office/drawing/2014/main" id="{F568598A-BB69-4D9A-BF66-2A4EF97A1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848100"/>
            <a:ext cx="95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847C70C-CAC4-4E2A-80D6-2DAB6A617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48100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36C9A48-DFD4-40EE-8FAC-1682082EB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210050"/>
            <a:ext cx="3257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данные собираются постфактум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71E533A-E38F-405C-8492-8CFFD5440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292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58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Нужен общий счётный контур, который связывает решение, обязательство, событие и подтверждение.</a:t>
            </a:r>
          </a:p>
        </p:txBody>
      </p:sp>
    </p:spTree>
    <p:extLst>
      <p:ext uri="{BB962C8B-B14F-4D97-AF65-F5344CB8AC3E}">
        <p14:creationId xmlns:p14="http://schemas.microsoft.com/office/powerpoint/2010/main" val="19796924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3D66104F-A87A-46CF-BA58-D09F2D7A6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РАСПРЕДЕЛЕНИЕ ФУНКЦИЙ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804141-4916-47F6-B141-C085111E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Шесть функций образуют сквозной контур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587538C-9136-4D60-BA76-A4E62163B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A978FC5-F877-426E-B8A9-82C4497F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A1D99314-6B12-4FD7-BB1E-E01612F9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6033A51-1BEF-4219-AECC-FA29832C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05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0DFF0A2-FA47-49A7-805E-D1F69AF2E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Один контур — разные владельцы функций</a:t>
            </a:r>
          </a:p>
        </p:txBody>
      </p:sp>
      <p:sp>
        <p:nvSpPr>
          <p:cNvPr id="8" name="rule">
            <a:extLst xmlns:a="http://schemas.openxmlformats.org/drawingml/2006/main">
              <a:ext uri="{FF2B5EF4-FFF2-40B4-BE49-F238E27FC236}">
                <a16:creationId xmlns:a16="http://schemas.microsoft.com/office/drawing/2014/main" id="{6ED5D377-0B30-4785-A45B-A0B5E6608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47900"/>
            <a:ext cx="5181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1A3004F-5612-4280-9CB0-72BA3F63D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193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РСПП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2937D7E-6C5F-40AA-AAAF-EA1371540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38125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формирует запрос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73D7F511-1DC5-4A3D-9364-254E8C841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4790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9797F05-B06E-451A-A8EB-BBC2AB4F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193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379AE2F1-722A-46FC-AB01-4899CB109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проектирует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BAFA01FD-8B03-43A4-A2BE-22EDA9730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480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BDC2B7A-77EE-4FF1-94EF-0039E66B2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ECBDAE3-519B-4400-B5BD-B3A6A4537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5814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объединяет и реализует</a:t>
            </a:r>
          </a:p>
        </p:txBody>
      </p:sp>
      <p:sp>
        <p:nvSpPr>
          <p:cNvPr id="17" name="rule">
            <a:extLst xmlns:a="http://schemas.openxmlformats.org/drawingml/2006/main">
              <a:ext uri="{FF2B5EF4-FFF2-40B4-BE49-F238E27FC236}">
                <a16:creationId xmlns:a16="http://schemas.microsoft.com/office/drawing/2014/main" id="{8B79DE02-325E-49C1-83BF-467581973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4805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3A162707-9952-4BD7-B96B-E5A51C9CC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1950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B7ED73A-2159-4AFF-9932-FF42092D8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814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закрепляет экономику</a:t>
            </a:r>
          </a:p>
        </p:txBody>
      </p:sp>
      <p:sp>
        <p:nvSpPr>
          <p:cNvPr id="20" name="rule">
            <a:extLst xmlns:a="http://schemas.openxmlformats.org/drawingml/2006/main">
              <a:ext uri="{FF2B5EF4-FFF2-40B4-BE49-F238E27FC236}">
                <a16:creationId xmlns:a16="http://schemas.microsoft.com/office/drawing/2014/main" id="{21FB9B98-5D6D-4074-9E2D-4A20E5EDA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CDB359E-75B6-4929-9E59-72C72A17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196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ESG-IR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F8F4EF1-F3AF-40B1-88A3-3ACCFC27A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78155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доказывает результат</a:t>
            </a:r>
          </a:p>
        </p:txBody>
      </p:sp>
      <p:sp>
        <p:nvSpPr>
          <p:cNvPr id="23" name="rule">
            <a:extLst xmlns:a="http://schemas.openxmlformats.org/drawingml/2006/main">
              <a:ext uri="{FF2B5EF4-FFF2-40B4-BE49-F238E27FC236}">
                <a16:creationId xmlns:a16="http://schemas.microsoft.com/office/drawing/2014/main" id="{1631D1FD-BE03-4C77-8C1D-122DF516D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5181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85241CB5-4A0B-4CAE-BB37-6D0584CA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8196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92780150-8CE3-415E-BE17-BC719D0CD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78155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масштабирует</a:t>
            </a:r>
          </a:p>
        </p:txBody>
      </p:sp>
      <p:sp>
        <p:nvSpPr>
          <p:cNvPr id="26" name="formula-bar">
            <a:extLst xmlns:a="http://schemas.openxmlformats.org/drawingml/2006/main">
              <a:ext uri="{FF2B5EF4-FFF2-40B4-BE49-F238E27FC236}">
                <a16:creationId xmlns:a16="http://schemas.microsoft.com/office/drawing/2014/main" id="{B320294C-905D-4500-8610-72F1B23E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15000"/>
            <a:ext cx="10820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69E66D35-29AC-41DD-B3B0-20EA11A86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810250"/>
            <a:ext cx="1043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Запрос → проект → реализация → экономика → доказательство → масштаб</a:t>
            </a:r>
          </a:p>
        </p:txBody>
      </p:sp>
    </p:spTree>
    <p:extLst>
      <p:ext uri="{BB962C8B-B14F-4D97-AF65-F5344CB8AC3E}">
        <p14:creationId xmlns:p14="http://schemas.microsoft.com/office/powerpoint/2010/main" val="159881976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kicker">
            <a:extLst xmlns:a="http://schemas.openxmlformats.org/drawingml/2006/main">
              <a:ext uri="{FF2B5EF4-FFF2-40B4-BE49-F238E27FC236}">
                <a16:creationId xmlns:a16="http://schemas.microsoft.com/office/drawing/2014/main" id="{73BC0158-6DFF-4FA1-ABD8-E13096BDC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РАБОЧАЯ МОДЕЛЬ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70C9B7-5776-4319-A50E-8D2F45345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0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Восемь регистров собирают проект в единую счётную книгу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EAFA833-9B49-44A5-9978-99BA9AF1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2654049-8724-4C7F-A58E-9EDC3F1D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52400A09-22BF-4937-9D3E-55421747A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F3646B7-2BB3-4D5B-9C97-5E924AC62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06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5C72942-FB19-4073-BEE6-42F1A88D3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D635D7D-B039-472A-9257-3F882ABC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638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Запрос и мандат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BB2206F-560F-4F64-9DBC-9F9444DAF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038350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что проверяется и кем санкционировано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A1F4CB6D-41FC-4BB9-866E-DDCFC8FCD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717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83A1307-633F-46F0-A73D-CDF4A332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432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5BD575E-8570-424C-98F1-738277420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7051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Участники и роли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C5D8600-6414-4038-A0D5-A85A64AC9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05150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ответственность, доступ и конфликт функций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D16C6C13-1B81-4EFC-9789-3D47D1EF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385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C1A6C0C-A4C3-46A9-A40B-C12E08FD4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B3655DB-1941-43F8-801F-BA6A1DC09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719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81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Проектные решения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00932D4-9764-473B-8E4F-FF76C23DC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71950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версии, допущения и точки выбора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81477FD2-E57D-4B15-9354-5533EA81B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55629C7-1BB0-456C-AC8D-D2294396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8768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E429EFB-480D-47C9-AE61-DBF924FFF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38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Данные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7C23696-FD65-41D8-A941-CC524452A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238750"/>
            <a:ext cx="419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источник, владелец, качество и период</a:t>
            </a:r>
          </a:p>
        </p:txBody>
      </p:sp>
      <p:sp>
        <p:nvSpPr>
          <p:cNvPr id="22" name="rule">
            <a:extLst xmlns:a="http://schemas.openxmlformats.org/drawingml/2006/main">
              <a:ext uri="{FF2B5EF4-FFF2-40B4-BE49-F238E27FC236}">
                <a16:creationId xmlns:a16="http://schemas.microsoft.com/office/drawing/2014/main" id="{00F855D3-3A2B-4548-B716-458044F7C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7721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BDAD194-2C63-4694-8F88-4773DB91F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764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71F9E3CA-EB32-4D3C-8733-C4E9A907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638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4D5FECE-9C6C-41F6-A102-593F9BE71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038350"/>
            <a:ext cx="417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экономические обязательства и условия</a:t>
            </a:r>
          </a:p>
        </p:txBody>
      </p:sp>
      <p:sp>
        <p:nvSpPr>
          <p:cNvPr id="26" name="rule">
            <a:extLst xmlns:a="http://schemas.openxmlformats.org/drawingml/2006/main">
              <a:ext uri="{FF2B5EF4-FFF2-40B4-BE49-F238E27FC236}">
                <a16:creationId xmlns:a16="http://schemas.microsoft.com/office/drawing/2014/main" id="{C5803200-0039-4291-8665-ACA3C8B0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5717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E379F49-7834-49E5-AED4-B3F29CFE4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432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3A7FFC04-F7E6-443F-A826-4B12C3C9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7051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События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732CBCA3-FD67-4D01-9242-64DC5A913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105150"/>
            <a:ext cx="417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что произошло, когда и в каком объёме</a:t>
            </a:r>
          </a:p>
        </p:txBody>
      </p:sp>
      <p:sp>
        <p:nvSpPr>
          <p:cNvPr id="30" name="rule">
            <a:extLst xmlns:a="http://schemas.openxmlformats.org/drawingml/2006/main">
              <a:ext uri="{FF2B5EF4-FFF2-40B4-BE49-F238E27FC236}">
                <a16:creationId xmlns:a16="http://schemas.microsoft.com/office/drawing/2014/main" id="{67F7E9F9-0E36-4C87-A8D5-EEA4D2668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E75A9128-02E4-4ABD-9256-A4D6E01BD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810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FC06ACAC-2AEF-4353-9384-F5E2A9D9D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7719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ESG-IR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8B9404DA-A82F-43B7-B2A7-420999D26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171950"/>
            <a:ext cx="417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цепочка доказательств и проверка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7F4A6EE1-0D66-4E51-8DBA-7CB04D3F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7053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67CC605E-7327-444E-98C8-7B339462D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8768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9E0BA0A3-BCBC-4F4E-9AC1-B6A7B1E2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838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Решения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3EFA9959-9ADD-42C6-83DF-65B209ABB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5238750"/>
            <a:ext cx="4171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767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GO, условия, остановка или масштабирование</a:t>
            </a:r>
          </a:p>
        </p:txBody>
      </p:sp>
      <p:sp>
        <p:nvSpPr>
          <p:cNvPr id="38" name="rule">
            <a:extLst xmlns:a="http://schemas.openxmlformats.org/drawingml/2006/main">
              <a:ext uri="{FF2B5EF4-FFF2-40B4-BE49-F238E27FC236}">
                <a16:creationId xmlns:a16="http://schemas.microsoft.com/office/drawing/2014/main" id="{F48C3DA4-4DD9-42F7-A37D-4309C6CD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772150"/>
            <a:ext cx="4800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A94F7D79-7D5D-49D6-BA94-5517D2BA0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436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Регистры — предмет проверки, а не готовая нормативная форма.</a:t>
            </a:r>
          </a:p>
        </p:txBody>
      </p:sp>
    </p:spTree>
    <p:extLst>
      <p:ext uri="{BB962C8B-B14F-4D97-AF65-F5344CB8AC3E}">
        <p14:creationId xmlns:p14="http://schemas.microsoft.com/office/powerpoint/2010/main" val="14927480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">
            <a:extLst xmlns:a="http://schemas.openxmlformats.org/drawingml/2006/main">
              <a:ext uri="{FF2B5EF4-FFF2-40B4-BE49-F238E27FC236}">
                <a16:creationId xmlns:a16="http://schemas.microsoft.com/office/drawing/2014/main" id="{CC8B3193-44E2-4D83-A974-DCC30091C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ЭКОНОМИКА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2E8290-0766-4377-9234-230970052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878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ECO-PPA закрепляет экономическую логику в паспорте события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2AF8265-A7A1-4A1F-9DB1-E9CE7615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9ECDCB0-F44A-4279-8569-7A23789D7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6E6AB44-2992-45EE-8043-52B2E7544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EBF1711-99FB-4289-A2A1-EE99C11CA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07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7A45367-1FBD-4868-831D-6EA7E9372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ЭКСПЕРИМЕНТАЛЬНЫЙ МЕХАНИЗМ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C1FA531-AB98-4B5C-986C-A61967E40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38350"/>
            <a:ext cx="4095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35F7258-6F31-4A78-9948-A744FE5F5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71800"/>
            <a:ext cx="40957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Рабочий паспорт, который связывает условие, измеряемое событие и экономическое последствие.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1A1BABD-DE35-4880-8B54-A7477E6E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86300"/>
            <a:ext cx="4095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9616B"/>
                </a:solidFill>
                <a:latin typeface="Arial"/>
                <a:ea typeface="Arial"/>
                <a:cs typeface="Arial"/>
              </a:rPr>
              <a:t>Не обещает доходность. Не подменяет договор. Проверяет связность модели.</a:t>
            </a:r>
          </a:p>
        </p:txBody>
      </p:sp>
      <p:sp>
        <p:nvSpPr>
          <p:cNvPr id="11" name="eco-layer-0">
            <a:extLst xmlns:a="http://schemas.openxmlformats.org/drawingml/2006/main">
              <a:ext uri="{FF2B5EF4-FFF2-40B4-BE49-F238E27FC236}">
                <a16:creationId xmlns:a16="http://schemas.microsoft.com/office/drawing/2014/main" id="{E338CBB8-B8D7-4DB3-A1C2-D18D16DE4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752600"/>
            <a:ext cx="61341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marker">
            <a:extLst xmlns:a="http://schemas.openxmlformats.org/drawingml/2006/main">
              <a:ext uri="{FF2B5EF4-FFF2-40B4-BE49-F238E27FC236}">
                <a16:creationId xmlns:a16="http://schemas.microsoft.com/office/drawing/2014/main" id="{5F2D9409-8B5F-449D-B5F7-F3EE99566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0193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B6DC557-21CB-4DC6-A87F-9491B3FC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0288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8ED00BF-9A0C-4CE7-9391-F8A2D1FC1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9240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ЧТО СОГЛАСОВАНО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E0A1AD9-FE6D-4A54-8EAF-C22E0F27E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2860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объект · база · показатель · обязательство</a:t>
            </a:r>
          </a:p>
        </p:txBody>
      </p:sp>
      <p:sp>
        <p:nvSpPr>
          <p:cNvPr id="16" name="eco-layer-1">
            <a:extLst xmlns:a="http://schemas.openxmlformats.org/drawingml/2006/main">
              <a:ext uri="{FF2B5EF4-FFF2-40B4-BE49-F238E27FC236}">
                <a16:creationId xmlns:a16="http://schemas.microsoft.com/office/drawing/2014/main" id="{5891E788-F34B-473A-9D21-AA9401C1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09900"/>
            <a:ext cx="61341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7" name="marker">
            <a:extLst xmlns:a="http://schemas.openxmlformats.org/drawingml/2006/main">
              <a:ext uri="{FF2B5EF4-FFF2-40B4-BE49-F238E27FC236}">
                <a16:creationId xmlns:a16="http://schemas.microsoft.com/office/drawing/2014/main" id="{C188172A-E1E3-45F1-B8D0-B853186DF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766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063939E1-6D91-4EDA-935B-55A3D9679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861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62CDA89-97E3-4A68-ACB3-27AB1C52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1813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ЧТО ПРОИЗОШЛО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B3CBD72-904C-43C6-98BB-541870751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5433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событие · период · отклонение · владелец</a:t>
            </a:r>
          </a:p>
        </p:txBody>
      </p:sp>
      <p:sp>
        <p:nvSpPr>
          <p:cNvPr id="21" name="eco-layer-2">
            <a:extLst xmlns:a="http://schemas.openxmlformats.org/drawingml/2006/main">
              <a:ext uri="{FF2B5EF4-FFF2-40B4-BE49-F238E27FC236}">
                <a16:creationId xmlns:a16="http://schemas.microsoft.com/office/drawing/2014/main" id="{822DA864-0127-441C-ACCA-5DF17555E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267200"/>
            <a:ext cx="61341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2" name="marker">
            <a:extLst xmlns:a="http://schemas.openxmlformats.org/drawingml/2006/main">
              <a:ext uri="{FF2B5EF4-FFF2-40B4-BE49-F238E27FC236}">
                <a16:creationId xmlns:a16="http://schemas.microsoft.com/office/drawing/2014/main" id="{669CAF88-B14F-4127-B410-6D3280096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5339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3E8F529-BB9F-44DB-B847-5141DD389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543425"/>
            <a:ext cx="45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56187FD-125B-4154-950E-1347D42FB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4386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ЧТО ПОДТВЕРЖДЕНО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E58A772-4690-413D-88B5-531C09C21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80060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источник · метод · проверка · вывод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DE808DB0-F927-4785-A439-4DFB57A6C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676900"/>
            <a:ext cx="613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397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Паспорт становится общей точкой сверки для бизнеса, проекта и доказательной функции.</a:t>
            </a:r>
          </a:p>
        </p:txBody>
      </p:sp>
    </p:spTree>
    <p:extLst>
      <p:ext uri="{BB962C8B-B14F-4D97-AF65-F5344CB8AC3E}">
        <p14:creationId xmlns:p14="http://schemas.microsoft.com/office/powerpoint/2010/main" val="17588320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kicker">
            <a:extLst xmlns:a="http://schemas.openxmlformats.org/drawingml/2006/main">
              <a:ext uri="{FF2B5EF4-FFF2-40B4-BE49-F238E27FC236}">
                <a16:creationId xmlns:a16="http://schemas.microsoft.com/office/drawing/2014/main" id="{A5DD6321-FBB9-4D30-8101-F9BDFCC41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ДОКАЗАТЕЛЬНАЯ ЦЕПОЧКА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40F5E0-86AD-4CFB-B63A-7FA5D310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8709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ESG-IR делает вывод воспроизводимым, а не декларативным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0591B16-423D-45C2-BC1F-DFA9C605F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9691A81F-F58B-487D-AD6B-A7A01FB74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06F2660A-0CAA-4666-9016-F2E8377BE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8341CB-4FC5-4A97-B9A4-D15713239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08 / 15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040A0BF-6EEC-4B08-85C1-3A697B4B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66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ЭКСПЕРИМЕНТАЛЬНЫЙ МЕХАНИЗМ · каждый итог проходит одну цепочку происхождения данных</a:t>
            </a:r>
          </a:p>
        </p:txBody>
      </p:sp>
      <p:sp>
        <p:nvSpPr>
          <p:cNvPr id="8" name="rule">
            <a:extLst xmlns:a="http://schemas.openxmlformats.org/drawingml/2006/main">
              <a:ext uri="{FF2B5EF4-FFF2-40B4-BE49-F238E27FC236}">
                <a16:creationId xmlns:a16="http://schemas.microsoft.com/office/drawing/2014/main" id="{F00738B7-6B40-4187-B673-39696191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28950"/>
            <a:ext cx="9258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9" name="rule">
            <a:extLst xmlns:a="http://schemas.openxmlformats.org/drawingml/2006/main">
              <a:ext uri="{FF2B5EF4-FFF2-40B4-BE49-F238E27FC236}">
                <a16:creationId xmlns:a16="http://schemas.microsoft.com/office/drawing/2014/main" id="{BAC47AC4-DEFA-43D5-A5D3-F12D49719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62500"/>
            <a:ext cx="9258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0" name="evidence-0">
            <a:extLst xmlns:a="http://schemas.openxmlformats.org/drawingml/2006/main">
              <a:ext uri="{FF2B5EF4-FFF2-40B4-BE49-F238E27FC236}">
                <a16:creationId xmlns:a16="http://schemas.microsoft.com/office/drawing/2014/main" id="{C83153FF-D2DC-4259-8281-0D205407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4790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13802E0-B039-4A4A-B173-8F103257A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19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8F2BFF4-2273-409C-B8A6-4090E2C33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4003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ТРЕБОВАНИЕ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503DD0F-69B6-4772-AC3C-584E2E8D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83845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что нужно доказать</a:t>
            </a:r>
          </a:p>
        </p:txBody>
      </p:sp>
      <p:sp>
        <p:nvSpPr>
          <p:cNvPr id="14" name="evidence-1">
            <a:extLst xmlns:a="http://schemas.openxmlformats.org/drawingml/2006/main">
              <a:ext uri="{FF2B5EF4-FFF2-40B4-BE49-F238E27FC236}">
                <a16:creationId xmlns:a16="http://schemas.microsoft.com/office/drawing/2014/main" id="{2564EDA9-9AD7-4FB9-802F-CB911035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24790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D8C3B7F-B59E-41A2-AF2F-83A503FF2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419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90DE99E-F31C-4162-88FD-429D066F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4003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8E95381-0009-4E0D-813A-F79C45D5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3845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откуда получены данные</a:t>
            </a:r>
          </a:p>
        </p:txBody>
      </p:sp>
      <p:sp>
        <p:nvSpPr>
          <p:cNvPr id="18" name="evidence-2">
            <a:extLst xmlns:a="http://schemas.openxmlformats.org/drawingml/2006/main">
              <a:ext uri="{FF2B5EF4-FFF2-40B4-BE49-F238E27FC236}">
                <a16:creationId xmlns:a16="http://schemas.microsoft.com/office/drawing/2014/main" id="{179D368B-7DCC-4EAB-A6C8-628653414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4790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414A740-8956-4141-A68A-5BE6E998D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19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60D31058-254C-40E3-9C90-34C0805AB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4003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СОБЫТИЕ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66B11CE-6128-41E4-961B-393A82FF4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3845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что и когда произошло</a:t>
            </a:r>
          </a:p>
        </p:txBody>
      </p:sp>
      <p:sp>
        <p:nvSpPr>
          <p:cNvPr id="22" name="evidence-3">
            <a:extLst xmlns:a="http://schemas.openxmlformats.org/drawingml/2006/main">
              <a:ext uri="{FF2B5EF4-FFF2-40B4-BE49-F238E27FC236}">
                <a16:creationId xmlns:a16="http://schemas.microsoft.com/office/drawing/2014/main" id="{01F41608-7EA2-4206-88F4-5ADB434F1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8145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DAB7C85-EAB9-45A2-AE69-9882F3F8A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529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81D77678-4609-405C-B420-B3598B904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133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МЕТОД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B1698E82-C0B3-4E49-9B1C-706EA33A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5720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как рассчитан показатель</a:t>
            </a:r>
          </a:p>
        </p:txBody>
      </p:sp>
      <p:sp>
        <p:nvSpPr>
          <p:cNvPr id="26" name="evidence-4">
            <a:extLst xmlns:a="http://schemas.openxmlformats.org/drawingml/2006/main">
              <a:ext uri="{FF2B5EF4-FFF2-40B4-BE49-F238E27FC236}">
                <a16:creationId xmlns:a16="http://schemas.microsoft.com/office/drawing/2014/main" id="{272C892B-2936-4EFE-90D6-0BA23425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98145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EB36CF9-B374-43DB-B99A-324376B6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1529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B8FCE35-B157-44B7-8BA5-4E4F4CE3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133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527D020D-80B1-440E-BE13-179EC6F30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5720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кто и что проверил</a:t>
            </a:r>
          </a:p>
        </p:txBody>
      </p:sp>
      <p:sp>
        <p:nvSpPr>
          <p:cNvPr id="30" name="evidence-5">
            <a:extLst xmlns:a="http://schemas.openxmlformats.org/drawingml/2006/main">
              <a:ext uri="{FF2B5EF4-FFF2-40B4-BE49-F238E27FC236}">
                <a16:creationId xmlns:a16="http://schemas.microsoft.com/office/drawing/2014/main" id="{715E095F-AA2B-43AE-B086-EBE615D4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981450"/>
            <a:ext cx="325755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564BAE65-0962-430B-8EED-1B412F4E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1529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F509A189-5362-43B4-A789-12DD3A6FE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13385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ВЫВОД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2F251F3D-B4C1-412B-A33F-E7869457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57200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что можно утверждать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298397FD-2D16-484C-801A-5396B0F34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638800"/>
            <a:ext cx="10820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Если звено не подтверждено, вывод маркируется как условный или недоказанный.</a:t>
            </a:r>
          </a:p>
        </p:txBody>
      </p:sp>
    </p:spTree>
    <p:extLst>
      <p:ext uri="{BB962C8B-B14F-4D97-AF65-F5344CB8AC3E}">
        <p14:creationId xmlns:p14="http://schemas.microsoft.com/office/powerpoint/2010/main" val="194818163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">
            <a:extLst xmlns:a="http://schemas.openxmlformats.org/drawingml/2006/main">
              <a:ext uri="{FF2B5EF4-FFF2-40B4-BE49-F238E27FC236}">
                <a16:creationId xmlns:a16="http://schemas.microsoft.com/office/drawing/2014/main" id="{60018799-13DF-4A04-91BE-FC5E5D381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575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КАРТА ПРОВЕРКИ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12A7390-468B-43A1-A512-3145CCCA1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0550"/>
            <a:ext cx="112776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741 — карта полноты, не стандарт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AFDBDED-EA29-4418-9355-BBF6F538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144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CB5EE71-A648-4B08-9024-F4C322970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391275"/>
            <a:ext cx="11277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67B53A6-7425-4E97-8571-381CA3C0F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770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ПАКЕТ К А.Н. ШОХИНУ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1FE30E7-4EF0-4ADA-9097-DD9F9BD2C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4770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9616B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16B"/>
                </a:solidFill>
                <a:latin typeface="Arial"/>
                <a:ea typeface="Arial"/>
                <a:cs typeface="Arial"/>
              </a:rPr>
              <a:t>09 / 15</a:t>
            </a:r>
          </a:p>
        </p:txBody>
      </p:sp>
      <p:sp>
        <p:nvSpPr>
          <p:cNvPr id="7" name="741-field">
            <a:extLst xmlns:a="http://schemas.openxmlformats.org/drawingml/2006/main">
              <a:ext uri="{FF2B5EF4-FFF2-40B4-BE49-F238E27FC236}">
                <a16:creationId xmlns:a16="http://schemas.microsoft.com/office/drawing/2014/main" id="{3799CBA7-835E-47AF-A697-BBA659554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4095750" cy="421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CA2FE2F-5D69-4975-AC02-DBAFFEC2A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81200"/>
            <a:ext cx="367665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749"/>
          </a:bodyPr>
          <a:lstStyle xmlns:a="http://schemas.openxmlformats.org/drawingml/2006/main"/>
          <a:p xmlns:a="http://schemas.openxmlformats.org/drawingml/2006/main">
            <a:pPr algn="ctr">
              <a:defRPr sz="10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741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22D194C-5350-4863-8F70-B209BDAA3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3676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DCBF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6DCBF4"/>
                </a:solidFill>
                <a:latin typeface="Arial"/>
                <a:ea typeface="Arial"/>
                <a:cs typeface="Arial"/>
              </a:rPr>
              <a:t>тестовая комбинация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F3E0DBA-FD51-415A-AFDD-E9E39B854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33718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Покрытие помогает увидеть пропуски и повторения — оно не доказывает применимость каждой комбинации.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B111885-85CC-4D20-88F6-9DA57F51E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828800"/>
            <a:ext cx="6134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3 × 13 × 19</a:t>
            </a:r>
          </a:p>
        </p:txBody>
      </p:sp>
      <p:sp>
        <p:nvSpPr>
          <p:cNvPr id="12" name="rule">
            <a:extLst xmlns:a="http://schemas.openxmlformats.org/drawingml/2006/main">
              <a:ext uri="{FF2B5EF4-FFF2-40B4-BE49-F238E27FC236}">
                <a16:creationId xmlns:a16="http://schemas.microsoft.com/office/drawing/2014/main" id="{5272F1A7-4A0A-4F49-B620-0E919EF4F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57500"/>
            <a:ext cx="613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396F413-C7E8-4A95-9E86-9D00EC284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009900"/>
            <a:ext cx="2076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3 масштаба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A036CE4-07BC-4352-9269-BF5E568B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990850"/>
            <a:ext cx="3829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объект · предприятие · межотраслевой контур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97250B59-9620-471F-B070-C57F4B659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771900"/>
            <a:ext cx="613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4F69D0D-1C83-4295-92F4-AC515EE44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924300"/>
            <a:ext cx="2076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13 фаз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FB36303-C65E-4D84-B920-1E2F5C698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905250"/>
            <a:ext cx="3829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последовательность проектного и операционного цикла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4AFC1712-C1BC-4E58-9534-AFE3F7FA5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686300"/>
            <a:ext cx="6134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395FFD4-8827-4D16-B680-ECC20A5A8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838700"/>
            <a:ext cx="2076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19 балансов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8BB41A03-1988-436E-AA90-C3DDDF84C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819650"/>
            <a:ext cx="3829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5282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5282D"/>
                </a:solidFill>
                <a:latin typeface="Arial"/>
                <a:ea typeface="Arial"/>
                <a:cs typeface="Arial"/>
              </a:rPr>
              <a:t>экономика, ресурсы, обязательства и доказательства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EBDBC4A0-8B73-4505-9D0B-AC2F70D46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695950"/>
            <a:ext cx="613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90-м дне карта пересматривается по фактическим кейсам.</a:t>
            </a:r>
          </a:p>
        </p:txBody>
      </p:sp>
    </p:spTree>
    <p:extLst>
      <p:ext uri="{BB962C8B-B14F-4D97-AF65-F5344CB8AC3E}">
        <p14:creationId xmlns:p14="http://schemas.microsoft.com/office/powerpoint/2010/main" val="21311679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2026-08-29T09:09:09.8940000Z</dcterms:created>
  <dcterms:modified xsi:type="dcterms:W3CDTF">2026-08-29T09:09:09.8940000Z</dcterms:modified>
</coreProperties>
</file>