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b284ee0b9d0429a" /><Relationship Type="http://schemas.openxmlformats.org/officeDocument/2006/relationships/extended-properties" Target="/docProps/app.xml" Id="R0b837d8a0e464dbe" /><Relationship Type="http://schemas.openxmlformats.org/officeDocument/2006/relationships/officeDocument" Target="/ppt/presentation.xml" Id="R55e1566ac06d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9093132774b3e"/>
  </p:sldMasterIdLst>
  <p:notesMasterIdLst>
    <p:notesMasterId xmlns:r="http://schemas.openxmlformats.org/officeDocument/2006/relationships" r:id="R52dda8489fdd43e5"/>
  </p:notesMasterIdLst>
  <p:sldIdLst>
    <p:sldId xmlns:r="http://schemas.openxmlformats.org/officeDocument/2006/relationships" id="256" r:id="Ra38e0bd2078f4053"/>
    <p:sldId xmlns:r="http://schemas.openxmlformats.org/officeDocument/2006/relationships" id="257" r:id="Ra15fcd0e9e514df2"/>
    <p:sldId xmlns:r="http://schemas.openxmlformats.org/officeDocument/2006/relationships" id="258" r:id="R8e12a414911d4986"/>
    <p:sldId xmlns:r="http://schemas.openxmlformats.org/officeDocument/2006/relationships" id="259" r:id="Rb1fc22d6a8d54f4b"/>
    <p:sldId xmlns:r="http://schemas.openxmlformats.org/officeDocument/2006/relationships" id="260" r:id="R6e0f30efd5304252"/>
    <p:sldId xmlns:r="http://schemas.openxmlformats.org/officeDocument/2006/relationships" id="261" r:id="Rad648ba8a23c44e1"/>
    <p:sldId xmlns:r="http://schemas.openxmlformats.org/officeDocument/2006/relationships" id="262" r:id="R50a80ce2e9314c4b"/>
    <p:sldId xmlns:r="http://schemas.openxmlformats.org/officeDocument/2006/relationships" id="263" r:id="R630ec3fa19cb46bc"/>
    <p:sldId xmlns:r="http://schemas.openxmlformats.org/officeDocument/2006/relationships" id="264" r:id="Rbeee1245bb78462d"/>
    <p:sldId xmlns:r="http://schemas.openxmlformats.org/officeDocument/2006/relationships" id="265" r:id="Rb3b47083460a4135"/>
    <p:sldId xmlns:r="http://schemas.openxmlformats.org/officeDocument/2006/relationships" id="266" r:id="R5dd00dbb0c634111"/>
    <p:sldId xmlns:r="http://schemas.openxmlformats.org/officeDocument/2006/relationships" id="267" r:id="R605ce19855ce4ff1"/>
    <p:sldId xmlns:r="http://schemas.openxmlformats.org/officeDocument/2006/relationships" id="268" r:id="R2a80ce461b714d8c"/>
    <p:sldId xmlns:r="http://schemas.openxmlformats.org/officeDocument/2006/relationships" id="269" r:id="R652ca8604efb42f9"/>
    <p:sldId xmlns:r="http://schemas.openxmlformats.org/officeDocument/2006/relationships" id="270" r:id="R5b071162935649f7"/>
    <p:sldId xmlns:r="http://schemas.openxmlformats.org/officeDocument/2006/relationships" id="271" r:id="Racaa98646036447b"/>
    <p:sldId xmlns:r="http://schemas.openxmlformats.org/officeDocument/2006/relationships" id="272" r:id="Rf0269f8b81394225"/>
    <p:sldId xmlns:r="http://schemas.openxmlformats.org/officeDocument/2006/relationships" id="273" r:id="R256448151b62436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2153374d7c241a9" /><Relationship Type="http://schemas.openxmlformats.org/officeDocument/2006/relationships/slideMaster" Target="/ppt/slideMasters/slideMaster1.xml" Id="Rb0a9093132774b3e" /><Relationship Type="http://schemas.openxmlformats.org/officeDocument/2006/relationships/notesMaster" Target="/ppt/notesMasters/notesMaster1.xml" Id="R52dda8489fdd43e5" /><Relationship Type="http://schemas.openxmlformats.org/officeDocument/2006/relationships/presProps" Target="/ppt/presProps.xml" Id="R839b836a1b4043dc" /><Relationship Type="http://schemas.openxmlformats.org/officeDocument/2006/relationships/tableStyles" Target="/ppt/tableStyles.xml" Id="R347d7e3719444aa0" /><Relationship Type="http://schemas.openxmlformats.org/officeDocument/2006/relationships/slide" Target="/ppt/slides/slide1.xml" Id="Ra38e0bd2078f4053" /><Relationship Type="http://schemas.openxmlformats.org/officeDocument/2006/relationships/slide" Target="/ppt/slides/slide2.xml" Id="Ra15fcd0e9e514df2" /><Relationship Type="http://schemas.openxmlformats.org/officeDocument/2006/relationships/slide" Target="/ppt/slides/slide3.xml" Id="R8e12a414911d4986" /><Relationship Type="http://schemas.openxmlformats.org/officeDocument/2006/relationships/slide" Target="/ppt/slides/slide4.xml" Id="Rb1fc22d6a8d54f4b" /><Relationship Type="http://schemas.openxmlformats.org/officeDocument/2006/relationships/slide" Target="/ppt/slides/slide5.xml" Id="R6e0f30efd5304252" /><Relationship Type="http://schemas.openxmlformats.org/officeDocument/2006/relationships/slide" Target="/ppt/slides/slide6.xml" Id="Rad648ba8a23c44e1" /><Relationship Type="http://schemas.openxmlformats.org/officeDocument/2006/relationships/slide" Target="/ppt/slides/slide7.xml" Id="R50a80ce2e9314c4b" /><Relationship Type="http://schemas.openxmlformats.org/officeDocument/2006/relationships/slide" Target="/ppt/slides/slide8.xml" Id="R630ec3fa19cb46bc" /><Relationship Type="http://schemas.openxmlformats.org/officeDocument/2006/relationships/slide" Target="/ppt/slides/slide9.xml" Id="Rbeee1245bb78462d" /><Relationship Type="http://schemas.openxmlformats.org/officeDocument/2006/relationships/slide" Target="/ppt/slides/slide10.xml" Id="Rb3b47083460a4135" /><Relationship Type="http://schemas.openxmlformats.org/officeDocument/2006/relationships/slide" Target="/ppt/slides/slide11.xml" Id="R5dd00dbb0c634111" /><Relationship Type="http://schemas.openxmlformats.org/officeDocument/2006/relationships/slide" Target="/ppt/slides/slide12.xml" Id="R605ce19855ce4ff1" /><Relationship Type="http://schemas.openxmlformats.org/officeDocument/2006/relationships/slide" Target="/ppt/slides/slide13.xml" Id="R2a80ce461b714d8c" /><Relationship Type="http://schemas.openxmlformats.org/officeDocument/2006/relationships/slide" Target="/ppt/slides/slide14.xml" Id="R652ca8604efb42f9" /><Relationship Type="http://schemas.openxmlformats.org/officeDocument/2006/relationships/slide" Target="/ppt/slides/slide15.xml" Id="R5b071162935649f7" /><Relationship Type="http://schemas.openxmlformats.org/officeDocument/2006/relationships/slide" Target="/ppt/slides/slide16.xml" Id="Racaa98646036447b" /><Relationship Type="http://schemas.openxmlformats.org/officeDocument/2006/relationships/slide" Target="/ppt/slides/slide17.xml" Id="Rf0269f8b81394225" /><Relationship Type="http://schemas.openxmlformats.org/officeDocument/2006/relationships/slide" Target="/ppt/slides/slide18.xml" Id="R256448151b62436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97e6280a46a450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dffee1e057b4e33" /><Relationship Type="http://schemas.openxmlformats.org/officeDocument/2006/relationships/notesMaster" Target="/ppt/notesMasters/notesMaster1.xml" Id="R6864dfff495e4b3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0286f9514c74d19" /><Relationship Type="http://schemas.openxmlformats.org/officeDocument/2006/relationships/notesMaster" Target="/ppt/notesMasters/notesMaster1.xml" Id="R60e573107e1b47c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c4e812ccb374e7f" /><Relationship Type="http://schemas.openxmlformats.org/officeDocument/2006/relationships/notesMaster" Target="/ppt/notesMasters/notesMaster1.xml" Id="R84741fa1fa284f3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aaad4a33b844303" /><Relationship Type="http://schemas.openxmlformats.org/officeDocument/2006/relationships/notesMaster" Target="/ppt/notesMasters/notesMaster1.xml" Id="R43f32ea886a1409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1f3eba14abe4776" /><Relationship Type="http://schemas.openxmlformats.org/officeDocument/2006/relationships/notesMaster" Target="/ppt/notesMasters/notesMaster1.xml" Id="R0c2195974a8743c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05eedf7c30f4e7a" /><Relationship Type="http://schemas.openxmlformats.org/officeDocument/2006/relationships/notesMaster" Target="/ppt/notesMasters/notesMaster1.xml" Id="Re55228ecbf574fc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15e2e2699ee4fe4" /><Relationship Type="http://schemas.openxmlformats.org/officeDocument/2006/relationships/notesMaster" Target="/ppt/notesMasters/notesMaster1.xml" Id="R4dfb0520d08e4d6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bbe9bbdb86948cc" /><Relationship Type="http://schemas.openxmlformats.org/officeDocument/2006/relationships/notesMaster" Target="/ppt/notesMasters/notesMaster1.xml" Id="R8924afb15176403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3273496a8e8494e" /><Relationship Type="http://schemas.openxmlformats.org/officeDocument/2006/relationships/notesMaster" Target="/ppt/notesMasters/notesMaster1.xml" Id="R793a826393ef4c2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349b797d00e4392" /><Relationship Type="http://schemas.openxmlformats.org/officeDocument/2006/relationships/notesMaster" Target="/ppt/notesMasters/notesMaster1.xml" Id="R29258a4bff284bd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516228cff984be6" /><Relationship Type="http://schemas.openxmlformats.org/officeDocument/2006/relationships/notesMaster" Target="/ppt/notesMasters/notesMaster1.xml" Id="R9ea026deb016487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6b0099193184094" /><Relationship Type="http://schemas.openxmlformats.org/officeDocument/2006/relationships/notesMaster" Target="/ppt/notesMasters/notesMaster1.xml" Id="R860b81fad10e4a4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f272420ea924099" /><Relationship Type="http://schemas.openxmlformats.org/officeDocument/2006/relationships/notesMaster" Target="/ppt/notesMasters/notesMaster1.xml" Id="Rc26dc29d38e94af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894be1b71504407" /><Relationship Type="http://schemas.openxmlformats.org/officeDocument/2006/relationships/notesMaster" Target="/ppt/notesMasters/notesMaster1.xml" Id="Rfdeba1fe398d48d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46db919699e4f18" /><Relationship Type="http://schemas.openxmlformats.org/officeDocument/2006/relationships/notesMaster" Target="/ppt/notesMasters/notesMaster1.xml" Id="R0645f5aa67f545a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8d6e8707cd340c6" /><Relationship Type="http://schemas.openxmlformats.org/officeDocument/2006/relationships/notesMaster" Target="/ppt/notesMasters/notesMaster1.xml" Id="R3afdea428b3d4b2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056c10aa0b24f5c" /><Relationship Type="http://schemas.openxmlformats.org/officeDocument/2006/relationships/notesMaster" Target="/ppt/notesMasters/notesMaster1.xml" Id="R83e0314ba9ff4c8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902dc052d944e78" /><Relationship Type="http://schemas.openxmlformats.org/officeDocument/2006/relationships/notesMaster" Target="/ppt/notesMasters/notesMaster1.xml" Id="R1ba9f4fc3bbe413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>- https://kremlin.ru/events/president/news/74135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Открыть с того, что это пакет для определения маршрута экспертизы, а не просьба об утверждении финансирования.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Не смешивать результаты ступеней: аналитическая апробация не означает готовность к капитальному пилоту.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Срок отсчитывается после организационного решения и предоставления согласованного набора исходных данных.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Показать, что 12-месячный цикл начинается только после G1–G2 и отдельного решения по правовой и финансовой модели.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Финансовая рамка — предложение инициатора. Никаких обязательств до ТЭО, экспертиз и отдельного решения.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>- https://rosstat.gov.ru/statistics/accounts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Целевые значения для предметных KPI устанавливаются после фиксации исходного уровня и не меняются ретроспективно.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Ворота — проектная методика. Конкретные решения принимаются уполномоченными органами и заказчиком в установленном порядке.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>- https://publication.pravo.gov.ru/Document/View/0001201406300016</a:t>
            </a:r>
          </a:p>
          <a:p xmlns:a="http://schemas.openxmlformats.org/drawingml/2006/main">
            <a:r>
              <a:t>- https://publication.pravo.gov.ru/document/0001202405070015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Масштабирование возможно только после независимой оценки, типизации и отдельного решения.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Риск-реестр должен иметь владельцев, меры, остаточный риск и триггер остановки.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>- https://www.kremlin.ru/acts/bank/46186</a:t>
            </a:r>
          </a:p>
          <a:p xmlns:a="http://schemas.openxmlformats.org/drawingml/2006/main">
            <a:r>
              <a:t>- https://www.kremlin.ru/acts/bank/46219</a:t>
            </a:r>
          </a:p>
          <a:p xmlns:a="http://schemas.openxmlformats.org/drawingml/2006/main">
            <a:r>
              <a:t>- https://publication.pravo.gov.ru/document/0001202407220045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Закрыть доклад тремя конкретными запросами и сразу снять четыре возможных опасения.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>- https://www.kremlin.ru/acts/bank/46186</a:t>
            </a:r>
          </a:p>
          <a:p xmlns:a="http://schemas.openxmlformats.org/drawingml/2006/main">
            <a:r>
              <a:t>- https://www.kremlin.ru/acts/bank/46219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Подчеркнуть: дальнейший 12-месячный пилот рассматривается только после положительного заключения.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Не критиковать существующие системы: проблема в сопоставимости и межотраслевой координации, а не в отсутствии данных.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>- https://rosstat.gov.ru/statistics/accounts</a:t>
            </a:r>
          </a:p>
          <a:p xmlns:a="http://schemas.openxmlformats.org/drawingml/2006/main">
            <a:r>
              <a:t>- https://www.cbr.ru/statistics/macro_itm/external_sector/pb/meth_com_bop/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IRE используется только как навигационный индекс; нормативные пороги и первичные показатели имеют приоритет.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Не называть ECO-PPA утверждённым государственным договором. Это рабочая рамка подготовки конкретного проекта.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Схема является функциональной архитектурой пилота; конкретные организации и правовые статусы определяются отдельными решениями.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>- https://www.kremlin.ru/acts/bank/46186</a:t>
            </a:r>
          </a:p>
          <a:p xmlns:a="http://schemas.openxmlformats.org/drawingml/2006/main">
            <a:r>
              <a:t>- https://www.kremlin.ru/acts/bank/46219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Ролевая таблица описывает предлагаемое разграничение, а не назначает конкретного оператора или исполнителя.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Состав балансов подлежит экспертному уточнению; главное — сквозная связность ресурсов и результатов.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 source: Paket_Dyuminu_Gossovet_Balansy_EQUILIBRIUM_ECO_PPA.docx, 27.08.2026</a:t>
            </a:r>
          </a:p>
          <a:p xmlns:a="http://schemas.openxmlformats.org/drawingml/2006/main">
            <a:r>
              <a:t>- https://publication.pravo.gov.ru/document/0001202407220045</a:t>
            </a:r>
          </a:p>
          <a:p xmlns:a="http://schemas.openxmlformats.org/drawingml/2006/main">
            <a:r>
              <a:t>- https://publication.pravo.gov.ru/document/0001202512290122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note]</a:t>
            </a:r>
          </a:p>
          <a:p xmlns:a="http://schemas.openxmlformats.org/drawingml/2006/main">
            <a:r>
              <a:t>Не утверждать состав межкомиссионной группы на слайде: это предложение для первичной проработки.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c0c4a77f8420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43bd3bc9a194124" /><Relationship Type="http://schemas.openxmlformats.org/officeDocument/2006/relationships/slideLayout" Target="/ppt/slideLayouts/slideLayout1.xml" Id="Rb0c91cc708934b8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91cc708934b8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88e9f8644f2b" /><Relationship Type="http://schemas.openxmlformats.org/officeDocument/2006/relationships/notesSlide" Target="/ppt/notesSlides/notesSlide1.xml" Id="R8105edfb8e3b4e0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b1a137f70450b" /><Relationship Type="http://schemas.openxmlformats.org/officeDocument/2006/relationships/notesSlide" Target="/ppt/notesSlides/notesSlide10.xml" Id="R8e2c90ca8fa040c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75405a8ca4084" /><Relationship Type="http://schemas.openxmlformats.org/officeDocument/2006/relationships/notesSlide" Target="/ppt/notesSlides/notesSlide11.xml" Id="R055a05cc9233420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70362fb304230" /><Relationship Type="http://schemas.openxmlformats.org/officeDocument/2006/relationships/notesSlide" Target="/ppt/notesSlides/notesSlide12.xml" Id="Rbb7a05a1aed04f0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380d1972541ff" /><Relationship Type="http://schemas.openxmlformats.org/officeDocument/2006/relationships/notesSlide" Target="/ppt/notesSlides/notesSlide13.xml" Id="R778c72074dca448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56b42ae9a4335" /><Relationship Type="http://schemas.openxmlformats.org/officeDocument/2006/relationships/notesSlide" Target="/ppt/notesSlides/notesSlide14.xml" Id="Rd239c714ddbf43a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25c4ccff2477b" /><Relationship Type="http://schemas.openxmlformats.org/officeDocument/2006/relationships/notesSlide" Target="/ppt/notesSlides/notesSlide15.xml" Id="R90c818444fc048d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a1ed819b64931" /><Relationship Type="http://schemas.openxmlformats.org/officeDocument/2006/relationships/notesSlide" Target="/ppt/notesSlides/notesSlide16.xml" Id="R237db63a0aca449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7ca2313484be3" /><Relationship Type="http://schemas.openxmlformats.org/officeDocument/2006/relationships/notesSlide" Target="/ppt/notesSlides/notesSlide17.xml" Id="R234c4dd5b5244da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a5d157e554618" /><Relationship Type="http://schemas.openxmlformats.org/officeDocument/2006/relationships/notesSlide" Target="/ppt/notesSlides/notesSlide18.xml" Id="R34511c8dc191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cda1882ce4ebf" /><Relationship Type="http://schemas.openxmlformats.org/officeDocument/2006/relationships/notesSlide" Target="/ppt/notesSlides/notesSlide2.xml" Id="R8e1610d1186f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aee192d84926" /><Relationship Type="http://schemas.openxmlformats.org/officeDocument/2006/relationships/notesSlide" Target="/ppt/notesSlides/notesSlide3.xml" Id="Rb53f5b4617f9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d01b767d04bd4" /><Relationship Type="http://schemas.openxmlformats.org/officeDocument/2006/relationships/notesSlide" Target="/ppt/notesSlides/notesSlide4.xml" Id="Rbf27b58bb932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3c143f390464e" /><Relationship Type="http://schemas.openxmlformats.org/officeDocument/2006/relationships/notesSlide" Target="/ppt/notesSlides/notesSlide5.xml" Id="R83e676f9cd95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c9c60ae8a421a" /><Relationship Type="http://schemas.openxmlformats.org/officeDocument/2006/relationships/image" Target="/ppt/media/image.png" Id="Reaeab47c6a734593" /><Relationship Type="http://schemas.openxmlformats.org/officeDocument/2006/relationships/notesSlide" Target="/ppt/notesSlides/notesSlide6.xml" Id="R91dc2f66e1b7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7f9f8e6d64ea8" /><Relationship Type="http://schemas.openxmlformats.org/officeDocument/2006/relationships/notesSlide" Target="/ppt/notesSlides/notesSlide7.xml" Id="Rf56844870cb54ea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56ca2bbc844f7" /><Relationship Type="http://schemas.openxmlformats.org/officeDocument/2006/relationships/notesSlide" Target="/ppt/notesSlides/notesSlide8.xml" Id="R0f410df436324bd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dda68112a4a8b" /><Relationship Type="http://schemas.openxmlformats.org/officeDocument/2006/relationships/notesSlide" Target="/ppt/notesSlides/notesSlide9.xml" Id="Rde5a7ba33a064a1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-64-34">
            <a:extLst xmlns:a="http://schemas.openxmlformats.org/drawingml/2006/main">
              <a:ext uri="{FF2B5EF4-FFF2-40B4-BE49-F238E27FC236}">
                <a16:creationId xmlns:a16="http://schemas.microsoft.com/office/drawing/2014/main" id="{72CF9CB8-BBF2-49EC-8237-C8998C58F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ПАКЕТ ДЛЯ А. Г. ДЮМИНА И ГОСУДАРСТВЕННОГО СОВЕТА</a:t>
            </a:r>
          </a:p>
        </p:txBody>
      </p:sp>
      <p:sp>
        <p:nvSpPr>
          <p:cNvPr id="2" name="text-64-114">
            <a:extLst xmlns:a="http://schemas.openxmlformats.org/drawingml/2006/main">
              <a:ext uri="{FF2B5EF4-FFF2-40B4-BE49-F238E27FC236}">
                <a16:creationId xmlns:a16="http://schemas.microsoft.com/office/drawing/2014/main" id="{19E1EC9C-790C-465E-87DB-768563283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85850"/>
            <a:ext cx="6667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4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4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СИСТЕМА</a:t>
            </a:r>
          </a:p>
          <a:p xmlns:a="http://schemas.openxmlformats.org/drawingml/2006/main">
            <a:pPr algn="l">
              <a:defRPr sz="4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4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СТРАТЕГИЧЕСКИХ</a:t>
            </a:r>
          </a:p>
          <a:p xmlns:a="http://schemas.openxmlformats.org/drawingml/2006/main">
            <a:pPr algn="l">
              <a:defRPr sz="4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4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БАЛАНСОВ РОССИИ</a:t>
            </a:r>
          </a:p>
        </p:txBody>
      </p:sp>
      <p:sp>
        <p:nvSpPr>
          <p:cNvPr id="3" name="text-64-397">
            <a:extLst xmlns:a="http://schemas.openxmlformats.org/drawingml/2006/main">
              <a:ext uri="{FF2B5EF4-FFF2-40B4-BE49-F238E27FC236}">
                <a16:creationId xmlns:a16="http://schemas.microsoft.com/office/drawing/2014/main" id="{26A3CF46-BA0B-42C6-9A3D-39C26232C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81425"/>
            <a:ext cx="619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4" name="text-64-452">
            <a:extLst xmlns:a="http://schemas.openxmlformats.org/drawingml/2006/main">
              <a:ext uri="{FF2B5EF4-FFF2-40B4-BE49-F238E27FC236}">
                <a16:creationId xmlns:a16="http://schemas.microsoft.com/office/drawing/2014/main" id="{D9A338E5-DBEF-4F1B-AE81-2D64E6475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05300"/>
            <a:ext cx="6381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ECO‑PPA — авторская проектно‑контрактная рамка, не стандартный энергетический PPA и не новый вид договора.</a:t>
            </a:r>
          </a:p>
          <a:p xmlns:a="http://schemas.openxmlformats.org/drawingml/2006/main">
            <a:pPr algn="l">
              <a:defRPr sz="157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Межкомиссионный механизм согласования целей, ресурсов, территорий и подтверждённых результатов.</a:t>
            </a:r>
          </a:p>
        </p:txBody>
      </p:sp>
      <p:sp>
        <p:nvSpPr>
          <p:cNvPr id="5" name="text-64-604">
            <a:extLst xmlns:a="http://schemas.openxmlformats.org/drawingml/2006/main">
              <a:ext uri="{FF2B5EF4-FFF2-40B4-BE49-F238E27FC236}">
                <a16:creationId xmlns:a16="http://schemas.microsoft.com/office/drawing/2014/main" id="{EDE247D9-647C-4926-B19B-9B0F392D3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657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Соколов Сергей Леонидович  •  Москва  •  27 августа 2026 года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0240D4-AC44-4F0D-BBFA-2714EFDCF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628650"/>
            <a:ext cx="3714750" cy="5276850"/>
          </a:xfrm>
          <a:prstGeom xmlns:a="http://schemas.openxmlformats.org/drawingml/2006/main" prst="roundRect">
            <a:avLst>
              <a:gd name="adj" fmla="val 2051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-842-92">
            <a:extLst xmlns:a="http://schemas.openxmlformats.org/drawingml/2006/main">
              <a:ext uri="{FF2B5EF4-FFF2-40B4-BE49-F238E27FC236}">
                <a16:creationId xmlns:a16="http://schemas.microsoft.com/office/drawing/2014/main" id="{A91FE7F6-5483-4725-953E-2226D748E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876300"/>
            <a:ext cx="3143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84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84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8" name="text-842-212">
            <a:extLst xmlns:a="http://schemas.openxmlformats.org/drawingml/2006/main">
              <a:ext uri="{FF2B5EF4-FFF2-40B4-BE49-F238E27FC236}">
                <a16:creationId xmlns:a16="http://schemas.microsoft.com/office/drawing/2014/main" id="{24F0B4C7-00C5-4ABE-8160-A638B4511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01930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связанных балансов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92BC9C-9C03-4149-B7D5-61F0FC3B3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72415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-840-314">
            <a:extLst xmlns:a="http://schemas.openxmlformats.org/drawingml/2006/main">
              <a:ext uri="{FF2B5EF4-FFF2-40B4-BE49-F238E27FC236}">
                <a16:creationId xmlns:a16="http://schemas.microsoft.com/office/drawing/2014/main" id="{00E1DA25-6CF2-4D12-928D-BA56D45BE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990850"/>
            <a:ext cx="1428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90 дней</a:t>
            </a:r>
          </a:p>
        </p:txBody>
      </p:sp>
      <p:sp>
        <p:nvSpPr>
          <p:cNvPr id="11" name="text-997-320">
            <a:extLst xmlns:a="http://schemas.openxmlformats.org/drawingml/2006/main">
              <a:ext uri="{FF2B5EF4-FFF2-40B4-BE49-F238E27FC236}">
                <a16:creationId xmlns:a16="http://schemas.microsoft.com/office/drawing/2014/main" id="{FFE0C4AD-C8C6-4FAB-AC2F-B031AED86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96425" y="3048000"/>
            <a:ext cx="3619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5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25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12" name="text-1038-314">
            <a:extLst xmlns:a="http://schemas.openxmlformats.org/drawingml/2006/main">
              <a:ext uri="{FF2B5EF4-FFF2-40B4-BE49-F238E27FC236}">
                <a16:creationId xmlns:a16="http://schemas.microsoft.com/office/drawing/2014/main" id="{9A7254C1-FE11-4AC7-A185-C552DDE87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2990850"/>
            <a:ext cx="1428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12 мес.</a:t>
            </a:r>
          </a:p>
        </p:txBody>
      </p:sp>
      <p:sp>
        <p:nvSpPr>
          <p:cNvPr id="13" name="text-840-385">
            <a:extLst xmlns:a="http://schemas.openxmlformats.org/drawingml/2006/main">
              <a:ext uri="{FF2B5EF4-FFF2-40B4-BE49-F238E27FC236}">
                <a16:creationId xmlns:a16="http://schemas.microsoft.com/office/drawing/2014/main" id="{12CEC1FC-6518-4E7A-BEEE-7C7DE8DA1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667125"/>
            <a:ext cx="3314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двухступенчатый пилот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52A504-2E61-41D9-8A48-F1E864C0D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343400"/>
            <a:ext cx="2686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-842-480">
            <a:extLst xmlns:a="http://schemas.openxmlformats.org/drawingml/2006/main">
              <a:ext uri="{FF2B5EF4-FFF2-40B4-BE49-F238E27FC236}">
                <a16:creationId xmlns:a16="http://schemas.microsoft.com/office/drawing/2014/main" id="{A23FF729-A048-4240-AA47-7D9BAA202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572000"/>
            <a:ext cx="3143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6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26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до 260 млн руб.</a:t>
            </a:r>
          </a:p>
        </p:txBody>
      </p:sp>
      <p:sp>
        <p:nvSpPr>
          <p:cNvPr id="16" name="text-842-548">
            <a:extLst xmlns:a="http://schemas.openxmlformats.org/drawingml/2006/main">
              <a:ext uri="{FF2B5EF4-FFF2-40B4-BE49-F238E27FC236}">
                <a16:creationId xmlns:a16="http://schemas.microsoft.com/office/drawing/2014/main" id="{2129767E-B38F-48B3-A1AD-DAF214AB6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1970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762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только после ТЭО и отдельного решения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FC0C93-BD9C-4986-AF52-9AE25A73F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53150"/>
            <a:ext cx="109728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6ED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-88-654">
            <a:extLst xmlns:a="http://schemas.openxmlformats.org/drawingml/2006/main">
              <a:ext uri="{FF2B5EF4-FFF2-40B4-BE49-F238E27FC236}">
                <a16:creationId xmlns:a16="http://schemas.microsoft.com/office/drawing/2014/main" id="{C49186E4-1D51-4BFE-BF16-68DAA4352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6229350"/>
            <a:ext cx="10515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3634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A34A42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A34A42"/>
                </a:solidFill>
                <a:latin typeface="Arial"/>
                <a:ea typeface="Arial"/>
                <a:cs typeface="Arial"/>
              </a:rPr>
              <a:t>Инициативное предложение. Не является официальной позицией или решением органов власти; не создаёт бюджетных обязательств.</a:t>
            </a:r>
          </a:p>
        </p:txBody>
      </p:sp>
    </p:spTree>
    <p:extLst>
      <p:ext uri="{BB962C8B-B14F-4D97-AF65-F5344CB8AC3E}">
        <p14:creationId xmlns:p14="http://schemas.microsoft.com/office/powerpoint/2010/main" val="36742720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-64-26">
            <a:extLst xmlns:a="http://schemas.openxmlformats.org/drawingml/2006/main">
              <a:ext uri="{FF2B5EF4-FFF2-40B4-BE49-F238E27FC236}">
                <a16:creationId xmlns:a16="http://schemas.microsoft.com/office/drawing/2014/main" id="{F24F5CC9-44FC-45B6-BFD6-012B32F61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CD19BCE7-C9FF-4DD1-AE71-8671B7EFB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Пилот состоит из двух ступеней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C9AA4B-199A-400D-8265-E5FB6C71A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4DAF710A-842A-4A16-897F-75D6DD6E5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60DE469A-0841-4741-90D2-6646E745C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text-64-142">
            <a:extLst xmlns:a="http://schemas.openxmlformats.org/drawingml/2006/main">
              <a:ext uri="{FF2B5EF4-FFF2-40B4-BE49-F238E27FC236}">
                <a16:creationId xmlns:a16="http://schemas.microsoft.com/office/drawing/2014/main" id="{351A1932-4B1C-44D0-AA99-3BFF015F4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820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Каждая ступень имеет собственный результат и отдельное решение о продолжении.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F1FDB1-4993-4129-9205-471EDBFA6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4762500" cy="3009900"/>
          </a:xfrm>
          <a:prstGeom xmlns:a="http://schemas.openxmlformats.org/drawingml/2006/main" prst="roundRect">
            <a:avLst>
              <a:gd name="adj" fmla="val 2532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-92-252">
            <a:extLst xmlns:a="http://schemas.openxmlformats.org/drawingml/2006/main">
              <a:ext uri="{FF2B5EF4-FFF2-40B4-BE49-F238E27FC236}">
                <a16:creationId xmlns:a16="http://schemas.microsoft.com/office/drawing/2014/main" id="{398B31B1-393D-4415-BF8B-85257E564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СТУПЕНЬ А</a:t>
            </a:r>
          </a:p>
        </p:txBody>
      </p:sp>
      <p:sp>
        <p:nvSpPr>
          <p:cNvPr id="9" name="text-92-292">
            <a:extLst xmlns:a="http://schemas.openxmlformats.org/drawingml/2006/main">
              <a:ext uri="{FF2B5EF4-FFF2-40B4-BE49-F238E27FC236}">
                <a16:creationId xmlns:a16="http://schemas.microsoft.com/office/drawing/2014/main" id="{8263FB87-43AB-4060-9EC6-875FA191E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81300"/>
            <a:ext cx="4095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90 дней</a:t>
            </a:r>
          </a:p>
        </p:txBody>
      </p:sp>
      <p:sp>
        <p:nvSpPr>
          <p:cNvPr id="10" name="text-92-382">
            <a:extLst xmlns:a="http://schemas.openxmlformats.org/drawingml/2006/main">
              <a:ext uri="{FF2B5EF4-FFF2-40B4-BE49-F238E27FC236}">
                <a16:creationId xmlns:a16="http://schemas.microsoft.com/office/drawing/2014/main" id="{E8201B30-A5DA-4510-96E2-B5AA022CF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38550"/>
            <a:ext cx="400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5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Экспертно‑аналитическая апробация</a:t>
            </a:r>
          </a:p>
        </p:txBody>
      </p:sp>
      <p:sp>
        <p:nvSpPr>
          <p:cNvPr id="11" name="text-92-438">
            <a:extLst xmlns:a="http://schemas.openxmlformats.org/drawingml/2006/main">
              <a:ext uri="{FF2B5EF4-FFF2-40B4-BE49-F238E27FC236}">
                <a16:creationId xmlns:a16="http://schemas.microsoft.com/office/drawing/2014/main" id="{365EE5DD-E651-4920-AD8A-CB976CB15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71950"/>
            <a:ext cx="4000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157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3–5 балансов • один территориальный кейс • действующие данные • без капитальных вложений</a:t>
            </a:r>
          </a:p>
          <a:p xmlns:a="http://schemas.openxmlformats.org/drawingml/2006/main">
            <a:pPr algn="l">
              <a:defRPr sz="150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Организационные и экспертные ресурсы — отдельно</a:t>
            </a:r>
          </a:p>
        </p:txBody>
      </p:sp>
      <p:sp>
        <p:nvSpPr>
          <p:cNvPr id="12" name="text-582-338">
            <a:extLst xmlns:a="http://schemas.openxmlformats.org/drawingml/2006/main">
              <a:ext uri="{FF2B5EF4-FFF2-40B4-BE49-F238E27FC236}">
                <a16:creationId xmlns:a16="http://schemas.microsoft.com/office/drawing/2014/main" id="{57E7B870-85F7-4565-A322-60D7E6B6A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219450"/>
            <a:ext cx="819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3600" b="0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990695-692B-4FAD-9255-EF8DAA794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133600"/>
            <a:ext cx="4762500" cy="3009900"/>
          </a:xfrm>
          <a:prstGeom xmlns:a="http://schemas.openxmlformats.org/drawingml/2006/main" prst="roundRect">
            <a:avLst>
              <a:gd name="adj" fmla="val 2532"/>
            </a:avLst>
          </a:prstGeom>
          <a:solidFill xmlns:a="http://schemas.openxmlformats.org/drawingml/2006/main">
            <a:srgbClr val="E6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-744-252">
            <a:extLst xmlns:a="http://schemas.openxmlformats.org/drawingml/2006/main">
              <a:ext uri="{FF2B5EF4-FFF2-40B4-BE49-F238E27FC236}">
                <a16:creationId xmlns:a16="http://schemas.microsoft.com/office/drawing/2014/main" id="{7717DD13-B921-40F4-AD7A-01D890425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4003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СТУПЕНЬ Б</a:t>
            </a:r>
          </a:p>
        </p:txBody>
      </p:sp>
      <p:sp>
        <p:nvSpPr>
          <p:cNvPr id="15" name="text-744-292">
            <a:extLst xmlns:a="http://schemas.openxmlformats.org/drawingml/2006/main">
              <a:ext uri="{FF2B5EF4-FFF2-40B4-BE49-F238E27FC236}">
                <a16:creationId xmlns:a16="http://schemas.microsoft.com/office/drawing/2014/main" id="{B5D7F675-FEAC-402E-A120-D026AE1D1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781300"/>
            <a:ext cx="4095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12 месяцев</a:t>
            </a:r>
          </a:p>
        </p:txBody>
      </p:sp>
      <p:sp>
        <p:nvSpPr>
          <p:cNvPr id="16" name="text-744-382">
            <a:extLst xmlns:a="http://schemas.openxmlformats.org/drawingml/2006/main">
              <a:ext uri="{FF2B5EF4-FFF2-40B4-BE49-F238E27FC236}">
                <a16:creationId xmlns:a16="http://schemas.microsoft.com/office/drawing/2014/main" id="{D93194B3-2E26-48C1-B0B5-47FAFC682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638550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938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Территориальный ECO‑PPA‑пилот</a:t>
            </a:r>
          </a:p>
        </p:txBody>
      </p:sp>
      <p:sp>
        <p:nvSpPr>
          <p:cNvPr id="17" name="text-744-442">
            <a:extLst xmlns:a="http://schemas.openxmlformats.org/drawingml/2006/main">
              <a:ext uri="{FF2B5EF4-FFF2-40B4-BE49-F238E27FC236}">
                <a16:creationId xmlns:a16="http://schemas.microsoft.com/office/drawing/2014/main" id="{BA1996D7-90C3-474D-A3EB-30DA097C3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210050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После ТЭО, экспертиз, площадки, заказчика, источников средств, разрешений и закупочных процедур</a:t>
            </a:r>
          </a:p>
        </p:txBody>
      </p:sp>
      <p:sp>
        <p:nvSpPr>
          <p:cNvPr id="18" name="text-280-582">
            <a:extLst xmlns:a="http://schemas.openxmlformats.org/drawingml/2006/main">
              <a:ext uri="{FF2B5EF4-FFF2-40B4-BE49-F238E27FC236}">
                <a16:creationId xmlns:a16="http://schemas.microsoft.com/office/drawing/2014/main" id="{F0D6BCE8-B8F8-4B4B-B3CE-37D0A8ACE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543550"/>
            <a:ext cx="685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A34A42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A34A42"/>
                </a:solidFill>
                <a:latin typeface="Arial"/>
                <a:ea typeface="Arial"/>
                <a:cs typeface="Arial"/>
              </a:rPr>
              <a:t>Переход возможен только после положительного gate‑review.</a:t>
            </a:r>
          </a:p>
        </p:txBody>
      </p:sp>
    </p:spTree>
    <p:extLst>
      <p:ext uri="{BB962C8B-B14F-4D97-AF65-F5344CB8AC3E}">
        <p14:creationId xmlns:p14="http://schemas.microsoft.com/office/powerpoint/2010/main" val="119313269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ext-64-26">
            <a:extLst xmlns:a="http://schemas.openxmlformats.org/drawingml/2006/main">
              <a:ext uri="{FF2B5EF4-FFF2-40B4-BE49-F238E27FC236}">
                <a16:creationId xmlns:a16="http://schemas.microsoft.com/office/drawing/2014/main" id="{3EC261DB-9CE9-42E3-9DE3-FA870E8C8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6C56EF5A-37A5-4BF8-987D-97C38C9E2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Первые 90 дней — без капитальных вложений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64DAE0-C819-457D-8A21-F4B4AC09B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070E09B8-6218-4A90-8B57-86C32C75C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3E86C1CD-4C54-4E9A-AD27-220969B53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text-64-144">
            <a:extLst xmlns:a="http://schemas.openxmlformats.org/drawingml/2006/main">
              <a:ext uri="{FF2B5EF4-FFF2-40B4-BE49-F238E27FC236}">
                <a16:creationId xmlns:a16="http://schemas.microsoft.com/office/drawing/2014/main" id="{F512AB55-1861-4CD5-BBA6-0FA5B0F07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972"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Цель — проверить методическую применимость на ограниченном наборе данных. Организационные и экспертные ресурсы определяются отдельно.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22CD6C-50C8-4790-85C0-3E7040A21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9906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3632AC-C2F9-4224-9EB6-7C4833B67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81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63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-34-232">
            <a:extLst xmlns:a="http://schemas.openxmlformats.org/drawingml/2006/main">
              <a:ext uri="{FF2B5EF4-FFF2-40B4-BE49-F238E27FC236}">
                <a16:creationId xmlns:a16="http://schemas.microsoft.com/office/drawing/2014/main" id="{F6322A37-D357-4225-B781-063964A95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098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1–15 день</a:t>
            </a:r>
          </a:p>
        </p:txBody>
      </p:sp>
      <p:sp>
        <p:nvSpPr>
          <p:cNvPr id="10" name="text-20-378">
            <a:extLst xmlns:a="http://schemas.openxmlformats.org/drawingml/2006/main">
              <a:ext uri="{FF2B5EF4-FFF2-40B4-BE49-F238E27FC236}">
                <a16:creationId xmlns:a16="http://schemas.microsoft.com/office/drawing/2014/main" id="{2E994A86-7D52-4218-8BC1-05FB4A8A1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36004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Подготовка</a:t>
            </a:r>
          </a:p>
        </p:txBody>
      </p:sp>
      <p:sp>
        <p:nvSpPr>
          <p:cNvPr id="11" name="text-10-422">
            <a:extLst xmlns:a="http://schemas.openxmlformats.org/drawingml/2006/main">
              <a:ext uri="{FF2B5EF4-FFF2-40B4-BE49-F238E27FC236}">
                <a16:creationId xmlns:a16="http://schemas.microsoft.com/office/drawing/2014/main" id="{FF767A4B-0A15-4B2B-AABF-DF9AFB1B2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" y="4019550"/>
            <a:ext cx="20955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625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Территория, проблема, владельцы показателей, baseline и режим данных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DB6AF5-9090-43B7-888A-138114B0D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9750" y="2781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-381-232">
            <a:extLst xmlns:a="http://schemas.openxmlformats.org/drawingml/2006/main">
              <a:ext uri="{FF2B5EF4-FFF2-40B4-BE49-F238E27FC236}">
                <a16:creationId xmlns:a16="http://schemas.microsoft.com/office/drawing/2014/main" id="{D113E7F1-D992-4351-BBFE-D8A2C517F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5850" y="22098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16–45 день</a:t>
            </a:r>
          </a:p>
        </p:txBody>
      </p:sp>
      <p:sp>
        <p:nvSpPr>
          <p:cNvPr id="14" name="text-367-378">
            <a:extLst xmlns:a="http://schemas.openxmlformats.org/drawingml/2006/main">
              <a:ext uri="{FF2B5EF4-FFF2-40B4-BE49-F238E27FC236}">
                <a16:creationId xmlns:a16="http://schemas.microsoft.com/office/drawing/2014/main" id="{CD166188-65C8-417F-BAC0-35B1A5139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2500" y="36004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Сборка модели</a:t>
            </a:r>
          </a:p>
        </p:txBody>
      </p:sp>
      <p:sp>
        <p:nvSpPr>
          <p:cNvPr id="15" name="text-357-422">
            <a:extLst xmlns:a="http://schemas.openxmlformats.org/drawingml/2006/main">
              <a:ext uri="{FF2B5EF4-FFF2-40B4-BE49-F238E27FC236}">
                <a16:creationId xmlns:a16="http://schemas.microsoft.com/office/drawing/2014/main" id="{E6414DC6-AA12-4466-A267-1BC64D7F0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7250" y="4019550"/>
            <a:ext cx="20955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66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Паспорта данных, карта зависимостей, дефициты и цифровой прототип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AB7DEA-C114-4AB9-B751-EBCAC95DF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1750" y="2781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-727-232">
            <a:extLst xmlns:a="http://schemas.openxmlformats.org/drawingml/2006/main">
              <a:ext uri="{FF2B5EF4-FFF2-40B4-BE49-F238E27FC236}">
                <a16:creationId xmlns:a16="http://schemas.microsoft.com/office/drawing/2014/main" id="{5D5F4D67-AB9A-48B5-A7E7-6D232A04F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7850" y="22098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46–75 день</a:t>
            </a:r>
          </a:p>
        </p:txBody>
      </p:sp>
      <p:sp>
        <p:nvSpPr>
          <p:cNvPr id="18" name="text-713-378">
            <a:extLst xmlns:a="http://schemas.openxmlformats.org/drawingml/2006/main">
              <a:ext uri="{FF2B5EF4-FFF2-40B4-BE49-F238E27FC236}">
                <a16:creationId xmlns:a16="http://schemas.microsoft.com/office/drawing/2014/main" id="{E8C3E015-EC8C-46AA-B995-32295D7CF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4500" y="36004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Сценарии</a:t>
            </a:r>
          </a:p>
        </p:txBody>
      </p:sp>
      <p:sp>
        <p:nvSpPr>
          <p:cNvPr id="19" name="text-703-422">
            <a:extLst xmlns:a="http://schemas.openxmlformats.org/drawingml/2006/main">
              <a:ext uri="{FF2B5EF4-FFF2-40B4-BE49-F238E27FC236}">
                <a16:creationId xmlns:a16="http://schemas.microsoft.com/office/drawing/2014/main" id="{83C83241-F169-424C-BAC0-07746C823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9250" y="4019550"/>
            <a:ext cx="20955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Базовый, целевой и стрессовый варианты; научная и ведомственная проверка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EFEE20-2491-4C05-B67C-EDBF903D8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2781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B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-1074-232">
            <a:extLst xmlns:a="http://schemas.openxmlformats.org/drawingml/2006/main">
              <a:ext uri="{FF2B5EF4-FFF2-40B4-BE49-F238E27FC236}">
                <a16:creationId xmlns:a16="http://schemas.microsoft.com/office/drawing/2014/main" id="{8753B2A0-4466-46A8-ACB4-423FBF34D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22098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76–90 день</a:t>
            </a:r>
          </a:p>
        </p:txBody>
      </p:sp>
      <p:sp>
        <p:nvSpPr>
          <p:cNvPr id="22" name="text-1060-378">
            <a:extLst xmlns:a="http://schemas.openxmlformats.org/drawingml/2006/main">
              <a:ext uri="{FF2B5EF4-FFF2-40B4-BE49-F238E27FC236}">
                <a16:creationId xmlns:a16="http://schemas.microsoft.com/office/drawing/2014/main" id="{0538D7A0-DBAD-4B89-B202-00C6F1161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004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3" name="text-1050-422">
            <a:extLst xmlns:a="http://schemas.openxmlformats.org/drawingml/2006/main">
              <a:ext uri="{FF2B5EF4-FFF2-40B4-BE49-F238E27FC236}">
                <a16:creationId xmlns:a16="http://schemas.microsoft.com/office/drawing/2014/main" id="{42ED3EE3-DBC4-4270-BEDA-F1B405356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019550"/>
            <a:ext cx="20955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Итоговый доклад, балансовая записка, паспорт ECO‑PPA и go/no‑go</a:t>
            </a:r>
          </a:p>
        </p:txBody>
      </p:sp>
      <p:sp>
        <p:nvSpPr>
          <p:cNvPr id="24" name="text-210-590">
            <a:extLst xmlns:a="http://schemas.openxmlformats.org/drawingml/2006/main">
              <a:ext uri="{FF2B5EF4-FFF2-40B4-BE49-F238E27FC236}">
                <a16:creationId xmlns:a16="http://schemas.microsoft.com/office/drawing/2014/main" id="{8D11362D-0D73-465F-A572-F28136F00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619750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Результат: прекратить, доработать или готовить ТЭО полного пилота.</a:t>
            </a:r>
          </a:p>
        </p:txBody>
      </p:sp>
    </p:spTree>
    <p:extLst>
      <p:ext uri="{BB962C8B-B14F-4D97-AF65-F5344CB8AC3E}">
        <p14:creationId xmlns:p14="http://schemas.microsoft.com/office/powerpoint/2010/main" val="60545925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text-64-26">
            <a:extLst xmlns:a="http://schemas.openxmlformats.org/drawingml/2006/main">
              <a:ext uri="{FF2B5EF4-FFF2-40B4-BE49-F238E27FC236}">
                <a16:creationId xmlns:a16="http://schemas.microsoft.com/office/drawing/2014/main" id="{AC10D8F1-D7F6-4CD0-B3D1-F7902E38B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82E728D2-F8F8-4361-8EBE-ED50C21C7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12 месяцев — полевой цикл после допуска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BF2711-E353-4A63-A299-03C6544E8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1B5E4DBE-CA89-4494-BD2D-AFDCD42D3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7A5A16DB-F0AF-486F-9EA8-F24D3A33F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text-64-144">
            <a:extLst xmlns:a="http://schemas.openxmlformats.org/drawingml/2006/main">
              <a:ext uri="{FF2B5EF4-FFF2-40B4-BE49-F238E27FC236}">
                <a16:creationId xmlns:a16="http://schemas.microsoft.com/office/drawing/2014/main" id="{6214A69D-52A9-4B58-BD6E-39B53C0E6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Полевой этап охватывает сезонность, техническое развёртывание и независимую оценку фактического эффекта.</a:t>
            </a:r>
          </a:p>
        </p:txBody>
      </p:sp>
      <p:sp>
        <p:nvSpPr>
          <p:cNvPr id="7" name="text-64-234">
            <a:extLst xmlns:a="http://schemas.openxmlformats.org/drawingml/2006/main">
              <a:ext uri="{FF2B5EF4-FFF2-40B4-BE49-F238E27FC236}">
                <a16:creationId xmlns:a16="http://schemas.microsoft.com/office/drawing/2014/main" id="{EBB8513F-4981-4101-ADB4-F47ED14D1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2885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МЕСЯЦЫ 1–2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173207-6435-427F-88EB-434BAB5F3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2152650"/>
            <a:ext cx="285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3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-260-226">
            <a:extLst xmlns:a="http://schemas.openxmlformats.org/drawingml/2006/main">
              <a:ext uri="{FF2B5EF4-FFF2-40B4-BE49-F238E27FC236}">
                <a16:creationId xmlns:a16="http://schemas.microsoft.com/office/drawing/2014/main" id="{EEE13F3C-B9CB-4905-8F8C-EDE180734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1526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Организация</a:t>
            </a:r>
          </a:p>
        </p:txBody>
      </p:sp>
      <p:sp>
        <p:nvSpPr>
          <p:cNvPr id="10" name="text-510-226">
            <a:extLst xmlns:a="http://schemas.openxmlformats.org/drawingml/2006/main">
              <a:ext uri="{FF2B5EF4-FFF2-40B4-BE49-F238E27FC236}">
                <a16:creationId xmlns:a16="http://schemas.microsoft.com/office/drawing/2014/main" id="{471A6171-6FE2-449C-B1F5-708631536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152650"/>
            <a:ext cx="647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Площадка, обследование, baseline, ТЗ, режим данных</a:t>
            </a:r>
          </a:p>
        </p:txBody>
      </p:sp>
      <p:sp>
        <p:nvSpPr>
          <p:cNvPr id="11" name="text-64-312">
            <a:extLst xmlns:a="http://schemas.openxmlformats.org/drawingml/2006/main">
              <a:ext uri="{FF2B5EF4-FFF2-40B4-BE49-F238E27FC236}">
                <a16:creationId xmlns:a16="http://schemas.microsoft.com/office/drawing/2014/main" id="{0C03E3E6-D0C2-4F96-AE63-A70F4716E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7180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МЕСЯЦЫ 3–4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B03F06-4860-446A-B8AF-2F669AF98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2895600"/>
            <a:ext cx="285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3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-260-304">
            <a:extLst xmlns:a="http://schemas.openxmlformats.org/drawingml/2006/main">
              <a:ext uri="{FF2B5EF4-FFF2-40B4-BE49-F238E27FC236}">
                <a16:creationId xmlns:a16="http://schemas.microsoft.com/office/drawing/2014/main" id="{D155B1F2-6929-4574-A05E-BA657C186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89560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Проектирование</a:t>
            </a:r>
          </a:p>
        </p:txBody>
      </p:sp>
      <p:sp>
        <p:nvSpPr>
          <p:cNvPr id="14" name="text-510-304">
            <a:extLst xmlns:a="http://schemas.openxmlformats.org/drawingml/2006/main">
              <a:ext uri="{FF2B5EF4-FFF2-40B4-BE49-F238E27FC236}">
                <a16:creationId xmlns:a16="http://schemas.microsoft.com/office/drawing/2014/main" id="{7BA6274C-E6AA-4706-A2DC-1B29104E8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895600"/>
            <a:ext cx="647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19 паспортов, ТЭО, смета, правовые и технические решения</a:t>
            </a:r>
          </a:p>
        </p:txBody>
      </p:sp>
      <p:sp>
        <p:nvSpPr>
          <p:cNvPr id="15" name="text-64-390">
            <a:extLst xmlns:a="http://schemas.openxmlformats.org/drawingml/2006/main">
              <a:ext uri="{FF2B5EF4-FFF2-40B4-BE49-F238E27FC236}">
                <a16:creationId xmlns:a16="http://schemas.microsoft.com/office/drawing/2014/main" id="{FFC985FC-A1E9-4152-9CE6-28F9D225F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МЕСЯЦЫ 5–8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9FFC99C-2C5E-4AB8-B6F7-48F1FFABF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3638550"/>
            <a:ext cx="285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-260-382">
            <a:extLst xmlns:a="http://schemas.openxmlformats.org/drawingml/2006/main">
              <a:ext uri="{FF2B5EF4-FFF2-40B4-BE49-F238E27FC236}">
                <a16:creationId xmlns:a16="http://schemas.microsoft.com/office/drawing/2014/main" id="{4D22B2D1-CBE4-4808-BDAA-2D9DED2A8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6385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Развёртывание</a:t>
            </a:r>
          </a:p>
        </p:txBody>
      </p:sp>
      <p:sp>
        <p:nvSpPr>
          <p:cNvPr id="18" name="text-510-382">
            <a:extLst xmlns:a="http://schemas.openxmlformats.org/drawingml/2006/main">
              <a:ext uri="{FF2B5EF4-FFF2-40B4-BE49-F238E27FC236}">
                <a16:creationId xmlns:a16="http://schemas.microsoft.com/office/drawing/2014/main" id="{54CEBB4B-D7AF-4A9F-B4E4-A4923A3AE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638550"/>
            <a:ext cx="647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Мониторинг, экомодули, мини‑генерация, телеметрия, испытания</a:t>
            </a:r>
          </a:p>
        </p:txBody>
      </p:sp>
      <p:sp>
        <p:nvSpPr>
          <p:cNvPr id="19" name="text-64-468">
            <a:extLst xmlns:a="http://schemas.openxmlformats.org/drawingml/2006/main">
              <a:ext uri="{FF2B5EF4-FFF2-40B4-BE49-F238E27FC236}">
                <a16:creationId xmlns:a16="http://schemas.microsoft.com/office/drawing/2014/main" id="{EFB2C493-FFEA-47C2-BB19-08A459E92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5770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МЕСЯЦЫ 9–10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0676F2-C2D6-4778-9A6C-660BE5912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4381500"/>
            <a:ext cx="285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-260-460">
            <a:extLst xmlns:a="http://schemas.openxmlformats.org/drawingml/2006/main">
              <a:ext uri="{FF2B5EF4-FFF2-40B4-BE49-F238E27FC236}">
                <a16:creationId xmlns:a16="http://schemas.microsoft.com/office/drawing/2014/main" id="{51DF2404-30E5-437F-BDD1-79F1B73BA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38150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Сценарии</a:t>
            </a:r>
          </a:p>
        </p:txBody>
      </p:sp>
      <p:sp>
        <p:nvSpPr>
          <p:cNvPr id="22" name="text-510-460">
            <a:extLst xmlns:a="http://schemas.openxmlformats.org/drawingml/2006/main">
              <a:ext uri="{FF2B5EF4-FFF2-40B4-BE49-F238E27FC236}">
                <a16:creationId xmlns:a16="http://schemas.microsoft.com/office/drawing/2014/main" id="{FECCC879-D772-4103-879E-09986605B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381500"/>
            <a:ext cx="647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2–3 управляемых вмешательства и контрольные измерения</a:t>
            </a:r>
          </a:p>
        </p:txBody>
      </p:sp>
      <p:sp>
        <p:nvSpPr>
          <p:cNvPr id="23" name="text-64-546">
            <a:extLst xmlns:a="http://schemas.openxmlformats.org/drawingml/2006/main">
              <a:ext uri="{FF2B5EF4-FFF2-40B4-BE49-F238E27FC236}">
                <a16:creationId xmlns:a16="http://schemas.microsoft.com/office/drawing/2014/main" id="{809033C3-C703-4907-BBCF-0A15747A7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0065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МЕСЯЦЫ 11–12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AA9D3A4-02F8-493B-98DD-8E1F5F3FD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5124450"/>
            <a:ext cx="285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-260-538">
            <a:extLst xmlns:a="http://schemas.openxmlformats.org/drawingml/2006/main">
              <a:ext uri="{FF2B5EF4-FFF2-40B4-BE49-F238E27FC236}">
                <a16:creationId xmlns:a16="http://schemas.microsoft.com/office/drawing/2014/main" id="{8BB8A345-3257-48F3-8687-7D225D599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51244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26" name="text-510-538">
            <a:extLst xmlns:a="http://schemas.openxmlformats.org/drawingml/2006/main">
              <a:ext uri="{FF2B5EF4-FFF2-40B4-BE49-F238E27FC236}">
                <a16:creationId xmlns:a16="http://schemas.microsoft.com/office/drawing/2014/main" id="{261F3FE1-C381-471A-90A7-154856591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124450"/>
            <a:ext cx="647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4142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Фактические затраты, эффект, решение о завершении или тиражировании</a:t>
            </a:r>
          </a:p>
        </p:txBody>
      </p:sp>
    </p:spTree>
    <p:extLst>
      <p:ext uri="{BB962C8B-B14F-4D97-AF65-F5344CB8AC3E}">
        <p14:creationId xmlns:p14="http://schemas.microsoft.com/office/powerpoint/2010/main" val="78146345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text-64-26">
            <a:extLst xmlns:a="http://schemas.openxmlformats.org/drawingml/2006/main">
              <a:ext uri="{FF2B5EF4-FFF2-40B4-BE49-F238E27FC236}">
                <a16:creationId xmlns:a16="http://schemas.microsoft.com/office/drawing/2014/main" id="{38CD9ACF-30BE-4781-9DBC-37D09EB0F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8287A85C-227B-4E9E-A58B-2CA24EBD3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260 млн руб. — предварительный потолок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25D946-86DA-451D-A0BB-C4FCAC09E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BC5DEB3B-7B50-43F2-B842-402FD73CB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36727C06-D7BE-4842-B413-95AC6E902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text-64-144">
            <a:extLst xmlns:a="http://schemas.openxmlformats.org/drawingml/2006/main">
              <a:ext uri="{FF2B5EF4-FFF2-40B4-BE49-F238E27FC236}">
                <a16:creationId xmlns:a16="http://schemas.microsoft.com/office/drawing/2014/main" id="{3D4A3AAE-5391-4918-B783-D8918F7B4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8204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Оценка предназначена для рамки ТЭО. Она не является сметой, бюджетным обязательством или просьбой о выделении средств.</a:t>
            </a:r>
          </a:p>
        </p:txBody>
      </p:sp>
      <p:sp>
        <p:nvSpPr>
          <p:cNvPr id="7" name="text-150-214">
            <a:extLst xmlns:a="http://schemas.openxmlformats.org/drawingml/2006/main">
              <a:ext uri="{FF2B5EF4-FFF2-40B4-BE49-F238E27FC236}">
                <a16:creationId xmlns:a16="http://schemas.microsoft.com/office/drawing/2014/main" id="{1AD80CEF-B3DB-47D4-91B7-7D74DF0C1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3835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1797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Равное деление 130/130 — проектная гипотеза до ТЭО; цены, источники и состав затрат не определены.</a:t>
            </a:r>
          </a:p>
        </p:txBody>
      </p:sp>
      <p:sp>
        <p:nvSpPr>
          <p:cNvPr id="8" name="text-76-274">
            <a:extLst xmlns:a="http://schemas.openxmlformats.org/drawingml/2006/main">
              <a:ext uri="{FF2B5EF4-FFF2-40B4-BE49-F238E27FC236}">
                <a16:creationId xmlns:a16="http://schemas.microsoft.com/office/drawing/2014/main" id="{0C351EDD-E50C-431D-98A6-F39C439BA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09850"/>
            <a:ext cx="2857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150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6150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130</a:t>
            </a:r>
          </a:p>
        </p:txBody>
      </p:sp>
      <p:sp>
        <p:nvSpPr>
          <p:cNvPr id="9" name="text-76-382">
            <a:extLst xmlns:a="http://schemas.openxmlformats.org/drawingml/2006/main">
              <a:ext uri="{FF2B5EF4-FFF2-40B4-BE49-F238E27FC236}">
                <a16:creationId xmlns:a16="http://schemas.microsoft.com/office/drawing/2014/main" id="{AD0AD72C-D765-4CB7-B71A-E34A88DFF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3855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млн руб.</a:t>
            </a:r>
          </a:p>
        </p:txBody>
      </p:sp>
      <p:sp>
        <p:nvSpPr>
          <p:cNvPr id="10" name="text-76-438">
            <a:extLst xmlns:a="http://schemas.openxmlformats.org/drawingml/2006/main">
              <a:ext uri="{FF2B5EF4-FFF2-40B4-BE49-F238E27FC236}">
                <a16:creationId xmlns:a16="http://schemas.microsoft.com/office/drawing/2014/main" id="{6AFC1E9A-35C2-486A-A51D-C72160FBB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71950"/>
            <a:ext cx="2857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094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Экологический технологический контур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37BDC2-0EB9-4042-B89F-455918343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362200"/>
            <a:ext cx="14288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-438-306">
            <a:extLst xmlns:a="http://schemas.openxmlformats.org/drawingml/2006/main">
              <a:ext uri="{FF2B5EF4-FFF2-40B4-BE49-F238E27FC236}">
                <a16:creationId xmlns:a16="http://schemas.microsoft.com/office/drawing/2014/main" id="{E01C6067-D886-4B9A-BDA3-44DEC2192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914650"/>
            <a:ext cx="762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50" b="0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4050" b="0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13" name="text-530-274">
            <a:extLst xmlns:a="http://schemas.openxmlformats.org/drawingml/2006/main">
              <a:ext uri="{FF2B5EF4-FFF2-40B4-BE49-F238E27FC236}">
                <a16:creationId xmlns:a16="http://schemas.microsoft.com/office/drawing/2014/main" id="{B0B81591-D346-4A4A-895D-4861122A3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609850"/>
            <a:ext cx="2857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150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6150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130</a:t>
            </a:r>
          </a:p>
        </p:txBody>
      </p:sp>
      <p:sp>
        <p:nvSpPr>
          <p:cNvPr id="14" name="text-530-382">
            <a:extLst xmlns:a="http://schemas.openxmlformats.org/drawingml/2006/main">
              <a:ext uri="{FF2B5EF4-FFF2-40B4-BE49-F238E27FC236}">
                <a16:creationId xmlns:a16="http://schemas.microsoft.com/office/drawing/2014/main" id="{619946EA-89B6-4E60-9AE0-524C00A88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63855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млн руб.</a:t>
            </a:r>
          </a:p>
        </p:txBody>
      </p:sp>
      <p:sp>
        <p:nvSpPr>
          <p:cNvPr id="15" name="text-530-438">
            <a:extLst xmlns:a="http://schemas.openxmlformats.org/drawingml/2006/main">
              <a:ext uri="{FF2B5EF4-FFF2-40B4-BE49-F238E27FC236}">
                <a16:creationId xmlns:a16="http://schemas.microsoft.com/office/drawing/2014/main" id="{34378573-91DD-462A-A099-F14C5FE9C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171950"/>
            <a:ext cx="2857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Распределённая мини‑генерация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6E5C66-26B9-4845-BAF5-61C56ED96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62200"/>
            <a:ext cx="14288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-918-260">
            <a:extLst xmlns:a="http://schemas.openxmlformats.org/drawingml/2006/main">
              <a:ext uri="{FF2B5EF4-FFF2-40B4-BE49-F238E27FC236}">
                <a16:creationId xmlns:a16="http://schemas.microsoft.com/office/drawing/2014/main" id="{7D0837D0-6D19-4724-A6DA-A7DA041EF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47650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ТЭО должно раскрыть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7DEA31-AB1C-4215-B040-1A4B19B82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1813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-942-326">
            <a:extLst xmlns:a="http://schemas.openxmlformats.org/drawingml/2006/main">
              <a:ext uri="{FF2B5EF4-FFF2-40B4-BE49-F238E27FC236}">
                <a16:creationId xmlns:a16="http://schemas.microsoft.com/office/drawing/2014/main" id="{EF450992-13D1-48CA-91FC-E0526477E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105150"/>
            <a:ext cx="2438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52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НИОКР, проектирование и СМР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8028B0-260C-4C37-8F77-9EA7BF761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6576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-942-376">
            <a:extLst xmlns:a="http://schemas.openxmlformats.org/drawingml/2006/main">
              <a:ext uri="{FF2B5EF4-FFF2-40B4-BE49-F238E27FC236}">
                <a16:creationId xmlns:a16="http://schemas.microsoft.com/office/drawing/2014/main" id="{C47360FB-621E-44C8-A223-A3D5C1EF1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581400"/>
            <a:ext cx="2438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157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оборудование, ПО и испытания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1F3F69-1A30-4B87-836A-17B1673D1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1338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-942-426">
            <a:extLst xmlns:a="http://schemas.openxmlformats.org/drawingml/2006/main">
              <a:ext uri="{FF2B5EF4-FFF2-40B4-BE49-F238E27FC236}">
                <a16:creationId xmlns:a16="http://schemas.microsoft.com/office/drawing/2014/main" id="{1356132A-0991-4939-AC95-73AC35DF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057650"/>
            <a:ext cx="2438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CAPEX, OPEX и резерв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45F06A-EF59-47C1-840C-CAF780534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610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-942-476">
            <a:extLst xmlns:a="http://schemas.openxmlformats.org/drawingml/2006/main">
              <a:ext uri="{FF2B5EF4-FFF2-40B4-BE49-F238E27FC236}">
                <a16:creationId xmlns:a16="http://schemas.microsoft.com/office/drawing/2014/main" id="{DA12015B-CF27-400C-B224-5695BFDB6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533900"/>
            <a:ext cx="2438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702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стоимость владения ≥ 3 лет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AE16EB5-9FC2-47A3-9E37-165AEE7EB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50863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-942-526">
            <a:extLst xmlns:a="http://schemas.openxmlformats.org/drawingml/2006/main">
              <a:ext uri="{FF2B5EF4-FFF2-40B4-BE49-F238E27FC236}">
                <a16:creationId xmlns:a16="http://schemas.microsoft.com/office/drawing/2014/main" id="{DA649D1B-40C1-492B-A851-AFB193366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010150"/>
            <a:ext cx="2438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47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источники средств и риски</a:t>
            </a:r>
          </a:p>
        </p:txBody>
      </p:sp>
      <p:sp>
        <p:nvSpPr>
          <p:cNvPr id="28" name="text-180-580">
            <a:extLst xmlns:a="http://schemas.openxmlformats.org/drawingml/2006/main">
              <a:ext uri="{FF2B5EF4-FFF2-40B4-BE49-F238E27FC236}">
                <a16:creationId xmlns:a16="http://schemas.microsoft.com/office/drawing/2014/main" id="{44FC0FC5-9612-4CC5-A02D-0849BA709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524500"/>
            <a:ext cx="876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091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A34A42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A34A42"/>
                </a:solidFill>
                <a:latin typeface="Arial"/>
                <a:ea typeface="Arial"/>
                <a:cs typeface="Arial"/>
              </a:rPr>
              <a:t>Итого: до 260 млн руб.; НДС, CAPEX/OPEX, цены, источники и правовая модель уточняются в ТЭО.</a:t>
            </a:r>
          </a:p>
        </p:txBody>
      </p:sp>
    </p:spTree>
    <p:extLst>
      <p:ext uri="{BB962C8B-B14F-4D97-AF65-F5344CB8AC3E}">
        <p14:creationId xmlns:p14="http://schemas.microsoft.com/office/powerpoint/2010/main" val="209573604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-64-26">
            <a:extLst xmlns:a="http://schemas.openxmlformats.org/drawingml/2006/main">
              <a:ext uri="{FF2B5EF4-FFF2-40B4-BE49-F238E27FC236}">
                <a16:creationId xmlns:a16="http://schemas.microsoft.com/office/drawing/2014/main" id="{DAC5D282-AB9A-4B09-A25B-662E71515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A068E7E9-F778-4ED5-B7BE-6C6ECBF07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KPI связывают затраты и эффект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4877E7-7D95-4B95-B55D-D4AF028E4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E4CFF4E2-D140-422D-BAE8-912D97C85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9ACC877A-3DDA-4822-9E33-3C5ED02E6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text-64-144">
            <a:extLst xmlns:a="http://schemas.openxmlformats.org/drawingml/2006/main">
              <a:ext uri="{FF2B5EF4-FFF2-40B4-BE49-F238E27FC236}">
                <a16:creationId xmlns:a16="http://schemas.microsoft.com/office/drawing/2014/main" id="{0EBA5175-09E2-4011-8AD4-ABDF2F44E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972"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В 90‑дневной апробации предлагается проверить проектные пороги: формулу, единицу, baseline, цель, источник, периодичность и владельца данных.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59865B-3FB3-4BB6-BFA3-F93AE5107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76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3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-96-234">
            <a:extLst xmlns:a="http://schemas.openxmlformats.org/drawingml/2006/main">
              <a:ext uri="{FF2B5EF4-FFF2-40B4-BE49-F238E27FC236}">
                <a16:creationId xmlns:a16="http://schemas.microsoft.com/office/drawing/2014/main" id="{7D84908D-A181-45C7-AE21-9982FB9C6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28850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9" name="text-324-234">
            <a:extLst xmlns:a="http://schemas.openxmlformats.org/drawingml/2006/main">
              <a:ext uri="{FF2B5EF4-FFF2-40B4-BE49-F238E27FC236}">
                <a16:creationId xmlns:a16="http://schemas.microsoft.com/office/drawing/2014/main" id="{18FD7C34-4602-4F09-9242-AD96ADA4E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228850"/>
            <a:ext cx="828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100% обязательных показателей имеют источник и владельца; не менее 85% формируются из действующих данных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F9821A-4F7D-429A-8D23-CD941BE4A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76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-96-326">
            <a:extLst xmlns:a="http://schemas.openxmlformats.org/drawingml/2006/main">
              <a:ext uri="{FF2B5EF4-FFF2-40B4-BE49-F238E27FC236}">
                <a16:creationId xmlns:a16="http://schemas.microsoft.com/office/drawing/2014/main" id="{2BDDBCE5-21FF-4E63-8178-30EEF0DCE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05150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Качество</a:t>
            </a:r>
          </a:p>
        </p:txBody>
      </p:sp>
      <p:sp>
        <p:nvSpPr>
          <p:cNvPr id="12" name="text-324-326">
            <a:extLst xmlns:a="http://schemas.openxmlformats.org/drawingml/2006/main">
              <a:ext uri="{FF2B5EF4-FFF2-40B4-BE49-F238E27FC236}">
                <a16:creationId xmlns:a16="http://schemas.microsoft.com/office/drawing/2014/main" id="{461ED7CC-DF7F-411A-A213-1931F96E1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105150"/>
            <a:ext cx="828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Cdata ≥ 0,85; расхождения свыше 5% объясняются протоколом; ручные корректировки версионируются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13BB06-B748-490B-B983-6A3F7DA66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43350"/>
            <a:ext cx="76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-96-418">
            <a:extLst xmlns:a="http://schemas.openxmlformats.org/drawingml/2006/main">
              <a:ext uri="{FF2B5EF4-FFF2-40B4-BE49-F238E27FC236}">
                <a16:creationId xmlns:a16="http://schemas.microsoft.com/office/drawing/2014/main" id="{FC115920-4B43-4E65-9D2C-772B9AA44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81450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15" name="text-324-418">
            <a:extLst xmlns:a="http://schemas.openxmlformats.org/drawingml/2006/main">
              <a:ext uri="{FF2B5EF4-FFF2-40B4-BE49-F238E27FC236}">
                <a16:creationId xmlns:a16="http://schemas.microsoft.com/office/drawing/2014/main" id="{F75CC34D-A2E1-43CC-A213-B954A58AE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981450"/>
            <a:ext cx="828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Baseline, контрольная зона, фактические затраты и измеримый экологический / энергетический эффект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3092F6-7710-440B-A4B4-ED267AB3A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76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B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-96-510">
            <a:extLst xmlns:a="http://schemas.openxmlformats.org/drawingml/2006/main">
              <a:ext uri="{FF2B5EF4-FFF2-40B4-BE49-F238E27FC236}">
                <a16:creationId xmlns:a16="http://schemas.microsoft.com/office/drawing/2014/main" id="{C7689DAF-CAFD-4FB5-97F4-24AFA3308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57750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18" name="text-324-510">
            <a:extLst xmlns:a="http://schemas.openxmlformats.org/drawingml/2006/main">
              <a:ext uri="{FF2B5EF4-FFF2-40B4-BE49-F238E27FC236}">
                <a16:creationId xmlns:a16="http://schemas.microsoft.com/office/drawing/2014/main" id="{864B28F6-46C7-4804-854B-27451E7E7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857750"/>
            <a:ext cx="828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Независимый отчёт и однозначный выбор: масштабировать, доработать или прекратить</a:t>
            </a:r>
          </a:p>
        </p:txBody>
      </p:sp>
      <p:sp>
        <p:nvSpPr>
          <p:cNvPr id="19" name="text-210-598">
            <a:extLst xmlns:a="http://schemas.openxmlformats.org/drawingml/2006/main">
              <a:ext uri="{FF2B5EF4-FFF2-40B4-BE49-F238E27FC236}">
                <a16:creationId xmlns:a16="http://schemas.microsoft.com/office/drawing/2014/main" id="{29F33B20-2FCF-4EA0-94EC-495E503BF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695950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A34A42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A34A42"/>
                </a:solidFill>
                <a:latin typeface="Arial"/>
                <a:ea typeface="Arial"/>
                <a:cs typeface="Arial"/>
              </a:rPr>
              <a:t>Критический порог не может быть компенсирован хорошим средним значением.</a:t>
            </a:r>
          </a:p>
        </p:txBody>
      </p:sp>
    </p:spTree>
    <p:extLst>
      <p:ext uri="{BB962C8B-B14F-4D97-AF65-F5344CB8AC3E}">
        <p14:creationId xmlns:p14="http://schemas.microsoft.com/office/powerpoint/2010/main" val="34132212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text-64-26">
            <a:extLst xmlns:a="http://schemas.openxmlformats.org/drawingml/2006/main">
              <a:ext uri="{FF2B5EF4-FFF2-40B4-BE49-F238E27FC236}">
                <a16:creationId xmlns:a16="http://schemas.microsoft.com/office/drawing/2014/main" id="{8A952616-8CBE-4A48-8F6E-4E4018ED2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108EB10D-C123-4E8D-8714-A92B46746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Шесть ворот защищают от ошибок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005C25-12E6-42D1-BC1D-F7889D117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4CC40746-6C4B-44CB-9627-229D1D6F1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FEA5C1B2-3E21-4BE8-BB4E-E386469D2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6" name="text-64-144">
            <a:extLst xmlns:a="http://schemas.openxmlformats.org/drawingml/2006/main">
              <a:ext uri="{FF2B5EF4-FFF2-40B4-BE49-F238E27FC236}">
                <a16:creationId xmlns:a16="http://schemas.microsoft.com/office/drawing/2014/main" id="{93AE659B-64A9-4BB8-8160-6FC178AC0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820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Следующая стадия начинается только после положительного gate‑review.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671A57-A4EC-40B7-99D2-381911CBA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86100"/>
            <a:ext cx="1009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-78-232">
            <a:extLst xmlns:a="http://schemas.openxmlformats.org/drawingml/2006/main">
              <a:ext uri="{FF2B5EF4-FFF2-40B4-BE49-F238E27FC236}">
                <a16:creationId xmlns:a16="http://schemas.microsoft.com/office/drawing/2014/main" id="{5E5BBA48-8C16-4A2C-9861-D2C019A0A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09800"/>
            <a:ext cx="57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G0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C0E7EC-6DF6-4F1B-AC79-49EE4820F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9813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63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-18-365">
            <a:extLst xmlns:a="http://schemas.openxmlformats.org/drawingml/2006/main">
              <a:ext uri="{FF2B5EF4-FFF2-40B4-BE49-F238E27FC236}">
                <a16:creationId xmlns:a16="http://schemas.microsoft.com/office/drawing/2014/main" id="{BCE6F341-5481-410B-AA80-3AC08974B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3476625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Проблема</a:t>
            </a:r>
          </a:p>
        </p:txBody>
      </p:sp>
      <p:sp>
        <p:nvSpPr>
          <p:cNvPr id="11" name="text-12-418">
            <a:extLst xmlns:a="http://schemas.openxmlformats.org/drawingml/2006/main">
              <a:ext uri="{FF2B5EF4-FFF2-40B4-BE49-F238E27FC236}">
                <a16:creationId xmlns:a16="http://schemas.microsoft.com/office/drawing/2014/main" id="{A434BDA3-733D-4F43-9ED2-8B6F1E22A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3981450"/>
            <a:ext cx="18288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Территория, baseline, участники, критерии успеха</a:t>
            </a:r>
          </a:p>
        </p:txBody>
      </p:sp>
      <p:sp>
        <p:nvSpPr>
          <p:cNvPr id="12" name="text-290-232">
            <a:extLst xmlns:a="http://schemas.openxmlformats.org/drawingml/2006/main">
              <a:ext uri="{FF2B5EF4-FFF2-40B4-BE49-F238E27FC236}">
                <a16:creationId xmlns:a16="http://schemas.microsoft.com/office/drawing/2014/main" id="{763B7E36-DEA6-4608-822C-679773EA8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209800"/>
            <a:ext cx="57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G1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4A635F-1E4A-47AD-879C-45586BA33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29813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63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-230-365">
            <a:extLst xmlns:a="http://schemas.openxmlformats.org/drawingml/2006/main">
              <a:ext uri="{FF2B5EF4-FFF2-40B4-BE49-F238E27FC236}">
                <a16:creationId xmlns:a16="http://schemas.microsoft.com/office/drawing/2014/main" id="{62AD7983-191A-4096-A733-B0D8DD45E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476625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Экспертиза</a:t>
            </a:r>
          </a:p>
        </p:txBody>
      </p:sp>
      <p:sp>
        <p:nvSpPr>
          <p:cNvPr id="15" name="text-224-418">
            <a:extLst xmlns:a="http://schemas.openxmlformats.org/drawingml/2006/main">
              <a:ext uri="{FF2B5EF4-FFF2-40B4-BE49-F238E27FC236}">
                <a16:creationId xmlns:a16="http://schemas.microsoft.com/office/drawing/2014/main" id="{0686E76E-68D6-4D0D-9463-5CAFABADB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981450"/>
            <a:ext cx="18288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25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Правовое, научное, техническое и финансовое заключения</a:t>
            </a:r>
          </a:p>
        </p:txBody>
      </p:sp>
      <p:sp>
        <p:nvSpPr>
          <p:cNvPr id="16" name="text-502-232">
            <a:extLst xmlns:a="http://schemas.openxmlformats.org/drawingml/2006/main">
              <a:ext uri="{FF2B5EF4-FFF2-40B4-BE49-F238E27FC236}">
                <a16:creationId xmlns:a16="http://schemas.microsoft.com/office/drawing/2014/main" id="{2035B780-5C41-4ED4-8C60-E7B33A291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209800"/>
            <a:ext cx="57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G2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FE5E9F-BDC5-42F7-9766-5FA32D407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29813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-442-365">
            <a:extLst xmlns:a="http://schemas.openxmlformats.org/drawingml/2006/main">
              <a:ext uri="{FF2B5EF4-FFF2-40B4-BE49-F238E27FC236}">
                <a16:creationId xmlns:a16="http://schemas.microsoft.com/office/drawing/2014/main" id="{A301946E-F8CD-457C-8D26-4D9F56E30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476625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Готовность</a:t>
            </a:r>
          </a:p>
        </p:txBody>
      </p:sp>
      <p:sp>
        <p:nvSpPr>
          <p:cNvPr id="19" name="text-436-418">
            <a:extLst xmlns:a="http://schemas.openxmlformats.org/drawingml/2006/main">
              <a:ext uri="{FF2B5EF4-FFF2-40B4-BE49-F238E27FC236}">
                <a16:creationId xmlns:a16="http://schemas.microsoft.com/office/drawing/2014/main" id="{30E6B144-8189-4285-A10C-05A7B2913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3981450"/>
            <a:ext cx="18288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121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Площадка, заказчик, средства, закупка, разрешения и данные</a:t>
            </a:r>
          </a:p>
        </p:txBody>
      </p:sp>
      <p:sp>
        <p:nvSpPr>
          <p:cNvPr id="20" name="text-714-232">
            <a:extLst xmlns:a="http://schemas.openxmlformats.org/drawingml/2006/main">
              <a:ext uri="{FF2B5EF4-FFF2-40B4-BE49-F238E27FC236}">
                <a16:creationId xmlns:a16="http://schemas.microsoft.com/office/drawing/2014/main" id="{6BE32EFF-B5E8-4953-A55B-90CEE2EFC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209800"/>
            <a:ext cx="57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G3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40BF209-C0B9-4834-90A7-AC56156C2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29813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-654-365">
            <a:extLst xmlns:a="http://schemas.openxmlformats.org/drawingml/2006/main">
              <a:ext uri="{FF2B5EF4-FFF2-40B4-BE49-F238E27FC236}">
                <a16:creationId xmlns:a16="http://schemas.microsoft.com/office/drawing/2014/main" id="{CA412F04-AA7B-4934-8E9F-B7E15712F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476625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Работы</a:t>
            </a:r>
          </a:p>
        </p:txBody>
      </p:sp>
      <p:sp>
        <p:nvSpPr>
          <p:cNvPr id="23" name="text-648-418">
            <a:extLst xmlns:a="http://schemas.openxmlformats.org/drawingml/2006/main">
              <a:ext uri="{FF2B5EF4-FFF2-40B4-BE49-F238E27FC236}">
                <a16:creationId xmlns:a16="http://schemas.microsoft.com/office/drawing/2014/main" id="{85E30DB9-F973-45D8-A4A7-2038A789B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981450"/>
            <a:ext cx="18288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39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Работы завершены; оборудование принято; измерения валидны</a:t>
            </a:r>
          </a:p>
        </p:txBody>
      </p:sp>
      <p:sp>
        <p:nvSpPr>
          <p:cNvPr id="24" name="text-926-232">
            <a:extLst xmlns:a="http://schemas.openxmlformats.org/drawingml/2006/main">
              <a:ext uri="{FF2B5EF4-FFF2-40B4-BE49-F238E27FC236}">
                <a16:creationId xmlns:a16="http://schemas.microsoft.com/office/drawing/2014/main" id="{3A120491-CE07-4B89-8FFE-4FD5FB9A5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209800"/>
            <a:ext cx="57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G4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E938836-B8C2-427E-8C51-CF66CDC16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29813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-866-365">
            <a:extLst xmlns:a="http://schemas.openxmlformats.org/drawingml/2006/main">
              <a:ext uri="{FF2B5EF4-FFF2-40B4-BE49-F238E27FC236}">
                <a16:creationId xmlns:a16="http://schemas.microsoft.com/office/drawing/2014/main" id="{A4F4E9B3-239E-4835-AE4D-787EFC9B9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476625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Оценка</a:t>
            </a:r>
          </a:p>
        </p:txBody>
      </p:sp>
      <p:sp>
        <p:nvSpPr>
          <p:cNvPr id="27" name="text-860-418">
            <a:extLst xmlns:a="http://schemas.openxmlformats.org/drawingml/2006/main">
              <a:ext uri="{FF2B5EF4-FFF2-40B4-BE49-F238E27FC236}">
                <a16:creationId xmlns:a16="http://schemas.microsoft.com/office/drawing/2014/main" id="{166B372E-A330-4C0F-A0D3-1E4AA5172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981450"/>
            <a:ext cx="18288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575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Эффект подтверждён относительно baseline и контроля</a:t>
            </a:r>
          </a:p>
        </p:txBody>
      </p:sp>
      <p:sp>
        <p:nvSpPr>
          <p:cNvPr id="28" name="text-1138-232">
            <a:extLst xmlns:a="http://schemas.openxmlformats.org/drawingml/2006/main">
              <a:ext uri="{FF2B5EF4-FFF2-40B4-BE49-F238E27FC236}">
                <a16:creationId xmlns:a16="http://schemas.microsoft.com/office/drawing/2014/main" id="{5887E504-6FE4-4539-947A-BADB84BA0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2209800"/>
            <a:ext cx="57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G5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2C32278-5439-4A19-9CE7-DD005F9E0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29813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text-1078-365">
            <a:extLst xmlns:a="http://schemas.openxmlformats.org/drawingml/2006/main">
              <a:ext uri="{FF2B5EF4-FFF2-40B4-BE49-F238E27FC236}">
                <a16:creationId xmlns:a16="http://schemas.microsoft.com/office/drawing/2014/main" id="{23969810-81A7-4E63-9B00-FD5DE8319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3476625"/>
            <a:ext cx="171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31" name="text-1072-418">
            <a:extLst xmlns:a="http://schemas.openxmlformats.org/drawingml/2006/main">
              <a:ext uri="{FF2B5EF4-FFF2-40B4-BE49-F238E27FC236}">
                <a16:creationId xmlns:a16="http://schemas.microsoft.com/office/drawing/2014/main" id="{C73EC29E-0310-4BFC-969D-3AB94BC95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3981450"/>
            <a:ext cx="18288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121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Масштабировать, изменить, повторить измерения или прекратить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0F835D7-F9B5-40EE-B68C-CA34C46ED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391150"/>
            <a:ext cx="73533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6ED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text-276-578">
            <a:extLst xmlns:a="http://schemas.openxmlformats.org/drawingml/2006/main">
              <a:ext uri="{FF2B5EF4-FFF2-40B4-BE49-F238E27FC236}">
                <a16:creationId xmlns:a16="http://schemas.microsoft.com/office/drawing/2014/main" id="{314B5AC3-DD53-4BE0-93BD-C40CF5427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5505450"/>
            <a:ext cx="693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9847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A34A42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A34A42"/>
                </a:solidFill>
                <a:latin typeface="Arial"/>
                <a:ea typeface="Arial"/>
                <a:cs typeface="Arial"/>
              </a:rPr>
              <a:t>Отрицательный review означает остановку или возврат на доработку — не автоматический переход.</a:t>
            </a:r>
          </a:p>
        </p:txBody>
      </p:sp>
    </p:spTree>
    <p:extLst>
      <p:ext uri="{BB962C8B-B14F-4D97-AF65-F5344CB8AC3E}">
        <p14:creationId xmlns:p14="http://schemas.microsoft.com/office/powerpoint/2010/main" val="29509374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text-64-26">
            <a:extLst xmlns:a="http://schemas.openxmlformats.org/drawingml/2006/main">
              <a:ext uri="{FF2B5EF4-FFF2-40B4-BE49-F238E27FC236}">
                <a16:creationId xmlns:a16="http://schemas.microsoft.com/office/drawing/2014/main" id="{58EED374-8B85-41F2-96C8-944EB81D8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21A29BD7-3F6E-43C4-B2A8-DB36490F2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Масштабирование возможно после проверки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87626D-24D2-465A-A393-86BA597B2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755E654F-1F90-41A9-8F27-72975FA95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B4473BB4-33B4-4F6E-98FC-A42D6E6F3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6" name="text-64-144">
            <a:extLst xmlns:a="http://schemas.openxmlformats.org/drawingml/2006/main">
              <a:ext uri="{FF2B5EF4-FFF2-40B4-BE49-F238E27FC236}">
                <a16:creationId xmlns:a16="http://schemas.microsoft.com/office/drawing/2014/main" id="{C77F8B87-B843-4ADC-B0FA-FE21797D9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028"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Проектная траектория ведёт от ограниченного кейса к типовым паспортам и сопоставимым региональным балансам — только после отдельных решений.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331539-1E42-4CF1-88E4-C955E26C3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9906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270178-91AD-4A12-A8C9-309BFBAD0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81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63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-34-232">
            <a:extLst xmlns:a="http://schemas.openxmlformats.org/drawingml/2006/main">
              <a:ext uri="{FF2B5EF4-FFF2-40B4-BE49-F238E27FC236}">
                <a16:creationId xmlns:a16="http://schemas.microsoft.com/office/drawing/2014/main" id="{2D7F3877-E7EF-4366-966F-68C1498FB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2098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0–90 дней</a:t>
            </a:r>
          </a:p>
        </p:txBody>
      </p:sp>
      <p:sp>
        <p:nvSpPr>
          <p:cNvPr id="10" name="text-20-378">
            <a:extLst xmlns:a="http://schemas.openxmlformats.org/drawingml/2006/main">
              <a:ext uri="{FF2B5EF4-FFF2-40B4-BE49-F238E27FC236}">
                <a16:creationId xmlns:a16="http://schemas.microsoft.com/office/drawing/2014/main" id="{A8BF8B21-F6B1-42A6-A7AF-66FAC0A3F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36004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Прототип</a:t>
            </a:r>
          </a:p>
        </p:txBody>
      </p:sp>
      <p:sp>
        <p:nvSpPr>
          <p:cNvPr id="11" name="text-10-422">
            <a:extLst xmlns:a="http://schemas.openxmlformats.org/drawingml/2006/main">
              <a:ext uri="{FF2B5EF4-FFF2-40B4-BE49-F238E27FC236}">
                <a16:creationId xmlns:a16="http://schemas.microsoft.com/office/drawing/2014/main" id="{0C5EB009-00CA-45A5-84DA-D33BD13C1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" y="4019550"/>
            <a:ext cx="20955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3–5 балансов, один кейс, карта данных, сценарии, паспорт ECO‑PPA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18A90C-0C44-44C4-AC0C-157109645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9750" y="2781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-381-232">
            <a:extLst xmlns:a="http://schemas.openxmlformats.org/drawingml/2006/main">
              <a:ext uri="{FF2B5EF4-FFF2-40B4-BE49-F238E27FC236}">
                <a16:creationId xmlns:a16="http://schemas.microsoft.com/office/drawing/2014/main" id="{8718A20C-701C-42CB-A10F-5CD2637C0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5850" y="22098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4–12 месяцев</a:t>
            </a:r>
          </a:p>
        </p:txBody>
      </p:sp>
      <p:sp>
        <p:nvSpPr>
          <p:cNvPr id="14" name="text-367-378">
            <a:extLst xmlns:a="http://schemas.openxmlformats.org/drawingml/2006/main">
              <a:ext uri="{FF2B5EF4-FFF2-40B4-BE49-F238E27FC236}">
                <a16:creationId xmlns:a16="http://schemas.microsoft.com/office/drawing/2014/main" id="{85EC630F-02C0-460D-9D7A-E677C8BF6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2500" y="36004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Полевой пилот</a:t>
            </a:r>
          </a:p>
        </p:txBody>
      </p:sp>
      <p:sp>
        <p:nvSpPr>
          <p:cNvPr id="15" name="text-357-422">
            <a:extLst xmlns:a="http://schemas.openxmlformats.org/drawingml/2006/main">
              <a:ext uri="{FF2B5EF4-FFF2-40B4-BE49-F238E27FC236}">
                <a16:creationId xmlns:a16="http://schemas.microsoft.com/office/drawing/2014/main" id="{DE6A6154-BAE1-4775-8697-73621D070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7250" y="4019550"/>
            <a:ext cx="20955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758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19 паспортов, до 260 показателей, мониторинг, мини‑генерация, верификация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EB973CA-7027-4E38-AD46-A200741D0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1750" y="2781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-727-232">
            <a:extLst xmlns:a="http://schemas.openxmlformats.org/drawingml/2006/main">
              <a:ext uri="{FF2B5EF4-FFF2-40B4-BE49-F238E27FC236}">
                <a16:creationId xmlns:a16="http://schemas.microsoft.com/office/drawing/2014/main" id="{31571D7F-7120-4044-BB78-003D279DD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7850" y="22098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12–36 месяцев</a:t>
            </a:r>
          </a:p>
        </p:txBody>
      </p:sp>
      <p:sp>
        <p:nvSpPr>
          <p:cNvPr id="18" name="text-713-378">
            <a:extLst xmlns:a="http://schemas.openxmlformats.org/drawingml/2006/main">
              <a:ext uri="{FF2B5EF4-FFF2-40B4-BE49-F238E27FC236}">
                <a16:creationId xmlns:a16="http://schemas.microsoft.com/office/drawing/2014/main" id="{2E057622-3CA7-4291-B6F0-3041E3440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4500" y="36004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Типизация</a:t>
            </a:r>
          </a:p>
        </p:txBody>
      </p:sp>
      <p:sp>
        <p:nvSpPr>
          <p:cNvPr id="19" name="text-703-422">
            <a:extLst xmlns:a="http://schemas.openxmlformats.org/drawingml/2006/main">
              <a:ext uri="{FF2B5EF4-FFF2-40B4-BE49-F238E27FC236}">
                <a16:creationId xmlns:a16="http://schemas.microsoft.com/office/drawing/2014/main" id="{6299EE76-7292-41E1-B62F-94396421C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9250" y="4019550"/>
            <a:ext cx="20955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758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Регламент, модель данных, оценка стоимости и переносимости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A67E58-AA2E-4E6D-823F-576F33C46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2781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B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-1074-232">
            <a:extLst xmlns:a="http://schemas.openxmlformats.org/drawingml/2006/main">
              <a:ext uri="{FF2B5EF4-FFF2-40B4-BE49-F238E27FC236}">
                <a16:creationId xmlns:a16="http://schemas.microsoft.com/office/drawing/2014/main" id="{5D57D40E-D895-43B9-965A-822E3EB45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22098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До 2030 года</a:t>
            </a:r>
          </a:p>
        </p:txBody>
      </p:sp>
      <p:sp>
        <p:nvSpPr>
          <p:cNvPr id="22" name="text-1060-378">
            <a:extLst xmlns:a="http://schemas.openxmlformats.org/drawingml/2006/main">
              <a:ext uri="{FF2B5EF4-FFF2-40B4-BE49-F238E27FC236}">
                <a16:creationId xmlns:a16="http://schemas.microsoft.com/office/drawing/2014/main" id="{4E3C928A-DC73-4DAB-A2EA-759F8B005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004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463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Выборочное применение</a:t>
            </a:r>
          </a:p>
        </p:txBody>
      </p:sp>
      <p:sp>
        <p:nvSpPr>
          <p:cNvPr id="23" name="text-1050-422">
            <a:extLst xmlns:a="http://schemas.openxmlformats.org/drawingml/2006/main">
              <a:ext uri="{FF2B5EF4-FFF2-40B4-BE49-F238E27FC236}">
                <a16:creationId xmlns:a16="http://schemas.microsoft.com/office/drawing/2014/main" id="{55941724-B4CE-486D-9AE2-4CE811C2F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019550"/>
            <a:ext cx="20955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798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Сопоставимые региональные балансы и раннее предупреждение критических дисбалансов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A9C78D1-C31D-4BC0-B97B-5F59E69B5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486400"/>
            <a:ext cx="81915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-232-586">
            <a:extLst xmlns:a="http://schemas.openxmlformats.org/drawingml/2006/main">
              <a:ext uri="{FF2B5EF4-FFF2-40B4-BE49-F238E27FC236}">
                <a16:creationId xmlns:a16="http://schemas.microsoft.com/office/drawing/2014/main" id="{01F6908A-D141-4675-B0C7-64E0A6FAD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5581650"/>
            <a:ext cx="7772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9239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19 × 13 × 3 = до 741 паспортированной ячейки — методическая декомпозиция, а не самостоятельный показатель успеха.</a:t>
            </a:r>
          </a:p>
        </p:txBody>
      </p:sp>
    </p:spTree>
    <p:extLst>
      <p:ext uri="{BB962C8B-B14F-4D97-AF65-F5344CB8AC3E}">
        <p14:creationId xmlns:p14="http://schemas.microsoft.com/office/powerpoint/2010/main" val="209427229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text-64-26">
            <a:extLst xmlns:a="http://schemas.openxmlformats.org/drawingml/2006/main">
              <a:ext uri="{FF2B5EF4-FFF2-40B4-BE49-F238E27FC236}">
                <a16:creationId xmlns:a16="http://schemas.microsoft.com/office/drawing/2014/main" id="{64474BAF-FF8A-4C12-9A38-30086CFC7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3A0203A6-60FA-46E3-ADB6-A9A50C152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Стоп‑условия встроены до запуска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5BBD3D-4729-4708-A8B8-725638CEA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FED18FE4-AFED-4A51-8325-BF4EA1500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2B408E49-0E8B-4F7D-9AFC-73269C205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6" name="text-64-144">
            <a:extLst xmlns:a="http://schemas.openxmlformats.org/drawingml/2006/main">
              <a:ext uri="{FF2B5EF4-FFF2-40B4-BE49-F238E27FC236}">
                <a16:creationId xmlns:a16="http://schemas.microsoft.com/office/drawing/2014/main" id="{C761F1AB-34E8-4C40-BED1-75CE98AC7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Защита от неэффективного проекта должна сработать до масштабирования и до возникновения необратимых затрат.</a:t>
            </a:r>
          </a:p>
        </p:txBody>
      </p:sp>
      <p:sp>
        <p:nvSpPr>
          <p:cNvPr id="7" name="text-64-224">
            <a:extLst xmlns:a="http://schemas.openxmlformats.org/drawingml/2006/main">
              <a:ext uri="{FF2B5EF4-FFF2-40B4-BE49-F238E27FC236}">
                <a16:creationId xmlns:a16="http://schemas.microsoft.com/office/drawing/2014/main" id="{86DE6C1E-4460-4854-88CE-18035EE5D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РИСК</a:t>
            </a:r>
          </a:p>
        </p:txBody>
      </p:sp>
      <p:sp>
        <p:nvSpPr>
          <p:cNvPr id="8" name="text-430-224">
            <a:extLst xmlns:a="http://schemas.openxmlformats.org/drawingml/2006/main">
              <a:ext uri="{FF2B5EF4-FFF2-40B4-BE49-F238E27FC236}">
                <a16:creationId xmlns:a16="http://schemas.microsoft.com/office/drawing/2014/main" id="{390B0AA9-5AD0-4602-B2D4-9E05CABAD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133600"/>
            <a:ext cx="676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МЕРА УПРАВЛЕНИЯ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D3A231-D328-44CD-B488-913B0AADD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10820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C9D1DA"/>
            </a:solidFill>
            <a:prstDash val="solid"/>
          </a:ln>
        </p:spPr>
      </p:sp>
      <p:sp>
        <p:nvSpPr>
          <p:cNvPr id="10" name="text-82-266">
            <a:extLst xmlns:a="http://schemas.openxmlformats.org/drawingml/2006/main">
              <a:ext uri="{FF2B5EF4-FFF2-40B4-BE49-F238E27FC236}">
                <a16:creationId xmlns:a16="http://schemas.microsoft.com/office/drawing/2014/main" id="{8D92C980-1DEE-43ED-B9AF-BFC5D87D0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533650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Дублирование систем</a:t>
            </a:r>
          </a:p>
        </p:txBody>
      </p:sp>
      <p:sp>
        <p:nvSpPr>
          <p:cNvPr id="11" name="text-430-266">
            <a:extLst xmlns:a="http://schemas.openxmlformats.org/drawingml/2006/main">
              <a:ext uri="{FF2B5EF4-FFF2-40B4-BE49-F238E27FC236}">
                <a16:creationId xmlns:a16="http://schemas.microsoft.com/office/drawing/2014/main" id="{1C608FA4-3AB2-413E-BA90-3CDC4739C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533650"/>
            <a:ext cx="714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Инвентаризация функций; интеграция вместо замещения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100271-7E50-4B0C-8605-7402869D1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05150"/>
            <a:ext cx="10820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5715">
            <a:solidFill>
              <a:srgbClr val="C9D1DA"/>
            </a:solidFill>
            <a:prstDash val="solid"/>
          </a:ln>
        </p:spPr>
      </p:sp>
      <p:sp>
        <p:nvSpPr>
          <p:cNvPr id="13" name="text-82-332">
            <a:extLst xmlns:a="http://schemas.openxmlformats.org/drawingml/2006/main">
              <a:ext uri="{FF2B5EF4-FFF2-40B4-BE49-F238E27FC236}">
                <a16:creationId xmlns:a16="http://schemas.microsoft.com/office/drawing/2014/main" id="{664F5D71-FA25-4D4B-8983-D499717E3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62300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Низкое качество данных</a:t>
            </a:r>
          </a:p>
        </p:txBody>
      </p:sp>
      <p:sp>
        <p:nvSpPr>
          <p:cNvPr id="14" name="text-430-332">
            <a:extLst xmlns:a="http://schemas.openxmlformats.org/drawingml/2006/main">
              <a:ext uri="{FF2B5EF4-FFF2-40B4-BE49-F238E27FC236}">
                <a16:creationId xmlns:a16="http://schemas.microsoft.com/office/drawing/2014/main" id="{D53CD21B-2FA5-41AA-8AA7-00C748724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162300"/>
            <a:ext cx="714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Паспорта источников, Cdata, фиксация неопределённости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372586-6337-4B5D-9C08-5D68C9637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33800"/>
            <a:ext cx="10820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C9D1DA"/>
            </a:solidFill>
            <a:prstDash val="solid"/>
          </a:ln>
        </p:spPr>
      </p:sp>
      <p:sp>
        <p:nvSpPr>
          <p:cNvPr id="16" name="text-82-398">
            <a:extLst xmlns:a="http://schemas.openxmlformats.org/drawingml/2006/main">
              <a:ext uri="{FF2B5EF4-FFF2-40B4-BE49-F238E27FC236}">
                <a16:creationId xmlns:a16="http://schemas.microsoft.com/office/drawing/2014/main" id="{91B470D9-B1DF-4E19-BE5D-7520BD9D2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90950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Vendor lock‑in</a:t>
            </a:r>
          </a:p>
        </p:txBody>
      </p:sp>
      <p:sp>
        <p:nvSpPr>
          <p:cNvPr id="17" name="text-430-398">
            <a:extLst xmlns:a="http://schemas.openxmlformats.org/drawingml/2006/main">
              <a:ext uri="{FF2B5EF4-FFF2-40B4-BE49-F238E27FC236}">
                <a16:creationId xmlns:a16="http://schemas.microsoft.com/office/drawing/2014/main" id="{D0906B14-14BB-44BE-BED9-99C5A65AB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790950"/>
            <a:ext cx="714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9255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Открытые форматы, разделение лотов, переносимость и права на данные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98E02D-37BE-4FA9-A746-A08B192D7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62450"/>
            <a:ext cx="10820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5715">
            <a:solidFill>
              <a:srgbClr val="C9D1DA"/>
            </a:solidFill>
            <a:prstDash val="solid"/>
          </a:ln>
        </p:spPr>
      </p:sp>
      <p:sp>
        <p:nvSpPr>
          <p:cNvPr id="19" name="text-82-464">
            <a:extLst xmlns:a="http://schemas.openxmlformats.org/drawingml/2006/main">
              <a:ext uri="{FF2B5EF4-FFF2-40B4-BE49-F238E27FC236}">
                <a16:creationId xmlns:a16="http://schemas.microsoft.com/office/drawing/2014/main" id="{CCF3508A-1BD4-42C5-9BC6-4229F3497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Конфликт интересов</a:t>
            </a:r>
          </a:p>
        </p:txBody>
      </p:sp>
      <p:sp>
        <p:nvSpPr>
          <p:cNvPr id="20" name="text-430-464">
            <a:extLst xmlns:a="http://schemas.openxmlformats.org/drawingml/2006/main">
              <a:ext uri="{FF2B5EF4-FFF2-40B4-BE49-F238E27FC236}">
                <a16:creationId xmlns:a16="http://schemas.microsoft.com/office/drawing/2014/main" id="{9FE5C28C-EDE4-4858-AAF9-B2EDE6BA8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419600"/>
            <a:ext cx="714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Разделение инициатора, исполнителя, поставщика и верификатора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7ADE43D-42D6-4555-9709-37F03747F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91100"/>
            <a:ext cx="10820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C9D1DA"/>
            </a:solidFill>
            <a:prstDash val="solid"/>
          </a:ln>
        </p:spPr>
      </p:sp>
      <p:sp>
        <p:nvSpPr>
          <p:cNvPr id="22" name="text-82-530">
            <a:extLst xmlns:a="http://schemas.openxmlformats.org/drawingml/2006/main">
              <a:ext uri="{FF2B5EF4-FFF2-40B4-BE49-F238E27FC236}">
                <a16:creationId xmlns:a16="http://schemas.microsoft.com/office/drawing/2014/main" id="{2F6DE62A-7FB8-4B33-97B6-C9AEA2F55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48250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Недостижение эффекта</a:t>
            </a:r>
          </a:p>
        </p:txBody>
      </p:sp>
      <p:sp>
        <p:nvSpPr>
          <p:cNvPr id="23" name="text-430-530">
            <a:extLst xmlns:a="http://schemas.openxmlformats.org/drawingml/2006/main">
              <a:ext uri="{FF2B5EF4-FFF2-40B4-BE49-F238E27FC236}">
                <a16:creationId xmlns:a16="http://schemas.microsoft.com/office/drawing/2014/main" id="{465417A4-B5CA-498F-9D25-065CB1807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048250"/>
            <a:ext cx="714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Baseline, контрольная зона, stop/go‑ворота и право остановки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EA30D1E-F989-46FB-A8D5-B1390316B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91200"/>
            <a:ext cx="85725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6ED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-210-614">
            <a:extLst xmlns:a="http://schemas.openxmlformats.org/drawingml/2006/main">
              <a:ext uri="{FF2B5EF4-FFF2-40B4-BE49-F238E27FC236}">
                <a16:creationId xmlns:a16="http://schemas.microsoft.com/office/drawing/2014/main" id="{3E27C99A-99A7-41D3-AF25-EDCC0C104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4835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5964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A34A42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A34A42"/>
                </a:solidFill>
                <a:latin typeface="Arial"/>
                <a:ea typeface="Arial"/>
                <a:cs typeface="Arial"/>
              </a:rPr>
              <a:t>СТОП: эффект не воспроизводится; стоимость, права, безопасность или разрешения не подтверждены.</a:t>
            </a:r>
          </a:p>
        </p:txBody>
      </p:sp>
    </p:spTree>
    <p:extLst>
      <p:ext uri="{BB962C8B-B14F-4D97-AF65-F5344CB8AC3E}">
        <p14:creationId xmlns:p14="http://schemas.microsoft.com/office/powerpoint/2010/main" val="118519510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ext-64-26">
            <a:extLst xmlns:a="http://schemas.openxmlformats.org/drawingml/2006/main">
              <a:ext uri="{FF2B5EF4-FFF2-40B4-BE49-F238E27FC236}">
                <a16:creationId xmlns:a16="http://schemas.microsoft.com/office/drawing/2014/main" id="{3B43FE31-4851-46C6-AD88-8DFE77F06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9BBA87AF-8B04-4CF1-A332-221342642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Три решения для запуска экспертизы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447503-8405-47D2-8BD1-4D1B2A574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56C28712-8737-400C-807C-D65C0BEAB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AC896B14-A4D5-4253-AEE9-1F7CCDDDF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4FB6B8-4382-4BE1-B4D8-3DEC0CB9C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109728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-88-190">
            <a:extLst xmlns:a="http://schemas.openxmlformats.org/drawingml/2006/main">
              <a:ext uri="{FF2B5EF4-FFF2-40B4-BE49-F238E27FC236}">
                <a16:creationId xmlns:a16="http://schemas.microsoft.com/office/drawing/2014/main" id="{3674714C-9769-43C0-B748-7A840516E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09750"/>
            <a:ext cx="552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900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0910DF-0606-4175-80E8-21A9B2C82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790700"/>
            <a:ext cx="190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3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-194-186">
            <a:extLst xmlns:a="http://schemas.openxmlformats.org/drawingml/2006/main">
              <a:ext uri="{FF2B5EF4-FFF2-40B4-BE49-F238E27FC236}">
                <a16:creationId xmlns:a16="http://schemas.microsoft.com/office/drawing/2014/main" id="{29238626-D821-4341-A9A3-A2D9EECBB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771650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Провести рабочее представление</a:t>
            </a:r>
          </a:p>
        </p:txBody>
      </p:sp>
      <p:sp>
        <p:nvSpPr>
          <p:cNvPr id="10" name="text-194-226">
            <a:extLst xmlns:a="http://schemas.openxmlformats.org/drawingml/2006/main">
              <a:ext uri="{FF2B5EF4-FFF2-40B4-BE49-F238E27FC236}">
                <a16:creationId xmlns:a16="http://schemas.microsoft.com/office/drawing/2014/main" id="{BBEDCABB-E266-4E1E-B660-02CA7C357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152650"/>
            <a:ext cx="876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464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Представить государственную задачу, 19 балансов, ECO‑PPA и рамку двухступенчатого пилота.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CE0BC6-BAFF-4A73-9764-FAF900D4A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95600"/>
            <a:ext cx="109728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6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-88-324">
            <a:extLst xmlns:a="http://schemas.openxmlformats.org/drawingml/2006/main">
              <a:ext uri="{FF2B5EF4-FFF2-40B4-BE49-F238E27FC236}">
                <a16:creationId xmlns:a16="http://schemas.microsoft.com/office/drawing/2014/main" id="{7360E517-984E-4DA8-8EE6-A2023C51C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86100"/>
            <a:ext cx="552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900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3EC626-1A5F-4CBC-AC7D-C3C1D6BE8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067050"/>
            <a:ext cx="190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-194-320">
            <a:extLst xmlns:a="http://schemas.openxmlformats.org/drawingml/2006/main">
              <a:ext uri="{FF2B5EF4-FFF2-40B4-BE49-F238E27FC236}">
                <a16:creationId xmlns:a16="http://schemas.microsoft.com/office/drawing/2014/main" id="{1F9CDF7B-99C3-4E19-B9DA-636072DC4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048000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Определить маршрут экспертизы</a:t>
            </a:r>
          </a:p>
        </p:txBody>
      </p:sp>
      <p:sp>
        <p:nvSpPr>
          <p:cNvPr id="15" name="text-194-360">
            <a:extLst xmlns:a="http://schemas.openxmlformats.org/drawingml/2006/main">
              <a:ext uri="{FF2B5EF4-FFF2-40B4-BE49-F238E27FC236}">
                <a16:creationId xmlns:a16="http://schemas.microsoft.com/office/drawing/2014/main" id="{A8D791BA-0BB6-45BB-8751-8AC581CCF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429000"/>
            <a:ext cx="876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8693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Профильная комиссия и межкомиссионная экспертная группа — по решению Секретариата Госсовета.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A638BFF-9E5B-473F-9813-732B3C210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71950"/>
            <a:ext cx="109728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7F0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-88-458">
            <a:extLst xmlns:a="http://schemas.openxmlformats.org/drawingml/2006/main">
              <a:ext uri="{FF2B5EF4-FFF2-40B4-BE49-F238E27FC236}">
                <a16:creationId xmlns:a16="http://schemas.microsoft.com/office/drawing/2014/main" id="{34BD2783-FAEF-4298-9B58-2005A598D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62450"/>
            <a:ext cx="552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900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9A735A-CDF1-402E-B248-62E55EA5A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343400"/>
            <a:ext cx="190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-194-454">
            <a:extLst xmlns:a="http://schemas.openxmlformats.org/drawingml/2006/main">
              <a:ext uri="{FF2B5EF4-FFF2-40B4-BE49-F238E27FC236}">
                <a16:creationId xmlns:a16="http://schemas.microsoft.com/office/drawing/2014/main" id="{EE1D978A-FD09-492C-9AB1-6E9C22D84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324350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Рассмотреть 90‑дневную апробацию</a:t>
            </a:r>
          </a:p>
        </p:txBody>
      </p:sp>
      <p:sp>
        <p:nvSpPr>
          <p:cNvPr id="20" name="text-194-494">
            <a:extLst xmlns:a="http://schemas.openxmlformats.org/drawingml/2006/main">
              <a:ext uri="{FF2B5EF4-FFF2-40B4-BE49-F238E27FC236}">
                <a16:creationId xmlns:a16="http://schemas.microsoft.com/office/drawing/2014/main" id="{7137F2FC-A58B-4AD9-96C2-7FBA9191A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705350"/>
            <a:ext cx="876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125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На действующих данных, без новой федеральной ГИС, капитальных вложений и обязательства полного пилота.</a:t>
            </a:r>
          </a:p>
        </p:txBody>
      </p:sp>
      <p:sp>
        <p:nvSpPr>
          <p:cNvPr id="21" name="text-150-578">
            <a:extLst xmlns:a="http://schemas.openxmlformats.org/drawingml/2006/main">
              <a:ext uri="{FF2B5EF4-FFF2-40B4-BE49-F238E27FC236}">
                <a16:creationId xmlns:a16="http://schemas.microsoft.com/office/drawing/2014/main" id="{1372FFC7-B634-46E0-BEBC-7C568A0CF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0545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7681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Итог: прекратить, доработать либо при положительном результате готовить ТЭО и паспорт 12‑месячного пилота.</a:t>
            </a:r>
          </a:p>
        </p:txBody>
      </p:sp>
      <p:sp>
        <p:nvSpPr>
          <p:cNvPr id="22" name="text-130-640">
            <a:extLst xmlns:a="http://schemas.openxmlformats.org/drawingml/2006/main">
              <a:ext uri="{FF2B5EF4-FFF2-40B4-BE49-F238E27FC236}">
                <a16:creationId xmlns:a16="http://schemas.microsoft.com/office/drawing/2014/main" id="{FBEFFFA6-0144-458C-A05A-75DE01C2F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6096000"/>
            <a:ext cx="971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5000"/>
          </a:bodyPr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A34A4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A34A42"/>
                </a:solidFill>
                <a:latin typeface="Arial"/>
                <a:ea typeface="Arial"/>
                <a:cs typeface="Arial"/>
              </a:rPr>
              <a:t>Не запрашивается: госпрограмма • финансирование 260 млн • частный оператор • обязательное тиражирование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825667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ext-64-26">
            <a:extLst xmlns:a="http://schemas.openxmlformats.org/drawingml/2006/main">
              <a:ext uri="{FF2B5EF4-FFF2-40B4-BE49-F238E27FC236}">
                <a16:creationId xmlns:a16="http://schemas.microsoft.com/office/drawing/2014/main" id="{9BD408F7-FA5A-4964-9F35-64CC02F50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672932DE-FAFF-46F4-87E0-9C0630C99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Рассмотреть 90‑дневную апробацию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D6426B-84F9-4540-9AAD-15794FD8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FFDABC9E-D226-442B-9FF3-BC28FF5A0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E51F67D7-C312-4D0C-8176-3CBEDDC05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text-64-144">
            <a:extLst xmlns:a="http://schemas.openxmlformats.org/drawingml/2006/main">
              <a:ext uri="{FF2B5EF4-FFF2-40B4-BE49-F238E27FC236}">
                <a16:creationId xmlns:a16="http://schemas.microsoft.com/office/drawing/2014/main" id="{8398A279-1D2D-481C-9BBD-F09B55C9C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76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Сейчас требуется не утверждение программы и не выделение средств, а ограниченная экспертная проработка.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2DB613-18D8-420C-A458-F5C1C0EF3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71700"/>
            <a:ext cx="109728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-88-248">
            <a:extLst xmlns:a="http://schemas.openxmlformats.org/drawingml/2006/main">
              <a:ext uri="{FF2B5EF4-FFF2-40B4-BE49-F238E27FC236}">
                <a16:creationId xmlns:a16="http://schemas.microsoft.com/office/drawing/2014/main" id="{ACDE20BD-FC57-4B4E-8CAC-336DB7D2C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62200"/>
            <a:ext cx="552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900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E9CA78-377E-455E-A271-0399C329E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43150"/>
            <a:ext cx="190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3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-194-244">
            <a:extLst xmlns:a="http://schemas.openxmlformats.org/drawingml/2006/main">
              <a:ext uri="{FF2B5EF4-FFF2-40B4-BE49-F238E27FC236}">
                <a16:creationId xmlns:a16="http://schemas.microsoft.com/office/drawing/2014/main" id="{A8C7538F-1427-481E-BFE2-C6923E228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324100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Рабочее представление</a:t>
            </a:r>
          </a:p>
        </p:txBody>
      </p:sp>
      <p:sp>
        <p:nvSpPr>
          <p:cNvPr id="11" name="text-194-284">
            <a:extLst xmlns:a="http://schemas.openxmlformats.org/drawingml/2006/main">
              <a:ext uri="{FF2B5EF4-FFF2-40B4-BE49-F238E27FC236}">
                <a16:creationId xmlns:a16="http://schemas.microsoft.com/office/drawing/2014/main" id="{499AEE64-AD21-4405-B4DF-5F409917E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705100"/>
            <a:ext cx="876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Кратко представить государственную задачу, методику 19 балансов и контур ECO‑PPA.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543C33-BFA9-4268-BC84-9F04FA8B4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109728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6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-88-378">
            <a:extLst xmlns:a="http://schemas.openxmlformats.org/drawingml/2006/main">
              <a:ext uri="{FF2B5EF4-FFF2-40B4-BE49-F238E27FC236}">
                <a16:creationId xmlns:a16="http://schemas.microsoft.com/office/drawing/2014/main" id="{383C0E78-0792-4B59-8648-072CE8A2F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00450"/>
            <a:ext cx="552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900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C91815-30FB-4CA7-929E-0C01D4A13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581400"/>
            <a:ext cx="190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-194-374">
            <a:extLst xmlns:a="http://schemas.openxmlformats.org/drawingml/2006/main">
              <a:ext uri="{FF2B5EF4-FFF2-40B4-BE49-F238E27FC236}">
                <a16:creationId xmlns:a16="http://schemas.microsoft.com/office/drawing/2014/main" id="{B498F204-1BB7-40FF-AC78-FBFA218C2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562350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Профильная комиссия</a:t>
            </a:r>
          </a:p>
        </p:txBody>
      </p:sp>
      <p:sp>
        <p:nvSpPr>
          <p:cNvPr id="16" name="text-194-414">
            <a:extLst xmlns:a="http://schemas.openxmlformats.org/drawingml/2006/main">
              <a:ext uri="{FF2B5EF4-FFF2-40B4-BE49-F238E27FC236}">
                <a16:creationId xmlns:a16="http://schemas.microsoft.com/office/drawing/2014/main" id="{5AC2996E-8658-491C-9365-B43881F2E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943350"/>
            <a:ext cx="876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564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Определить маршрут через комиссию «Экологическое благополучие» и формат межкомиссионной группы.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645FAB-1D50-406E-A293-A793DD9D9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109728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7F0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-88-508">
            <a:extLst xmlns:a="http://schemas.openxmlformats.org/drawingml/2006/main">
              <a:ext uri="{FF2B5EF4-FFF2-40B4-BE49-F238E27FC236}">
                <a16:creationId xmlns:a16="http://schemas.microsoft.com/office/drawing/2014/main" id="{D13C47BF-163D-4AFA-914A-A7610738D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38700"/>
            <a:ext cx="552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900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D665C04-EA59-4A83-BABF-ACB4E0E91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819650"/>
            <a:ext cx="190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-194-504">
            <a:extLst xmlns:a="http://schemas.openxmlformats.org/drawingml/2006/main">
              <a:ext uri="{FF2B5EF4-FFF2-40B4-BE49-F238E27FC236}">
                <a16:creationId xmlns:a16="http://schemas.microsoft.com/office/drawing/2014/main" id="{9F816655-9524-4A11-8287-159FC8786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800600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90‑дневная апробация</a:t>
            </a:r>
          </a:p>
        </p:txBody>
      </p:sp>
      <p:sp>
        <p:nvSpPr>
          <p:cNvPr id="21" name="text-194-544">
            <a:extLst xmlns:a="http://schemas.openxmlformats.org/drawingml/2006/main">
              <a:ext uri="{FF2B5EF4-FFF2-40B4-BE49-F238E27FC236}">
                <a16:creationId xmlns:a16="http://schemas.microsoft.com/office/drawing/2014/main" id="{2F8D7364-4C22-4D56-BAB4-81EDAC7CA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181600"/>
            <a:ext cx="876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Проверить применимость на действующих данных без новой федеральной ГИС и капитальных вложений; организационные ресурсы определяются отдельно.</a:t>
            </a:r>
          </a:p>
        </p:txBody>
      </p:sp>
    </p:spTree>
    <p:extLst>
      <p:ext uri="{BB962C8B-B14F-4D97-AF65-F5344CB8AC3E}">
        <p14:creationId xmlns:p14="http://schemas.microsoft.com/office/powerpoint/2010/main" val="62070658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ext-64-26">
            <a:extLst xmlns:a="http://schemas.openxmlformats.org/drawingml/2006/main">
              <a:ext uri="{FF2B5EF4-FFF2-40B4-BE49-F238E27FC236}">
                <a16:creationId xmlns:a16="http://schemas.microsoft.com/office/drawing/2014/main" id="{CB2DA73B-314C-47AF-AE24-6575B03B9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15B8944E-682F-4093-9079-00EF2A23A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Решения сталкиваются с общими дефицитами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4E1DE2-67D1-4198-9715-7E12A8FCB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4AA91007-1635-4289-9F14-7DACABD4E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BF00077E-32BE-45C0-B50D-189B688B2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text-64-142">
            <a:extLst xmlns:a="http://schemas.openxmlformats.org/drawingml/2006/main">
              <a:ext uri="{FF2B5EF4-FFF2-40B4-BE49-F238E27FC236}">
                <a16:creationId xmlns:a16="http://schemas.microsoft.com/office/drawing/2014/main" id="{5EE3E909-4A80-4484-8A6A-5AB0081F3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5334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9322"/>
          </a:bodyPr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Одна программа зависит одновременно от семи контуров: кадров, энергии, воды, материалов, транспорта, данных и финансов.</a:t>
            </a:r>
          </a:p>
        </p:txBody>
      </p:sp>
      <p:sp>
        <p:nvSpPr>
          <p:cNvPr id="7" name="text-64-334">
            <a:extLst xmlns:a="http://schemas.openxmlformats.org/drawingml/2006/main">
              <a:ext uri="{FF2B5EF4-FFF2-40B4-BE49-F238E27FC236}">
                <a16:creationId xmlns:a16="http://schemas.microsoft.com/office/drawing/2014/main" id="{E029D2F9-4677-42FC-80F4-7ACB78F31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5334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Отраслевой результат может выглядеть положительным, пока последствия второго порядка остаются вне поля решения.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55E587-984E-4197-A012-37BD39274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428750"/>
            <a:ext cx="14288" cy="428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A745F1-1C00-4AD8-9CD4-F451A9944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192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-752-162">
            <a:extLst xmlns:a="http://schemas.openxmlformats.org/drawingml/2006/main">
              <a:ext uri="{FF2B5EF4-FFF2-40B4-BE49-F238E27FC236}">
                <a16:creationId xmlns:a16="http://schemas.microsoft.com/office/drawing/2014/main" id="{26632AE2-7C4F-4113-9BF8-D6367AE3F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543050"/>
            <a:ext cx="4343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Разные временные, территориальные и методические срезы данных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2318EA-5D9F-4918-A3A6-0EBC3643B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571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-752-262">
            <a:extLst xmlns:a="http://schemas.openxmlformats.org/drawingml/2006/main">
              <a:ext uri="{FF2B5EF4-FFF2-40B4-BE49-F238E27FC236}">
                <a16:creationId xmlns:a16="http://schemas.microsoft.com/office/drawing/2014/main" id="{7F531D9B-4F39-43E6-B71B-1CD875397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495550"/>
            <a:ext cx="4343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Цели не всегда проверяются на обеспеченность ресурсами и мощностями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7F36C4-AE60-48A8-8215-C5CC061DA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5242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-752-362">
            <a:extLst xmlns:a="http://schemas.openxmlformats.org/drawingml/2006/main">
              <a:ext uri="{FF2B5EF4-FFF2-40B4-BE49-F238E27FC236}">
                <a16:creationId xmlns:a16="http://schemas.microsoft.com/office/drawing/2014/main" id="{69EAC162-28DA-48CB-8513-3537BC700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448050"/>
            <a:ext cx="4343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Затраты, физический результат и общественный эффект находятся в разных контурах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F44C57-9F3E-4069-9723-03F94F619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476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-752-462">
            <a:extLst xmlns:a="http://schemas.openxmlformats.org/drawingml/2006/main">
              <a:ext uri="{FF2B5EF4-FFF2-40B4-BE49-F238E27FC236}">
                <a16:creationId xmlns:a16="http://schemas.microsoft.com/office/drawing/2014/main" id="{36AB550B-08BF-47EF-B95F-A61399661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343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Масштабирование может начаться до независимого подтверждения эффекта</a:t>
            </a:r>
          </a:p>
        </p:txBody>
      </p:sp>
      <p:sp>
        <p:nvSpPr>
          <p:cNvPr id="17" name="text-64-526">
            <a:extLst xmlns:a="http://schemas.openxmlformats.org/drawingml/2006/main">
              <a:ext uri="{FF2B5EF4-FFF2-40B4-BE49-F238E27FC236}">
                <a16:creationId xmlns:a16="http://schemas.microsoft.com/office/drawing/2014/main" id="{E3473A5C-12A9-4190-B1C0-9B341D1A8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10150"/>
            <a:ext cx="5334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Управленческий разрыв: нет общего языка для оценки совокупного эффекта.</a:t>
            </a:r>
          </a:p>
        </p:txBody>
      </p:sp>
    </p:spTree>
    <p:extLst>
      <p:ext uri="{BB962C8B-B14F-4D97-AF65-F5344CB8AC3E}">
        <p14:creationId xmlns:p14="http://schemas.microsoft.com/office/powerpoint/2010/main" val="147982203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text-64-26">
            <a:extLst xmlns:a="http://schemas.openxmlformats.org/drawingml/2006/main">
              <a:ext uri="{FF2B5EF4-FFF2-40B4-BE49-F238E27FC236}">
                <a16:creationId xmlns:a16="http://schemas.microsoft.com/office/drawing/2014/main" id="{0F9345AA-DDCE-44AA-B339-DE67D4E74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464EE9EE-4F0E-4F1D-928C-E943C9360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19 балансов создают общий язык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8BD864-9D01-4EBB-BE12-5008C58DA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B3732891-5C43-4110-89A6-E0F77AC63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9E2B272B-972F-414F-AF1B-0BDEAEAB5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text-64-148">
            <a:extLst xmlns:a="http://schemas.openxmlformats.org/drawingml/2006/main">
              <a:ext uri="{FF2B5EF4-FFF2-40B4-BE49-F238E27FC236}">
                <a16:creationId xmlns:a16="http://schemas.microsoft.com/office/drawing/2014/main" id="{158CBA11-0B14-43CE-8BDB-C6D67FC84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Для каждого решения сопоставляются пять величин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182877-521D-4A11-AB31-5521767FD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185737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-69-248">
            <a:extLst xmlns:a="http://schemas.openxmlformats.org/drawingml/2006/main">
              <a:ext uri="{FF2B5EF4-FFF2-40B4-BE49-F238E27FC236}">
                <a16:creationId xmlns:a16="http://schemas.microsoft.com/office/drawing/2014/main" id="{CA68623C-84CC-450C-BD89-CC4DB9FBB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362200"/>
            <a:ext cx="1762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Потребность</a:t>
            </a:r>
          </a:p>
        </p:txBody>
      </p:sp>
      <p:sp>
        <p:nvSpPr>
          <p:cNvPr id="9" name="text-259-250">
            <a:extLst xmlns:a="http://schemas.openxmlformats.org/drawingml/2006/main">
              <a:ext uri="{FF2B5EF4-FFF2-40B4-BE49-F238E27FC236}">
                <a16:creationId xmlns:a16="http://schemas.microsoft.com/office/drawing/2014/main" id="{B51DF652-8A50-4B87-B7A1-54232D96B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2381250"/>
            <a:ext cx="342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0" i="0">
                <a:solidFill>
                  <a:srgbClr val="C9D1DA"/>
                </a:solidFill>
                <a:latin typeface="Arial"/>
                <a:ea typeface="Arial"/>
                <a:cs typeface="Arial"/>
              </a:defRPr>
            </a:pPr>
            <a:r>
              <a:rPr sz="2250" b="0" i="0">
                <a:solidFill>
                  <a:srgbClr val="C9D1D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DFAF44-01F8-4E46-A0E3-4254DD1E3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2209800"/>
            <a:ext cx="185737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-300-248">
            <a:extLst xmlns:a="http://schemas.openxmlformats.org/drawingml/2006/main">
              <a:ext uri="{FF2B5EF4-FFF2-40B4-BE49-F238E27FC236}">
                <a16:creationId xmlns:a16="http://schemas.microsoft.com/office/drawing/2014/main" id="{83F1EDC4-8FB9-4171-8325-6D6F50F1A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362200"/>
            <a:ext cx="1762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12" name="text-490-250">
            <a:extLst xmlns:a="http://schemas.openxmlformats.org/drawingml/2006/main">
              <a:ext uri="{FF2B5EF4-FFF2-40B4-BE49-F238E27FC236}">
                <a16:creationId xmlns:a16="http://schemas.microsoft.com/office/drawing/2014/main" id="{4A71D80B-A63C-41A8-BFA0-4D46A2203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381250"/>
            <a:ext cx="342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0" i="0">
                <a:solidFill>
                  <a:srgbClr val="C9D1DA"/>
                </a:solidFill>
                <a:latin typeface="Arial"/>
                <a:ea typeface="Arial"/>
                <a:cs typeface="Arial"/>
              </a:defRPr>
            </a:pPr>
            <a:r>
              <a:rPr sz="2250" b="0" i="0">
                <a:solidFill>
                  <a:srgbClr val="C9D1D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0B78CB-5627-42B8-B8C7-CEB8BB87C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209800"/>
            <a:ext cx="185737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7F0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-531-248">
            <a:extLst xmlns:a="http://schemas.openxmlformats.org/drawingml/2006/main">
              <a:ext uri="{FF2B5EF4-FFF2-40B4-BE49-F238E27FC236}">
                <a16:creationId xmlns:a16="http://schemas.microsoft.com/office/drawing/2014/main" id="{261C8EBC-82FA-4564-88F2-D888F82B2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7775" y="2362200"/>
            <a:ext cx="1762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Ограничение</a:t>
            </a:r>
          </a:p>
        </p:txBody>
      </p:sp>
      <p:sp>
        <p:nvSpPr>
          <p:cNvPr id="15" name="text-721-250">
            <a:extLst xmlns:a="http://schemas.openxmlformats.org/drawingml/2006/main">
              <a:ext uri="{FF2B5EF4-FFF2-40B4-BE49-F238E27FC236}">
                <a16:creationId xmlns:a16="http://schemas.microsoft.com/office/drawing/2014/main" id="{1B7C7B9F-5BEC-42B5-BF6F-41FC57067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7525" y="2381250"/>
            <a:ext cx="342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0" i="0">
                <a:solidFill>
                  <a:srgbClr val="C9D1DA"/>
                </a:solidFill>
                <a:latin typeface="Arial"/>
                <a:ea typeface="Arial"/>
                <a:cs typeface="Arial"/>
              </a:defRPr>
            </a:pPr>
            <a:r>
              <a:rPr sz="2250" b="0" i="0">
                <a:solidFill>
                  <a:srgbClr val="C9D1D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1431AA-455E-43E8-BB19-8E110E408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209800"/>
            <a:ext cx="185737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6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-762-248">
            <a:extLst xmlns:a="http://schemas.openxmlformats.org/drawingml/2006/main">
              <a:ext uri="{FF2B5EF4-FFF2-40B4-BE49-F238E27FC236}">
                <a16:creationId xmlns:a16="http://schemas.microsoft.com/office/drawing/2014/main" id="{212F8D02-2EDA-45A3-8439-FF9EB0C30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362200"/>
            <a:ext cx="1762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Резерв</a:t>
            </a:r>
          </a:p>
        </p:txBody>
      </p:sp>
      <p:sp>
        <p:nvSpPr>
          <p:cNvPr id="18" name="text-952-250">
            <a:extLst xmlns:a="http://schemas.openxmlformats.org/drawingml/2006/main">
              <a:ext uri="{FF2B5EF4-FFF2-40B4-BE49-F238E27FC236}">
                <a16:creationId xmlns:a16="http://schemas.microsoft.com/office/drawing/2014/main" id="{79689013-2236-432E-983A-30A69120B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81250"/>
            <a:ext cx="342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0" i="0">
                <a:solidFill>
                  <a:srgbClr val="C9D1DA"/>
                </a:solidFill>
                <a:latin typeface="Arial"/>
                <a:ea typeface="Arial"/>
                <a:cs typeface="Arial"/>
              </a:defRPr>
            </a:pPr>
            <a:r>
              <a:rPr sz="2250" b="0" i="0">
                <a:solidFill>
                  <a:srgbClr val="C9D1DA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93D616-8ED3-41B6-87EC-B66715C35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209800"/>
            <a:ext cx="185737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-993-248">
            <a:extLst xmlns:a="http://schemas.openxmlformats.org/drawingml/2006/main">
              <a:ext uri="{FF2B5EF4-FFF2-40B4-BE49-F238E27FC236}">
                <a16:creationId xmlns:a16="http://schemas.microsoft.com/office/drawing/2014/main" id="{B26F2B21-88B2-41CD-8680-9581BBB3F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362200"/>
            <a:ext cx="1762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57DDBD-40EC-490D-8AEE-CCF131ED9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05200"/>
            <a:ext cx="10820400" cy="203835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-92-388">
            <a:extLst xmlns:a="http://schemas.openxmlformats.org/drawingml/2006/main">
              <a:ext uri="{FF2B5EF4-FFF2-40B4-BE49-F238E27FC236}">
                <a16:creationId xmlns:a16="http://schemas.microsoft.com/office/drawing/2014/main" id="{A82138C4-6709-4E3C-BD85-D3248720D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9570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Балансовая записка показывает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331A192-EA9F-42BD-8142-9B7689568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3243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-118-446">
            <a:extLst xmlns:a="http://schemas.openxmlformats.org/drawingml/2006/main">
              <a:ext uri="{FF2B5EF4-FFF2-40B4-BE49-F238E27FC236}">
                <a16:creationId xmlns:a16="http://schemas.microsoft.com/office/drawing/2014/main" id="{067DCD9C-E5C6-4980-B49D-07FACE978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248150"/>
            <a:ext cx="9867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какой баланс становится «узким местом» и когда возникает дефицит;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6862814-BD82-421B-A336-05E1726BF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6482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-118-480">
            <a:extLst xmlns:a="http://schemas.openxmlformats.org/drawingml/2006/main">
              <a:ext uri="{FF2B5EF4-FFF2-40B4-BE49-F238E27FC236}">
                <a16:creationId xmlns:a16="http://schemas.microsoft.com/office/drawing/2014/main" id="{2EE22DB7-9291-4668-8D2F-B17B10E35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572000"/>
            <a:ext cx="9867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какие смежные отрасли и территории затрагивает выбранный сценарий;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3BF61AC-AA24-488E-ADEA-89BA3353B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9720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-118-514">
            <a:extLst xmlns:a="http://schemas.openxmlformats.org/drawingml/2006/main">
              <a:ext uri="{FF2B5EF4-FFF2-40B4-BE49-F238E27FC236}">
                <a16:creationId xmlns:a16="http://schemas.microsoft.com/office/drawing/2014/main" id="{102BC586-C3CA-4E9E-9DE7-E9232D03E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95850"/>
            <a:ext cx="9867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какой резерв и правовой механизм покрытия существуют;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4DC0029-D452-4B40-B967-79D7609DE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2959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7A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text-118-548">
            <a:extLst xmlns:a="http://schemas.openxmlformats.org/drawingml/2006/main">
              <a:ext uri="{FF2B5EF4-FFF2-40B4-BE49-F238E27FC236}">
                <a16:creationId xmlns:a16="http://schemas.microsoft.com/office/drawing/2014/main" id="{CAC489A3-AF22-48FC-A8B0-67179343E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219700"/>
            <a:ext cx="9867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как меняются первичные показатели, качество данных и сводный индекс IRE.</a:t>
            </a:r>
          </a:p>
        </p:txBody>
      </p:sp>
    </p:spTree>
    <p:extLst>
      <p:ext uri="{BB962C8B-B14F-4D97-AF65-F5344CB8AC3E}">
        <p14:creationId xmlns:p14="http://schemas.microsoft.com/office/powerpoint/2010/main" val="199127733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text-64-26">
            <a:extLst xmlns:a="http://schemas.openxmlformats.org/drawingml/2006/main">
              <a:ext uri="{FF2B5EF4-FFF2-40B4-BE49-F238E27FC236}">
                <a16:creationId xmlns:a16="http://schemas.microsoft.com/office/drawing/2014/main" id="{3FAC64BB-398D-4DCB-8BEB-A74D8CC00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F9D77C27-32CA-4087-8E60-C7FA39614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ECO‑PPA переводит сценарий в проект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904A35-E32E-41A2-858E-5C850BDC8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0C1808EA-631D-4E17-9F40-737898A85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B3AC4B24-5AF0-41F6-90B1-BA19ECDCD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text-64-142">
            <a:extLst xmlns:a="http://schemas.openxmlformats.org/drawingml/2006/main">
              <a:ext uri="{FF2B5EF4-FFF2-40B4-BE49-F238E27FC236}">
                <a16:creationId xmlns:a16="http://schemas.microsoft.com/office/drawing/2014/main" id="{684FF4C9-12C1-4278-955D-3976CE73D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10820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ECO‑PPA — авторская проектно‑контрактная рамка: не стандартный энергетический PPA, не новый вид договора и не бюджетный механизм.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649D5A-6814-40EA-B7AA-61BB1E422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192405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-72-290">
            <a:extLst xmlns:a="http://schemas.openxmlformats.org/drawingml/2006/main">
              <a:ext uri="{FF2B5EF4-FFF2-40B4-BE49-F238E27FC236}">
                <a16:creationId xmlns:a16="http://schemas.microsoft.com/office/drawing/2014/main" id="{324160C1-4675-4870-A702-7E62B3967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6225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Сценарий</a:t>
            </a:r>
          </a:p>
        </p:txBody>
      </p:sp>
      <p:sp>
        <p:nvSpPr>
          <p:cNvPr id="9" name="text-74-340">
            <a:extLst xmlns:a="http://schemas.openxmlformats.org/drawingml/2006/main">
              <a:ext uri="{FF2B5EF4-FFF2-40B4-BE49-F238E27FC236}">
                <a16:creationId xmlns:a16="http://schemas.microsoft.com/office/drawing/2014/main" id="{EEFED077-F45F-42FA-844C-B2A553F2C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385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296"/>
          </a:bodyPr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ЭКВИЛИБРИУМ выявляет ограничение</a:t>
            </a:r>
          </a:p>
        </p:txBody>
      </p:sp>
      <p:sp>
        <p:nvSpPr>
          <p:cNvPr id="10" name="text-260-324">
            <a:extLst xmlns:a="http://schemas.openxmlformats.org/drawingml/2006/main">
              <a:ext uri="{FF2B5EF4-FFF2-40B4-BE49-F238E27FC236}">
                <a16:creationId xmlns:a16="http://schemas.microsoft.com/office/drawing/2014/main" id="{FEC72183-3D5F-4770-AC9D-71C8C62B6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086100"/>
            <a:ext cx="400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3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23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1ABCE7-C017-40AB-9B98-AAF41F2AE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590800"/>
            <a:ext cx="192405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E6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-316-290">
            <a:extLst xmlns:a="http://schemas.openxmlformats.org/drawingml/2006/main">
              <a:ext uri="{FF2B5EF4-FFF2-40B4-BE49-F238E27FC236}">
                <a16:creationId xmlns:a16="http://schemas.microsoft.com/office/drawing/2014/main" id="{2CACF322-F33C-494F-A4CD-E8864A426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76225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4250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Паспорт ECO‑PPA</a:t>
            </a:r>
          </a:p>
        </p:txBody>
      </p:sp>
      <p:sp>
        <p:nvSpPr>
          <p:cNvPr id="13" name="text-318-340">
            <a:extLst xmlns:a="http://schemas.openxmlformats.org/drawingml/2006/main">
              <a:ext uri="{FF2B5EF4-FFF2-40B4-BE49-F238E27FC236}">
                <a16:creationId xmlns:a16="http://schemas.microsoft.com/office/drawing/2014/main" id="{6E71EB76-E0F1-4A0B-B513-7CE0D6231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2385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296"/>
          </a:bodyPr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Ресурсы, стороны, KPI, стоп‑условия</a:t>
            </a:r>
          </a:p>
        </p:txBody>
      </p:sp>
      <p:sp>
        <p:nvSpPr>
          <p:cNvPr id="14" name="text-504-324">
            <a:extLst xmlns:a="http://schemas.openxmlformats.org/drawingml/2006/main">
              <a:ext uri="{FF2B5EF4-FFF2-40B4-BE49-F238E27FC236}">
                <a16:creationId xmlns:a16="http://schemas.microsoft.com/office/drawing/2014/main" id="{6A27FA12-F49E-4742-A766-66A569CA6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086100"/>
            <a:ext cx="400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3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23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22238A-B09E-441B-90BD-45773FD9A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590800"/>
            <a:ext cx="192405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-560-290">
            <a:extLst xmlns:a="http://schemas.openxmlformats.org/drawingml/2006/main">
              <a:ext uri="{FF2B5EF4-FFF2-40B4-BE49-F238E27FC236}">
                <a16:creationId xmlns:a16="http://schemas.microsoft.com/office/drawing/2014/main" id="{7C4C3254-DFDF-43E7-8F19-1E75641A3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76225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17" name="text-562-340">
            <a:extLst xmlns:a="http://schemas.openxmlformats.org/drawingml/2006/main">
              <a:ext uri="{FF2B5EF4-FFF2-40B4-BE49-F238E27FC236}">
                <a16:creationId xmlns:a16="http://schemas.microsoft.com/office/drawing/2014/main" id="{4C7F0962-4F63-43F1-BA86-1232460CB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2385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296"/>
          </a:bodyPr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Отбор участников в установленном порядке</a:t>
            </a:r>
          </a:p>
        </p:txBody>
      </p:sp>
      <p:sp>
        <p:nvSpPr>
          <p:cNvPr id="18" name="text-748-324">
            <a:extLst xmlns:a="http://schemas.openxmlformats.org/drawingml/2006/main">
              <a:ext uri="{FF2B5EF4-FFF2-40B4-BE49-F238E27FC236}">
                <a16:creationId xmlns:a16="http://schemas.microsoft.com/office/drawing/2014/main" id="{70B68B7C-4191-4585-AF8A-B62037DD7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086100"/>
            <a:ext cx="400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3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23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052932-3276-4120-BF29-D163C9B02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590800"/>
            <a:ext cx="192405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7F0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-804-290">
            <a:extLst xmlns:a="http://schemas.openxmlformats.org/drawingml/2006/main">
              <a:ext uri="{FF2B5EF4-FFF2-40B4-BE49-F238E27FC236}">
                <a16:creationId xmlns:a16="http://schemas.microsoft.com/office/drawing/2014/main" id="{7D98666F-4EF9-4284-ADB7-00AC093A7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76225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8233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21" name="text-806-340">
            <a:extLst xmlns:a="http://schemas.openxmlformats.org/drawingml/2006/main">
              <a:ext uri="{FF2B5EF4-FFF2-40B4-BE49-F238E27FC236}">
                <a16:creationId xmlns:a16="http://schemas.microsoft.com/office/drawing/2014/main" id="{8F001D43-A18E-4369-82D1-295C6EC61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2385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296"/>
          </a:bodyPr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Baseline, фактические затраты и эффект</a:t>
            </a:r>
          </a:p>
        </p:txBody>
      </p:sp>
      <p:sp>
        <p:nvSpPr>
          <p:cNvPr id="22" name="text-992-324">
            <a:extLst xmlns:a="http://schemas.openxmlformats.org/drawingml/2006/main">
              <a:ext uri="{FF2B5EF4-FFF2-40B4-BE49-F238E27FC236}">
                <a16:creationId xmlns:a16="http://schemas.microsoft.com/office/drawing/2014/main" id="{796CBEC4-EE3D-4353-B209-97EB700AC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086100"/>
            <a:ext cx="400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3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23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5331D1F-D3A9-480B-87D1-8D0B7AD64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590800"/>
            <a:ext cx="192405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-1048-290">
            <a:extLst xmlns:a="http://schemas.openxmlformats.org/drawingml/2006/main">
              <a:ext uri="{FF2B5EF4-FFF2-40B4-BE49-F238E27FC236}">
                <a16:creationId xmlns:a16="http://schemas.microsoft.com/office/drawing/2014/main" id="{99C761BD-5B4E-4262-9BBC-7A2426214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2762250"/>
            <a:ext cx="165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5" name="text-1050-340">
            <a:extLst xmlns:a="http://schemas.openxmlformats.org/drawingml/2006/main">
              <a:ext uri="{FF2B5EF4-FFF2-40B4-BE49-F238E27FC236}">
                <a16:creationId xmlns:a16="http://schemas.microsoft.com/office/drawing/2014/main" id="{3CFF94B2-3D9A-4AFD-A72F-30F86D388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2385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296"/>
          </a:bodyPr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Масштабировать, изменить или прекратить</a:t>
            </a:r>
          </a:p>
        </p:txBody>
      </p:sp>
      <p:sp>
        <p:nvSpPr>
          <p:cNvPr id="26" name="text-150-496">
            <a:extLst xmlns:a="http://schemas.openxmlformats.org/drawingml/2006/main">
              <a:ext uri="{FF2B5EF4-FFF2-40B4-BE49-F238E27FC236}">
                <a16:creationId xmlns:a16="http://schemas.microsoft.com/office/drawing/2014/main" id="{DD145AEF-0A35-43EC-8827-A46A147AA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244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Правовая конструкция, заказчик, источники средств, закупка и разрешения определяются отдельно для каждого проекта.</a:t>
            </a:r>
          </a:p>
        </p:txBody>
      </p:sp>
      <p:sp>
        <p:nvSpPr>
          <p:cNvPr id="27" name="text-320-578">
            <a:extLst xmlns:a="http://schemas.openxmlformats.org/drawingml/2006/main">
              <a:ext uri="{FF2B5EF4-FFF2-40B4-BE49-F238E27FC236}">
                <a16:creationId xmlns:a16="http://schemas.microsoft.com/office/drawing/2014/main" id="{51DE6BD9-CB86-4892-8813-00C4976C6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505450"/>
            <a:ext cx="609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A34A42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A34A42"/>
                </a:solidFill>
                <a:latin typeface="Arial"/>
                <a:ea typeface="Arial"/>
                <a:cs typeface="Arial"/>
              </a:rPr>
              <a:t>Пилот не создаёт обязательства тиражирования.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112927868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ext-64-26">
            <a:extLst xmlns:a="http://schemas.openxmlformats.org/drawingml/2006/main">
              <a:ext uri="{FF2B5EF4-FFF2-40B4-BE49-F238E27FC236}">
                <a16:creationId xmlns:a16="http://schemas.microsoft.com/office/drawing/2014/main" id="{BA610ABC-C4B4-4C25-9F11-50ED1160F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00F23124-8AB5-4380-9CEE-12A08B1EF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Архитектура разделяет решение и проверку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7C580C-2EFA-4321-9E9E-76D07BAB7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31F79037-6723-47AB-BC88-605F8B8E1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A2DCB815-32DE-4F16-B648-C807D6186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05E086-394B-49F1-888B-A66962F00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820400" cy="4781550"/>
          </a:xfrm>
          <a:prstGeom xmlns:a="http://schemas.openxmlformats.org/drawingml/2006/main" prst="roundRect">
            <a:avLst>
              <a:gd name="adj" fmla="val 1594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C9D1DA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eab47c6a734593"/>
          <a:stretch xmlns:a="http://schemas.openxmlformats.org/drawingml/2006/main"/>
        </p:blipFill>
        <p:spPr>
          <a:xfrm xmlns:a="http://schemas.openxmlformats.org/drawingml/2006/main">
            <a:off x="2416175" y="1466850"/>
            <a:ext cx="7207250" cy="4324350"/>
          </a:xfrm>
          <a:prstGeom xmlns:a="http://schemas.openxmlformats.org/drawingml/2006/main" prst="rect">
            <a:avLst/>
          </a:prstGeom>
        </p:spPr>
      </p:pic>
      <p:sp>
        <p:nvSpPr>
          <p:cNvPr id="8" name="text-126-606">
            <a:extLst xmlns:a="http://schemas.openxmlformats.org/drawingml/2006/main">
              <a:ext uri="{FF2B5EF4-FFF2-40B4-BE49-F238E27FC236}">
                <a16:creationId xmlns:a16="http://schemas.microsoft.com/office/drawing/2014/main" id="{C5ED847E-CCA0-4BF3-ABBA-342A4B2B8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72150"/>
            <a:ext cx="979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9767"/>
          </a:bodyPr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Разделение функций обязательно; ESG‑IR — проект добровольной методики, а не официальный стандарт.</a:t>
            </a:r>
          </a:p>
        </p:txBody>
      </p:sp>
    </p:spTree>
    <p:extLst>
      <p:ext uri="{BB962C8B-B14F-4D97-AF65-F5344CB8AC3E}">
        <p14:creationId xmlns:p14="http://schemas.microsoft.com/office/powerpoint/2010/main" val="46541782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ext-64-26">
            <a:extLst xmlns:a="http://schemas.openxmlformats.org/drawingml/2006/main">
              <a:ext uri="{FF2B5EF4-FFF2-40B4-BE49-F238E27FC236}">
                <a16:creationId xmlns:a16="http://schemas.microsoft.com/office/drawing/2014/main" id="{EE84EDC5-EA9F-4588-BF3C-DB11197DE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FE8A375A-572A-49C7-BB53-7B5979C1C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Полномочия сохраняются, роли разделены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71C9C4-9D69-489F-94A6-5098E73C6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35FA7A06-B553-42A9-8799-67B6D2B78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366B011C-5F30-4990-9DF2-8DC67403F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text-78-160">
            <a:extLst xmlns:a="http://schemas.openxmlformats.org/drawingml/2006/main">
              <a:ext uri="{FF2B5EF4-FFF2-40B4-BE49-F238E27FC236}">
                <a16:creationId xmlns:a16="http://schemas.microsoft.com/office/drawing/2014/main" id="{56B11F62-407A-4EFD-889E-CE44F582D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Участник</a:t>
            </a:r>
          </a:p>
        </p:txBody>
      </p:sp>
      <p:sp>
        <p:nvSpPr>
          <p:cNvPr id="7" name="text-350-160">
            <a:extLst xmlns:a="http://schemas.openxmlformats.org/drawingml/2006/main">
              <a:ext uri="{FF2B5EF4-FFF2-40B4-BE49-F238E27FC236}">
                <a16:creationId xmlns:a16="http://schemas.microsoft.com/office/drawing/2014/main" id="{BE2D38B8-079E-466E-A022-D0C0E4E68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5240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Функция</a:t>
            </a:r>
          </a:p>
        </p:txBody>
      </p:sp>
      <p:sp>
        <p:nvSpPr>
          <p:cNvPr id="8" name="text-840-160">
            <a:extLst xmlns:a="http://schemas.openxmlformats.org/drawingml/2006/main">
              <a:ext uri="{FF2B5EF4-FFF2-40B4-BE49-F238E27FC236}">
                <a16:creationId xmlns:a16="http://schemas.microsoft.com/office/drawing/2014/main" id="{3B44A2F2-62C2-4F8B-A78C-0DE4AE21C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52400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Ограничение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439BB5-2AD7-42A6-99D4-0D0391359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240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C9D1DA"/>
            </a:solidFill>
            <a:prstDash val="solid"/>
          </a:ln>
        </p:spPr>
      </p:sp>
      <p:sp>
        <p:nvSpPr>
          <p:cNvPr id="10" name="text-78-212">
            <a:extLst xmlns:a="http://schemas.openxmlformats.org/drawingml/2006/main">
              <a:ext uri="{FF2B5EF4-FFF2-40B4-BE49-F238E27FC236}">
                <a16:creationId xmlns:a16="http://schemas.microsoft.com/office/drawing/2014/main" id="{5BFF96E8-4F6D-4FB6-A2D8-999554E2B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193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Госсовет / комиссия</a:t>
            </a:r>
          </a:p>
        </p:txBody>
      </p:sp>
      <p:sp>
        <p:nvSpPr>
          <p:cNvPr id="11" name="text-350-210">
            <a:extLst xmlns:a="http://schemas.openxmlformats.org/drawingml/2006/main">
              <a:ext uri="{FF2B5EF4-FFF2-40B4-BE49-F238E27FC236}">
                <a16:creationId xmlns:a16="http://schemas.microsoft.com/office/drawing/2014/main" id="{66FF2AE3-B5AA-4AE1-A992-4908E239A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00025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0626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Координация, рекомендации, обобщение практики</a:t>
            </a:r>
          </a:p>
        </p:txBody>
      </p:sp>
      <p:sp>
        <p:nvSpPr>
          <p:cNvPr id="12" name="text-840-210">
            <a:extLst xmlns:a="http://schemas.openxmlformats.org/drawingml/2006/main">
              <a:ext uri="{FF2B5EF4-FFF2-40B4-BE49-F238E27FC236}">
                <a16:creationId xmlns:a16="http://schemas.microsoft.com/office/drawing/2014/main" id="{1C0E7FDC-D9FB-4511-BAD6-3529DB8F9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00025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969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Не распоряжается средствами пилота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4B42B6-9352-48CB-826B-F914508C9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0510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5715">
            <a:solidFill>
              <a:srgbClr val="C9D1DA"/>
            </a:solidFill>
            <a:prstDash val="solid"/>
          </a:ln>
        </p:spPr>
      </p:sp>
      <p:sp>
        <p:nvSpPr>
          <p:cNvPr id="14" name="text-78-294">
            <a:extLst xmlns:a="http://schemas.openxmlformats.org/drawingml/2006/main">
              <a:ext uri="{FF2B5EF4-FFF2-40B4-BE49-F238E27FC236}">
                <a16:creationId xmlns:a16="http://schemas.microsoft.com/office/drawing/2014/main" id="{5B78C4B6-A65D-40BF-B5A2-A49F44BF8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0035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619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Правительство, ФОИВ, субъект РФ</a:t>
            </a:r>
          </a:p>
        </p:txBody>
      </p:sp>
      <p:sp>
        <p:nvSpPr>
          <p:cNvPr id="15" name="text-350-292">
            <a:extLst xmlns:a="http://schemas.openxmlformats.org/drawingml/2006/main">
              <a:ext uri="{FF2B5EF4-FFF2-40B4-BE49-F238E27FC236}">
                <a16:creationId xmlns:a16="http://schemas.microsoft.com/office/drawing/2014/main" id="{1C5BC30A-F6A2-4F33-A7A5-92B9F854A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78130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127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Официальные данные и решения в пределах компетенции</a:t>
            </a:r>
          </a:p>
        </p:txBody>
      </p:sp>
      <p:sp>
        <p:nvSpPr>
          <p:cNvPr id="16" name="text-840-292">
            <a:extLst xmlns:a="http://schemas.openxmlformats.org/drawingml/2006/main">
              <a:ext uri="{FF2B5EF4-FFF2-40B4-BE49-F238E27FC236}">
                <a16:creationId xmlns:a16="http://schemas.microsoft.com/office/drawing/2014/main" id="{87949C09-455D-4D2D-BD52-BAE3D7FC8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78130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127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Не передают властные полномочия модели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AD511B-C075-4CC2-B22E-A8A71DD5B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C9D1DA"/>
            </a:solidFill>
            <a:prstDash val="solid"/>
          </a:ln>
        </p:spPr>
      </p:sp>
      <p:sp>
        <p:nvSpPr>
          <p:cNvPr id="18" name="text-78-376">
            <a:extLst xmlns:a="http://schemas.openxmlformats.org/drawingml/2006/main">
              <a:ext uri="{FF2B5EF4-FFF2-40B4-BE49-F238E27FC236}">
                <a16:creationId xmlns:a16="http://schemas.microsoft.com/office/drawing/2014/main" id="{DABFE316-36C0-459F-AF83-A886FCB13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814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ЭКВИЛИБРИУМ / ИАЦ</a:t>
            </a:r>
          </a:p>
        </p:txBody>
      </p:sp>
      <p:sp>
        <p:nvSpPr>
          <p:cNvPr id="19" name="text-350-374">
            <a:extLst xmlns:a="http://schemas.openxmlformats.org/drawingml/2006/main">
              <a:ext uri="{FF2B5EF4-FFF2-40B4-BE49-F238E27FC236}">
                <a16:creationId xmlns:a16="http://schemas.microsoft.com/office/drawing/2014/main" id="{D6C5F75C-86C6-4CA7-B097-D2AAD5458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56235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9955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Паспорта данных, сценарии и балансовые записки</a:t>
            </a:r>
          </a:p>
        </p:txBody>
      </p:sp>
      <p:sp>
        <p:nvSpPr>
          <p:cNvPr id="20" name="text-840-374">
            <a:extLst xmlns:a="http://schemas.openxmlformats.org/drawingml/2006/main">
              <a:ext uri="{FF2B5EF4-FFF2-40B4-BE49-F238E27FC236}">
                <a16:creationId xmlns:a16="http://schemas.microsoft.com/office/drawing/2014/main" id="{F52FFA71-7296-447B-BFDE-B91E49A7B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56235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545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Не принимает властных решений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100229-83AE-4B64-AFB9-4B7B345E4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6720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5715">
            <a:solidFill>
              <a:srgbClr val="C9D1DA"/>
            </a:solidFill>
            <a:prstDash val="solid"/>
          </a:ln>
        </p:spPr>
      </p:sp>
      <p:sp>
        <p:nvSpPr>
          <p:cNvPr id="22" name="text-78-458">
            <a:extLst xmlns:a="http://schemas.openxmlformats.org/drawingml/2006/main">
              <a:ext uri="{FF2B5EF4-FFF2-40B4-BE49-F238E27FC236}">
                <a16:creationId xmlns:a16="http://schemas.microsoft.com/office/drawing/2014/main" id="{B9700284-BF0F-4029-82A6-A853B18D9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6245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ECO‑PPA</a:t>
            </a:r>
          </a:p>
        </p:txBody>
      </p:sp>
      <p:sp>
        <p:nvSpPr>
          <p:cNvPr id="23" name="text-350-456">
            <a:extLst xmlns:a="http://schemas.openxmlformats.org/drawingml/2006/main">
              <a:ext uri="{FF2B5EF4-FFF2-40B4-BE49-F238E27FC236}">
                <a16:creationId xmlns:a16="http://schemas.microsoft.com/office/drawing/2014/main" id="{9D876663-5F68-42AE-9604-11F034282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34340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Ресурсы, обязательства, KPI и стоп‑критерии</a:t>
            </a:r>
          </a:p>
        </p:txBody>
      </p:sp>
      <p:sp>
        <p:nvSpPr>
          <p:cNvPr id="24" name="text-840-456">
            <a:extLst xmlns:a="http://schemas.openxmlformats.org/drawingml/2006/main">
              <a:ext uri="{FF2B5EF4-FFF2-40B4-BE49-F238E27FC236}">
                <a16:creationId xmlns:a16="http://schemas.microsoft.com/office/drawing/2014/main" id="{5DD96248-2331-4B8F-9280-5BE3F526F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34340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127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Правовая модель определяется по проекту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1294C13-2AD4-43BE-BC09-3C2EE2085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10820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C9D1DA"/>
            </a:solidFill>
            <a:prstDash val="solid"/>
          </a:ln>
        </p:spPr>
      </p:sp>
      <p:sp>
        <p:nvSpPr>
          <p:cNvPr id="26" name="text-78-540">
            <a:extLst xmlns:a="http://schemas.openxmlformats.org/drawingml/2006/main">
              <a:ext uri="{FF2B5EF4-FFF2-40B4-BE49-F238E27FC236}">
                <a16:creationId xmlns:a16="http://schemas.microsoft.com/office/drawing/2014/main" id="{F28FD8A1-F75A-4E30-BBB2-8FBA61842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435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7902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Исполнитель / верификатор</a:t>
            </a:r>
          </a:p>
        </p:txBody>
      </p:sp>
      <p:sp>
        <p:nvSpPr>
          <p:cNvPr id="27" name="text-350-538">
            <a:extLst xmlns:a="http://schemas.openxmlformats.org/drawingml/2006/main">
              <a:ext uri="{FF2B5EF4-FFF2-40B4-BE49-F238E27FC236}">
                <a16:creationId xmlns:a16="http://schemas.microsoft.com/office/drawing/2014/main" id="{F200D721-A7EA-4FDB-81BA-4DDB86BE6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12445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127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Реализация и независимое подтверждение результата</a:t>
            </a:r>
          </a:p>
        </p:txBody>
      </p:sp>
      <p:sp>
        <p:nvSpPr>
          <p:cNvPr id="28" name="text-840-538">
            <a:extLst xmlns:a="http://schemas.openxmlformats.org/drawingml/2006/main">
              <a:ext uri="{FF2B5EF4-FFF2-40B4-BE49-F238E27FC236}">
                <a16:creationId xmlns:a16="http://schemas.microsoft.com/office/drawing/2014/main" id="{C303AE2E-CA6E-4B4A-AE9B-5AFA4183A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12445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127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Функции и конфликты интересов разделены</a:t>
            </a:r>
          </a:p>
        </p:txBody>
      </p:sp>
      <p:sp>
        <p:nvSpPr>
          <p:cNvPr id="29" name="text-250-616">
            <a:extLst xmlns:a="http://schemas.openxmlformats.org/drawingml/2006/main">
              <a:ext uri="{FF2B5EF4-FFF2-40B4-BE49-F238E27FC236}">
                <a16:creationId xmlns:a16="http://schemas.microsoft.com/office/drawing/2014/main" id="{EA5D99E6-A41E-4BF0-83DE-AB601B15C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867400"/>
            <a:ext cx="742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A34A42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A34A42"/>
                </a:solidFill>
                <a:latin typeface="Arial"/>
                <a:ea typeface="Arial"/>
                <a:cs typeface="Arial"/>
              </a:rPr>
              <a:t>Ни один частный участник не получает исключительного статуса.</a:t>
            </a:r>
          </a:p>
        </p:txBody>
      </p:sp>
    </p:spTree>
    <p:extLst>
      <p:ext uri="{BB962C8B-B14F-4D97-AF65-F5344CB8AC3E}">
        <p14:creationId xmlns:p14="http://schemas.microsoft.com/office/powerpoint/2010/main" val="131894865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text-64-26">
            <a:extLst xmlns:a="http://schemas.openxmlformats.org/drawingml/2006/main">
              <a:ext uri="{FF2B5EF4-FFF2-40B4-BE49-F238E27FC236}">
                <a16:creationId xmlns:a16="http://schemas.microsoft.com/office/drawing/2014/main" id="{787C22DC-CA89-440A-A926-8446C1A3C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EDC0FCF6-74DC-48A4-9827-FFC14217E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19 балансов охватывают всю цепочку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20DE3D-F051-442E-8CA6-3BD26BA16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7FE95EF2-C90F-4733-AB6B-10440F730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82F7BBFA-DDC8-4CBA-BA22-59F78BD45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414BD3-EF69-40C8-98C4-2401B2260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23812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-76-162">
            <a:extLst xmlns:a="http://schemas.openxmlformats.org/drawingml/2006/main">
              <a:ext uri="{FF2B5EF4-FFF2-40B4-BE49-F238E27FC236}">
                <a16:creationId xmlns:a16="http://schemas.microsoft.com/office/drawing/2014/main" id="{18138CBF-B61A-452D-9875-DE67E8DA8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43050"/>
            <a:ext cx="2152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E63A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63A8"/>
                </a:solidFill>
                <a:latin typeface="Arial"/>
                <a:ea typeface="Arial"/>
                <a:cs typeface="Arial"/>
              </a:rPr>
              <a:t>Человек и общество</a:t>
            </a:r>
          </a:p>
        </p:txBody>
      </p:sp>
      <p:sp>
        <p:nvSpPr>
          <p:cNvPr id="8" name="text-68-222">
            <a:extLst xmlns:a="http://schemas.openxmlformats.org/drawingml/2006/main">
              <a:ext uri="{FF2B5EF4-FFF2-40B4-BE49-F238E27FC236}">
                <a16:creationId xmlns:a16="http://schemas.microsoft.com/office/drawing/2014/main" id="{BC15AC43-0103-40EA-95B1-858AAFEFE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145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1. Демография</a:t>
            </a:r>
          </a:p>
        </p:txBody>
      </p:sp>
      <p:sp>
        <p:nvSpPr>
          <p:cNvPr id="9" name="text-68-280">
            <a:extLst xmlns:a="http://schemas.openxmlformats.org/drawingml/2006/main">
              <a:ext uri="{FF2B5EF4-FFF2-40B4-BE49-F238E27FC236}">
                <a16:creationId xmlns:a16="http://schemas.microsoft.com/office/drawing/2014/main" id="{CD3E223E-DD64-4862-97B9-B1587D2E2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6700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2. Здоровье и мощности</a:t>
            </a:r>
          </a:p>
        </p:txBody>
      </p:sp>
      <p:sp>
        <p:nvSpPr>
          <p:cNvPr id="10" name="text-68-338">
            <a:extLst xmlns:a="http://schemas.openxmlformats.org/drawingml/2006/main">
              <a:ext uri="{FF2B5EF4-FFF2-40B4-BE49-F238E27FC236}">
                <a16:creationId xmlns:a16="http://schemas.microsoft.com/office/drawing/2014/main" id="{B3357FA1-DF61-4937-8803-515615D70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194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3. Труд и компетенции</a:t>
            </a:r>
          </a:p>
        </p:txBody>
      </p:sp>
      <p:sp>
        <p:nvSpPr>
          <p:cNvPr id="11" name="text-68-396">
            <a:extLst xmlns:a="http://schemas.openxmlformats.org/drawingml/2006/main">
              <a:ext uri="{FF2B5EF4-FFF2-40B4-BE49-F238E27FC236}">
                <a16:creationId xmlns:a16="http://schemas.microsoft.com/office/drawing/2014/main" id="{E2D2C8F1-C600-4701-8CDA-FD7A72341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7190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9825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4. Образование, наука, технологии</a:t>
            </a:r>
          </a:p>
        </p:txBody>
      </p:sp>
      <p:sp>
        <p:nvSpPr>
          <p:cNvPr id="12" name="text-68-454">
            <a:extLst xmlns:a="http://schemas.openxmlformats.org/drawingml/2006/main">
              <a:ext uri="{FF2B5EF4-FFF2-40B4-BE49-F238E27FC236}">
                <a16:creationId xmlns:a16="http://schemas.microsoft.com/office/drawing/2014/main" id="{B9FC727F-A979-442B-88DD-922E8666E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243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5. Доходы и поддержка</a:t>
            </a:r>
          </a:p>
        </p:txBody>
      </p:sp>
      <p:sp>
        <p:nvSpPr>
          <p:cNvPr id="13" name="text-68-512">
            <a:extLst xmlns:a="http://schemas.openxmlformats.org/drawingml/2006/main">
              <a:ext uri="{FF2B5EF4-FFF2-40B4-BE49-F238E27FC236}">
                <a16:creationId xmlns:a16="http://schemas.microsoft.com/office/drawing/2014/main" id="{23244376-E125-473E-A525-80003F45F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7680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6. Культура и спрос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830B090-089E-4D2C-BE81-0EDD94544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1619250"/>
            <a:ext cx="14288" cy="405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039C86-95B3-4433-90EF-1E06ABBFE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504950"/>
            <a:ext cx="23812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6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-362-162">
            <a:extLst xmlns:a="http://schemas.openxmlformats.org/drawingml/2006/main">
              <a:ext uri="{FF2B5EF4-FFF2-40B4-BE49-F238E27FC236}">
                <a16:creationId xmlns:a16="http://schemas.microsoft.com/office/drawing/2014/main" id="{319EF8CD-2253-4F82-B5E7-F4A630213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543050"/>
            <a:ext cx="2152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Ресурсы и среда</a:t>
            </a:r>
          </a:p>
        </p:txBody>
      </p:sp>
      <p:sp>
        <p:nvSpPr>
          <p:cNvPr id="17" name="text-354-222">
            <a:extLst xmlns:a="http://schemas.openxmlformats.org/drawingml/2006/main">
              <a:ext uri="{FF2B5EF4-FFF2-40B4-BE49-F238E27FC236}">
                <a16:creationId xmlns:a16="http://schemas.microsoft.com/office/drawing/2014/main" id="{5262E3A8-97EC-454A-866C-FFFA31699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1145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7. Продовольствие</a:t>
            </a:r>
          </a:p>
        </p:txBody>
      </p:sp>
      <p:sp>
        <p:nvSpPr>
          <p:cNvPr id="18" name="text-354-280">
            <a:extLst xmlns:a="http://schemas.openxmlformats.org/drawingml/2006/main">
              <a:ext uri="{FF2B5EF4-FFF2-40B4-BE49-F238E27FC236}">
                <a16:creationId xmlns:a16="http://schemas.microsoft.com/office/drawing/2014/main" id="{7F1E8A2A-4E60-45BF-8982-64D8B1374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66700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145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8. Жильё и инфраструктура</a:t>
            </a:r>
          </a:p>
        </p:txBody>
      </p:sp>
      <p:sp>
        <p:nvSpPr>
          <p:cNvPr id="19" name="text-354-338">
            <a:extLst xmlns:a="http://schemas.openxmlformats.org/drawingml/2006/main">
              <a:ext uri="{FF2B5EF4-FFF2-40B4-BE49-F238E27FC236}">
                <a16:creationId xmlns:a16="http://schemas.microsoft.com/office/drawing/2014/main" id="{7B73FAB8-3C90-4058-B084-8D531E2D7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2194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9. Земля и почва</a:t>
            </a:r>
          </a:p>
        </p:txBody>
      </p:sp>
      <p:sp>
        <p:nvSpPr>
          <p:cNvPr id="20" name="text-354-396">
            <a:extLst xmlns:a="http://schemas.openxmlformats.org/drawingml/2006/main">
              <a:ext uri="{FF2B5EF4-FFF2-40B4-BE49-F238E27FC236}">
                <a16:creationId xmlns:a16="http://schemas.microsoft.com/office/drawing/2014/main" id="{B1C926A2-0036-480F-AD3A-9B21C5FC0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77190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10. Вода</a:t>
            </a:r>
          </a:p>
        </p:txBody>
      </p:sp>
      <p:sp>
        <p:nvSpPr>
          <p:cNvPr id="21" name="text-354-454">
            <a:extLst xmlns:a="http://schemas.openxmlformats.org/drawingml/2006/main">
              <a:ext uri="{FF2B5EF4-FFF2-40B4-BE49-F238E27FC236}">
                <a16:creationId xmlns:a16="http://schemas.microsoft.com/office/drawing/2014/main" id="{00A1DAF8-7050-4307-8550-CFDDBBF2B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3243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11. Топливо и энергия</a:t>
            </a:r>
          </a:p>
        </p:txBody>
      </p:sp>
      <p:sp>
        <p:nvSpPr>
          <p:cNvPr id="22" name="text-354-512">
            <a:extLst xmlns:a="http://schemas.openxmlformats.org/drawingml/2006/main">
              <a:ext uri="{FF2B5EF4-FFF2-40B4-BE49-F238E27FC236}">
                <a16:creationId xmlns:a16="http://schemas.microsoft.com/office/drawing/2014/main" id="{34E87F49-1F93-44C3-9ABC-4730DBC20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87680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12. Сырьё и материалы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0FFF23-7457-4818-85B0-4B6E72063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1619250"/>
            <a:ext cx="14288" cy="405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C685E96-7608-48C2-99A2-0079C678E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504950"/>
            <a:ext cx="23812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7F0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-648-162">
            <a:extLst xmlns:a="http://schemas.openxmlformats.org/drawingml/2006/main">
              <a:ext uri="{FF2B5EF4-FFF2-40B4-BE49-F238E27FC236}">
                <a16:creationId xmlns:a16="http://schemas.microsoft.com/office/drawing/2014/main" id="{75EE9347-8B14-4562-AAEB-E57A7918E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543050"/>
            <a:ext cx="2152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Производство</a:t>
            </a:r>
          </a:p>
        </p:txBody>
      </p:sp>
      <p:sp>
        <p:nvSpPr>
          <p:cNvPr id="26" name="text-640-222">
            <a:extLst xmlns:a="http://schemas.openxmlformats.org/drawingml/2006/main">
              <a:ext uri="{FF2B5EF4-FFF2-40B4-BE49-F238E27FC236}">
                <a16:creationId xmlns:a16="http://schemas.microsoft.com/office/drawing/2014/main" id="{779DBF61-692C-40D3-88F0-820C38DA6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145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6839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13. Межотраслевой выпуск</a:t>
            </a:r>
          </a:p>
        </p:txBody>
      </p:sp>
      <p:sp>
        <p:nvSpPr>
          <p:cNvPr id="27" name="text-640-280">
            <a:extLst xmlns:a="http://schemas.openxmlformats.org/drawingml/2006/main">
              <a:ext uri="{FF2B5EF4-FFF2-40B4-BE49-F238E27FC236}">
                <a16:creationId xmlns:a16="http://schemas.microsoft.com/office/drawing/2014/main" id="{50F36FEB-403A-4C04-AFDC-6B604A703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6700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6713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14. Транспорт и логистика</a:t>
            </a:r>
          </a:p>
        </p:txBody>
      </p:sp>
      <p:sp>
        <p:nvSpPr>
          <p:cNvPr id="28" name="text-640-338">
            <a:extLst xmlns:a="http://schemas.openxmlformats.org/drawingml/2006/main">
              <a:ext uri="{FF2B5EF4-FFF2-40B4-BE49-F238E27FC236}">
                <a16:creationId xmlns:a16="http://schemas.microsoft.com/office/drawing/2014/main" id="{C9B168BF-D196-41B7-8383-23E2B530B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194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15. Экология и отходы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C4F1A55-CCD7-4772-883D-0D3D1B71B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619250"/>
            <a:ext cx="14288" cy="405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4F33AFA-D345-4C4C-A178-4ED2ECCC8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504950"/>
            <a:ext cx="23812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AF1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text-934-162">
            <a:extLst xmlns:a="http://schemas.openxmlformats.org/drawingml/2006/main">
              <a:ext uri="{FF2B5EF4-FFF2-40B4-BE49-F238E27FC236}">
                <a16:creationId xmlns:a16="http://schemas.microsoft.com/office/drawing/2014/main" id="{B5AAFCAC-2B2D-4740-9931-26D15A2E1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543050"/>
            <a:ext cx="2152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0192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Финансы и устойчивость</a:t>
            </a:r>
          </a:p>
        </p:txBody>
      </p:sp>
      <p:sp>
        <p:nvSpPr>
          <p:cNvPr id="32" name="text-926-222">
            <a:extLst xmlns:a="http://schemas.openxmlformats.org/drawingml/2006/main">
              <a:ext uri="{FF2B5EF4-FFF2-40B4-BE49-F238E27FC236}">
                <a16:creationId xmlns:a16="http://schemas.microsoft.com/office/drawing/2014/main" id="{1B2F5AB0-5161-4BC5-BD98-C404FF162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1145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16. Бюджет и налоги</a:t>
            </a:r>
          </a:p>
        </p:txBody>
      </p:sp>
      <p:sp>
        <p:nvSpPr>
          <p:cNvPr id="33" name="text-926-280">
            <a:extLst xmlns:a="http://schemas.openxmlformats.org/drawingml/2006/main">
              <a:ext uri="{FF2B5EF4-FFF2-40B4-BE49-F238E27FC236}">
                <a16:creationId xmlns:a16="http://schemas.microsoft.com/office/drawing/2014/main" id="{0FAA81CD-5F3D-4FBD-B6FD-1BBFF06CF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66700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3834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17. Инвестиции и финансы</a:t>
            </a:r>
          </a:p>
        </p:txBody>
      </p:sp>
      <p:sp>
        <p:nvSpPr>
          <p:cNvPr id="34" name="text-926-338">
            <a:extLst xmlns:a="http://schemas.openxmlformats.org/drawingml/2006/main">
              <a:ext uri="{FF2B5EF4-FFF2-40B4-BE49-F238E27FC236}">
                <a16:creationId xmlns:a16="http://schemas.microsoft.com/office/drawing/2014/main" id="{A44E8C72-C302-49D4-BA3E-94220ACE9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2194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7697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18. Внешние зависимости</a:t>
            </a:r>
          </a:p>
        </p:txBody>
      </p:sp>
      <p:sp>
        <p:nvSpPr>
          <p:cNvPr id="35" name="text-926-396">
            <a:extLst xmlns:a="http://schemas.openxmlformats.org/drawingml/2006/main">
              <a:ext uri="{FF2B5EF4-FFF2-40B4-BE49-F238E27FC236}">
                <a16:creationId xmlns:a16="http://schemas.microsoft.com/office/drawing/2014/main" id="{367F72D2-47A3-4594-B97F-D7B427CF7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77190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9825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19. Стратегическая устойчивость</a:t>
            </a:r>
          </a:p>
        </p:txBody>
      </p:sp>
      <p:sp>
        <p:nvSpPr>
          <p:cNvPr id="36" name="text-64-612">
            <a:extLst xmlns:a="http://schemas.openxmlformats.org/drawingml/2006/main">
              <a:ext uri="{FF2B5EF4-FFF2-40B4-BE49-F238E27FC236}">
                <a16:creationId xmlns:a16="http://schemas.microsoft.com/office/drawing/2014/main" id="{A8C1EE65-8973-4A88-A32B-0E1E3C1DB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2930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19 балансов — проектный аналитический классификатор, а не новый перечень государственной отчётности.</a:t>
            </a:r>
          </a:p>
        </p:txBody>
      </p:sp>
    </p:spTree>
    <p:extLst>
      <p:ext uri="{BB962C8B-B14F-4D97-AF65-F5344CB8AC3E}">
        <p14:creationId xmlns:p14="http://schemas.microsoft.com/office/powerpoint/2010/main" val="195877177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text-64-26">
            <a:extLst xmlns:a="http://schemas.openxmlformats.org/drawingml/2006/main">
              <a:ext uri="{FF2B5EF4-FFF2-40B4-BE49-F238E27FC236}">
                <a16:creationId xmlns:a16="http://schemas.microsoft.com/office/drawing/2014/main" id="{BAE449C3-457C-4177-BD6C-17979B0AD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889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8892B"/>
                </a:solidFill>
                <a:latin typeface="Arial"/>
                <a:ea typeface="Arial"/>
                <a:cs typeface="Arial"/>
              </a:rPr>
              <a:t>ДЛЯ ПРЕДВАРИТЕЛЬНОГО РАССМОТРЕНИЯ</a:t>
            </a:r>
          </a:p>
        </p:txBody>
      </p:sp>
      <p:sp>
        <p:nvSpPr>
          <p:cNvPr id="2" name="text-64-60">
            <a:extLst xmlns:a="http://schemas.openxmlformats.org/drawingml/2006/main">
              <a:ext uri="{FF2B5EF4-FFF2-40B4-BE49-F238E27FC236}">
                <a16:creationId xmlns:a16="http://schemas.microsoft.com/office/drawing/2014/main" id="{8C48ABBA-5E90-489A-8705-533ADDEB1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Маршрут через профильную комиссию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CAF63D-286F-4470-8976-D538F169A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-64-682">
            <a:extLst xmlns:a="http://schemas.openxmlformats.org/drawingml/2006/main">
              <a:ext uri="{FF2B5EF4-FFF2-40B4-BE49-F238E27FC236}">
                <a16:creationId xmlns:a16="http://schemas.microsoft.com/office/drawing/2014/main" id="{21E38D48-4960-46AE-AE11-3759CAD4E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ЭКВИЛИБРИУМ — ECO‑PPA</a:t>
            </a:r>
          </a:p>
        </p:txBody>
      </p:sp>
      <p:sp>
        <p:nvSpPr>
          <p:cNvPr id="5" name="text-1162-680">
            <a:extLst xmlns:a="http://schemas.openxmlformats.org/drawingml/2006/main">
              <a:ext uri="{FF2B5EF4-FFF2-40B4-BE49-F238E27FC236}">
                <a16:creationId xmlns:a16="http://schemas.microsoft.com/office/drawing/2014/main" id="{97FF6555-61BF-49AF-BF6D-CD6D0AB5C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770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125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2C682B-B13C-4688-A48A-5CA4E6538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4762500" cy="4000500"/>
          </a:xfrm>
          <a:prstGeom xmlns:a="http://schemas.openxmlformats.org/drawingml/2006/main" prst="roundRect">
            <a:avLst>
              <a:gd name="adj" fmla="val 1905"/>
            </a:avLst>
          </a:prstGeom>
          <a:solidFill xmlns:a="http://schemas.openxmlformats.org/drawingml/2006/main">
            <a:srgbClr val="E6F2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-96-184">
            <a:extLst xmlns:a="http://schemas.openxmlformats.org/drawingml/2006/main">
              <a:ext uri="{FF2B5EF4-FFF2-40B4-BE49-F238E27FC236}">
                <a16:creationId xmlns:a16="http://schemas.microsoft.com/office/drawing/2014/main" id="{F57CDF14-212B-457F-9216-8377E9263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752600"/>
            <a:ext cx="4152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ПЕРВИЧНЫЙ МАРШРУТ</a:t>
            </a:r>
          </a:p>
        </p:txBody>
      </p:sp>
      <p:sp>
        <p:nvSpPr>
          <p:cNvPr id="8" name="text-98-246">
            <a:extLst xmlns:a="http://schemas.openxmlformats.org/drawingml/2006/main">
              <a:ext uri="{FF2B5EF4-FFF2-40B4-BE49-F238E27FC236}">
                <a16:creationId xmlns:a16="http://schemas.microsoft.com/office/drawing/2014/main" id="{2AFC2AF5-6EEF-490B-8870-DDA8BA1A3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43150"/>
            <a:ext cx="41148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2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2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«Экологическое</a:t>
            </a:r>
          </a:p>
          <a:p xmlns:a="http://schemas.openxmlformats.org/drawingml/2006/main">
            <a:pPr algn="ctr">
              <a:defRPr sz="3225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3225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благополучие»</a:t>
            </a:r>
          </a:p>
        </p:txBody>
      </p:sp>
      <p:sp>
        <p:nvSpPr>
          <p:cNvPr id="9" name="text-114-390">
            <a:extLst xmlns:a="http://schemas.openxmlformats.org/drawingml/2006/main">
              <a:ext uri="{FF2B5EF4-FFF2-40B4-BE49-F238E27FC236}">
                <a16:creationId xmlns:a16="http://schemas.microsoft.com/office/drawing/2014/main" id="{F5EB91A3-4CD1-4479-8882-41F72F172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714750"/>
            <a:ext cx="3810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Природные ограничения, воздействие, восстановление и независимая верификация</a:t>
            </a:r>
          </a:p>
        </p:txBody>
      </p:sp>
      <p:sp>
        <p:nvSpPr>
          <p:cNvPr id="10" name="text-112-516">
            <a:extLst xmlns:a="http://schemas.openxmlformats.org/drawingml/2006/main">
              <a:ext uri="{FF2B5EF4-FFF2-40B4-BE49-F238E27FC236}">
                <a16:creationId xmlns:a16="http://schemas.microsoft.com/office/drawing/2014/main" id="{FE49043A-D474-46B0-B5A2-2E9671237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14900"/>
            <a:ext cx="3848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75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77384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77384"/>
                </a:solidFill>
                <a:latin typeface="Arial"/>
                <a:ea typeface="Arial"/>
                <a:cs typeface="Arial"/>
              </a:rPr>
              <a:t>Предлагаемый маршрут, окончательное решение — за Секретариатом Госсовета.</a:t>
            </a:r>
          </a:p>
        </p:txBody>
      </p:sp>
      <p:sp>
        <p:nvSpPr>
          <p:cNvPr id="11" name="text-640-166">
            <a:extLst xmlns:a="http://schemas.openxmlformats.org/drawingml/2006/main">
              <a:ext uri="{FF2B5EF4-FFF2-40B4-BE49-F238E27FC236}">
                <a16:creationId xmlns:a16="http://schemas.microsoft.com/office/drawing/2014/main" id="{FAFEB5CD-3AD4-4AED-B5F6-D624C50B2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81150"/>
            <a:ext cx="495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173B63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173B63"/>
                </a:solidFill>
                <a:latin typeface="Arial"/>
                <a:ea typeface="Arial"/>
                <a:cs typeface="Arial"/>
              </a:rPr>
              <a:t>Межкомиссионное участие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7CE5D9-73AB-47B2-ACBF-231706265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3431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-670-238">
            <a:extLst xmlns:a="http://schemas.openxmlformats.org/drawingml/2006/main">
              <a:ext uri="{FF2B5EF4-FFF2-40B4-BE49-F238E27FC236}">
                <a16:creationId xmlns:a16="http://schemas.microsoft.com/office/drawing/2014/main" id="{71E55A2D-6F3E-4698-85B1-C55A14EE9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266950"/>
            <a:ext cx="4914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Экономика данных — паспортизация, совместимость и качество данных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F9382D-C7A0-4FA2-BFFE-36A903B9F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1051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-670-318">
            <a:extLst xmlns:a="http://schemas.openxmlformats.org/drawingml/2006/main">
              <a:ext uri="{FF2B5EF4-FFF2-40B4-BE49-F238E27FC236}">
                <a16:creationId xmlns:a16="http://schemas.microsoft.com/office/drawing/2014/main" id="{D8A51EC9-ED87-4134-A7BD-12232AEED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028950"/>
            <a:ext cx="4914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Технологическое лидерство — критические технологии и внедрение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874BB8B-E24D-4B38-9925-987CF5404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8671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-670-398">
            <a:extLst xmlns:a="http://schemas.openxmlformats.org/drawingml/2006/main">
              <a:ext uri="{FF2B5EF4-FFF2-40B4-BE49-F238E27FC236}">
                <a16:creationId xmlns:a16="http://schemas.microsoft.com/office/drawing/2014/main" id="{40985BEA-0446-4A84-AEFD-F8B1B30CF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90950"/>
            <a:ext cx="4914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Энергетика — мощности, присоединение и мини‑генерация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FBED126-414B-4B11-8DEB-397B42B64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6291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-670-478">
            <a:extLst xmlns:a="http://schemas.openxmlformats.org/drawingml/2006/main">
              <a:ext uri="{FF2B5EF4-FFF2-40B4-BE49-F238E27FC236}">
                <a16:creationId xmlns:a16="http://schemas.microsoft.com/office/drawing/2014/main" id="{76FB2791-1416-4362-A289-A98C68241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552950"/>
            <a:ext cx="4914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1F2937"/>
                </a:solidFill>
                <a:latin typeface="Arial"/>
                <a:ea typeface="Arial"/>
                <a:cs typeface="Arial"/>
              </a:rPr>
              <a:t>Экономика и финансы — ТЭО, стоимость владения и источники средств</a:t>
            </a:r>
          </a:p>
        </p:txBody>
      </p:sp>
      <p:sp>
        <p:nvSpPr>
          <p:cNvPr id="20" name="text-642-578">
            <a:extLst xmlns:a="http://schemas.openxmlformats.org/drawingml/2006/main">
              <a:ext uri="{FF2B5EF4-FFF2-40B4-BE49-F238E27FC236}">
                <a16:creationId xmlns:a16="http://schemas.microsoft.com/office/drawing/2014/main" id="{677B09C3-0076-4E1A-BB85-F4A6DAB1C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505450"/>
            <a:ext cx="5124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17A7D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17A7D"/>
                </a:solidFill>
                <a:latin typeface="Arial"/>
                <a:ea typeface="Arial"/>
                <a:cs typeface="Arial"/>
              </a:rPr>
              <a:t>Балансы — аналитические объекты; комиссии — организационные направления.</a:t>
            </a:r>
          </a:p>
        </p:txBody>
      </p:sp>
    </p:spTree>
    <p:extLst>
      <p:ext uri="{BB962C8B-B14F-4D97-AF65-F5344CB8AC3E}">
        <p14:creationId xmlns:p14="http://schemas.microsoft.com/office/powerpoint/2010/main" val="203165709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2026-08-27T21:15:04.4560000Z</dcterms:created>
  <dcterms:modified xsi:type="dcterms:W3CDTF">2026-08-27T21:15:04.4560000Z</dcterms:modified>
</coreProperties>
</file>