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d0b6f437524d28" /><Relationship Type="http://schemas.openxmlformats.org/officeDocument/2006/relationships/extended-properties" Target="/docProps/app.xml" Id="R0312694979ce4435" /><Relationship Type="http://schemas.openxmlformats.org/officeDocument/2006/relationships/officeDocument" Target="/ppt/presentation.xml" Id="Rff47a4021333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e75052cf44c03"/>
  </p:sldMasterIdLst>
  <p:notesMasterIdLst>
    <p:notesMasterId xmlns:r="http://schemas.openxmlformats.org/officeDocument/2006/relationships" r:id="Rb0c8330162a34c02"/>
  </p:notesMasterIdLst>
  <p:sldIdLst>
    <p:sldId xmlns:r="http://schemas.openxmlformats.org/officeDocument/2006/relationships" id="256" r:id="R75f1fb2dd0174bd3"/>
    <p:sldId xmlns:r="http://schemas.openxmlformats.org/officeDocument/2006/relationships" id="257" r:id="R94b3bd15f7e94a60"/>
    <p:sldId xmlns:r="http://schemas.openxmlformats.org/officeDocument/2006/relationships" id="258" r:id="R8031326eb5d349e0"/>
    <p:sldId xmlns:r="http://schemas.openxmlformats.org/officeDocument/2006/relationships" id="259" r:id="Rcb7c76a8bdb84285"/>
    <p:sldId xmlns:r="http://schemas.openxmlformats.org/officeDocument/2006/relationships" id="260" r:id="R6912a81167834f06"/>
    <p:sldId xmlns:r="http://schemas.openxmlformats.org/officeDocument/2006/relationships" id="261" r:id="R7cb27974913f4e08"/>
    <p:sldId xmlns:r="http://schemas.openxmlformats.org/officeDocument/2006/relationships" id="262" r:id="Re29d5d4e0d854386"/>
    <p:sldId xmlns:r="http://schemas.openxmlformats.org/officeDocument/2006/relationships" id="263" r:id="R9e9409e026c34d58"/>
    <p:sldId xmlns:r="http://schemas.openxmlformats.org/officeDocument/2006/relationships" id="264" r:id="R46fd7fba23d34bc0"/>
    <p:sldId xmlns:r="http://schemas.openxmlformats.org/officeDocument/2006/relationships" id="265" r:id="R7d42b7b36e084657"/>
    <p:sldId xmlns:r="http://schemas.openxmlformats.org/officeDocument/2006/relationships" id="266" r:id="R59aa3773793f4d06"/>
    <p:sldId xmlns:r="http://schemas.openxmlformats.org/officeDocument/2006/relationships" id="267" r:id="Rfc2b3b4c25374fba"/>
    <p:sldId xmlns:r="http://schemas.openxmlformats.org/officeDocument/2006/relationships" id="268" r:id="R4d46cd7518d54076"/>
    <p:sldId xmlns:r="http://schemas.openxmlformats.org/officeDocument/2006/relationships" id="269" r:id="Rdbd96a12dc894eaf"/>
    <p:sldId xmlns:r="http://schemas.openxmlformats.org/officeDocument/2006/relationships" id="270" r:id="R1c34730510994564"/>
    <p:sldId xmlns:r="http://schemas.openxmlformats.org/officeDocument/2006/relationships" id="271" r:id="R7336b26612344fb1"/>
    <p:sldId xmlns:r="http://schemas.openxmlformats.org/officeDocument/2006/relationships" id="272" r:id="Ra1546e75a41a4879"/>
    <p:sldId xmlns:r="http://schemas.openxmlformats.org/officeDocument/2006/relationships" id="273" r:id="R9b9ed1a0ed6f4612"/>
    <p:sldId xmlns:r="http://schemas.openxmlformats.org/officeDocument/2006/relationships" id="274" r:id="R10413678c95642d5"/>
    <p:sldId xmlns:r="http://schemas.openxmlformats.org/officeDocument/2006/relationships" id="275" r:id="R048797d756824efa"/>
    <p:sldId xmlns:r="http://schemas.openxmlformats.org/officeDocument/2006/relationships" id="276" r:id="Rcecf19f300244456"/>
    <p:sldId xmlns:r="http://schemas.openxmlformats.org/officeDocument/2006/relationships" id="277" r:id="R72f984a2697c47f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abb03c457d144cc" /><Relationship Type="http://schemas.openxmlformats.org/officeDocument/2006/relationships/slideMaster" Target="/ppt/slideMasters/slideMaster1.xml" Id="R03de75052cf44c03" /><Relationship Type="http://schemas.openxmlformats.org/officeDocument/2006/relationships/notesMaster" Target="/ppt/notesMasters/notesMaster1.xml" Id="Rb0c8330162a34c02" /><Relationship Type="http://schemas.openxmlformats.org/officeDocument/2006/relationships/presProps" Target="/ppt/presProps.xml" Id="R6b8e32f83dfe4298" /><Relationship Type="http://schemas.openxmlformats.org/officeDocument/2006/relationships/tableStyles" Target="/ppt/tableStyles.xml" Id="Rbe08afa02d3647cd" /><Relationship Type="http://schemas.openxmlformats.org/officeDocument/2006/relationships/slide" Target="/ppt/slides/slide1.xml" Id="R75f1fb2dd0174bd3" /><Relationship Type="http://schemas.openxmlformats.org/officeDocument/2006/relationships/slide" Target="/ppt/slides/slide2.xml" Id="R94b3bd15f7e94a60" /><Relationship Type="http://schemas.openxmlformats.org/officeDocument/2006/relationships/slide" Target="/ppt/slides/slide3.xml" Id="R8031326eb5d349e0" /><Relationship Type="http://schemas.openxmlformats.org/officeDocument/2006/relationships/slide" Target="/ppt/slides/slide4.xml" Id="Rcb7c76a8bdb84285" /><Relationship Type="http://schemas.openxmlformats.org/officeDocument/2006/relationships/slide" Target="/ppt/slides/slide5.xml" Id="R6912a81167834f06" /><Relationship Type="http://schemas.openxmlformats.org/officeDocument/2006/relationships/slide" Target="/ppt/slides/slide6.xml" Id="R7cb27974913f4e08" /><Relationship Type="http://schemas.openxmlformats.org/officeDocument/2006/relationships/slide" Target="/ppt/slides/slide7.xml" Id="Re29d5d4e0d854386" /><Relationship Type="http://schemas.openxmlformats.org/officeDocument/2006/relationships/slide" Target="/ppt/slides/slide8.xml" Id="R9e9409e026c34d58" /><Relationship Type="http://schemas.openxmlformats.org/officeDocument/2006/relationships/slide" Target="/ppt/slides/slide9.xml" Id="R46fd7fba23d34bc0" /><Relationship Type="http://schemas.openxmlformats.org/officeDocument/2006/relationships/slide" Target="/ppt/slides/slide10.xml" Id="R7d42b7b36e084657" /><Relationship Type="http://schemas.openxmlformats.org/officeDocument/2006/relationships/slide" Target="/ppt/slides/slide11.xml" Id="R59aa3773793f4d06" /><Relationship Type="http://schemas.openxmlformats.org/officeDocument/2006/relationships/slide" Target="/ppt/slides/slide12.xml" Id="Rfc2b3b4c25374fba" /><Relationship Type="http://schemas.openxmlformats.org/officeDocument/2006/relationships/slide" Target="/ppt/slides/slide13.xml" Id="R4d46cd7518d54076" /><Relationship Type="http://schemas.openxmlformats.org/officeDocument/2006/relationships/slide" Target="/ppt/slides/slide14.xml" Id="Rdbd96a12dc894eaf" /><Relationship Type="http://schemas.openxmlformats.org/officeDocument/2006/relationships/slide" Target="/ppt/slides/slide15.xml" Id="R1c34730510994564" /><Relationship Type="http://schemas.openxmlformats.org/officeDocument/2006/relationships/slide" Target="/ppt/slides/slide16.xml" Id="R7336b26612344fb1" /><Relationship Type="http://schemas.openxmlformats.org/officeDocument/2006/relationships/slide" Target="/ppt/slides/slide17.xml" Id="Ra1546e75a41a4879" /><Relationship Type="http://schemas.openxmlformats.org/officeDocument/2006/relationships/slide" Target="/ppt/slides/slide18.xml" Id="R9b9ed1a0ed6f4612" /><Relationship Type="http://schemas.openxmlformats.org/officeDocument/2006/relationships/slide" Target="/ppt/slides/slide19.xml" Id="R10413678c95642d5" /><Relationship Type="http://schemas.openxmlformats.org/officeDocument/2006/relationships/slide" Target="/ppt/slides/slide20.xml" Id="R048797d756824efa" /><Relationship Type="http://schemas.openxmlformats.org/officeDocument/2006/relationships/slide" Target="/ppt/slides/slide21.xml" Id="Rcecf19f300244456" /><Relationship Type="http://schemas.openxmlformats.org/officeDocument/2006/relationships/slide" Target="/ppt/slides/slide22.xml" Id="R72f984a2697c47f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25f78c305444c4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7adce61d004f12" /><Relationship Type="http://schemas.openxmlformats.org/officeDocument/2006/relationships/notesMaster" Target="/ppt/notesMasters/notesMaster1.xml" Id="Rbfe9b83b9534409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834f6bd9e0b42a1" /><Relationship Type="http://schemas.openxmlformats.org/officeDocument/2006/relationships/notesMaster" Target="/ppt/notesMasters/notesMaster1.xml" Id="R3cdabf8143ba46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47510341bb54c5e" /><Relationship Type="http://schemas.openxmlformats.org/officeDocument/2006/relationships/notesMaster" Target="/ppt/notesMasters/notesMaster1.xml" Id="Rae1cf02919c440b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c759616b48d4101" /><Relationship Type="http://schemas.openxmlformats.org/officeDocument/2006/relationships/notesMaster" Target="/ppt/notesMasters/notesMaster1.xml" Id="R911ee33127dc48c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47c40d20e6f457a" /><Relationship Type="http://schemas.openxmlformats.org/officeDocument/2006/relationships/notesMaster" Target="/ppt/notesMasters/notesMaster1.xml" Id="Ree333273d43b44d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dd183d883614e0a" /><Relationship Type="http://schemas.openxmlformats.org/officeDocument/2006/relationships/notesMaster" Target="/ppt/notesMasters/notesMaster1.xml" Id="R9c9ffaa62c74493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6efa84c531b40f3" /><Relationship Type="http://schemas.openxmlformats.org/officeDocument/2006/relationships/notesMaster" Target="/ppt/notesMasters/notesMaster1.xml" Id="R3df3c424ead44e5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b7cdb63263e4433" /><Relationship Type="http://schemas.openxmlformats.org/officeDocument/2006/relationships/notesMaster" Target="/ppt/notesMasters/notesMaster1.xml" Id="R9d3ad4626c5b4f0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95c38ba45b84e45" /><Relationship Type="http://schemas.openxmlformats.org/officeDocument/2006/relationships/notesMaster" Target="/ppt/notesMasters/notesMaster1.xml" Id="Rf4803a03bf6e411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3ef8e05e37a4467" /><Relationship Type="http://schemas.openxmlformats.org/officeDocument/2006/relationships/notesMaster" Target="/ppt/notesMasters/notesMaster1.xml" Id="R3c36107c441f450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a4679aa79674bb8" /><Relationship Type="http://schemas.openxmlformats.org/officeDocument/2006/relationships/notesMaster" Target="/ppt/notesMasters/notesMaster1.xml" Id="R836eb271d758462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ad1822811f4dc6" /><Relationship Type="http://schemas.openxmlformats.org/officeDocument/2006/relationships/notesMaster" Target="/ppt/notesMasters/notesMaster1.xml" Id="R0a3cbde5e93b4d7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c81d47b5bd3498f" /><Relationship Type="http://schemas.openxmlformats.org/officeDocument/2006/relationships/notesMaster" Target="/ppt/notesMasters/notesMaster1.xml" Id="Reef164078e1e440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b0115a4bb5d455d" /><Relationship Type="http://schemas.openxmlformats.org/officeDocument/2006/relationships/notesMaster" Target="/ppt/notesMasters/notesMaster1.xml" Id="R8829b1f586874d8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40b63fbfcb34e71" /><Relationship Type="http://schemas.openxmlformats.org/officeDocument/2006/relationships/notesMaster" Target="/ppt/notesMasters/notesMaster1.xml" Id="Rbeb5e9f240244ff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469aac952214049" /><Relationship Type="http://schemas.openxmlformats.org/officeDocument/2006/relationships/notesMaster" Target="/ppt/notesMasters/notesMaster1.xml" Id="R4edec101fbf144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a3a03f039946a2" /><Relationship Type="http://schemas.openxmlformats.org/officeDocument/2006/relationships/notesMaster" Target="/ppt/notesMasters/notesMaster1.xml" Id="R3acd7093372343e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16f063baa0248e2" /><Relationship Type="http://schemas.openxmlformats.org/officeDocument/2006/relationships/notesMaster" Target="/ppt/notesMasters/notesMaster1.xml" Id="R0d6d4003f90c4e3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f4087a18ea46bf" /><Relationship Type="http://schemas.openxmlformats.org/officeDocument/2006/relationships/notesMaster" Target="/ppt/notesMasters/notesMaster1.xml" Id="R38d2586d78134b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483ea26e4b941e5" /><Relationship Type="http://schemas.openxmlformats.org/officeDocument/2006/relationships/notesMaster" Target="/ppt/notesMasters/notesMaster1.xml" Id="R242e523e52f5420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114b2470c52427d" /><Relationship Type="http://schemas.openxmlformats.org/officeDocument/2006/relationships/notesMaster" Target="/ppt/notesMasters/notesMaster1.xml" Id="R8cb5c66ec6bd46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50ee968c57142a0" /><Relationship Type="http://schemas.openxmlformats.org/officeDocument/2006/relationships/notesMaster" Target="/ppt/notesMasters/notesMaster1.xml" Id="Rc742e633cb9b46f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Откройте с формулы: ОРИОН — это не новый портал, а общий навигационный контур над существующими системами.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Иллюстрация сгенерирована специально для презентации; внешние источники не использованы.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вторые 11 пар как маршрут от кооперации и финансирования к доказанному, безопасно тиражируемому решению.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Пройдите маршрут слева направо и вернитесь по нижнему ряду. Отметьте право остановки и возврата на любом этапе.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Подчеркните принцип минимизации данных: центр хранит только то, что правомерно и необходимо для связности и доказательности.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различие: граф хранит отношения и причинные цепочки, КРИСТАЛЛ 741 даёт устойчивый адрес модулю, функции или показателю.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Скажите, что двойник обязан показывать неопределённость и качество входных данных. Ошибки прогноза возвращаются в модель и методику.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Обратите внимание на разделение властей: заказчик результата, координатор, финансист, оператор и верификатор не должны сливаться в одну роль.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Подчеркните: нефинансовый показатель не превращается в деньги автоматически. Нужны законный объект сделки, цена, контрагент и методика.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Сделайте паузу на человеческом контроле и праве апелляции. Любая автоматическая классификация должна быть объяснима и исправима.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Предложите выбрать один пилот с короткой петлёй данных и один пилот с выраженным территориальным эффектом.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Сосредоточьте обсуждение на проверяемой контрольной точке: к 100-му дню должна быть демонстрация полного маршрута, а не набор разрозненных прототипов.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Покажите, что фрагментация создаёт системный риск: сильные инициативы теряются между документами, владельцами и доказательствами.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контрольные точки: решение о запуске, демонстрация полного цикла, независимый отчёт, портфельное решение и пакет масштабирования.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Завершите обсуждение конкретным решением. Это авторизация нулевого цикла, а не согласие на преждевременное развёртывание национальной платформы.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Завершите формулой действия: смысл, данные, ответственность, ресурс и результат должны образовать одну проверяемую траекторию.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Расшифруйте название как набор проектных обязательств, а не как символическое утверждение.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Объясните: 22:22 — это дисциплина соответствия, а не мистическое число. Пара живёт только при наличии владельца, данных и допуска.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роли существующих контуров и подчеркните: ОРИОН не поглощает их, а связывает через общий паспорт и доказательную модель.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Проведите аудит любой инициативы через пять вопросов. Если один слой нельзя восстановить, масштабирование преждевременно.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читайте весь перечень. Используйте пять групп, чтобы показать полноту управленческого цикла и распределённость реализации.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Сместите внимание с отчётности на доказательность: результат должен быть воспроизводимым, проверяемым и связанным с исходной линией.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первые 11 пар как доказательство прямой трассировки от стратегического курса к технологической зрелости.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«ОРИОН 22:22»,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d16d360f64a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aade98036d4137" /><Relationship Type="http://schemas.openxmlformats.org/officeDocument/2006/relationships/slideLayout" Target="/ppt/slideLayouts/slideLayout1.xml" Id="R2c9f8e5034794eb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f8e5034794eb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d46f6b8749a1" /><Relationship Type="http://schemas.openxmlformats.org/officeDocument/2006/relationships/image" Target="/ppt/media/image.png" Id="R6cfa146fc70a4222" /><Relationship Type="http://schemas.openxmlformats.org/officeDocument/2006/relationships/notesSlide" Target="/ppt/notesSlides/notesSlide1.xml" Id="Rdce3000c1afd4bf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d6d4c3bd4b14" /><Relationship Type="http://schemas.openxmlformats.org/officeDocument/2006/relationships/notesSlide" Target="/ppt/notesSlides/notesSlide10.xml" Id="R3273a7d904c1438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6a2b39c9428b" /><Relationship Type="http://schemas.openxmlformats.org/officeDocument/2006/relationships/notesSlide" Target="/ppt/notesSlides/notesSlide11.xml" Id="Rab7ee195c3d74d8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387375b94ffa" /><Relationship Type="http://schemas.openxmlformats.org/officeDocument/2006/relationships/notesSlide" Target="/ppt/notesSlides/notesSlide12.xml" Id="R2f801293350e45e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3dd91ada4b86" /><Relationship Type="http://schemas.openxmlformats.org/officeDocument/2006/relationships/notesSlide" Target="/ppt/notesSlides/notesSlide13.xml" Id="Ra662adb4c2804d7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8c73bc0843c3" /><Relationship Type="http://schemas.openxmlformats.org/officeDocument/2006/relationships/notesSlide" Target="/ppt/notesSlides/notesSlide14.xml" Id="Rcda0d579b574486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2babea024004" /><Relationship Type="http://schemas.openxmlformats.org/officeDocument/2006/relationships/notesSlide" Target="/ppt/notesSlides/notesSlide15.xml" Id="R0a581a54fb214da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23f0747e4c60" /><Relationship Type="http://schemas.openxmlformats.org/officeDocument/2006/relationships/notesSlide" Target="/ppt/notesSlides/notesSlide16.xml" Id="R08066ce3d7a1410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936c30d24c06" /><Relationship Type="http://schemas.openxmlformats.org/officeDocument/2006/relationships/notesSlide" Target="/ppt/notesSlides/notesSlide17.xml" Id="R676eb28d76c54f7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aba882b149b3" /><Relationship Type="http://schemas.openxmlformats.org/officeDocument/2006/relationships/notesSlide" Target="/ppt/notesSlides/notesSlide18.xml" Id="R752566a6a26c46c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66d7ff7f47e3" /><Relationship Type="http://schemas.openxmlformats.org/officeDocument/2006/relationships/notesSlide" Target="/ppt/notesSlides/notesSlide19.xml" Id="Re984e7267997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795f335e4f85" /><Relationship Type="http://schemas.openxmlformats.org/officeDocument/2006/relationships/notesSlide" Target="/ppt/notesSlides/notesSlide2.xml" Id="R0d488999dba248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45079c8041f3" /><Relationship Type="http://schemas.openxmlformats.org/officeDocument/2006/relationships/notesSlide" Target="/ppt/notesSlides/notesSlide20.xml" Id="R90eb7df211f3411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e8927eb64935" /><Relationship Type="http://schemas.openxmlformats.org/officeDocument/2006/relationships/notesSlide" Target="/ppt/notesSlides/notesSlide21.xml" Id="R3cad7522fde040b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a18380bc4088" /><Relationship Type="http://schemas.openxmlformats.org/officeDocument/2006/relationships/notesSlide" Target="/ppt/notesSlides/notesSlide22.xml" Id="R3339741744b2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d5f687c94282" /><Relationship Type="http://schemas.openxmlformats.org/officeDocument/2006/relationships/notesSlide" Target="/ppt/notesSlides/notesSlide3.xml" Id="R81dea7c59ba2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d9e617b64418" /><Relationship Type="http://schemas.openxmlformats.org/officeDocument/2006/relationships/notesSlide" Target="/ppt/notesSlides/notesSlide4.xml" Id="R7cdd99bb0b3a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0db1a9514fff" /><Relationship Type="http://schemas.openxmlformats.org/officeDocument/2006/relationships/notesSlide" Target="/ppt/notesSlides/notesSlide5.xml" Id="Rd0596b9f8f41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15e5b30c480d" /><Relationship Type="http://schemas.openxmlformats.org/officeDocument/2006/relationships/notesSlide" Target="/ppt/notesSlides/notesSlide6.xml" Id="Rb7398e638842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128b935f4d19" /><Relationship Type="http://schemas.openxmlformats.org/officeDocument/2006/relationships/notesSlide" Target="/ppt/notesSlides/notesSlide7.xml" Id="R2a221b8aa369469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7b0a52c24517" /><Relationship Type="http://schemas.openxmlformats.org/officeDocument/2006/relationships/notesSlide" Target="/ppt/notesSlides/notesSlide8.xml" Id="R83d2d5997bf64a3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7b362f464439" /><Relationship Type="http://schemas.openxmlformats.org/officeDocument/2006/relationships/notesSlide" Target="/ppt/notesSlides/notesSlide9.xml" Id="R60aef3320c234a3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22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fa146fc70a4222"/>
          <a:srcRect xmlns:a="http://schemas.openxmlformats.org/drawingml/2006/main" l="5556" t="0" r="55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0" y="0"/>
            <a:ext cx="6096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611F6C-92A6-432B-B31D-E551FFC8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0"/>
            <a:ext cx="3619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8195FF-9786-407C-B724-1F6BBDF3C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2000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539DE9-C924-4F16-A0BD-7860448C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МЕТААРХИТЕКТУРА ЦИВИЛИЗАЦИОННОГО ПРОЕКТА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DD96EB-00AE-4148-90A0-3D58063FD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4667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83000"/>
              </a:lnSpc>
              <a:buNone/>
              <a:defRPr sz="57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ОРИОН</a:t>
            </a:r>
          </a:p>
          <a:p xmlns:a="http://schemas.openxmlformats.org/drawingml/2006/main">
            <a:pPr algn="l">
              <a:lnSpc>
                <a:spcPct val="83000"/>
              </a:lnSpc>
              <a:buNone/>
              <a:defRPr sz="57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22:22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73D78C-0836-4A2F-BAD2-328A9C419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48050"/>
            <a:ext cx="476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0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Объединённая Реестровая Интеллектуальная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87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Операционная Навигация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CACAF4-32E9-42BA-9362-917D18146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6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22 функции  ↔  22 измеримых результата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271FB5-5A48-432B-9EAF-608ADAE34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Стратегическая концепция • Версия 1.0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BF27DA-57E9-46DC-AD5B-49FC37A7E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8170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Соколов Сергей Леонидович • SOKOL EQUILIBRIS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25 августа 2026 года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267233-B434-4EED-9FD4-8300744E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42900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 / 22</a:t>
            </a:r>
          </a:p>
        </p:txBody>
      </p:sp>
    </p:spTree>
    <p:extLst>
      <p:ext uri="{BB962C8B-B14F-4D97-AF65-F5344CB8AC3E}">
        <p14:creationId xmlns:p14="http://schemas.microsoft.com/office/powerpoint/2010/main" val="7856685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CDD94A6-E893-41C0-A4BD-0A0ABFF3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F68CC3-49BB-4CC7-989A-7348D9EC2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010DAE-10F4-4D28-9EF8-A1190243A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10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12B6F8-FB7D-4129-AEF4-E255C111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Матрица 22:22 • пары 12–22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C5B00D-3371-45B9-99B6-7F56C9A18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Каждая функция имеет проверяемый выход — и ни одна пара не живёт без владельца данных.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558BE4-DEFF-44AE-8AFA-E60913EA7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22021C-7B5F-48BA-988F-10D80F65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09728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AFBFC6-ED68-4A8F-8FF6-D1646043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7642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№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F2C46B-0324-4889-9C6C-E74E8849B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7642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ФУНКЦИЯ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FC8159-5016-4D91-915C-7D0EDDAB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85737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8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FBC4FC-1B2A-4952-849E-A3819774D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876425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ИЗМЕРИМЫЙ 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AE6F96-FBB5-42D2-95C5-18F400CCA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FDD098-20B0-42D3-9C85-DA3A6C8A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28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DAAE96-5904-4B0D-BC61-5E1351C8D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19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Производственная кооперация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68532F-C7C5-4FD9-BB55-972D63460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219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2FF886-C605-4A56-A31E-33AB8B483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19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Кооперация готова к серии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AE6F99-6F06-4E54-9FD1-A7062D59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621F91-B583-4ECD-A348-7B801132C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AB00AA-77E7-4573-A25C-04F030F6E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600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Финансы и ECO-PPA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E7B350-3607-478A-A050-7A162FA8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600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18476A-FA95-4821-B227-B8FB9880E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00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Финансирование связано с эффектом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D2C634-818F-4F66-A3A4-C59DB536A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14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55C5D0-6A86-4271-AFB4-7A03B723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90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516939D-1873-4DBE-85A3-66F90DAF3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81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Право и стандарты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23D168-B74B-4B27-87C9-63E945A3E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81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D7A5D6-1E60-4AB5-890F-325D2F7A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981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Требования соблюдены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9DD373F-42AB-43CF-BD5B-0C008FD37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4E9484-6A69-4489-B698-C1276E8B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804E4F-67BA-465E-801A-2736ED93F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62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Территории и пилоты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126BD6-09E1-4EA6-882A-2E24EB9B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362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D246AB-BF45-4ADB-9F37-E2F2DC95C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362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Пилот дал измеримый эффект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5C83DE-A737-409F-855E-F3E2D486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A24F5B6-7A46-47CB-836A-0271C0D50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DEA0787-76ED-4DBF-8F1F-5E90D68AF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43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Человеческий капитал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532D99D-64D7-4B09-A795-AB0E15794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743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4AC4ED3-0DE3-4751-9F0C-0584181D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743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Команда обладает компетенциями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BDA6EFF-1AB8-4552-AA55-1E3917DF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3E97FC2-3CC4-4827-A657-6FC32966F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33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9FF967D-4302-4CED-B8F2-C0538F64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24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Культура и образование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2BF309A-A875-4BAF-A6A7-F90609F8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24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1F6C85D-B25D-4197-A8E2-DDC589871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124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Люди участвуют осмысленно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F9A1A75-DF54-4163-8586-20A58E1A7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15608D3-54C0-456A-9EF3-21E4F6C0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14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BA8E5E4-5708-487A-8A9B-C89ABF379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05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Природа и биоценозы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26D13C2-4996-4002-BC62-0BBEC9FB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505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041AAC-FF7B-41A3-9A0C-B2080643D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505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Состояние биоценоза улучшается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0FE421D-DC64-4157-8031-88B6B5F2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7E0D08C-B593-4596-8797-E043C946A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9B80A88-D17E-423A-8A85-371D962A3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86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Безопасность и устойчивость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CA0C58E-96C9-4613-9415-A3B50FB9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886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B72C190-9E68-4DC3-8F10-9E8655DB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886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Система устойчива к отказам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8BD4988-7AA3-4EB3-8804-6C47DB196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00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AE8100D-F948-4D19-82FE-DCB9740E6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76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33BB46F-C612-474D-B55B-DD5531A2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67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Международная кооперация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2B44607-A236-4061-84E4-DF02407F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267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57E9E72-E6F5-459B-874C-0829DFC64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5267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Партнёрства совместимы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3C7FA70-AD6C-44AC-85EF-7F90D43DD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53BDFE9-B8C2-44FE-9C4E-444970B1D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57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D606ADD-28F5-4ABE-B16F-A91C8F461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648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Доказательность и отчётность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391DAFC-B00A-4693-AEE6-08D218C9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648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1DCD3526-DFBE-4147-920A-20B9C5A6F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5648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Эффект доказан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00AE9F0-163C-49BA-90EB-98363162F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62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10A4693-A1C5-4512-9935-1C690863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38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EA6DCF0-E655-4FAD-BD06-1EDA81FD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6029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Память и масштабирование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B10717D-2EB4-4979-9C5B-1405A08D0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6029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FD561FB-4EC2-4233-912F-775229425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6029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Решение тиражируется безопасно</a:t>
            </a:r>
          </a:p>
        </p:txBody>
      </p:sp>
    </p:spTree>
    <p:extLst>
      <p:ext uri="{BB962C8B-B14F-4D97-AF65-F5344CB8AC3E}">
        <p14:creationId xmlns:p14="http://schemas.microsoft.com/office/powerpoint/2010/main" val="74084354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966FC1-9B2C-495B-82C3-998A1132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40D19E-967F-4632-96AA-FB96AE56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EEF2D0-9366-47D3-B6B9-EBB1DFB4E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11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B85135-F8D2-4764-85E4-C53F207B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Жизненный цикл инициативы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B1A558-4FD9-41CD-AB99-23727A9B6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Единый маршрут исключает преждевременный переход к финансированию, обещанию или масштабу.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77AD17-6CB2-4EDA-B477-5717CF96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7BB1AC-1B68-4700-AA6E-38556C2D0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1  Сигнал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карточка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F8691B-BE8F-4281-BCDB-2FDDB9E48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955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2  Паспорт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версия 0.1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9D1180-362E-4490-B25B-704E4CD9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0955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3  Связывание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граф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18FBF6-02BC-4E9B-B4FC-16899E826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0955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4  Оценка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маршрут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EABA39-16C6-4114-A0F0-68E7BDF7F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5E8C9"/>
          </a:solidFill>
          <a:ln xmlns:a="http://schemas.openxmlformats.org/drawingml/2006/main" w="14288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958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8  Масштаб и память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пакет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39E4DA-E090-4198-9417-B545DA52B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2672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EF8FC"/>
          </a:solidFill>
          <a:ln xmlns:a="http://schemas.openxmlformats.org/drawingml/2006/main" w="14288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7  Верификация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заключение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75D658-7102-4B99-AD6A-F157DCB42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672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EF8FC"/>
          </a:solidFill>
          <a:ln xmlns:a="http://schemas.openxmlformats.org/drawingml/2006/main" w="14288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6  Пилот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эффект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352007-DF51-4D43-ADCE-A5E27A0C7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267200"/>
            <a:ext cx="22860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EF8FC"/>
          </a:solidFill>
          <a:ln xmlns:a="http://schemas.openxmlformats.org/drawingml/2006/main" w="14288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5  Консорциум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роли</a:t>
            </a:r>
          </a:p>
        </p:txBody>
      </p:sp>
      <p:cxnSp>
        <p:nvCxnSpPr>
          <p:cNvPr id="38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2933700" y="26098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39" name="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5791200" y="26098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0" name=""/>
          <p:cNvCxnSpPr>
            <a:stCxn xmlns:a="http://schemas.openxmlformats.org/drawingml/2006/main" id="9" idx="3"/>
            <a:endCxn xmlns:a="http://schemas.openxmlformats.org/drawingml/2006/main" id="10" idx="1"/>
          </p:cNvCxnSpPr>
          <p:nvPr/>
        </p:nvCxnSpPr>
        <p:spPr>
          <a:xfrm xmlns:a="http://schemas.openxmlformats.org/drawingml/2006/main">
            <a:off x="8648700" y="26098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1" name=""/>
          <p:cNvCxnSpPr>
            <a:stCxn xmlns:a="http://schemas.openxmlformats.org/drawingml/2006/main" id="10" idx="2"/>
            <a:endCxn xmlns:a="http://schemas.openxmlformats.org/drawingml/2006/main" id="14" idx="0"/>
          </p:cNvCxnSpPr>
          <p:nvPr/>
        </p:nvCxnSpPr>
        <p:spPr>
          <a:xfrm xmlns:a="http://schemas.openxmlformats.org/drawingml/2006/main">
            <a:off x="10363200" y="3124200"/>
            <a:ext cx="0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8A2B"/>
            </a:solidFill>
            <a:prstDash val="solid"/>
            <a:tailEnd type="triangle" w="sm" len="sm"/>
          </a:ln>
        </p:spPr>
      </p:cxnSp>
      <p:cxnSp>
        <p:nvCxnSpPr>
          <p:cNvPr id="42" name=""/>
          <p:cNvCxnSpPr>
            <a:stCxn xmlns:a="http://schemas.openxmlformats.org/drawingml/2006/main" id="14" idx="1"/>
            <a:endCxn xmlns:a="http://schemas.openxmlformats.org/drawingml/2006/main" id="13" idx="3"/>
          </p:cNvCxnSpPr>
          <p:nvPr/>
        </p:nvCxnSpPr>
        <p:spPr>
          <a:xfrm xmlns:a="http://schemas.openxmlformats.org/drawingml/2006/main" flipH="1">
            <a:off x="8648700" y="47815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3" name=""/>
          <p:cNvCxnSpPr>
            <a:stCxn xmlns:a="http://schemas.openxmlformats.org/drawingml/2006/main" id="13" idx="1"/>
            <a:endCxn xmlns:a="http://schemas.openxmlformats.org/drawingml/2006/main" id="12" idx="3"/>
          </p:cNvCxnSpPr>
          <p:nvPr/>
        </p:nvCxnSpPr>
        <p:spPr>
          <a:xfrm xmlns:a="http://schemas.openxmlformats.org/drawingml/2006/main" flipH="1">
            <a:off x="5791200" y="47815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4" name=""/>
          <p:cNvCxnSpPr>
            <a:stCxn xmlns:a="http://schemas.openxmlformats.org/drawingml/2006/main" id="12" idx="1"/>
            <a:endCxn xmlns:a="http://schemas.openxmlformats.org/drawingml/2006/main" id="11" idx="3"/>
          </p:cNvCxnSpPr>
          <p:nvPr/>
        </p:nvCxnSpPr>
        <p:spPr>
          <a:xfrm xmlns:a="http://schemas.openxmlformats.org/drawingml/2006/main" flipH="1">
            <a:off x="2933700" y="4781550"/>
            <a:ext cx="571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5" name=""/>
          <p:cNvCxnSpPr>
            <a:stCxn xmlns:a="http://schemas.openxmlformats.org/drawingml/2006/main" id="11" idx="0"/>
            <a:endCxn xmlns:a="http://schemas.openxmlformats.org/drawingml/2006/main" id="7" idx="2"/>
          </p:cNvCxnSpPr>
          <p:nvPr/>
        </p:nvCxnSpPr>
        <p:spPr>
          <a:xfrm xmlns:a="http://schemas.openxmlformats.org/drawingml/2006/main" flipV="1">
            <a:off x="1790700" y="3124200"/>
            <a:ext cx="0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C6E49"/>
            </a:solidFill>
            <a:prstDash val="solid"/>
            <a:tailEnd type="triangle" w="sm" len="sm"/>
          </a:ln>
        </p:spPr>
      </p:cxn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987BF0-65EE-4DF7-9452-C52A56570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810250"/>
            <a:ext cx="76962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7620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Возврат на предыдущий шаг — нормальный механизм качества, а не провал.</a:t>
            </a:r>
          </a:p>
        </p:txBody>
      </p:sp>
    </p:spTree>
    <p:extLst>
      <p:ext uri="{BB962C8B-B14F-4D97-AF65-F5344CB8AC3E}">
        <p14:creationId xmlns:p14="http://schemas.microsoft.com/office/powerpoint/2010/main" val="8589874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F61B40-5D06-47A4-B14E-84FD42D09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68C411-D6A3-40BD-8D1F-3657402C9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D4FC7E-E8AB-4E0F-84E1-676360760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12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D6A5BB-F284-497B-9D5D-258E69311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Цифровое ядро и архитектура данных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711AB-7359-46D2-B2EC-332B25F76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7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Федеративная среда: данные остаются у законных владельцев, ОРИОН хранит связи, метаданные и доказательства происхождения.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8B279B-A185-4FAA-A6AE-A32BD67B0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C1002C-B9AB-427C-9C3B-3AA1349EF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2362200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ВЛАДЕЛЬЦЫ ДАННЫХ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Реестры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Территории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Проекты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Наука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Партнёры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7AA145-FB3F-4B42-98B5-1B3250E38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981200"/>
            <a:ext cx="44767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19050">
            <a:solidFill>
              <a:srgbClr val="B88A2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FA6AC6-2FA5-4A2C-A4AB-67004A5F7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52650"/>
            <a:ext cx="3848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ЦИФРОВОЕ ЯДРО ОРИОН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875DD4-7977-4490-83E4-121757624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647950"/>
            <a:ext cx="3524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Федеративный каталог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C7BA52-7FAB-4418-9B6D-74DB9B375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133725"/>
            <a:ext cx="3524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Реестр идентификаторов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CEDECF-0624-48DF-B2C9-69828D2EB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619500"/>
            <a:ext cx="3524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Граф знаний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ED51BE-86BE-4BE5-B601-B8AEFE80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105275"/>
            <a:ext cx="3524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Шина событий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D54EA4-9760-46B2-819C-4860D91B1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591050"/>
            <a:ext cx="3524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Хранилище доказательств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63EA52-653B-4726-B8E1-EA00419BE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238375"/>
            <a:ext cx="2362200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ПРОДУКТЫ РЕШЕНИЯ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Паспорт</a:t>
            </a:r>
          </a:p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Цифровой двойник</a:t>
            </a:r>
          </a:p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Прогноз</a:t>
            </a:r>
          </a:p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Маршрут</a:t>
            </a:r>
          </a:p>
          <a:p xmlns:a="http://schemas.openxmlformats.org/drawingml/2006/main">
            <a:pPr algn="ctr">
              <a:lnSpc>
                <a:spcPct val="113000"/>
              </a:lnSpc>
              <a:buNone/>
              <a:defRPr sz="16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Отчёт воздействия</a:t>
            </a:r>
          </a:p>
        </p:txBody>
      </p:sp>
      <p:cxnSp>
        <p:nvCxnSpPr>
          <p:cNvPr id="34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3028950" y="3695700"/>
            <a:ext cx="8286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35" name=""/>
          <p:cNvCxnSpPr>
            <a:stCxn xmlns:a="http://schemas.openxmlformats.org/drawingml/2006/main" id="8" idx="3"/>
            <a:endCxn xmlns:a="http://schemas.openxmlformats.org/drawingml/2006/main" id="15" idx="1"/>
          </p:cNvCxnSpPr>
          <p:nvPr/>
        </p:nvCxnSpPr>
        <p:spPr>
          <a:xfrm xmlns:a="http://schemas.openxmlformats.org/drawingml/2006/main">
            <a:off x="8334375" y="3695700"/>
            <a:ext cx="8286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E74B5"/>
            </a:solidFill>
            <a:prstDash val="solid"/>
            <a:tailEnd type="triangle" w="sm" len="sm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F2D11E-45A1-42F8-AF7C-7AD1BE66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581650"/>
            <a:ext cx="5334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800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2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ИИ-АССИСТЕНТ: поиск • прогноз • объяснение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2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Критические решения утверждает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165624345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592D2E2-73B4-43F8-91BF-6C184E83A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4D885D-0C5E-432B-92A9-1045182F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C9F080-72F3-419C-AC8D-6DE14B671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13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52140C-E10C-42C9-A789-A0C40F73F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Граф смыслов и КРИСТАЛЛ 741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7A3749-C210-413D-8DA5-E5E57F767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Граф отвечает «как всё связано», матрица 19×13 — «как всё классифицировать и собирать модульно».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7E72FC-064E-4046-9784-BCDBAC1D5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744191-3294-4C42-B38A-4C06EF531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38325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ГРАФ СМЫСЛОВ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9DFA87-7E8C-4897-925F-C735BBFC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381250"/>
            <a:ext cx="13144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4127CC-AE86-41AD-96E2-F1EDAA7F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13144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3F6513-6920-41F4-A20F-FE6E100B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238625"/>
            <a:ext cx="13144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40FD10-72FC-46B5-8719-3CEF2678A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381375"/>
            <a:ext cx="13144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6E49"/>
          </a:solidFill>
          <a:ln xmlns:a="http://schemas.openxmlformats.org/drawingml/2006/main" w="0">
            <a:solidFill>
              <a:srgbClr val="2C6E49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826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5A26C5-DA7F-4CD1-98E5-D06A76E4C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05375"/>
            <a:ext cx="13144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0">
            <a:solidFill>
              <a:srgbClr val="12395E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СУБЪЕКТ</a:t>
            </a:r>
          </a:p>
        </p:txBody>
      </p:sp>
      <p:cxnSp>
        <p:nvCxnSpPr>
          <p:cNvPr id="68" name=""/>
          <p:cNvCxnSpPr>
            <a:stCxn xmlns:a="http://schemas.openxmlformats.org/drawingml/2006/main" id="8" idx="3"/>
            <a:endCxn xmlns:a="http://schemas.openxmlformats.org/drawingml/2006/main" id="9" idx="7"/>
          </p:cNvCxnSpPr>
          <p:nvPr/>
        </p:nvCxnSpPr>
        <p:spPr>
          <a:xfrm xmlns:a="http://schemas.openxmlformats.org/drawingml/2006/main" flipH="1">
            <a:off x="1979203" y="2885316"/>
            <a:ext cx="451668" cy="677793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cxnSp>
        <p:nvCxnSpPr>
          <p:cNvPr id="69" name=""/>
          <p:cNvCxnSpPr>
            <a:stCxn xmlns:a="http://schemas.openxmlformats.org/drawingml/2006/main" id="8" idx="5"/>
            <a:endCxn xmlns:a="http://schemas.openxmlformats.org/drawingml/2006/main" id="11" idx="1"/>
          </p:cNvCxnSpPr>
          <p:nvPr/>
        </p:nvCxnSpPr>
        <p:spPr>
          <a:xfrm xmlns:a="http://schemas.openxmlformats.org/drawingml/2006/main">
            <a:off x="3360328" y="2885316"/>
            <a:ext cx="451668" cy="582543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cxnSp>
        <p:nvCxnSpPr>
          <p:cNvPr id="70" name=""/>
          <p:cNvCxnSpPr>
            <a:stCxn xmlns:a="http://schemas.openxmlformats.org/drawingml/2006/main" id="9" idx="5"/>
            <a:endCxn xmlns:a="http://schemas.openxmlformats.org/drawingml/2006/main" id="10" idx="1"/>
          </p:cNvCxnSpPr>
          <p:nvPr/>
        </p:nvCxnSpPr>
        <p:spPr>
          <a:xfrm xmlns:a="http://schemas.openxmlformats.org/drawingml/2006/main">
            <a:off x="1979203" y="3980691"/>
            <a:ext cx="356418" cy="344418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cxnSp>
        <p:nvCxnSpPr>
          <p:cNvPr id="71" name=""/>
          <p:cNvCxnSpPr>
            <a:stCxn xmlns:a="http://schemas.openxmlformats.org/drawingml/2006/main" id="10" idx="7"/>
            <a:endCxn xmlns:a="http://schemas.openxmlformats.org/drawingml/2006/main" id="11" idx="3"/>
          </p:cNvCxnSpPr>
          <p:nvPr/>
        </p:nvCxnSpPr>
        <p:spPr>
          <a:xfrm xmlns:a="http://schemas.openxmlformats.org/drawingml/2006/main" flipV="1">
            <a:off x="3265078" y="3885441"/>
            <a:ext cx="546918" cy="439668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cxnSp>
        <p:nvCxnSpPr>
          <p:cNvPr id="72" name=""/>
          <p:cNvCxnSpPr>
            <a:stCxn xmlns:a="http://schemas.openxmlformats.org/drawingml/2006/main" id="12" idx="7"/>
            <a:endCxn xmlns:a="http://schemas.openxmlformats.org/drawingml/2006/main" id="10" idx="3"/>
          </p:cNvCxnSpPr>
          <p:nvPr/>
        </p:nvCxnSpPr>
        <p:spPr>
          <a:xfrm xmlns:a="http://schemas.openxmlformats.org/drawingml/2006/main" flipV="1">
            <a:off x="1998253" y="4742691"/>
            <a:ext cx="337368" cy="249168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cxnSp>
        <p:nvCxnSpPr>
          <p:cNvPr id="73" name=""/>
          <p:cNvCxnSpPr>
            <a:stCxn xmlns:a="http://schemas.openxmlformats.org/drawingml/2006/main" id="12" idx="7"/>
            <a:endCxn xmlns:a="http://schemas.openxmlformats.org/drawingml/2006/main" id="8" idx="3"/>
          </p:cNvCxnSpPr>
          <p:nvPr/>
        </p:nvCxnSpPr>
        <p:spPr>
          <a:xfrm xmlns:a="http://schemas.openxmlformats.org/drawingml/2006/main" flipV="1">
            <a:off x="1998253" y="2885316"/>
            <a:ext cx="432618" cy="2106543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FD8E3"/>
            </a:solidFill>
            <a:prstDash val="solid"/>
            <a:tailEnd type="none" w="med" len="med"/>
          </a:ln>
        </p:spPr>
      </p:cxn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0A3A5A-0661-4EC9-B178-C2B5793F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838325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C8AC3F-3ADB-46F7-A889-FFA8C98D9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33625"/>
            <a:ext cx="40957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A224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58BD59-73D0-4F1E-AD45-3F9097F6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3058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3ECB34-9B3D-48DD-A7D9-D81976443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8115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C50E5B-B957-4413-B24A-2E62A35DE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3173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B68AD5-3951-4618-BC4E-37DE2CE8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8231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F35556-8A58-45E5-9D38-2545C6CD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3288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89F5AA-BC6D-4AB5-828A-2C17CF36F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8346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E4FCB0-7394-441B-A077-6FCEC97FF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3404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731BC7-AB1A-4F07-9415-C4F1CC454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8462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0EBDE3-7155-4ABD-9DEB-17EFB1DEF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3519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739F586-0EEA-4327-9C72-F9FF9F9F8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8577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E384984-716C-46DF-AD6A-7DA6AA389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3635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BC8828-98B6-4CE2-96B9-5929D6BC8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8692" y="2333625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544085-8CE6-47C9-9A7D-5DA5C5DB2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95049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80D8A9E-DE7C-4B1E-8F43-7E5E3D1B3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56472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A52C23F-2515-4EE2-A1D3-10C089D94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17896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937D332-216E-420F-8BCA-FB07CCC9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79320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39ECF42-8803-4AED-A6B4-E6ABE3CD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40743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FBD23B9-CEBC-49CB-AE11-3FB2965B5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02167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F54B79-6FBA-4163-80A4-B4C83D409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463591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725A297-9F93-48D5-957C-835E39657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625014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6E6536-0395-417A-92A3-A5F1FA59B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86438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E4E8719-B556-422C-951D-629FB644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47862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264E453-5499-4BAD-ACC1-28A28E119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09286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3A59C6D-A620-4C25-8C1D-7BE1FDD11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70709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D8CAA92-ECD6-483B-85E0-9675CF705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32133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9336EDD-3FB8-4FBC-A40D-4C0272E1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93557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E47C3C2-4E2E-4DC9-82A1-4D97A7258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754980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5E5F778-63FA-417E-A24D-0CAB46FEC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6404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A7E6B24-1597-418F-B276-9F0D7C27C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77828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8467F4B-52D0-4576-AAC9-59B7B0B9F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239251"/>
            <a:ext cx="4095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4E2BDB1-5FA9-4E0E-8103-76F1F16F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3404" y="4109286"/>
            <a:ext cx="315058" cy="1614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84962EE-8BA5-4C17-A4E3-5CAE4A542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548640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13 уровней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6CE4FD0-AF55-4748-A2EF-3CA2A76AF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26707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19 классов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96B1926-1FDA-4681-BABD-95F8EBB2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848350"/>
            <a:ext cx="417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19 × 13 = 247 устойчивых адресов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EF0B21D-38C3-4966-A4E1-0A91D672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95625"/>
            <a:ext cx="12573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84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СВЯЗЬ</a:t>
            </a:r>
          </a:p>
          <a:p xmlns:a="http://schemas.openxmlformats.org/drawingml/2006/main">
            <a:pPr algn="ctr">
              <a:lnSpc>
                <a:spcPct val="84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↔</a:t>
            </a:r>
          </a:p>
          <a:p xmlns:a="http://schemas.openxmlformats.org/drawingml/2006/main">
            <a:pPr algn="ctr">
              <a:lnSpc>
                <a:spcPct val="84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АДРЕС</a:t>
            </a:r>
          </a:p>
        </p:txBody>
      </p:sp>
    </p:spTree>
    <p:extLst>
      <p:ext uri="{BB962C8B-B14F-4D97-AF65-F5344CB8AC3E}">
        <p14:creationId xmlns:p14="http://schemas.microsoft.com/office/powerpoint/2010/main" val="17777491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F265E9-25C8-476A-B223-2D20D9BEC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F2531F-BDF9-47FF-A9F9-9F9B01627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E104F2-A44E-4449-ACCB-051896D8D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14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A5BEE7-1F00-4530-841F-513DC7F4C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Цифровой двойник территории и системы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8C5E07-30CB-4A27-AAD6-6EF9FF20E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Двойник соединяет наблюдаемое состояние, правила и сценарии — без подмены реальности моделью.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DC93D0-E169-49A8-9CA1-0C7F98909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93FEA2-C92C-4F2C-BA35-F750D3FC5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724150"/>
            <a:ext cx="247650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2857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838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ЦИФРОВОЙ</a:t>
            </a:r>
          </a:p>
          <a:p xmlns:a="http://schemas.openxmlformats.org/drawingml/2006/main">
            <a:pPr algn="ctr">
              <a:lnSpc>
                <a:spcPct val="9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ДВОЙНИК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7172EA-2643-43B7-A0CC-52BE0076F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66925"/>
            <a:ext cx="27051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5F2EB"/>
          </a:solidFill>
          <a:ln xmlns:a="http://schemas.openxmlformats.org/drawingml/2006/main" w="14288">
            <a:solidFill>
              <a:srgbClr val="2C6E49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ПРИРОДА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вода • воздух • почва • виды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EBA7EF-B563-4548-AC65-C244C89A9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48175"/>
            <a:ext cx="27051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EF8FC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ИНФРАСТРУКТУРА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объекты • сети • резервирование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4056DB-3E18-4DA8-81EC-3338360F7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066925"/>
            <a:ext cx="27051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5E8C9"/>
          </a:solidFill>
          <a:ln xmlns:a="http://schemas.openxmlformats.org/drawingml/2006/main" w="14288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ЭКОНОМИКА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ресурсы • занятость • цепочки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7F58B6-A533-469B-9FD6-57C0C241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448175"/>
            <a:ext cx="27051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BE7E7"/>
          </a:solidFill>
          <a:ln xmlns:a="http://schemas.openxmlformats.org/drawingml/2006/main" w="14288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ОБЩЕСТВО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участие • доверие • компетенции</a:t>
            </a:r>
          </a:p>
        </p:txBody>
      </p:sp>
      <p:cxnSp>
        <p:nvCxnSpPr>
          <p:cNvPr id="29" name=""/>
          <p:cNvCxnSpPr>
            <a:stCxn xmlns:a="http://schemas.openxmlformats.org/drawingml/2006/main" id="8" idx="3"/>
            <a:endCxn xmlns:a="http://schemas.openxmlformats.org/drawingml/2006/main" id="7" idx="2"/>
          </p:cNvCxnSpPr>
          <p:nvPr/>
        </p:nvCxnSpPr>
        <p:spPr>
          <a:xfrm xmlns:a="http://schemas.openxmlformats.org/drawingml/2006/main">
            <a:off x="3581400" y="2562225"/>
            <a:ext cx="1276350" cy="87630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30" name=""/>
          <p:cNvCxnSpPr>
            <a:stCxn xmlns:a="http://schemas.openxmlformats.org/drawingml/2006/main" id="9" idx="3"/>
            <a:endCxn xmlns:a="http://schemas.openxmlformats.org/drawingml/2006/main" id="7" idx="3"/>
          </p:cNvCxnSpPr>
          <p:nvPr/>
        </p:nvCxnSpPr>
        <p:spPr>
          <a:xfrm xmlns:a="http://schemas.openxmlformats.org/drawingml/2006/main" flipV="1">
            <a:off x="3581400" y="3943664"/>
            <a:ext cx="1639025" cy="999811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31" name=""/>
          <p:cNvCxnSpPr>
            <a:stCxn xmlns:a="http://schemas.openxmlformats.org/drawingml/2006/main" id="10" idx="1"/>
            <a:endCxn xmlns:a="http://schemas.openxmlformats.org/drawingml/2006/main" id="7" idx="6"/>
          </p:cNvCxnSpPr>
          <p:nvPr/>
        </p:nvCxnSpPr>
        <p:spPr>
          <a:xfrm xmlns:a="http://schemas.openxmlformats.org/drawingml/2006/main" flipH="1">
            <a:off x="7334250" y="2562225"/>
            <a:ext cx="1276350" cy="87630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32" name=""/>
          <p:cNvCxnSpPr>
            <a:stCxn xmlns:a="http://schemas.openxmlformats.org/drawingml/2006/main" id="11" idx="1"/>
            <a:endCxn xmlns:a="http://schemas.openxmlformats.org/drawingml/2006/main" id="7" idx="5"/>
          </p:cNvCxnSpPr>
          <p:nvPr/>
        </p:nvCxnSpPr>
        <p:spPr>
          <a:xfrm xmlns:a="http://schemas.openxmlformats.org/drawingml/2006/main" flipH="1" flipV="1">
            <a:off x="6971575" y="3943664"/>
            <a:ext cx="1639025" cy="999811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FA8D3"/>
            </a:solidFill>
            <a:prstDash val="solid"/>
            <a:tailEnd type="none" w="med" len="me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0F1465-7FCD-47D1-86F4-9A04693F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9750"/>
            <a:ext cx="37719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УПРАВЛЕНИЕ: полномочия • сроки • договоры • показатели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C654CA-B1B5-4D9C-82B4-DD697CCFE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5762625"/>
            <a:ext cx="701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7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Базовая линия  →  сценарий  →  факт  →  обновление модели</a:t>
            </a:r>
          </a:p>
        </p:txBody>
      </p:sp>
    </p:spTree>
    <p:extLst>
      <p:ext uri="{BB962C8B-B14F-4D97-AF65-F5344CB8AC3E}">
        <p14:creationId xmlns:p14="http://schemas.microsoft.com/office/powerpoint/2010/main" val="3265500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2079F0-607E-4A07-931F-C38F289B8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A27094-D7CA-485E-90F2-3BB15180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457A57-BF52-4FF5-84B3-5FBEA8423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15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180800-FB7D-4E16-8435-53F801ED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Модель управления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4F09A6-7EF3-44C4-9E35-AF25D24A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Полномочия распределены; право остановки отделено от права финансировать и исполнять.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7DA579-7750-4BCA-84E4-79F888137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60AE5F-8738-4A2E-AFEC-C1698A498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3333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B1DAC3-A027-4F77-8B56-2B6425B0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33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КУРС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95D805-2896-431A-B5CA-0F5D1383D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62225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Стратегический совет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миссия • границы • приоритеты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C0BBCC-C3D2-4BC7-8A9B-4E85559B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952625"/>
            <a:ext cx="3333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DF07F3-FC66-4DC1-8B6B-4FAF1B829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133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A44B48-1D8A-470F-B3B8-D11135EB6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62225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ИАЦ + Архитектурный офис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варианты • интеграции • версии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730624-36CB-44BA-9E96-78D4B2E90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3333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6B786A-D5B8-4EF4-8740-F777D1B5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33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ДОВЕРИЕ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93E0FA-907C-4DEF-B595-1680F7049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62225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Верификатор + этический контур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базовая линия • вред • права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5D54F7-EDD1-482A-9FF5-6F6D2EB00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10572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C5FC3B-6744-4E43-9624-0918830B1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781550"/>
            <a:ext cx="2343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Совет данных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534A15-3B16-42A6-8CC8-286A6F016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781550"/>
            <a:ext cx="2343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Научный совет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BBDED5-D946-4949-907B-3FBB68441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4781550"/>
            <a:ext cx="2343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Финансовый комитет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5E706C-31D7-4589-889C-A805C73E0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781550"/>
            <a:ext cx="2343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5FA8D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9982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Оператор СПЕЦЗАЩИТА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F641DD-BED2-4149-B3A4-2CA99ED4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657850"/>
            <a:ext cx="94869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7E7"/>
          </a:solidFill>
          <a:ln xmlns:a="http://schemas.openxmlformats.org/drawingml/2006/main" w="14288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839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ПРАВО ОСТАНОВКИ: критический риск для жизни, прав, экологии, данных или инфраструктуры приостанавливает инициативу.</a:t>
            </a:r>
          </a:p>
        </p:txBody>
      </p:sp>
    </p:spTree>
    <p:extLst>
      <p:ext uri="{BB962C8B-B14F-4D97-AF65-F5344CB8AC3E}">
        <p14:creationId xmlns:p14="http://schemas.microsoft.com/office/powerpoint/2010/main" val="96769600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CEE54D-409B-40F5-8CE6-CF7039D3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4B9726-0B3C-48DE-89E6-ED2D2A841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C7B75E-B622-4EFB-94AA-3A6D63718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16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9FC1C0-D8B7-498A-B890-115C1FD41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Экономика и механизм ECO-PPA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D1D622-0708-44C3-A343-4FBD5C42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Финансируется не обещание, а этапный маршрут к проверяемому общественно-экологическому эффекту.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4CE096-E468-4EB5-BB16-A15D0787A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C5A2A7-E6DB-44AD-AF02-E5CB5EFE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2095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A2240"/>
          </a:solidFill>
          <a:ln xmlns:a="http://schemas.openxmlformats.org/drawingml/2006/main" w="9525">
            <a:solidFill>
              <a:srgbClr val="0A2240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ПАСПОРТ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ЭФФЕКТА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цель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базовая линия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показатель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F1769B-7547-43CD-B735-F6DF02201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86050"/>
            <a:ext cx="14668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1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Условие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78EB80-B98B-4537-B231-BB1524B88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686050"/>
            <a:ext cx="14668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2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9B1FE5-907E-4A28-8F49-8206A9193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86050"/>
            <a:ext cx="14668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5E8C9"/>
          </a:solidFill>
          <a:ln xmlns:a="http://schemas.openxmlformats.org/drawingml/2006/main" w="14288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3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Транш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DCA395-9805-4434-AC68-99337E2C1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686050"/>
            <a:ext cx="14668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4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5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Следующий этап</a:t>
            </a:r>
          </a:p>
        </p:txBody>
      </p:sp>
      <p:cxnSp>
        <p:nvCxnSpPr>
          <p:cNvPr id="39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2762250" y="3362325"/>
            <a:ext cx="6667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8A2B"/>
            </a:solidFill>
            <a:prstDash val="solid"/>
            <a:tailEnd type="triangle" w="sm" len="sm"/>
          </a:ln>
        </p:spPr>
      </p:cxnSp>
      <p:cxnSp>
        <p:nvCxnSpPr>
          <p:cNvPr id="40" name="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4895850" y="3362325"/>
            <a:ext cx="29527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1" name=""/>
          <p:cNvCxnSpPr>
            <a:stCxn xmlns:a="http://schemas.openxmlformats.org/drawingml/2006/main" id="9" idx="3"/>
            <a:endCxn xmlns:a="http://schemas.openxmlformats.org/drawingml/2006/main" id="10" idx="1"/>
          </p:cNvCxnSpPr>
          <p:nvPr/>
        </p:nvCxnSpPr>
        <p:spPr>
          <a:xfrm xmlns:a="http://schemas.openxmlformats.org/drawingml/2006/main">
            <a:off x="6657975" y="3362325"/>
            <a:ext cx="29527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cxnSp>
        <p:nvCxnSpPr>
          <p:cNvPr id="42" name=""/>
          <p:cNvCxnSpPr>
            <a:stCxn xmlns:a="http://schemas.openxmlformats.org/drawingml/2006/main" id="10" idx="3"/>
            <a:endCxn xmlns:a="http://schemas.openxmlformats.org/drawingml/2006/main" id="11" idx="1"/>
          </p:cNvCxnSpPr>
          <p:nvPr/>
        </p:nvCxnSpPr>
        <p:spPr>
          <a:xfrm xmlns:a="http://schemas.openxmlformats.org/drawingml/2006/main">
            <a:off x="8420100" y="3362325"/>
            <a:ext cx="29527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E74B5"/>
            </a:solidFill>
            <a:prstDash val="solid"/>
            <a:tailEnd type="triangle" w="sm" len="sm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4A5E2A-3C8A-4DD4-AB12-2C684CE8C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333875"/>
            <a:ext cx="7867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Источники: бюджет • грант • ГЧП • контракт • инвестиции • целевые средства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A20D2B-DE9C-4DF9-A657-0DB4521A7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339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ED1DFF-971D-44E1-8D83-0341BD3A6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открытые правила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857091-ED11-4700-9ACA-6895E92B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51339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C594B6-8DFA-4380-B840-B8E417503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54102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ценность и право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5DD11D-8F40-425F-92B2-A9C02B54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1339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DADAD4-81CD-4CB5-A309-E8297DB26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4102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этапы и ковенанты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91A1A0-F482-420C-8C29-845DF5D87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1339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89F5F9-97AD-4934-A422-82D729872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4102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подтверждённый эффект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79AE453-4A65-4569-A95A-D4540FDFD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51339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Память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3254AA-3CDB-40B4-8902-5E32EFB5A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54102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права и уроки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764827-276D-45D0-B1D1-D3609DAA0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905500"/>
            <a:ext cx="9715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F2EB"/>
          </a:solidFill>
          <a:ln xmlns:a="http://schemas.openxmlformats.org/drawingml/2006/main" w="9525">
            <a:solidFill>
              <a:srgbClr val="2C6E49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C6E49"/>
                </a:solidFill>
                <a:latin typeface="Arial"/>
                <a:ea typeface="Arial"/>
                <a:cs typeface="Arial"/>
              </a:rPr>
              <a:t>Денежный поток и эффект учитываются раздельно, но связаны в одной доказательной модели.</a:t>
            </a:r>
          </a:p>
        </p:txBody>
      </p:sp>
    </p:spTree>
    <p:extLst>
      <p:ext uri="{BB962C8B-B14F-4D97-AF65-F5344CB8AC3E}">
        <p14:creationId xmlns:p14="http://schemas.microsoft.com/office/powerpoint/2010/main" val="190602461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121AD4-E12F-46D3-AF52-3A7A4A7A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BFF09F-F913-4E00-AEBB-68912CBDB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9F81B6-E716-49E5-A9FE-EE1B75CEF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17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8FF847-1900-439C-BD0A-902105D2B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Право, безопасность и этика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32FCED-DDD9-4776-BF6C-C8A3F7554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Красные линии проектируются до интеграции — и не перекрываются высоким итоговым баллом.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FD1CA7-7A81-4BB1-9B7F-A03670FF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F715AB-1006-451A-A9E6-94891A487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solidFill>
              <a:srgbClr val="9B1C1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7A4A56-0752-46D2-85BC-BC554C628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6217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 ПОДМЕНЯЕТ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1DABE0-5DA2-4228-8F52-825263ADE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47950"/>
            <a:ext cx="295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государство, суд, эксперта, собственника данных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BBF04F-5D34-4969-BD4B-41FBEAB4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905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solidFill>
              <a:srgbClr val="9B1C1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0B8377-C0D9-4E7B-BB02-7BB48465A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16217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 РЕШАЕТ АВТОНОМНО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C50F81-11B9-4D8C-83A7-A8035DB90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647950"/>
            <a:ext cx="295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критические вопросы жизни, прав, экологии и инфраструктуры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7DCBBD-62D1-483B-BDEE-6EBB68DF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05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solidFill>
              <a:srgbClr val="9B1C1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0A00BF-2412-4D4B-AF2D-DF019118E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6217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27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 ВЫДАЁТ МЕТАФОРУ ЗА НАУКУ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97E53B-1FAC-4CC3-9074-E269D06C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47950"/>
            <a:ext cx="295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факт, гипотеза, оценка и прогноз маркируются раздельно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7E7540-876B-4DE9-8416-4B014C08D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76BD9E-8BCC-425A-B3E7-CD98A5609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010025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Роли и конфликт интересов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4383CC-6CC8-4253-A9ED-D1F457D1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100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аудит полномочий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12BE82-1C4B-4621-BC82-3C1C653E6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577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AD43AD-7374-4661-96FB-B0DFAF738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467225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Минимизация и шифрование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1FDD0D-9B94-4EFF-9AD9-0D938C6F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672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журнал доступа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AD970D-719C-41D2-8978-FE5FB5E60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149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solidFill>
              <a:srgbClr val="9B1C1C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01AA43-CC6A-406C-A805-7CE0A4A3C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924425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Базовая линия и вред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3474ABA-8564-47DF-936D-85AB722BC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244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независимый мониторинг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54BD1FE-C982-44EB-97DF-1A311586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721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BB0DCC-4C0A-410F-A1F5-EBA327658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381625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Открытые интерфейсы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20EDD16-FB4D-4B53-9B77-C687443FC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381625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план выхода и восстановление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5FFD8B-B434-4340-9C4D-F7CFC3CFC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924550"/>
            <a:ext cx="101727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7E7"/>
          </a:solidFill>
          <a:ln xmlns:a="http://schemas.openxmlformats.org/drawingml/2006/main" w="9525">
            <a:solidFill>
              <a:srgbClr val="9B1C1C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Красные линии: жизнь • достоинство • права • экология • данные • критическая инфраструктура</a:t>
            </a:r>
          </a:p>
        </p:txBody>
      </p:sp>
    </p:spTree>
    <p:extLst>
      <p:ext uri="{BB962C8B-B14F-4D97-AF65-F5344CB8AC3E}">
        <p14:creationId xmlns:p14="http://schemas.microsoft.com/office/powerpoint/2010/main" val="17145543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39E3D89-12E8-4663-B1DC-D282E9915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2B1608-EA5B-4544-9E39-F544B7EFA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4B8D51-5CC2-4F00-97D5-206CA361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18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727A1A-7367-4255-8402-6D251BA24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Портфель первых пилотов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0C09C3-A54E-4723-BDAA-F7B1920E1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Первые 3–5 пилотов выбираются по готовности данных, команды, площадки, прав и независимой проверки.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5E0BFE-1B98-4930-A315-621E1AFC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AC7776-871D-47DA-8C4C-A495C435F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2E113E-EA63-4D51-9D2E-DCDC90DC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126808-F43E-4748-B0B6-326E09B5F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146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C78F24-417A-4D1F-A343-9E1A10CA2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1812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ГАСМП «ЭКВИЛИБРИУМ»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6FFCC3-0444-404B-A123-B8FED2D55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7908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карта угроз и регламент реагирования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B2092D-3C81-4736-AC7D-11853011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9526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544163-00C2-4432-8358-E229AC054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9526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8635D4-6BC5-4C03-9680-FBD50EDB4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146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ED069F-1A04-4235-BA4E-8CBD86D1A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1812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Биоценозная точка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D51134-472C-4C62-A4CF-E57A233D5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908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базовая линия и индекс экосистемы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D15E4F-78AB-49ED-8A6D-BDED271A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526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271D92-3F5A-4644-93A8-D0D77342C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526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87AC23-904F-40DA-A5F3-B229A227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146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993513-944C-4C14-A60D-61B256BB0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1812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Экомодули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99617E-9F99-4754-B026-DD153A697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7908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ресурсоэффективность и надёжность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45E133-9E3A-4FD0-A667-3074E03B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3216F3-D667-403A-A4B4-33024843A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AEE68B-AD8E-4BD0-AD3A-91E5089BC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053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950A9B-62B4-43A8-A569-0D985A92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9719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Материаловедение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70A52C-FCE2-46C4-BAA0-731B4D73B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5815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испытания, права и серийный маршрут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8F8E8E-19C4-4B00-96E8-7D13DC25D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7433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DF8491-6E69-4697-AE90-D373EFB06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7433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8CD6BE8-9A99-40FF-AF41-9B60EB145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053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207A22-501F-4664-9B97-7920D394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9719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65AB12-9C89-4EEC-B58A-978F62F8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5815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происхождение, права и режим хранения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49BE65-2FC7-4BF5-8C3A-05868E0D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743325"/>
            <a:ext cx="33337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970A61F-8B3A-4625-811B-5EE1B2915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743325"/>
            <a:ext cx="552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9E36D49-6582-46AE-BE41-EAB52827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305300"/>
            <a:ext cx="361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7A4EFD6-058B-4846-BAD8-6A6534FD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971925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Реабилитация «Суперкласс»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11A33AD-E32A-4FE0-AD08-1D89E887E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5815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индивидуальная траектория и эффект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56E50DC-ED59-45D1-8F6A-930220E64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106299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8C9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966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Правило портфеля: сначала доказать собственную полезность ОРИОН на ограниченном числе реальных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109237470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E151E5-3B08-4898-9684-927699960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311B8C-0677-4C89-9B8C-FA23ED21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D06FBE-A26B-4167-BC02-CDBFAAC0C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19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D9BC5B-4353-4438-A7E4-39F7BC41C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Нулевой цикл: первые 100 дней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22989F-D6EF-4198-BB2E-FDF6BA9C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Цель — не построить национальную платформу, а доказать один полный цифровой маршрут инициативы.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21461A-5391-48B9-BAE8-86D4ACE2B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6C1239-4CBD-4849-B510-E158EC529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24574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CFD8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D9276A-4773-4A4E-94D6-A0E475DC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01–20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61056F-9F75-44A8-B943-7F086A893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МАНДАТ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23C788-5435-4E0B-B1C0-A5E9012BA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05200"/>
            <a:ext cx="1962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A8D3"/>
          </a:solidFill>
          <a:ln xmlns:a="http://schemas.openxmlformats.org/drawingml/2006/main" w="0">
            <a:solidFill>
              <a:srgbClr val="5FA8D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DC19A4-280D-4887-8E1B-D9AE2E5E4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052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группа • тема • территория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7C586E-8BBC-415D-A36D-9DB1C9093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529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C6E49"/>
                </a:solidFill>
                <a:latin typeface="Arial"/>
                <a:ea typeface="Arial"/>
                <a:cs typeface="Arial"/>
              </a:rPr>
              <a:t>решение о запуске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33F5E6-4C8E-4F27-A016-0CE7EB32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52650"/>
            <a:ext cx="24574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CFD8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3F7FFB-2A13-4E7B-8453-59E389B1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343150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21–45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D3BDDD-84AB-4F1A-93B5-EC62E79B4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9146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6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ИСХОДНЫЕ ДАННЫЕ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AB1928-397A-4C0B-A1AE-D20AEF061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505200"/>
            <a:ext cx="1962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A8D3"/>
          </a:solidFill>
          <a:ln xmlns:a="http://schemas.openxmlformats.org/drawingml/2006/main" w="0">
            <a:solidFill>
              <a:srgbClr val="5FA8D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997069-D59C-487D-A8C4-530589530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7052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реестры • паспорт • базовая линия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6084E7-C818-4978-8D3C-2D949C01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3529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C6E49"/>
                </a:solidFill>
                <a:latin typeface="Arial"/>
                <a:ea typeface="Arial"/>
                <a:cs typeface="Arial"/>
              </a:rPr>
              <a:t>критические пробелы известны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C366DB-FF92-4A78-B4F3-AD1EE906C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152650"/>
            <a:ext cx="24574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CFD8E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A4EBD8-78EC-46CB-B253-3CC677749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46–70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08FC09-83F8-44E9-A536-F0CF20B5B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146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MVP НАВИГАЦИИ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28C680-C796-4B54-B0D2-4B87D22F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505200"/>
            <a:ext cx="1962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A8D3"/>
          </a:solidFill>
          <a:ln xmlns:a="http://schemas.openxmlformats.org/drawingml/2006/main" w="0">
            <a:solidFill>
              <a:srgbClr val="5FA8D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549544-E939-49A7-93DF-5510A64C0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7052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граф • рабочее место • маршрут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8E75A8-BC40-401E-A15E-A92A576B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529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C6E49"/>
                </a:solidFill>
                <a:latin typeface="Arial"/>
                <a:ea typeface="Arial"/>
                <a:cs typeface="Arial"/>
              </a:rPr>
              <a:t>одна инициатива проходит цикл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C4B5AC-C565-4C31-97C3-5B0D98526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52650"/>
            <a:ext cx="24574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8C9"/>
          </a:solidFill>
          <a:ln xmlns:a="http://schemas.openxmlformats.org/drawingml/2006/main" w="11430">
            <a:solidFill>
              <a:srgbClr val="B88A2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E79C88-A0B3-4857-A3C2-4E123E80B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343150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71–100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9DC993-36C5-4374-A6C9-D473117C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146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ПАСПОРТ ПИЛОТА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237761-AEA9-420B-823A-9E109A10C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05200"/>
            <a:ext cx="1962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344ED2-AFD8-4C2E-A31F-50D30F061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7052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консорциум • бюджет • риски • верификация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D46328-844C-4128-94E7-E01A9DA9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3529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C6E49"/>
                </a:solidFill>
                <a:latin typeface="Arial"/>
                <a:ea typeface="Arial"/>
                <a:cs typeface="Arial"/>
              </a:rPr>
              <a:t>готовность к финансированию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36890C-0247-410E-B730-DC4BAEFE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295900"/>
            <a:ext cx="9105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КОНТРОЛЬНАЯ ТОЧКА 100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Демонстрация полного маршрута + решение о следующем этапе</a:t>
            </a:r>
          </a:p>
        </p:txBody>
      </p:sp>
    </p:spTree>
    <p:extLst>
      <p:ext uri="{BB962C8B-B14F-4D97-AF65-F5344CB8AC3E}">
        <p14:creationId xmlns:p14="http://schemas.microsoft.com/office/powerpoint/2010/main" val="15337059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15B3A9-023F-405F-9001-CAE21F194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55F6A4-44CD-4E78-8B41-2873FFF2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3A4DA3-F606-42CA-9031-E3EE10A4A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02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1BA3D2-12D3-407F-903F-6248D64EF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Зачем нужен ОРИОН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95ED38-9CA7-423A-BA2B-0962C9EA6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Главный разрыв возникает не в замысле, а между смыслом, реестром, ресурсом, исполнением и доказательством.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52504D-5B3F-4C45-A4D0-245F7646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125D9D-6659-443B-9E12-1DE14EC1A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43125"/>
            <a:ext cx="2047875" cy="23812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0A2240"/>
          </a:solidFill>
          <a:ln xmlns:a="http://schemas.openxmlformats.org/drawingml/2006/main" w="9525">
            <a:solidFill>
              <a:srgbClr val="0A2240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СИЛЬНАЯ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ИДЕЯ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65DD11-1782-46B4-9C64-A57DA802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143125"/>
            <a:ext cx="2047875" cy="23812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5E6A76"/>
                </a:solidFill>
                <a:latin typeface="Arial"/>
                <a:ea typeface="Arial"/>
                <a:cs typeface="Arial"/>
              </a:rPr>
              <a:t>РЕЗУЛЬТАТ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5E6A76"/>
                </a:solidFill>
                <a:latin typeface="Arial"/>
                <a:ea typeface="Arial"/>
                <a:cs typeface="Arial"/>
              </a:rPr>
              <a:t>НЕ ДОКАЗАН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CA0277-5DE3-4449-9792-D9CF97DF0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038350"/>
            <a:ext cx="15240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BE7E7"/>
          </a:solidFill>
          <a:ln xmlns:a="http://schemas.openxmlformats.org/drawingml/2006/main" w="14288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Разные ID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3E7272-87B7-415F-83D0-9806D66A5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3124200"/>
            <a:ext cx="15240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BE7E7"/>
          </a:solidFill>
          <a:ln xmlns:a="http://schemas.openxmlformats.org/drawingml/2006/main" w="14288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Нет владельца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результата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80F9FD-44C3-4472-94ED-E0A4C317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038350"/>
            <a:ext cx="15240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BE7E7"/>
          </a:solidFill>
          <a:ln xmlns:a="http://schemas.openxmlformats.org/drawingml/2006/main" w="14288">
            <a:solidFill>
              <a:srgbClr val="9B1C1C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Нет возврата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B1C1C"/>
                </a:solidFill>
                <a:latin typeface="Arial"/>
                <a:ea typeface="Arial"/>
                <a:cs typeface="Arial"/>
              </a:rPr>
              <a:t>уроков</a:t>
            </a:r>
          </a:p>
        </p:txBody>
      </p:sp>
      <p:cxnSp>
        <p:nvCxnSpPr>
          <p:cNvPr id="29" name=""/>
          <p:cNvCxnSpPr>
            <a:stCxn xmlns:a="http://schemas.openxmlformats.org/drawingml/2006/main" id="7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 flipV="1">
            <a:off x="2733675" y="2657475"/>
            <a:ext cx="581025" cy="6762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9B1C1C"/>
            </a:solidFill>
            <a:prstDash val="dash"/>
            <a:tailEnd type="triangle" w="sm" len="sm"/>
          </a:ln>
        </p:spPr>
      </p:cxnSp>
      <p:cxnSp>
        <p:nvCxnSpPr>
          <p:cNvPr id="30" name=""/>
          <p:cNvCxnSpPr>
            <a:stCxn xmlns:a="http://schemas.openxmlformats.org/drawingml/2006/main" id="9" idx="3"/>
            <a:endCxn xmlns:a="http://schemas.openxmlformats.org/drawingml/2006/main" id="10" idx="1"/>
          </p:cNvCxnSpPr>
          <p:nvPr/>
        </p:nvCxnSpPr>
        <p:spPr>
          <a:xfrm xmlns:a="http://schemas.openxmlformats.org/drawingml/2006/main">
            <a:off x="4838700" y="2657475"/>
            <a:ext cx="561975" cy="10858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9B1C1C"/>
            </a:solidFill>
            <a:prstDash val="dash"/>
            <a:tailEnd type="triangle" w="sm" len="sm"/>
          </a:ln>
        </p:spPr>
      </p:cxnSp>
      <p:cxnSp>
        <p:nvCxnSpPr>
          <p:cNvPr id="31" name=""/>
          <p:cNvCxnSpPr>
            <a:stCxn xmlns:a="http://schemas.openxmlformats.org/drawingml/2006/main" id="10" idx="3"/>
            <a:endCxn xmlns:a="http://schemas.openxmlformats.org/drawingml/2006/main" id="11" idx="1"/>
          </p:cNvCxnSpPr>
          <p:nvPr/>
        </p:nvCxnSpPr>
        <p:spPr>
          <a:xfrm xmlns:a="http://schemas.openxmlformats.org/drawingml/2006/main" flipV="1">
            <a:off x="6924675" y="2657475"/>
            <a:ext cx="561975" cy="10858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9B1C1C"/>
            </a:solidFill>
            <a:prstDash val="dash"/>
            <a:tailEnd type="triangle" w="sm" len="sm"/>
          </a:ln>
        </p:spPr>
      </p:cxnSp>
      <p:cxnSp>
        <p:nvCxnSpPr>
          <p:cNvPr id="32" name=""/>
          <p:cNvCxnSpPr>
            <a:stCxn xmlns:a="http://schemas.openxmlformats.org/drawingml/2006/main" id="11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9010650" y="2657475"/>
            <a:ext cx="447675" cy="6762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9B1C1C"/>
            </a:solidFill>
            <a:prstDash val="dash"/>
            <a:tailEnd type="triangle" w="sm" len="sm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04EFCA-0E6D-4D9A-8E10-280B67A79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657725"/>
            <a:ext cx="600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Документы • данные • бюджеты • пилоты • отчёты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6C4D71-9B35-4725-B278-18F47BAE7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286375"/>
            <a:ext cx="97536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942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создаёт управляемую связность — способность системы доводить решение до подтверждённого эффекта.</a:t>
            </a:r>
          </a:p>
        </p:txBody>
      </p:sp>
    </p:spTree>
    <p:extLst>
      <p:ext uri="{BB962C8B-B14F-4D97-AF65-F5344CB8AC3E}">
        <p14:creationId xmlns:p14="http://schemas.microsoft.com/office/powerpoint/2010/main" val="87361990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A05D068-F630-4A47-8401-5FE2F6D31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4FAA43-E9D8-4F2A-99EE-C782A4FCF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D4163D-9BFD-4579-BD22-5522234D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20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3CE259-21AB-4321-A42E-C4B17C75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Дорожная карта 36 месяцев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DDAB03-B749-4264-8478-A1ED93DE1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Масштаб начинается после независимой проверки, а не после технологической демонстрации.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E81ED8-9716-4C60-A647-685CA766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97DFCD-895E-45C4-AE17-6182DB1BC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76600"/>
            <a:ext cx="971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A8D3"/>
          </a:solidFill>
          <a:ln xmlns:a="http://schemas.openxmlformats.org/drawingml/2006/main" w="0">
            <a:solidFill>
              <a:srgbClr val="5FA8D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5EB20A-2DD0-43D9-A533-CD2CFF833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4475" y="3124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493F84-D0D9-408D-A8BD-CFF58487E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52625"/>
            <a:ext cx="1952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8C7029-A777-4ECC-A9BF-2029E03E8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105025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0–3 мес.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8C5809-0E89-4E73-B1F6-D47428FB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3717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B9D013-C6CA-4939-AE1B-376C78E21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686050"/>
            <a:ext cx="1666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положение • архитектура • паспорт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1224BC-9E38-45D1-973F-B3CB5F91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124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43FEBA-F124-4559-967B-AFA989766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762375"/>
            <a:ext cx="1952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2115ED-9C2F-42C2-BF60-A1D135EE2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914775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3–6 мес.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6D62C6-83FE-481D-924E-7E35F37D8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1814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MVP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8895AE-D279-41D9-9EBB-CACE635B9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495800"/>
            <a:ext cx="1666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каталог • граф • данные • маршрут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49CC11-E3C9-4C1A-A90F-6FBD4DA02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124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93296B-62D5-4415-9BB7-8C4EED6A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952625"/>
            <a:ext cx="1952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E30CB4-5D43-4C61-AED5-6CAEF670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2105025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6–12 мес.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D64FFA-08A9-4B42-805B-D0FF75877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23717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13D007-063D-44EA-86B9-F38DD6F92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2686050"/>
            <a:ext cx="1666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реальное внедрение и измерение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19E7E6-C0F3-4F65-B116-CF2A915C8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24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751848-1B38-4E2E-86D8-C293BEB3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762375"/>
            <a:ext cx="1952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DFD6C3-0D44-4B40-9789-CCF6397E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914775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12–24 мес.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B5FB9B-A2B4-41A9-B280-86AE822EF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1814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ПОРТФЕЛЬ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750086-7F45-428F-9DD3-F9E48BA01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95800"/>
            <a:ext cx="1666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3–5 пилотов • стандарты • финансы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ED4FCAE-0902-4060-9DA0-0DCDB813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24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68B7CFA-FCAF-4C40-B711-A5AF89D40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952625"/>
            <a:ext cx="19526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8C9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69E751-77ED-40AF-AEC8-A65E31DAF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2105025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24–36 мес.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5045DD-2E82-4D62-BC3B-9FDA1F89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23717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DF73C8A-9A2D-4D5F-BACA-94ECC3B31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2686050"/>
            <a:ext cx="1666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тиражирование • совместимость • обучение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6157460-7AA9-490F-AC51-279C56975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362575"/>
            <a:ext cx="8839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745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ПРАВИЛО ЗАПУСКА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Сначала — один полный маршрут и один измеримый территориальный результат. Затем — новые модули, интеграции и участники.</a:t>
            </a:r>
          </a:p>
        </p:txBody>
      </p:sp>
    </p:spTree>
    <p:extLst>
      <p:ext uri="{BB962C8B-B14F-4D97-AF65-F5344CB8AC3E}">
        <p14:creationId xmlns:p14="http://schemas.microsoft.com/office/powerpoint/2010/main" val="107395192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308AECC-38A1-4D28-8447-490521360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631216-06FE-4E7D-A3F9-4257902DE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08F200-2BAA-4FA6-86B6-80E97847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21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F05A8F-39FA-4B8E-A18B-C13AAFD50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Решение, необходимое для запуска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79D74C-8D14-4BF7-94E1-574CCDA7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Предлагается ограниченный нулевой цикл с фиксированным мандатом, одной территорией и одной приоритетной инициативой.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EAC9DB-12BB-4E15-9C15-0EB075744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F31FF0-427D-41A2-948C-7E60AFE20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43243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B984A6-0242-4870-AD2B-133434D9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43150"/>
            <a:ext cx="3638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4000"/>
              </a:lnSpc>
              <a:buNone/>
              <a:defRPr sz="2025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ПРЕДЛАГАЕМОЕ</a:t>
            </a:r>
          </a:p>
          <a:p xmlns:a="http://schemas.openxmlformats.org/drawingml/2006/main">
            <a:pPr algn="ctr">
              <a:lnSpc>
                <a:spcPct val="94000"/>
              </a:lnSpc>
              <a:buNone/>
              <a:defRPr sz="2025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1E4618-1ED2-4AC6-B1D3-DF67CC2A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33750"/>
            <a:ext cx="36385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7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Создать междисциплинарную архитектурную группу ОРИОН 22:22 и назначить ИАЦ координационным центром нулевого цикла.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67A390-031C-4598-89EA-97BC84CD4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114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F7F08E-705D-4F37-B9D5-57D185C68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574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Утвердить концепцию как рабочую основу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C6C0BE-C3BD-4116-8EFA-F6447C60D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9718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ABE386-3F2D-4FA9-A246-C5BEF4EE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114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961FB-1CBE-4AE9-AE3E-81683EA9B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574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Назначить заказчика результата и координатора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88BC03-C915-44E6-B7D9-9023A227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9718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C7EEEE-73FD-4D5C-A16E-640E965D9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2194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A393CE-D83F-4351-936E-291B39D9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1623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Выбрать территорию и инициативу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FA4DBE-F78F-4DF8-8098-FDB3D4BA6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0767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36FEF8-F52B-43F0-8E60-151AB1D73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2194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D27D79-5BF5-4D4E-AB83-4CFB726E3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1623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Согласовать владельцев данных и верификатора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303E456-3A67-48F3-A11B-8E3048F80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0767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C6BFC18-F0C2-4A2C-9874-70A7675F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243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F94069-7998-47DA-AB97-15BD205E9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672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Подготовить смету и финансирование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D405D1-0171-4DD6-BB72-B3D2B562E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1816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46FB90-AD8B-4C44-9F7F-5734E1AB3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3243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B06FF8-E89C-4862-8D57-E18A8A57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267200"/>
            <a:ext cx="2362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Через 100 дней принять решение о следующем этапе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D89BAB-B035-41A2-8776-A469EB1EB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5181600"/>
            <a:ext cx="285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3D6D112-24CB-45E4-8C6D-DEE7B37D6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562600"/>
            <a:ext cx="5905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F2EB"/>
          </a:solidFill>
          <a:ln xmlns:a="http://schemas.openxmlformats.org/drawingml/2006/main" w="9525">
            <a:solidFill>
              <a:srgbClr val="2C6E49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798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2C6E49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C6E49"/>
                </a:solidFill>
                <a:latin typeface="Arial"/>
                <a:ea typeface="Arial"/>
                <a:cs typeface="Arial"/>
              </a:rPr>
              <a:t>Выход нулевого цикла: демонстрация маршрута + пакет решений для пилота.</a:t>
            </a:r>
          </a:p>
        </p:txBody>
      </p:sp>
    </p:spTree>
    <p:extLst>
      <p:ext uri="{BB962C8B-B14F-4D97-AF65-F5344CB8AC3E}">
        <p14:creationId xmlns:p14="http://schemas.microsoft.com/office/powerpoint/2010/main" val="110121490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A22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BA1538-9893-4275-B10E-45EDF552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9AE280-8CDB-42ED-9579-404520D91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F97741-4C3A-4EFA-8088-22A997315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23975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4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Манифест запуска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620CF1-21EA-4F9F-BE07-7EFE389AD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05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AFBF37-C298-4A08-A4A1-F47885356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6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Соединяем смысл с доказательством, данные — с ответственностью, ресурсы — с результатом.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F1AE66-BA42-4126-9011-E7BD60F5E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289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0">
            <a:solidFill>
              <a:srgbClr val="12395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9568D2-A8C1-44A8-AD30-A0933ABB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F07708-DB90-40FE-B19F-23EEB6071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718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Создаём общий язык, а не центр, который подменяет всех.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904E99-60B5-402D-8ABC-3D684537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147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0">
            <a:solidFill>
              <a:srgbClr val="12395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656BB1-C1BE-4B83-AD9B-A1B9AD178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0196AE-A444-4F79-8388-FD3949C31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576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Сохраняем право остановки и честно фиксируем неопределённость и ошибки.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FE1453-9610-49DB-BC08-8F6AC1BC3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005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0">
            <a:solidFill>
              <a:srgbClr val="12395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C92A27-89A3-458B-AD1A-F27B6F96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62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98AA88-256F-4889-9C7C-927D7427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434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Защищаем достоинство человека, живые системы Земли и культурное наследие.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142B8E-7B90-4AF8-912E-60F3294B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863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95E"/>
          </a:solidFill>
          <a:ln xmlns:a="http://schemas.openxmlformats.org/drawingml/2006/main" w="0">
            <a:solidFill>
              <a:srgbClr val="12395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A0E1B5-35CC-444F-8BC7-D520C851F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48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0616CE-6C88-4835-B0A6-C8E386D7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292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Масштабируем только то, что проверено, понятно, повторяемо и улучшаемо.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791E0F-4BB3-474F-BC35-627B6CACE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7810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Следующий шаг: утвердить нулевой цикл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и показать маршрут за 100 дней.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C124FC-3840-44E1-9B95-03A31CAEF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5810250"/>
            <a:ext cx="2571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12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  <a:p xmlns:a="http://schemas.openxmlformats.org/drawingml/2006/main">
            <a:pPr algn="r">
              <a:lnSpc>
                <a:spcPct val="102000"/>
              </a:lnSpc>
              <a:buNone/>
              <a:defRPr sz="112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950CA5-482C-4A4A-8098-FD526AAF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81915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22 / 22</a:t>
            </a:r>
          </a:p>
        </p:txBody>
      </p:sp>
    </p:spTree>
    <p:extLst>
      <p:ext uri="{BB962C8B-B14F-4D97-AF65-F5344CB8AC3E}">
        <p14:creationId xmlns:p14="http://schemas.microsoft.com/office/powerpoint/2010/main" val="10814388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01C992F-FDF5-47F7-A18A-705B0C6DB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8C8E72-B38E-4958-A099-FF58EEB4D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E006E0-ED33-4A0E-9026-CD513375E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03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839B59-6CE7-4350-B1C8-BD8C74145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Имя и рабочее определение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ED379C-16B3-4318-94CB-83E8A4117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ОРИОН — надсистемный контур связи, а не система тотального контроля.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0A4652-5C70-4790-A400-9BAB9BC6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9F8560-F46C-4CAA-8283-480AC5398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19275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7F5C38-59D8-486E-9995-4ECF97B83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88595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Объединённая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07D7A0-E52C-483A-85E9-E2559EF71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895475"/>
            <a:ext cx="676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федеративная связность без уничтожения самостоятельности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54087C-F1D2-4699-844A-E8FDD3F1B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486025"/>
            <a:ext cx="977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1C09F8-8FBC-4093-9606-EAE443AD6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19375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11B390-B480-451B-BB74-A8297A9CE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8605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Реестровая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9C14CF-1175-494E-A204-BE421D71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695575"/>
            <a:ext cx="676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единые паспорта, идентификаторы и правила обмена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9C5FA9-D4EB-4386-B40D-A41B7459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286125"/>
            <a:ext cx="977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662586-0D23-4280-A4A4-1106EAEF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19475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E692B3-9D1B-4DA7-BE12-CDDF95B02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48615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Интеллектуальная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B96ACC-D510-4F4D-B5E3-67B628B9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95675"/>
            <a:ext cx="676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аналитика, графы, прогноз и ИИ под контролем человека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89A80C-3C16-471E-ABE8-0C5881639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086225"/>
            <a:ext cx="977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C7E4F8-9848-4030-B138-4476F7FD5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9575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780FDA-9B12-4638-988F-5E7C756AA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28625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Операционная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BF240C-7E62-4ED4-A6E1-5C229E0BB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95775"/>
            <a:ext cx="676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маршруты решений, роли, сроки, риски и качество исполнения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B4AB2E-F9E0-4F46-8110-DC0AE19D0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886325"/>
            <a:ext cx="977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8E3"/>
          </a:solidFill>
          <a:ln xmlns:a="http://schemas.openxmlformats.org/drawingml/2006/main" w="0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E52EC3-F8E1-4B3A-A181-A7F8A6FE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9675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3830C5-AA13-40B9-9EE9-350AF669B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086350"/>
            <a:ext cx="295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Навигация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543001-3BE0-4900-8DAD-E531A60C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095875"/>
            <a:ext cx="676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текущее состояние, целевой курс и следующий ответственный шаг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C4B4CF-8272-41E6-B6C0-A1ADD91EA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34075"/>
            <a:ext cx="106489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8C9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Не заменяет государственные органы, собственников данных, научную экспертизу, суд или оператора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8783572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00E95C-3703-46A0-A3D8-519922F10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318EE9-8CF3-445D-B8FE-8CBBF854B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77FBDF-51C9-4670-96F2-2D4D77E0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04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A9F638-B845-4439-8548-33019C6BF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Формула 22:22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36FAB1-D60F-4D34-B3B7-10D51410F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Двоеточие означает структурное соответствие: ни одной функции без измеримого результата.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B18109-63CC-4B3A-91AF-A39DF3D18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59FF88-6CF4-4E0D-85FF-D431A7837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3714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A2240"/>
          </a:solidFill>
          <a:ln xmlns:a="http://schemas.openxmlformats.org/drawingml/2006/main" w="9525">
            <a:solidFill>
              <a:srgbClr val="0A2240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88000"/>
              </a:lnSpc>
              <a:buNone/>
              <a:defRPr sz="4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22</a:t>
            </a:r>
          </a:p>
          <a:p xmlns:a="http://schemas.openxmlformats.org/drawingml/2006/main">
            <a:pPr algn="ctr">
              <a:lnSpc>
                <a:spcPct val="88000"/>
              </a:lnSpc>
              <a:buNone/>
              <a:defRPr sz="4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ФУНКЦИИ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D63D99-AE37-4A76-91F0-E827D03F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952625"/>
            <a:ext cx="3714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88000"/>
              </a:lnSpc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22</a:t>
            </a:r>
          </a:p>
          <a:p xmlns:a="http://schemas.openxmlformats.org/drawingml/2006/main">
            <a:pPr algn="ctr">
              <a:lnSpc>
                <a:spcPct val="88000"/>
              </a:lnSpc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83FE99-293E-41C7-8894-A6A256C34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24200"/>
            <a:ext cx="2667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880D9C-DA5C-4AC8-A293-BAF7A6A9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600325"/>
            <a:ext cx="11620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49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49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↔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4564B1-E9D8-43ED-AA10-DA05B1065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006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Владелец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7E5837-E8AA-4D67-AC82-06069B44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105400"/>
            <a:ext cx="304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кто отвечает за функцию и результат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775632-0D47-4CD7-A48B-92602EEB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006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2B991F-B248-435A-A525-A030F502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105400"/>
            <a:ext cx="304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источник, качество, версия и происхождение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B9890F-82ED-4D12-AE65-DA250193F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006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Допуск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991723-08C2-4016-A998-43CBCB66A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105400"/>
            <a:ext cx="304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порог, периодичность и независимая проверка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5E3371-E296-49CA-A536-8CEC2684A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5848350"/>
            <a:ext cx="3000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8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Ri = Fi × Qi × Vi</a:t>
            </a:r>
          </a:p>
        </p:txBody>
      </p:sp>
    </p:spTree>
    <p:extLst>
      <p:ext uri="{BB962C8B-B14F-4D97-AF65-F5344CB8AC3E}">
        <p14:creationId xmlns:p14="http://schemas.microsoft.com/office/powerpoint/2010/main" val="14034112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AC2F5F-BE2D-4CAD-BC9E-A2F7C3158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D5F434-E0BF-4466-B44E-30B6DC376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6DCE38-4AD8-4F19-B2E7-336D672E2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05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0F1AA7-A527-47CA-9A83-7CE31D73A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Экосистема и распределение ролей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BF9226-3976-46C1-9682-D6AD4A063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ОРИОН расположен над отдельными продуктами как договорённость о языке, маршрутах и доказательствах.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412B66-EB43-4DF1-A8BA-EB66E2249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45F590-5E6F-4C5C-B886-037976573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09875"/>
            <a:ext cx="22098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2857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ОРИОН</a:t>
            </a:r>
          </a:p>
          <a:p xmlns:a="http://schemas.openxmlformats.org/drawingml/2006/main">
            <a:pPr algn="ctr">
              <a:lnSpc>
                <a:spcPct val="86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22:22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E1931F-3899-4F94-BCD6-BC34F512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476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ЭКВИЛИБРИУМ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наблюдение • прогноз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6D06EB-B632-4526-A590-22D38880E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476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СФЕРА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инициативы • люди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D44B43-7023-4B4A-9326-A0D8A402E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657350"/>
            <a:ext cx="2952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5E8C9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ИАЦ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варианты • координация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37C682-0AC0-47CF-BE6F-38BD6CAE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971675"/>
            <a:ext cx="2476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ECO-PPA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ресурсы • ковенанты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DC3ABE-CFA2-45A7-B388-557BB8B72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33875"/>
            <a:ext cx="2476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СПЕЦЗАЩИТА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исполнение • сервис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3550A3-9877-4024-89B2-13EAA08EF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095875"/>
            <a:ext cx="2628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КРИСТАЛЛ 741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коды • совместимость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720769-5EE1-4DD9-9DBC-D7AA898AC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095875"/>
            <a:ext cx="2628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права • версии • уроки</a:t>
            </a:r>
          </a:p>
        </p:txBody>
      </p:sp>
      <p:cxnSp>
        <p:nvCxnSpPr>
          <p:cNvPr id="37" name=""/>
          <p:cNvCxnSpPr>
            <a:stCxn xmlns:a="http://schemas.openxmlformats.org/drawingml/2006/main" id="8" idx="3"/>
            <a:endCxn xmlns:a="http://schemas.openxmlformats.org/drawingml/2006/main" id="7" idx="2"/>
          </p:cNvCxnSpPr>
          <p:nvPr/>
        </p:nvCxnSpPr>
        <p:spPr>
          <a:xfrm xmlns:a="http://schemas.openxmlformats.org/drawingml/2006/main">
            <a:off x="3200400" y="2371725"/>
            <a:ext cx="1790700" cy="1066800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38" name=""/>
          <p:cNvCxnSpPr>
            <a:stCxn xmlns:a="http://schemas.openxmlformats.org/drawingml/2006/main" id="9" idx="3"/>
            <a:endCxn xmlns:a="http://schemas.openxmlformats.org/drawingml/2006/main" id="7" idx="2"/>
          </p:cNvCxnSpPr>
          <p:nvPr/>
        </p:nvCxnSpPr>
        <p:spPr>
          <a:xfrm xmlns:a="http://schemas.openxmlformats.org/drawingml/2006/main" flipV="1">
            <a:off x="3200400" y="3438525"/>
            <a:ext cx="1790700" cy="1295400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39" name=""/>
          <p:cNvCxnSpPr>
            <a:stCxn xmlns:a="http://schemas.openxmlformats.org/drawingml/2006/main" id="10" idx="2"/>
            <a:endCxn xmlns:a="http://schemas.openxmlformats.org/drawingml/2006/main" id="7" idx="0"/>
          </p:cNvCxnSpPr>
          <p:nvPr/>
        </p:nvCxnSpPr>
        <p:spPr>
          <a:xfrm xmlns:a="http://schemas.openxmlformats.org/drawingml/2006/main">
            <a:off x="6096000" y="2400300"/>
            <a:ext cx="0" cy="409575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40" name=""/>
          <p:cNvCxnSpPr>
            <a:stCxn xmlns:a="http://schemas.openxmlformats.org/drawingml/2006/main" id="11" idx="1"/>
            <a:endCxn xmlns:a="http://schemas.openxmlformats.org/drawingml/2006/main" id="7" idx="6"/>
          </p:cNvCxnSpPr>
          <p:nvPr/>
        </p:nvCxnSpPr>
        <p:spPr>
          <a:xfrm xmlns:a="http://schemas.openxmlformats.org/drawingml/2006/main" flipH="1">
            <a:off x="7200900" y="2371725"/>
            <a:ext cx="1657350" cy="1066800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41" name=""/>
          <p:cNvCxnSpPr>
            <a:stCxn xmlns:a="http://schemas.openxmlformats.org/drawingml/2006/main" id="12" idx="1"/>
            <a:endCxn xmlns:a="http://schemas.openxmlformats.org/drawingml/2006/main" id="7" idx="6"/>
          </p:cNvCxnSpPr>
          <p:nvPr/>
        </p:nvCxnSpPr>
        <p:spPr>
          <a:xfrm xmlns:a="http://schemas.openxmlformats.org/drawingml/2006/main" flipH="1" flipV="1">
            <a:off x="7200900" y="3438525"/>
            <a:ext cx="1657350" cy="1295400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42" name=""/>
          <p:cNvCxnSpPr>
            <a:stCxn xmlns:a="http://schemas.openxmlformats.org/drawingml/2006/main" id="13" idx="0"/>
            <a:endCxn xmlns:a="http://schemas.openxmlformats.org/drawingml/2006/main" id="7" idx="3"/>
          </p:cNvCxnSpPr>
          <p:nvPr/>
        </p:nvCxnSpPr>
        <p:spPr>
          <a:xfrm xmlns:a="http://schemas.openxmlformats.org/drawingml/2006/main" flipV="1">
            <a:off x="4667250" y="3883048"/>
            <a:ext cx="647468" cy="1212827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cxnSp>
        <p:nvCxnSpPr>
          <p:cNvPr id="43" name=""/>
          <p:cNvCxnSpPr>
            <a:stCxn xmlns:a="http://schemas.openxmlformats.org/drawingml/2006/main" id="14" idx="0"/>
            <a:endCxn xmlns:a="http://schemas.openxmlformats.org/drawingml/2006/main" id="7" idx="5"/>
          </p:cNvCxnSpPr>
          <p:nvPr/>
        </p:nvCxnSpPr>
        <p:spPr>
          <a:xfrm xmlns:a="http://schemas.openxmlformats.org/drawingml/2006/main" flipH="1" flipV="1">
            <a:off x="6877282" y="3883048"/>
            <a:ext cx="647468" cy="1212827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5FA8D3"/>
            </a:solidFill>
            <a:prstDash val="solid"/>
            <a:tailEnd type="none" w="med" len="me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2E3F76-79F4-433A-B0DD-694DD2DC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981700"/>
            <a:ext cx="5334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7685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Федеративность: системы сохраняют юридическую и техническую самостоятельность.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8945086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96B9F3-039C-4B48-8F05-E6FB9D503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BC243F-AF3D-4AFC-9AA1-3C6D04105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8B985A-E76E-40BE-B516-00F962A9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06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823FCF-3C61-4E9A-8AA4-1F513B022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Пять слоёв архитектуры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EC8969-37EA-431C-920B-5A4DE49AA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Слои образуют замкнутый цикл: подтверждённый результат меняет знание, цели и правила.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8906EF-E73B-44D1-8432-5BE53FC5F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34BBA5-4E79-44B1-A56D-49C0F4509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752600"/>
            <a:ext cx="1038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8C9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1A489B-F492-4C53-9C12-E8103A0B6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93357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1. СМЫСЛ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FF05B8-15BB-42AD-B5BC-54233DB4D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335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Зачем и ради кого?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3B4885-7927-4C83-B963-30FF81DA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9240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миссия • цели • ограничения • общественный договор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63657E-4347-41EE-874B-2D4665483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40982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6C095C-3277-4F43-AD85-99BD64F40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619375"/>
            <a:ext cx="1038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D8FCEB-EA14-4F22-B9CD-9F5AFCC99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800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5FA8D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FA8D3"/>
                </a:solidFill>
                <a:latin typeface="Arial"/>
                <a:ea typeface="Arial"/>
                <a:cs typeface="Arial"/>
              </a:rPr>
              <a:t>2. ЗНАНИЕ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41136D-2ED7-4E7D-B946-605407C5A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003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Что известно?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691C09-A626-47DE-92C6-04DEE603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790825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реестры • данные • графы • модели • базовая линия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259DD5-C192-4CCF-9E71-683461C9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2766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17F1C7-EC2E-4B34-A44A-B149FD2F1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86150"/>
            <a:ext cx="1038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0B9361-D4C8-4F80-B016-936996CE8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6712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3. РЕШЕНИЕ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CBA50F-FE5E-48BB-8C9E-6746815C6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66712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Что выбрать?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573522-4887-4D4E-BDD9-0BC950506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6576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сценарии • экспертиза • риск • полномочия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41029A-7F92-4DA8-93DA-6B25A5062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1433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7E7F04-12D8-43EB-B1E7-DE16FC661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352925"/>
            <a:ext cx="1038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7D7F50-7C7E-438F-BB98-1C4DEB08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5339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12395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2395E"/>
                </a:solidFill>
                <a:latin typeface="Arial"/>
                <a:ea typeface="Arial"/>
                <a:cs typeface="Arial"/>
              </a:rPr>
              <a:t>4. ДЕЙСТВИЕ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7F85A7-CFF8-47C7-B05F-9A2968EA4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339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Кто и как выполнит?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358A1A-5FFF-4DE0-8FFB-DD33F92F5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524375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проекты • договоры • финансы • производство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66DEDA-9A65-41A3-8686-833D52A2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501015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49C6B9-CF8D-4FF4-B57F-25AD64F55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219700"/>
            <a:ext cx="1038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9525">
            <a:solidFill>
              <a:srgbClr val="0A2240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C43944F-72FB-45F0-BE6C-C7D1A9755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0067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5. ПАМЯТЬ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0C5253-4221-440D-9AB3-ABB0B43A2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4006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7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Что сохранить и изменить?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EEB147-DDCC-4938-9371-992A2F7E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53911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D9EFF8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D9EFF8"/>
                </a:solidFill>
                <a:latin typeface="Arial"/>
                <a:ea typeface="Arial"/>
                <a:cs typeface="Arial"/>
              </a:rPr>
              <a:t>верификация • версии • уроки • тиражирование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7438975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44836A59-53D7-43DF-B8BB-B2684D7B5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4D2C86-F9A8-4E84-9385-47AEFA69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E72FEA-7A67-46E0-9046-31EA00F61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07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21AB61-7B37-4AFA-B1E0-42C5EE8A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22 функциональных контура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E0513F-18C5-44BC-9F5B-30510099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Полный набор функций собран в пять управленческих групп — от смысла до памяти.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DE3155-5393-4F32-808F-3CCA8DB5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37AEEE-52B2-4FA4-A09E-388431B9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66FC63-9190-4C55-9549-6FE9149F8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КУРС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994D6D-9949-4937-BBCB-C23A0DD1D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2E196B-D1BE-40EB-96C0-8BF7862B0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8D443E-4583-429A-99EE-6F4C9488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Миссия и ценности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2819F8-574E-4406-AC56-9C7F2E60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DA7E01-AF98-4BA6-AB1E-D3F3DC78C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817979-DC76-4C71-AEDD-4BFAD2F47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Стратегические цели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0344CB-ED92-46EC-B49B-EB8C4DECE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DF9DD9-461C-4CA9-B880-C837716F7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84872B-088B-4989-9A3E-898D5BEBD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Угрозы и возможности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FFD460-6A65-4741-8E3C-3BC21C0B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FD82ED-3D0C-4AAF-8CD5-99D69D28C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СВЯЗНОСТЬ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9151EA-1312-4217-9D0D-2DEE9D36B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03E1EA-F6DA-420D-90C6-FD24B6A86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3481E4-737D-487E-8717-9B8B04F5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Реестры и ID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2C6F24-9F0A-4F72-8B66-D55A37B9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B18B71-77CA-476D-A0E1-B2AC9FA2A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02B60C-9D73-4DD2-83A6-85981CDC6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Семантика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EE37FE5-D166-4FDA-A002-8D33D3925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516AF4-995F-4C84-BA45-06364068A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115443-A769-467A-965E-9E54BB0A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2FBDCFC-EF35-4364-B282-F5C7C8F96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F1226E-1D74-4613-8184-B80BAABE3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C40447D-5D41-4F89-B695-87358652A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Двойники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FFDA2A-BC5A-4392-B9E2-E2A31CA99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29DA4FF-6D02-4FDA-A7E7-B70F5EF52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1D6B989-64FA-45DC-A110-89CC4E21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F4DD522-2603-4CCF-BA5F-BD2AE424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633DC26-F01F-4776-8776-4A69D3C4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СБОРКА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BEC3FEF-5AD3-4D0D-92A6-757AD82C4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A1169CB-157E-4CD8-9693-FFCFB5CFB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277A1A8-3567-4167-AD08-299974A79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Инициативы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BF2432B-F6C7-4468-85E2-14A1EFE3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D7B0756-71FC-4CE2-B165-17E2A03F0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5844FDE-467B-4E53-8E9E-BFF8E93C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068CFF3-463D-49E8-877E-D75C49155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0F79A2D-A346-40DE-9710-1CA246C9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3F21822-3368-4C68-B7F4-58C0A51D9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Наука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28408F0-71A4-4030-9A9D-E46080854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340057D-5704-4ABB-AACA-E233EBD4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086FAD5-8DDC-4135-ADC4-A7B2ACE39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Кооперация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96C9076-4BDB-4261-A797-A51103AA0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9E13271-77F7-44CB-AD56-363E4D606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DACBD68-BBB2-4526-AE74-EF7DB904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28B75A6-A437-438D-A031-00B7C4685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3570F9A-F516-456A-B610-B6A638AB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ДОПУСК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9A3F44D-10C6-4C1C-926B-88943965A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A98846D-9DA8-4DBB-977F-700D53B3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C242A5D-8032-44D2-B93C-FE13B5C7D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D688FD3-7A8C-4C3F-9483-6533DF8E1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20D3DC3-C75C-4FBA-9395-4741828FD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C192D97-994E-4265-A39C-79D38459F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Территории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3B37F0D-3751-4C49-B52E-506722A52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69FCE66-1EA4-43DF-B536-3ACA94B5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E9E380E-6CD7-4773-AF32-9D528BA09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Капитал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2536D47-150D-4F30-964C-14A48D451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69FC9E0-A275-459D-B28E-1D0D1679C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F70E380-655C-46E4-A64F-78D8A92A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Культура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9039D1B-E817-482B-A3E7-73AD65F14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1A837F3-4164-4874-8868-D87190485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7D6D066-5AED-4A3F-AD36-7FD069CC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Природа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C1DDA92-4A12-4F4B-970C-A11701C6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C85DDAA-3D4A-49A0-B9D7-4809D82C3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ДОВЕРИЕ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9AB0527-BCBC-46EB-B618-7067085DB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D1B3919-73C9-46D2-A79D-F4C6CBDF9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8021791-E1C9-4E18-8A0C-A26F7BB46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Устойчивость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EB22EE2-B09A-4BAB-990A-C4968DBC8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608F727-E1D4-44D9-BB89-8D354918A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FC9F525-9F5B-44D5-A569-99A559437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Партнёрства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B8DF447-BA3A-4250-80C2-102E35D6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1B03973-BB3A-4DD7-B5C6-9605D6D43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BE3646E1-5CBE-46BD-86A1-205193C18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BEFD183A-75E0-4E4E-834C-86EF4FD74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58191DC-E44D-4434-985F-29B263FE0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EDC9A71-CD75-462A-9B63-642070C27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Память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30C7621-A756-426D-8A69-4C37E504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886450"/>
            <a:ext cx="876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FF8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852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2240"/>
                </a:solidFill>
                <a:latin typeface="Arial"/>
                <a:ea typeface="Arial"/>
                <a:cs typeface="Arial"/>
              </a:rPr>
              <a:t>Система считается целостной только при наличии всех 22 функций — даже если они реализуются разными организациями.</a:t>
            </a:r>
          </a:p>
        </p:txBody>
      </p:sp>
    </p:spTree>
    <p:extLst>
      <p:ext uri="{BB962C8B-B14F-4D97-AF65-F5344CB8AC3E}">
        <p14:creationId xmlns:p14="http://schemas.microsoft.com/office/powerpoint/2010/main" val="9356329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E9288282-F14E-4312-9417-F29A060D2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36533F-1481-4E95-8494-0A50B5DD4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491607-68DE-4596-9D1A-E63333099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08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B96D90-CAED-417A-91A6-208107A3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22 измеримых результата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213779-3822-4414-8C14-DDE9A1D7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Правая сторона 22:22 переводит архитектуру из описания в систему доказательств.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1C5254-3448-4B80-B2AF-DFB5292C1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2D2823-FC49-47B4-A07C-2E7E2335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FBE375-996D-4826-BB59-F48F86C45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КУРС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9B3089-C757-4979-BB03-5742F84F4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726103-1F62-4AA6-AAA6-73F8585AC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1B6DA3-B6A5-4A57-B7E9-17CD75C4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Единая хартия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DE3D9C-304F-4FA5-B23E-0D391B01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B55FE1-E9BB-440C-BFB1-EB97843B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5395DC-8C11-4691-AB55-9106755A8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Портфель целей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97BD70-3D94-48EF-A869-B4AFB98A8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05E1A9-5360-4821-8827-161BD44D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D2E3B1-37B8-47CC-9994-4A65894D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Раннее предупреждение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13F19A-4878-47B8-A910-E956EAA85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CEE038-87E8-4A78-BE6D-7897B1BB3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A857EC-65EC-4436-A52B-9FA5B02E8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61E447-B980-42CB-AE6B-374E3AD55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BEBB62-9562-4C47-82CE-49ACCAC54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Сквозной паспорт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67229F-884B-429B-97A0-FCC2539A2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CFE58C-D180-4952-AE10-B9DC592AB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4C62F4-E4AE-42DA-8979-1A7CF3645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Связи видны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C1D6ED9-B915-4B0E-960F-0C1829045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8CD4FC-3D48-47C0-8F1A-91A15685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39E3AE-917E-48A1-8066-DAA21BB6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Данные пригодны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CD1C7BF-96FD-4FA9-9172-C947438C6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DF42015-E0F7-4EE8-BF9F-3604BE48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386C049-9A5A-4D97-9433-CA873D34A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Двойник актуален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3EA0683-57F1-4EDB-AA54-B4251B9D4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3C5A2A7-1748-4455-A389-84B11ED7B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B6F92F-1A5F-493C-BD15-8C20A74A1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Прогноз проверяем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9BD0BF1-C664-48B3-BCB8-8D1D336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7A80B45-D6EA-4D06-B67F-2416D2457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ПОРТФЕЛЬ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737FC24-7256-4F11-9DA9-7FEFCFBEC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8618226-20B1-49E9-AE0A-C67C56C4B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CFE4791-AC2A-4121-8091-1FA497B96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Идея в паспорте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137196C-7E48-4796-AABA-1E5181C57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9CE8CA5-BCBA-4F14-A88A-1025FF81D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C342927-3F8D-4852-A494-F5E7F316F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Экспертиза вовремя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67084AD-DD8E-4B21-8498-843041352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5B1A54F-5D74-49BB-B9B0-3C8613EB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89843FF-4BAE-42F4-AE78-2873868A5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Зрелость растёт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E5E8955-F2F4-4660-9F57-AF9DA5E9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BFE9464-B651-4E5B-95BC-2B5D7105F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ACBE3BE-6753-4735-A6DC-D4F7F812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Серийная кооперация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511CFA3-642D-45F7-BFC6-F78AC1E6D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6D0D25C-691A-44C0-B01A-2009A94A6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E8F82C9-3447-412F-8466-BFADF51B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Финансы ↔ эффект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65B3BFE-C4C0-46DA-8164-9C8937C34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69810A0-C836-4C65-9964-2DE40D2D6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735EBA9-2D5E-4B86-B695-F36BC292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CC039FD-8319-4943-9ECC-1D77E5D05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51C9161-1156-42E2-BE36-CA63F223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Требования соблюдены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F8D0910-E223-446F-A9C9-22871C59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EA0C92E-CFA3-4281-89AA-8FD213497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9F5CA73-6730-4597-8B55-E2FE38BD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Эффект пилота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7CED1FA-CF08-4EA1-A93C-B86D1D8F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596356D-049C-4D7C-98C1-8CC594255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7D54031-34B6-4498-B538-19DB80820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Компетентная команда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54FF65F-BEE9-434C-9E13-4AEF5CE1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E7DE121-4597-42AA-95FB-21B2AF503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50BB102-E764-44D2-8C17-C87717C8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Осмысленное участие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991D1C6-E4BF-42FC-BD42-3F1F4505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6577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0077242-5952-4C49-A9A6-1AA1FA51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7720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83946A2-906C-4029-996B-2C708780A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7720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Биоценоз лучше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F4E9DF8-1532-4671-BBAC-2023F5587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28800"/>
            <a:ext cx="20193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03C1983-4D90-416B-B4D7-1212405B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907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512C3AE-267F-475B-A419-7B8A4AEA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381250"/>
            <a:ext cx="20193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D8E3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1F0C1F6-635E-4C4A-AFEB-F68962112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5622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7352E0C-0F8D-41C1-9651-DE3681E4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5622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Устойчивость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C5BE019-38E2-440F-8874-6EC7762C3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0003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B1A61365-C440-42A4-92E0-7BB5FD203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146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45B04BA-56EF-42DE-9452-D5D153C5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1146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Совместимость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803B002-64D6-4311-81D7-F4F44B29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55282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F9DF8BFB-20DD-464A-9979-79C95D35C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6671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0FA1437-02FA-47EB-9EB9-03742186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66712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Эффект доказан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5DAC4566-A7A3-40F5-9721-5FE5EFBD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105275"/>
            <a:ext cx="175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0">
            <a:solidFill>
              <a:srgbClr val="E8EEF5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36CD024-D5B5-4C69-835B-2183BE64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219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5A33227-F638-4DBC-82BF-BDAD9B3E4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4219575"/>
            <a:ext cx="1390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Безопасный тираж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ED9961C-E2F2-47C8-A4F0-67E4544A7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886450"/>
            <a:ext cx="929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4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Каждый результат получает показатель, источник данных, метод расчёта, порог допуска и независимое подтверждение.</a:t>
            </a:r>
          </a:p>
        </p:txBody>
      </p:sp>
    </p:spTree>
    <p:extLst>
      <p:ext uri="{BB962C8B-B14F-4D97-AF65-F5344CB8AC3E}">
        <p14:creationId xmlns:p14="http://schemas.microsoft.com/office/powerpoint/2010/main" val="19137760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86987E4-3C55-493D-BBD4-582FEED2F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0">
            <a:solidFill>
              <a:srgbClr val="B88A2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6F985F-2193-49C3-9B8A-AB967EC6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816350-2987-4573-BD31-A7F4D96E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447675"/>
            <a:ext cx="11525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050" b="1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09 / 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65D72B-3DCD-4B81-AE92-B756FDB1D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90575"/>
            <a:ext cx="10896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Матрица 22:22 • пары 1–11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DCF511-F9A7-4770-9B32-239D9423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Каждая функция имеет проверяемый выход — и ни одна пара не живёт без владельца данных.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6485B6-5A49-4CAE-9A55-DBDC26185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 i="0">
                <a:solidFill>
                  <a:srgbClr val="5E6A76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A76"/>
                </a:solidFill>
                <a:latin typeface="Arial"/>
                <a:ea typeface="Arial"/>
                <a:cs typeface="Arial"/>
              </a:rPr>
              <a:t>SOKOL EQUILIBRIS • 25.08.2026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4DBC7-1B0B-44F1-BF33-62EC2DAD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09728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2240"/>
          </a:solidFill>
          <a:ln xmlns:a="http://schemas.openxmlformats.org/drawingml/2006/main" w="0">
            <a:solidFill>
              <a:srgbClr val="0A224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89F45D-6163-43F8-B370-08D781050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7642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№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226D5A-4431-49B8-88EF-6420FAD20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7642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ФУНКЦИЯ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CD9961-7B54-418E-A62C-DF774C71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85737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8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290320-44E4-43F3-80E7-64B2F8B8B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876425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ИЗМЕРИМЫЙ 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ED9161-4BC7-420B-99EA-4276855A0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880C1D-7440-48E6-901B-7B0646C72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28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DEE299-A0F0-48FF-B88C-D8F8954E2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19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Миссия и ценности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E4D552-C8BD-49B1-8168-2FDF0ACAA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219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E17A2C-C964-4D49-9136-ECCC6DC23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19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Принята единая хартия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B49246-0ED4-42CA-BD1B-8C14378E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DFDA59-005D-4B0B-BDC8-A9D32EF9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DBDDC8-627F-42C3-875F-AC2C69B6F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600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Стратегические цели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5CE20B-9F2E-4B0C-8A00-B3505B9C0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600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296C04-6FE1-4139-83B7-87B35E72B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00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Сформирован портфель целей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41F9C4-951C-4EA1-86AC-4C7E97ED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14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86D59A-5A18-4523-BD08-47FAFEF5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90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4D1FA6-1317-45E1-9DC4-416000485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81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Угрозы и возможности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402891-DDFF-4EC4-97A6-BB63401C7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81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E47711-10B7-4A22-BE53-35A99E531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981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Работает раннее предупреждение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2993C5-CF67-4DE7-94A0-40FB7779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4F59CD-EB15-4DA6-8201-A3FF5B2E8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D0F073-5D31-448B-8014-089F9BDB3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62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Реестры и идентификаторы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ADE61BF-E231-486A-AC86-15176851B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362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4138BF2-AB6B-4829-AC18-23F8A13B3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362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Объекты имеют сквозной паспорт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17D6C4E-6EAF-472F-8745-08510C5A5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D002E0D-744C-455F-88EC-09FA715DA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6EF0041-27D5-423C-90D9-FB3DFA2FE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43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Семантическая связность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0BD72E-F33D-4A3A-853F-2903E2AD0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743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DB084B7-3661-4E0E-8DEF-9321ECBE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743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Связи прослеживаются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5F81B3-E38E-4CC4-9125-53EC0D5B7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076573E-565B-4F95-8FB5-138D5336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33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FDC8C2A-C13E-462A-B9AA-B07BBBA5F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24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Данные и интеграции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92B6C0E-AF46-4F88-A190-F587C4F0F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24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97A5151-F7EA-49D9-B4FA-497B3ACAF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124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Данные пригодны к решению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A9C2D1C-D7FB-4733-AC37-6A767A74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7121F2C-D72A-4D4B-8DB6-90674B513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14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B162693-2D32-48AF-B805-15DC895DF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05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Цифровые двойники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C0318E-99D3-4F1D-9C1E-6E4E252DF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505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5BF373B-2151-4ECE-BBEB-EB75B9DB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505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Цифровой двойник актуален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1E4EECC-4279-41C6-A1E3-D33BA124D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FF9E7D8-8302-45E5-B389-75E2E7AE8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3921709-7C39-4FBB-BCAE-3A4C64B72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86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Прогноз и сценарии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F050601-68BC-41D5-B011-AB8836D3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886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E00019D-C16F-4E5B-B137-8239D1228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886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Прогноз проверяем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617B19C-2391-49A2-938F-2619ABAFD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00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E194BAB-26C2-4255-8ADF-E5A36CF16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76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89FC524-BC53-4A86-99E8-624BF1A7D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67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Инициативы и команды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6DDD186-B3EE-4FF8-B01D-7CF77CAFD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267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58D4044-FB22-4B29-B950-DE7947F28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5267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Идеи переходят в паспорта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217E90B-8743-47D2-BF59-DCFCE2C4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8FC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86D165A-93B7-4540-AC57-9FCD4DF24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57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6E5C7B8-CBF8-4453-8F2D-F52EF1EA4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648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Экспертиза и валидация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ED403DB-EF77-4FAF-B7C3-D1E1E0DF7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648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DDD4074-42E7-4715-88D1-7C92A6C24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5648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Экспертиза своевременна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0173BEB-3DEA-4A8F-85E0-DF6CC172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62650"/>
            <a:ext cx="10972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D8E3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956840D-2F14-4D33-9048-BB299EB41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3885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EFC0A4B-E443-49F6-AFC1-2318CEA04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60293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1D27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3"/>
                </a:solidFill>
                <a:latin typeface="Arial"/>
                <a:ea typeface="Arial"/>
                <a:cs typeface="Arial"/>
              </a:rPr>
              <a:t>Наука и НИОКР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B074137-B64A-416C-AF44-035B097F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6029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B8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A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7F4E3C9-268F-4939-9AF1-05D68BFEE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6029325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A22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240"/>
                </a:solidFill>
                <a:latin typeface="Arial"/>
                <a:ea typeface="Arial"/>
                <a:cs typeface="Arial"/>
              </a:rPr>
              <a:t>Технология повышает зрелость</a:t>
            </a:r>
          </a:p>
        </p:txBody>
      </p:sp>
    </p:spTree>
    <p:extLst>
      <p:ext uri="{BB962C8B-B14F-4D97-AF65-F5344CB8AC3E}">
        <p14:creationId xmlns:p14="http://schemas.microsoft.com/office/powerpoint/2010/main" val="14220022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2026-08-25T07:59:07.9160000Z</dcterms:created>
  <dcterms:modified xsi:type="dcterms:W3CDTF">2026-08-25T07:59:07.9160000Z</dcterms:modified>
</coreProperties>
</file>