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85800" y="640080"/>
            <a:ext cx="10789920" cy="53949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892040" y="1051560"/>
            <a:ext cx="1828800" cy="1828800"/>
          </a:xfrm>
          <a:prstGeom prst="ellipse">
            <a:avLst/>
          </a:prstGeom>
          <a:solidFill>
            <a:srgbClr val="EBF2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486400" y="1645920"/>
            <a:ext cx="640080" cy="64008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3063240"/>
            <a:ext cx="996696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9232D"/>
                </a:solidFill>
              </a:defRPr>
            </a:pPr>
            <a:r>
              <a:t>ЭКВИЛИБРИУМ</a:t>
            </a:r>
          </a:p>
          <a:p>
            <a:pPr algn="ctr">
              <a:defRPr sz="2400" b="1">
                <a:solidFill>
                  <a:srgbClr val="2563EB"/>
                </a:solidFill>
              </a:defRPr>
            </a:pPr>
            <a:r>
              <a:t>КАК СОБРАТЬ В ЕДИНОЕ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4389120"/>
            <a:ext cx="8503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>
                <a:solidFill>
                  <a:srgbClr val="4D6070"/>
                </a:solidFill>
              </a:defRPr>
            </a:pPr>
            <a:r>
              <a:t>ОКО • единая архитектура наблюдения, анализа, управления и исполнения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9. Как соединять внешние системы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Не «тащить всё внутрь», а подключать через шлюзы и стандарты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508760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609344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Госреестры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2221991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322575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Датчики и спутники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935224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3035808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Банки и финансы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3648456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749039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Маркетплейсы и логистика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4361688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4462272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Научные системы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5074920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175504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Международные платформы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023360" y="2194560"/>
            <a:ext cx="4114800" cy="2377440"/>
          </a:xfrm>
          <a:prstGeom prst="roundRect">
            <a:avLst/>
          </a:prstGeom>
          <a:solidFill>
            <a:srgbClr val="EBF2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343400" y="2788920"/>
            <a:ext cx="347472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2563EB"/>
                </a:solidFill>
              </a:defRPr>
            </a:pPr>
            <a:r>
              <a:t>ИНТЕГРАЦИОННЫЙ</a:t>
            </a:r>
            <a:br/>
            <a:r>
              <a:t>КОНТУР ЕДИНОГО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41080" y="1508760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778240" y="1609344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API и события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41080" y="2221991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778240" y="2322575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Единые идентификаторы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641080" y="2935224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778240" y="3035808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Каталог данных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641080" y="3648456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778240" y="3749039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Права доступа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641080" y="4361688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778240" y="4462272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Журнал доказательств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641080" y="5074920"/>
            <a:ext cx="2743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778240" y="5175504"/>
            <a:ext cx="2468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Версионирование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10. MVP Единого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Минимальная версия, которая уже создаёт замкнутый управленческий цикл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338328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7556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2563EB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1755648"/>
            <a:ext cx="2514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Единый каталог сущностей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267712"/>
            <a:ext cx="3017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D6070"/>
                </a:solidFill>
              </a:defRPr>
            </a:pPr>
            <a:r>
              <a:t>люди, организации, проекты, риски, объекты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59" y="1645920"/>
            <a:ext cx="338328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45151" y="17556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2563EB"/>
                </a:solidFill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20640" y="1755648"/>
            <a:ext cx="2514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ОКО 1.0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5151" y="2267712"/>
            <a:ext cx="3017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D6070"/>
                </a:solidFill>
              </a:defRPr>
            </a:pPr>
            <a:r>
              <a:t>панель сигналов и событий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1645920"/>
            <a:ext cx="338328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94192" y="17556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2563EB"/>
                </a:solidFill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69680" y="1755648"/>
            <a:ext cx="2514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Реестр решений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94192" y="2267712"/>
            <a:ext cx="3017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D6070"/>
                </a:solidFill>
              </a:defRPr>
            </a:pPr>
            <a:r>
              <a:t>кто, что, почему, на основании каких данных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474720"/>
            <a:ext cx="338328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96112" y="35844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2563EB"/>
                </a:solidFill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3584448"/>
            <a:ext cx="2514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Реестр исполнения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6112" y="4096511"/>
            <a:ext cx="3017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D6070"/>
                </a:solidFill>
              </a:defRPr>
            </a:pPr>
            <a:r>
              <a:t>задачи, ресурсы, сроки, доказательства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80559" y="3474720"/>
            <a:ext cx="338328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45151" y="3584448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2563EB"/>
                </a:solidFill>
              </a:defRPr>
            </a:pPr>
            <a: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20640" y="3584448"/>
            <a:ext cx="251460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Контур эффекта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45151" y="4096511"/>
            <a:ext cx="3017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4D6070"/>
                </a:solidFill>
              </a:defRPr>
            </a:pPr>
            <a:r>
              <a:t>показатели до/после и верификация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11. Дорожная карта 90 дней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От архитектуры к работающему контуру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828800"/>
            <a:ext cx="3337560" cy="30175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057400"/>
            <a:ext cx="3063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2563EB"/>
                </a:solidFill>
              </a:defRPr>
            </a:pPr>
            <a:r>
              <a:t>0–30 дней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743200"/>
            <a:ext cx="2971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9232D"/>
                </a:solidFill>
              </a:defRPr>
            </a:pPr>
            <a:r>
              <a:t>Словарь и правила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657600"/>
            <a:ext cx="2788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4D6070"/>
                </a:solidFill>
              </a:defRPr>
            </a:pPr>
            <a:r>
              <a:t>онтология, роли, 20–30 ключевых показателей, протоколы доступа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0" y="1828800"/>
            <a:ext cx="3337560" cy="30175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09160" y="2057400"/>
            <a:ext cx="3063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2563EB"/>
                </a:solidFill>
              </a:defRPr>
            </a:pPr>
            <a:r>
              <a:t>31–60 дней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743200"/>
            <a:ext cx="2971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9232D"/>
                </a:solidFill>
              </a:defRPr>
            </a:pPr>
            <a:r>
              <a:t>ОКО + реестры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3657600"/>
            <a:ext cx="2788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4D6070"/>
                </a:solidFill>
              </a:defRPr>
            </a:pPr>
            <a:r>
              <a:t>дашборд, события, решения, исполнение, интеграция первых источников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321040" y="1828800"/>
            <a:ext cx="3337560" cy="30175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58200" y="2057400"/>
            <a:ext cx="3063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2563EB"/>
                </a:solidFill>
              </a:defRPr>
            </a:pPr>
            <a:r>
              <a:t>61–90 дней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19" y="2743200"/>
            <a:ext cx="2971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9232D"/>
                </a:solidFill>
              </a:defRPr>
            </a:pPr>
            <a:r>
              <a:t>Пилот замкнутого цикла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5360" y="3657600"/>
            <a:ext cx="2788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4D6070"/>
                </a:solidFill>
              </a:defRPr>
            </a:pPr>
            <a:r>
              <a:t>1 территория / 1 отрасль / 3–5 проектов / измеримый эффект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12. Конституция Единого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Принципы, которые удерживают систему от распада и захвата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508760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Единое не уничтожает автономию модулей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508760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Данные отделены от интерпретации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21991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Наблюдение отделено от решения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221991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Решение отделено от исполнения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935224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Каждое действие имеет владельца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935224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Каждый ресурс имеет источник и назначение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648456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Каждый результат имеет доказательство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3648456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Алгоритмы имеют область ответственности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361688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Права доступа минимально необходимые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4361688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Все изменения версионируются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74920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Ошибки превращаются в обучение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5074920"/>
            <a:ext cx="5074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9232D"/>
                </a:solidFill>
              </a:defRPr>
            </a:pPr>
            <a:r>
              <a:t>• Человек остаётся субъектом, а не объектом системы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13. Формула Единого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Надсистема возникает только тогда, когда замыкается обратная связь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" y="2423160"/>
            <a:ext cx="14173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97480"/>
            <a:ext cx="1325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9232D"/>
                </a:solidFill>
              </a:defRPr>
            </a:pPr>
            <a:r>
              <a:t>ОКО</a:t>
            </a:r>
          </a:p>
        </p:txBody>
      </p:sp>
      <p:sp>
        <p:nvSpPr>
          <p:cNvPr id="7" name="Chevron 6"/>
          <p:cNvSpPr/>
          <p:nvPr/>
        </p:nvSpPr>
        <p:spPr>
          <a:xfrm>
            <a:off x="1828800" y="2697480"/>
            <a:ext cx="210312" cy="292608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2075688" y="2423160"/>
            <a:ext cx="14173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21408" y="2697480"/>
            <a:ext cx="1325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9232D"/>
                </a:solidFill>
              </a:defRPr>
            </a:pPr>
            <a:r>
              <a:t>ЭКВИЛИБРИУМ</a:t>
            </a:r>
          </a:p>
        </p:txBody>
      </p:sp>
      <p:sp>
        <p:nvSpPr>
          <p:cNvPr id="10" name="Chevron 9"/>
          <p:cNvSpPr/>
          <p:nvPr/>
        </p:nvSpPr>
        <p:spPr>
          <a:xfrm>
            <a:off x="3493008" y="2697480"/>
            <a:ext cx="210312" cy="292608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739896" y="2423160"/>
            <a:ext cx="14173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85615" y="2697480"/>
            <a:ext cx="1325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9232D"/>
                </a:solidFill>
              </a:defRPr>
            </a:pPr>
            <a:r>
              <a:t>ИАЦ</a:t>
            </a:r>
          </a:p>
        </p:txBody>
      </p:sp>
      <p:sp>
        <p:nvSpPr>
          <p:cNvPr id="13" name="Chevron 12"/>
          <p:cNvSpPr/>
          <p:nvPr/>
        </p:nvSpPr>
        <p:spPr>
          <a:xfrm>
            <a:off x="5157216" y="2697480"/>
            <a:ext cx="210312" cy="292608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404104" y="2423160"/>
            <a:ext cx="14173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49824" y="2697480"/>
            <a:ext cx="1325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9232D"/>
                </a:solidFill>
              </a:defRPr>
            </a:pPr>
            <a:r>
              <a:t>СФЕРА</a:t>
            </a:r>
          </a:p>
        </p:txBody>
      </p:sp>
      <p:sp>
        <p:nvSpPr>
          <p:cNvPr id="16" name="Chevron 15"/>
          <p:cNvSpPr/>
          <p:nvPr/>
        </p:nvSpPr>
        <p:spPr>
          <a:xfrm>
            <a:off x="6821424" y="2697480"/>
            <a:ext cx="210312" cy="292608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068312" y="2423160"/>
            <a:ext cx="14173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14032" y="2697480"/>
            <a:ext cx="1325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9232D"/>
                </a:solidFill>
              </a:defRPr>
            </a:pPr>
            <a:r>
              <a:t>ECO-PPA</a:t>
            </a:r>
          </a:p>
        </p:txBody>
      </p:sp>
      <p:sp>
        <p:nvSpPr>
          <p:cNvPr id="19" name="Chevron 18"/>
          <p:cNvSpPr/>
          <p:nvPr/>
        </p:nvSpPr>
        <p:spPr>
          <a:xfrm>
            <a:off x="8485632" y="2697480"/>
            <a:ext cx="210312" cy="292608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732519" y="2423160"/>
            <a:ext cx="14173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778240" y="2697480"/>
            <a:ext cx="1325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9232D"/>
                </a:solidFill>
              </a:defRPr>
            </a:pPr>
            <a:r>
              <a:t>СПЕЦЗАЩИТА</a:t>
            </a:r>
          </a:p>
        </p:txBody>
      </p:sp>
      <p:sp>
        <p:nvSpPr>
          <p:cNvPr id="22" name="Chevron 21"/>
          <p:cNvSpPr/>
          <p:nvPr/>
        </p:nvSpPr>
        <p:spPr>
          <a:xfrm>
            <a:off x="10149840" y="2697480"/>
            <a:ext cx="210312" cy="292608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10396728" y="2423160"/>
            <a:ext cx="14173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442448" y="2697480"/>
            <a:ext cx="13258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50" b="1">
                <a:solidFill>
                  <a:srgbClr val="19232D"/>
                </a:solidFill>
              </a:defRPr>
            </a:pPr>
            <a:r>
              <a:t>РЕЗУЛЬТАТ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3886200"/>
            <a:ext cx="99669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19232D"/>
                </a:solidFill>
              </a:defRPr>
            </a:pPr>
            <a:r>
              <a:t>ОКО видит. ЭКВИЛИБРИУМ понимает и балансирует.</a:t>
            </a:r>
            <a:br/>
            <a:r>
              <a:t>Единое превращает понимание в согласованное действие и доказуемый результат.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1. Что означает «Единое»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Не новая надстройка, а общий слой связи для всех систем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645920"/>
            <a:ext cx="106984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0" y="1746504"/>
            <a:ext cx="457200" cy="4572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508760" y="1719072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9232D"/>
                </a:solidFill>
              </a:defRPr>
            </a:pPr>
            <a:r>
              <a:t>Общие правила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1719072"/>
            <a:ext cx="6766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единые протоколы, роли, права и жизненный цикл решений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542032"/>
            <a:ext cx="106984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914400" y="2642616"/>
            <a:ext cx="457200" cy="4572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508760" y="2615184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9232D"/>
                </a:solidFill>
              </a:defRPr>
            </a:pPr>
            <a:r>
              <a:t>Общие данные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615184"/>
            <a:ext cx="6766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единая идентичность объектов, событий, проектов и результатов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438144"/>
            <a:ext cx="106984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14400" y="3538727"/>
            <a:ext cx="457200" cy="4572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508760" y="3511296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9232D"/>
                </a:solidFill>
              </a:defRPr>
            </a:pPr>
            <a:r>
              <a:t>Общее наблюдение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3511296"/>
            <a:ext cx="6766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ОКО формирует единую картину происходящего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4334256"/>
            <a:ext cx="106984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14400" y="4434840"/>
            <a:ext cx="457200" cy="4572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508760" y="4407408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9232D"/>
                </a:solidFill>
              </a:defRPr>
            </a:pPr>
            <a:r>
              <a:t>Общее управление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0" y="4407408"/>
            <a:ext cx="6766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ЭКВИЛИБРИУМ превращает данные в приоритеты и сценарии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77240" y="5230368"/>
            <a:ext cx="1069848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914400" y="5330952"/>
            <a:ext cx="457200" cy="4572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508760" y="5303520"/>
            <a:ext cx="29260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19232D"/>
                </a:solidFill>
              </a:defRPr>
            </a:pPr>
            <a:r>
              <a:t>Общее действие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4800" y="5303520"/>
            <a:ext cx="6766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исполнительные контуры доводят решение до результата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2. Архитектура Единого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Семь слоёв одной надсистемы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600200"/>
            <a:ext cx="1042416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33271" y="165506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563EB"/>
                </a:solidFill>
              </a:defRPr>
            </a:pPr>
            <a:r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81912" y="164592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Смысл и принципы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1645920"/>
            <a:ext cx="6263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D6070"/>
                </a:solidFill>
              </a:defRPr>
            </a:pPr>
            <a:r>
              <a:t>ценности, цели, нормы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74420" y="2240280"/>
            <a:ext cx="1001268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9012" y="229514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563EB"/>
                </a:solidFill>
              </a:defRPr>
            </a:pPr>
            <a: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87652" y="228600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Стратегическое управление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06340" y="2286000"/>
            <a:ext cx="5852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D6070"/>
                </a:solidFill>
              </a:defRPr>
            </a:pPr>
            <a:r>
              <a:t>приоритеты, сценарии, баланс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80160" y="2880360"/>
            <a:ext cx="960120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44751" y="293522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563EB"/>
                </a:solidFill>
              </a:defRPr>
            </a:pPr>
            <a: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93391" y="2926079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Аналитика и ИАЦ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12079" y="2926079"/>
            <a:ext cx="5440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D6070"/>
                </a:solidFill>
              </a:defRPr>
            </a:pPr>
            <a:r>
              <a:t>оценка, моделирование, решения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485900" y="3520439"/>
            <a:ext cx="918972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650492" y="3575303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563EB"/>
                </a:solidFill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9132" y="3566159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ОКО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17820" y="3566159"/>
            <a:ext cx="5029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D6070"/>
                </a:solidFill>
              </a:defRPr>
            </a:pPr>
            <a:r>
              <a:t>наблюдение, мониторинг, раннее предупреждение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691640" y="4160520"/>
            <a:ext cx="877824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856232" y="4215383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563EB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04872" y="420624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Данные и реестры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3560" y="4206240"/>
            <a:ext cx="4617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D6070"/>
                </a:solidFill>
              </a:defRPr>
            </a:pPr>
            <a:r>
              <a:t>единые сущности, доказательства, цифровой след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897380" y="4800600"/>
            <a:ext cx="8366760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061972" y="4855464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563EB"/>
                </a:solidFill>
              </a:defRPr>
            </a:pPr>
            <a: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10612" y="4846320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Платформы участия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29300" y="4846320"/>
            <a:ext cx="42062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D6070"/>
                </a:solidFill>
              </a:defRPr>
            </a:pPr>
            <a:r>
              <a:t>СФЕРА, партнёры, институты, сообщества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103120" y="5440679"/>
            <a:ext cx="7955279" cy="50292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267712" y="5495543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2563EB"/>
                </a:solidFill>
              </a:defRPr>
            </a:pPr>
            <a: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16352" y="5486399"/>
            <a:ext cx="35661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Исполнение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35040" y="5486399"/>
            <a:ext cx="3794759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4D6070"/>
                </a:solidFill>
              </a:defRPr>
            </a:pPr>
            <a:r>
              <a:t>ECO-PPA, СПЕЦЗАЩИТА, проекты, объекты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3. ОКО — орган чувств Единого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Не символ, а цифровая система наблюдения</a:t>
            </a:r>
          </a:p>
        </p:txBody>
      </p:sp>
      <p:sp>
        <p:nvSpPr>
          <p:cNvPr id="5" name="Oval 4"/>
          <p:cNvSpPr/>
          <p:nvPr/>
        </p:nvSpPr>
        <p:spPr>
          <a:xfrm>
            <a:off x="4892040" y="2011680"/>
            <a:ext cx="2377440" cy="2377440"/>
          </a:xfrm>
          <a:prstGeom prst="ellipse">
            <a:avLst/>
          </a:prstGeom>
          <a:solidFill>
            <a:srgbClr val="EBF2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138928" y="2633472"/>
            <a:ext cx="19202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563EB"/>
                </a:solidFill>
              </a:defRPr>
            </a:pPr>
            <a:r>
              <a:t>ОКО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05840" y="1828800"/>
            <a:ext cx="228600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1993392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9232D"/>
                </a:solidFill>
              </a:defRPr>
            </a:pPr>
            <a:r>
              <a:t>Люди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4297680"/>
            <a:ext cx="228600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4462272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9232D"/>
                </a:solidFill>
              </a:defRPr>
            </a:pPr>
            <a:r>
              <a:t>Экономика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61120" y="1737360"/>
            <a:ext cx="228600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052560" y="1901952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9232D"/>
                </a:solidFill>
              </a:defRPr>
            </a:pPr>
            <a:r>
              <a:t>Природа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78240" y="4297680"/>
            <a:ext cx="228600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69680" y="4462272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9232D"/>
                </a:solidFill>
              </a:defRPr>
            </a:pPr>
            <a:r>
              <a:t>Инфраструктура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80560" y="5212080"/>
            <a:ext cx="2286000" cy="6858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0" y="5376672"/>
            <a:ext cx="2103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19232D"/>
                </a:solidFill>
              </a:defRPr>
            </a:pPr>
            <a:r>
              <a:t>Проекты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1371600"/>
            <a:ext cx="6675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>
                <a:solidFill>
                  <a:srgbClr val="4D6070"/>
                </a:solidFill>
              </a:defRPr>
            </a:pPr>
            <a:r>
              <a:t>Собирает сигналы → выявляет отклонения → формирует предупреждения → передаёт в ЭКВИЛИБРИУМ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4. Единый цикл управления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От факта до измеримого результата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14173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21792" y="2496312"/>
            <a:ext cx="1271016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9232D"/>
                </a:solidFill>
              </a:defRPr>
            </a:pPr>
            <a:r>
              <a:t>НАБЛЮДАТЬ</a:t>
            </a:r>
          </a:p>
        </p:txBody>
      </p:sp>
      <p:sp>
        <p:nvSpPr>
          <p:cNvPr id="7" name="Chevron 6"/>
          <p:cNvSpPr/>
          <p:nvPr/>
        </p:nvSpPr>
        <p:spPr>
          <a:xfrm>
            <a:off x="1965960" y="2514600"/>
            <a:ext cx="228600" cy="320040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2176272" y="2240280"/>
            <a:ext cx="14173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49424" y="2496312"/>
            <a:ext cx="1271016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9232D"/>
                </a:solidFill>
              </a:defRPr>
            </a:pPr>
            <a:r>
              <a:t>ПОНИМАТЬ</a:t>
            </a:r>
          </a:p>
        </p:txBody>
      </p:sp>
      <p:sp>
        <p:nvSpPr>
          <p:cNvPr id="10" name="Chevron 9"/>
          <p:cNvSpPr/>
          <p:nvPr/>
        </p:nvSpPr>
        <p:spPr>
          <a:xfrm>
            <a:off x="3593591" y="2514600"/>
            <a:ext cx="228600" cy="320040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803904" y="2240280"/>
            <a:ext cx="14173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77056" y="2496312"/>
            <a:ext cx="1271016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9232D"/>
                </a:solidFill>
              </a:defRPr>
            </a:pPr>
            <a:r>
              <a:t>ПРИОРИТИЗИРОВАТЬ</a:t>
            </a:r>
          </a:p>
        </p:txBody>
      </p:sp>
      <p:sp>
        <p:nvSpPr>
          <p:cNvPr id="13" name="Chevron 12"/>
          <p:cNvSpPr/>
          <p:nvPr/>
        </p:nvSpPr>
        <p:spPr>
          <a:xfrm>
            <a:off x="5221224" y="2514600"/>
            <a:ext cx="228600" cy="320040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431536" y="2240280"/>
            <a:ext cx="14173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504688" y="2496312"/>
            <a:ext cx="1271016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9232D"/>
                </a:solidFill>
              </a:defRPr>
            </a:pPr>
            <a:r>
              <a:t>РЕШАТЬ</a:t>
            </a:r>
          </a:p>
        </p:txBody>
      </p:sp>
      <p:sp>
        <p:nvSpPr>
          <p:cNvPr id="16" name="Chevron 15"/>
          <p:cNvSpPr/>
          <p:nvPr/>
        </p:nvSpPr>
        <p:spPr>
          <a:xfrm>
            <a:off x="6848855" y="2514600"/>
            <a:ext cx="228600" cy="320040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059168" y="2240280"/>
            <a:ext cx="14173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0" y="2496312"/>
            <a:ext cx="1271016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9232D"/>
                </a:solidFill>
              </a:defRPr>
            </a:pPr>
            <a:r>
              <a:t>ИСПОЛНЯТЬ</a:t>
            </a:r>
          </a:p>
        </p:txBody>
      </p:sp>
      <p:sp>
        <p:nvSpPr>
          <p:cNvPr id="19" name="Chevron 18"/>
          <p:cNvSpPr/>
          <p:nvPr/>
        </p:nvSpPr>
        <p:spPr>
          <a:xfrm>
            <a:off x="8476488" y="2514600"/>
            <a:ext cx="228600" cy="320040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686800" y="2240280"/>
            <a:ext cx="14173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759952" y="2496312"/>
            <a:ext cx="1271016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9232D"/>
                </a:solidFill>
              </a:defRPr>
            </a:pPr>
            <a:r>
              <a:t>ПРОВЕРЯТЬ</a:t>
            </a:r>
          </a:p>
        </p:txBody>
      </p:sp>
      <p:sp>
        <p:nvSpPr>
          <p:cNvPr id="22" name="Chevron 21"/>
          <p:cNvSpPr/>
          <p:nvPr/>
        </p:nvSpPr>
        <p:spPr>
          <a:xfrm>
            <a:off x="10104120" y="2514600"/>
            <a:ext cx="228600" cy="320040"/>
          </a:xfrm>
          <a:prstGeom prst="chevron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10314432" y="2240280"/>
            <a:ext cx="14173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387584" y="2496312"/>
            <a:ext cx="1271016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9232D"/>
                </a:solidFill>
              </a:defRPr>
            </a:pPr>
            <a:r>
              <a:t>УЧИТЬСЯ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80160" y="3840480"/>
            <a:ext cx="96012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4D6070"/>
                </a:solidFill>
              </a:defRPr>
            </a:pPr>
            <a:r>
              <a:t>Каждый цикл оставляет цифровой след: источник → решение → ресурс → исполнитель → факт выполнения → эффект → новая модель.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5. Роли ключевых систем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Каждый модуль делает одну работу и не дублирует соседей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563EB"/>
                </a:solidFill>
              </a:defRPr>
            </a:pPr>
            <a:r>
              <a:t>ОКО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34640" y="1600200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видит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46320" y="1600200"/>
            <a:ext cx="6492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мониторинг, сигналы, раннее предупреждение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2130552"/>
            <a:ext cx="105156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313432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563EB"/>
                </a:solidFill>
              </a:defRPr>
            </a:pPr>
            <a:r>
              <a:t>ЭКВИЛИБРИУМ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4640" y="2313432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понимает и балансирует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2313432"/>
            <a:ext cx="6492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модели, сценарии, приоритеты, рекомендации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2843784"/>
            <a:ext cx="105156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026664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563EB"/>
                </a:solidFill>
              </a:defRPr>
            </a:pPr>
            <a:r>
              <a:t>ИАЦ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34640" y="3026664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готовит решение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3026664"/>
            <a:ext cx="6492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аналитика, экспертиза, управленческие пакеты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3557016"/>
            <a:ext cx="105156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739896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563EB"/>
                </a:solidFill>
              </a:defRPr>
            </a:pPr>
            <a:r>
              <a:t>СФЕРА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4640" y="3739896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соединяет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3739896"/>
            <a:ext cx="6492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людей, инициативы, организации, ресурсы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4270248"/>
            <a:ext cx="105156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53128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563EB"/>
                </a:solidFill>
              </a:defRPr>
            </a:pPr>
            <a:r>
              <a:t>ECO-PPA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34640" y="4453128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упаковывает воздействие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6320" y="4453128"/>
            <a:ext cx="6492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цели, показатели, финансирование, контроль результата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2960" y="4983480"/>
            <a:ext cx="105156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5166360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1">
                <a:solidFill>
                  <a:srgbClr val="2563EB"/>
                </a:solidFill>
              </a:defRPr>
            </a:pPr>
            <a:r>
              <a:t>СПЕЦЗАЩИТА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34640" y="5166360"/>
            <a:ext cx="2011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19232D"/>
                </a:solidFill>
              </a:defRPr>
            </a:pPr>
            <a:r>
              <a:t>исполняет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46320" y="5166360"/>
            <a:ext cx="6492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кооперация, подрядчики, объекты, поставки, внедрение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22960" y="5696712"/>
            <a:ext cx="105156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6. Единая модель данных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Без общей онтологии системы никогда не станут Единым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600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828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ЧЕЛОВЕК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66160" y="1600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39312" y="1828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ОРГАНИЗАЦИЯ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79" y="1600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28231" y="1828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ТЕРРИТОРИЯ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3999" y="1600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217151" y="1828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ОБЪЕКТ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2743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" y="2971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РИСК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566160" y="2743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39312" y="2971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ИНИЦИАТИВА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55079" y="2743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28231" y="2971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ПРОЕКТ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3999" y="2743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17151" y="2971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РЕСУРС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77240" y="3886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0392" y="4114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РЕШЕНИЕ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566160" y="3886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639312" y="4114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ДЕЙСТВИЕ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355079" y="3886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28231" y="4114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ПОКАЗАТЕЛЬ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43999" y="3886200"/>
            <a:ext cx="2423160" cy="77724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217151" y="4114800"/>
            <a:ext cx="22768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9232D"/>
                </a:solidFill>
              </a:defRPr>
            </a:pPr>
            <a:r>
              <a:t>ДОКАЗАТЕЛЬСТВО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7280" y="5303520"/>
            <a:ext cx="9875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4D6070"/>
                </a:solidFill>
              </a:defRPr>
            </a:pPr>
            <a:r>
              <a:t>Все реестры и приложения должны ссылаться на эти сущности через единые идентификаторы, версии и доказательства.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7. Единый экран ОКО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Одна картина системы для разных уровней доступа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10927080" cy="452628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1737360"/>
            <a:ext cx="2240280" cy="960120"/>
          </a:xfrm>
          <a:prstGeom prst="roundRect">
            <a:avLst/>
          </a:prstGeom>
          <a:solidFill>
            <a:srgbClr val="F8FAFC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1874519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4D6070"/>
                </a:solidFill>
              </a:defRPr>
            </a:pPr>
            <a:r>
              <a:t>РИСКИ</a:t>
            </a:r>
          </a:p>
          <a:p>
            <a:pPr>
              <a:defRPr sz="2400" b="1">
                <a:solidFill>
                  <a:srgbClr val="2563EB"/>
                </a:solidFill>
              </a:defRPr>
            </a:pPr>
            <a:r>
              <a:t>12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20440" y="1737360"/>
            <a:ext cx="2240280" cy="960120"/>
          </a:xfrm>
          <a:prstGeom prst="roundRect">
            <a:avLst/>
          </a:prstGeom>
          <a:solidFill>
            <a:srgbClr val="F8FAFC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30168" y="1874519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4D6070"/>
                </a:solidFill>
              </a:defRPr>
            </a:pPr>
            <a:r>
              <a:t>СИГНАЛЫ</a:t>
            </a:r>
          </a:p>
          <a:p>
            <a:pPr>
              <a:defRPr sz="2400" b="1">
                <a:solidFill>
                  <a:srgbClr val="2563EB"/>
                </a:solidFill>
              </a:defRPr>
            </a:pPr>
            <a:r>
              <a:t>37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737360"/>
            <a:ext cx="2240280" cy="960120"/>
          </a:xfrm>
          <a:prstGeom prst="roundRect">
            <a:avLst/>
          </a:prstGeom>
          <a:solidFill>
            <a:srgbClr val="F8FAFC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36208" y="1874519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4D6070"/>
                </a:solidFill>
              </a:defRPr>
            </a:pPr>
            <a:r>
              <a:t>ПРОЕКТЫ</a:t>
            </a:r>
          </a:p>
          <a:p>
            <a:pPr>
              <a:defRPr sz="2400" b="1">
                <a:solidFill>
                  <a:srgbClr val="2563EB"/>
                </a:solidFill>
              </a:defRPr>
            </a:pPr>
            <a:r>
              <a:t>84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732520" y="1737360"/>
            <a:ext cx="2240280" cy="960120"/>
          </a:xfrm>
          <a:prstGeom prst="roundRect">
            <a:avLst/>
          </a:prstGeom>
          <a:solidFill>
            <a:srgbClr val="F8FAFC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42248" y="1874519"/>
            <a:ext cx="20116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4D6070"/>
                </a:solidFill>
              </a:defRPr>
            </a:pPr>
            <a:r>
              <a:t>ЭФФЕКТ</a:t>
            </a:r>
          </a:p>
          <a:p>
            <a:pPr>
              <a:defRPr sz="2400" b="1">
                <a:solidFill>
                  <a:srgbClr val="2563EB"/>
                </a:solidFill>
              </a:defRPr>
            </a:pPr>
            <a:r>
              <a:t>+18%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2971800"/>
            <a:ext cx="6126480" cy="2468880"/>
          </a:xfrm>
          <a:prstGeom prst="roundRect">
            <a:avLst/>
          </a:prstGeom>
          <a:solidFill>
            <a:srgbClr val="F4F7FA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88720" y="3840480"/>
            <a:ext cx="55778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4D6070"/>
                </a:solidFill>
              </a:defRPr>
            </a:pPr>
            <a:r>
              <a:t>КАРТА ТЕРРИТОРИЙ / ОБЪЕКТОВ / СОБЫТИЙ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0" y="2971800"/>
            <a:ext cx="3611880" cy="2468880"/>
          </a:xfrm>
          <a:prstGeom prst="roundRect">
            <a:avLst/>
          </a:prstGeom>
          <a:solidFill>
            <a:srgbClr val="F8FAFC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43800" y="3182112"/>
            <a:ext cx="31546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19232D"/>
                </a:solidFill>
              </a:defRPr>
            </a:pPr>
            <a:r>
              <a:t>• Критические отклонения</a:t>
            </a:r>
          </a:p>
          <a:p>
            <a:pPr>
              <a:spcAft>
                <a:spcPts val="1000"/>
              </a:spcAft>
              <a:defRPr sz="1400">
                <a:solidFill>
                  <a:srgbClr val="19232D"/>
                </a:solidFill>
              </a:defRPr>
            </a:pPr>
            <a:r>
              <a:t>• Новые доказательства</a:t>
            </a:r>
          </a:p>
          <a:p>
            <a:pPr>
              <a:spcAft>
                <a:spcPts val="1000"/>
              </a:spcAft>
              <a:defRPr sz="1400">
                <a:solidFill>
                  <a:srgbClr val="19232D"/>
                </a:solidFill>
              </a:defRPr>
            </a:pPr>
            <a:r>
              <a:t>• Решения на согласование</a:t>
            </a:r>
          </a:p>
          <a:p>
            <a:pPr>
              <a:spcAft>
                <a:spcPts val="1000"/>
              </a:spcAft>
              <a:defRPr sz="1400">
                <a:solidFill>
                  <a:srgbClr val="19232D"/>
                </a:solidFill>
              </a:defRPr>
            </a:pPr>
            <a:r>
              <a:t>• Проекты вне допуска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32D"/>
                </a:solidFill>
              </a:defRPr>
            </a:pPr>
            <a:r>
              <a:t>8. Контур полномочий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9728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4D6070"/>
                </a:solidFill>
              </a:defRPr>
            </a:pPr>
            <a:r>
              <a:t>Наблюдение, решение и исполнение должны быть разделены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2560320" cy="31089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057400"/>
            <a:ext cx="2286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2563EB"/>
                </a:solidFill>
              </a:defRPr>
            </a:pPr>
            <a:r>
              <a:t>НАБЛЮДЕНИЕ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22860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9232D"/>
                </a:solidFill>
              </a:defRPr>
            </a:pPr>
            <a:r>
              <a:t>ОКО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3886200"/>
            <a:ext cx="2194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4D6070"/>
                </a:solidFill>
              </a:defRPr>
            </a:pPr>
            <a:r>
              <a:t>фиксирует факты и отклонения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74720" y="1828800"/>
            <a:ext cx="2560320" cy="31089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11879" y="2057400"/>
            <a:ext cx="2286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2563EB"/>
                </a:solidFill>
              </a:defRPr>
            </a:pPr>
            <a:r>
              <a:t>АНАЛИЗ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79" y="2743200"/>
            <a:ext cx="22860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9232D"/>
                </a:solidFill>
              </a:defRPr>
            </a:pPr>
            <a:r>
              <a:t>ЭКВИЛИБРИУМ + ИАЦ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0" y="3886200"/>
            <a:ext cx="2194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4D6070"/>
                </a:solidFill>
              </a:defRPr>
            </a:pPr>
            <a:r>
              <a:t>формируют варианты и прогноз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1828800"/>
            <a:ext cx="2560320" cy="31089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46520" y="2057400"/>
            <a:ext cx="2286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2563EB"/>
                </a:solidFill>
              </a:defRPr>
            </a:pPr>
            <a:r>
              <a:t>РЕШЕНИЕ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2743200"/>
            <a:ext cx="22860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9232D"/>
                </a:solidFill>
              </a:defRPr>
            </a:pPr>
            <a:r>
              <a:t>уполномоченный субъект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886200"/>
            <a:ext cx="2194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4D6070"/>
                </a:solidFill>
              </a:defRPr>
            </a:pPr>
            <a:r>
              <a:t>утверждает действие и ресурс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0" y="1828800"/>
            <a:ext cx="2560320" cy="31089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281160" y="2057400"/>
            <a:ext cx="2286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2563EB"/>
                </a:solidFill>
              </a:defRPr>
            </a:pPr>
            <a:r>
              <a:t>ИСПОЛНЕНИЕ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81160" y="2743200"/>
            <a:ext cx="22860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19232D"/>
                </a:solidFill>
              </a:defRPr>
            </a:pPr>
            <a:r>
              <a:t>ECO-PPA + СПЕЦЗАЩИТА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0" y="3886200"/>
            <a:ext cx="2194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4D6070"/>
                </a:solidFill>
              </a:defRPr>
            </a:pPr>
            <a:r>
              <a:t>реализуют и отчитываются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D6070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