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B46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a_digital_illustration_in_the_sacred_geometry_f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03720" y="0"/>
            <a:ext cx="5285232" cy="6858000"/>
          </a:xfrm>
          <a:prstGeom prst="rect">
            <a:avLst/>
          </a:prstGeom>
          <a:solidFill>
            <a:srgbClr val="122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5852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ptos"/>
              </a:rPr>
              <a:t>ЭКВИЛИБРИУМ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828800"/>
            <a:ext cx="5486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>
                <a:solidFill>
                  <a:srgbClr val="E5D39F"/>
                </a:solidFill>
                <a:latin typeface="Aptos"/>
              </a:rPr>
              <a:t>Операционная система 1.0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8096" y="2788920"/>
            <a:ext cx="5394960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Архитектура управления смыслом, данными, ресурсами, проектами и результатами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096" y="5212080"/>
            <a:ext cx="49377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DCE4EB"/>
                </a:solidFill>
                <a:latin typeface="Aptos"/>
              </a:rPr>
              <a:t>Система систем • реестры • гиперграф • мониторинг • доказательность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" y="589788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>
                <a:solidFill>
                  <a:srgbClr val="BECAD6"/>
                </a:solidFill>
                <a:latin typeface="Aptos"/>
              </a:rPr>
              <a:t>Стратегическая презентация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Ресурсно-финансовый контур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ЭКВИЛИБРИУМ хранит управленческое отражение операций, а не подменяет лицензированные финансовые системы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160020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600200"/>
            <a:ext cx="73152" cy="1417320"/>
          </a:xfrm>
          <a:prstGeom prst="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78408" y="1746504"/>
            <a:ext cx="292607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Участнический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8408" y="2176272"/>
            <a:ext cx="2926079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вклад и доля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6279" y="160020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526279" y="1600200"/>
            <a:ext cx="73152" cy="1417320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27447" y="1746504"/>
            <a:ext cx="292607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Целевой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7447" y="2176272"/>
            <a:ext cx="2926079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конкретная программа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75319" y="160020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75319" y="1600200"/>
            <a:ext cx="73152" cy="1417320"/>
          </a:xfrm>
          <a:prstGeom prst="rect">
            <a:avLst/>
          </a:prstGeom>
          <a:solidFill>
            <a:srgbClr val="AC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76488" y="1746504"/>
            <a:ext cx="292607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Резервный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76488" y="2176272"/>
            <a:ext cx="2926079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устойчивость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352044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77240" y="3520440"/>
            <a:ext cx="73152" cy="1417320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78408" y="3666744"/>
            <a:ext cx="292607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Развития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8408" y="4096512"/>
            <a:ext cx="2926079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R&amp;D и масштабирование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26279" y="352044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526279" y="3520440"/>
            <a:ext cx="73152" cy="1417320"/>
          </a:xfrm>
          <a:prstGeom prst="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27447" y="3666744"/>
            <a:ext cx="292607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Социальный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27447" y="4096512"/>
            <a:ext cx="2926079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общественные задачи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75319" y="352044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275319" y="3520440"/>
            <a:ext cx="73152" cy="1417320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76488" y="3666744"/>
            <a:ext cx="292607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Инвестиционный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76488" y="4096512"/>
            <a:ext cx="2926079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возвратные инструменты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60120" y="5806440"/>
            <a:ext cx="102412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122B46"/>
                </a:solidFill>
                <a:latin typeface="Aptos"/>
              </a:rPr>
              <a:t>Правило: каждый ресурс имеет источник, владельца, назначение, ограничения, связь с проектом и историю движения.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Пять измерений результата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Денежный результат — только одна из координат ценности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1965960" cy="306324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828800"/>
            <a:ext cx="73152" cy="3063240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32688" y="1975104"/>
            <a:ext cx="164591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ЭКОНОМИКА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2688" y="2404872"/>
            <a:ext cx="1645919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выручка • экономия • производительность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17520" y="1828800"/>
            <a:ext cx="1965960" cy="306324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017520" y="1828800"/>
            <a:ext cx="73152" cy="3063240"/>
          </a:xfrm>
          <a:prstGeom prst="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18688" y="1975104"/>
            <a:ext cx="164591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СОЦИУМ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18688" y="2404872"/>
            <a:ext cx="1645919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занятость • доступность • доверие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03520" y="1828800"/>
            <a:ext cx="1965960" cy="306324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303520" y="1828800"/>
            <a:ext cx="73152" cy="3063240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504688" y="1975104"/>
            <a:ext cx="164591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ЭКОЛОГИЯ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4688" y="2404872"/>
            <a:ext cx="1645919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воздействие • восстановление • ресурсоэффективность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589520" y="1828800"/>
            <a:ext cx="1965960" cy="306324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589520" y="1828800"/>
            <a:ext cx="73152" cy="3063240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90688" y="1975104"/>
            <a:ext cx="164591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ТЕХНОЛОГИИ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90688" y="2404872"/>
            <a:ext cx="1645919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готовность • локализация • надёжность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875520" y="1828800"/>
            <a:ext cx="1965960" cy="306324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875520" y="1828800"/>
            <a:ext cx="73152" cy="3063240"/>
          </a:xfrm>
          <a:prstGeom prst="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76688" y="1975104"/>
            <a:ext cx="164591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ИНСТИТУТЫ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76688" y="2404872"/>
            <a:ext cx="1645919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скорость • качество данных • снижение издержек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349240"/>
            <a:ext cx="99669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122B46"/>
                </a:solidFill>
                <a:latin typeface="Aptos"/>
              </a:rPr>
              <a:t>Результат = показатель + базовая линия + целевое значение + источник + метод измерения + ответственный + доказательство.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Матрица состояний и сценарный движок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64-позиционные модели переводятся из символики в формальные признаки и переходы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3337560" cy="425196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508760"/>
            <a:ext cx="73152" cy="4251960"/>
          </a:xfrm>
          <a:prstGeom prst="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32688" y="1655063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СОСТОЯНИЕ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2688" y="2084831"/>
            <a:ext cx="3017520" cy="3520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Набор измеримых признаков объекта в определённый момент.
Для пилота: 8–12 базовых состояний, а не сразу 64.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1508760"/>
            <a:ext cx="3337560" cy="425196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34840" y="1508760"/>
            <a:ext cx="73152" cy="4251960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36007" y="1655063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ПЕРЕХОД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36007" y="2084831"/>
            <a:ext cx="3017520" cy="3520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Событие, решение или условие, меняющее состояние.
Каждый переход имеет триггер, владельца и журнал.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38160" y="1508760"/>
            <a:ext cx="3337560" cy="425196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138160" y="1508760"/>
            <a:ext cx="73152" cy="4251960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39328" y="1655063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СЦЕНАРИЙ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9328" y="2084831"/>
            <a:ext cx="3017520" cy="3520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Цепочка допустимых переходов с оценкой ресурсов, рисков и вероятного эффекта.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Мониторинг и раннее предупреждение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Система должна различать факт, отклонение, тренд, угрозу и прогноз</a:t>
            </a:r>
          </a:p>
        </p:txBody>
      </p:sp>
      <p:sp>
        <p:nvSpPr>
          <p:cNvPr id="4" name="Oval 3"/>
          <p:cNvSpPr/>
          <p:nvPr/>
        </p:nvSpPr>
        <p:spPr>
          <a:xfrm>
            <a:off x="868680" y="1417320"/>
            <a:ext cx="512064" cy="512064"/>
          </a:xfrm>
          <a:prstGeom prst="ellipse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600200" y="1399032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122B46"/>
                </a:solidFill>
                <a:latin typeface="Aptos"/>
              </a:rPr>
              <a:t>ЗЕЛЁНЫЙ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3320" y="13990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норма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95160" y="1399032"/>
            <a:ext cx="397763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наблюдение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377440"/>
            <a:ext cx="512064" cy="512064"/>
          </a:xfrm>
          <a:prstGeom prst="ellipse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600200" y="2359152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122B46"/>
                </a:solidFill>
                <a:latin typeface="Aptos"/>
              </a:rPr>
              <a:t>ЖЁЛТЫЙ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3320" y="235915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раннее отклонение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5160" y="2359152"/>
            <a:ext cx="397763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проверка причины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3337560"/>
            <a:ext cx="512064" cy="512064"/>
          </a:xfrm>
          <a:prstGeom prst="ellipse">
            <a:avLst/>
          </a:prstGeom>
          <a:solidFill>
            <a:srgbClr val="C978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00200" y="3319272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122B46"/>
                </a:solidFill>
                <a:latin typeface="Aptos"/>
              </a:rPr>
              <a:t>ОРАНЖЕВЫЙ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331927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существенная угроза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5160" y="3319272"/>
            <a:ext cx="397763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корректирующий план</a:t>
            </a:r>
          </a:p>
        </p:txBody>
      </p:sp>
      <p:sp>
        <p:nvSpPr>
          <p:cNvPr id="16" name="Oval 15"/>
          <p:cNvSpPr/>
          <p:nvPr/>
        </p:nvSpPr>
        <p:spPr>
          <a:xfrm>
            <a:off x="868680" y="4297680"/>
            <a:ext cx="512064" cy="512064"/>
          </a:xfrm>
          <a:prstGeom prst="ellipse">
            <a:avLst/>
          </a:prstGeom>
          <a:solidFill>
            <a:srgbClr val="AC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600200" y="4279392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122B46"/>
                </a:solidFill>
                <a:latin typeface="Aptos"/>
              </a:rPr>
              <a:t>КРАСНЫЙ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3320" y="427939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критическое событие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95160" y="4279392"/>
            <a:ext cx="397763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эскалация</a:t>
            </a:r>
          </a:p>
        </p:txBody>
      </p:sp>
      <p:sp>
        <p:nvSpPr>
          <p:cNvPr id="20" name="Oval 19"/>
          <p:cNvSpPr/>
          <p:nvPr/>
        </p:nvSpPr>
        <p:spPr>
          <a:xfrm>
            <a:off x="868680" y="5257800"/>
            <a:ext cx="512064" cy="512064"/>
          </a:xfrm>
          <a:prstGeom prst="ellipse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600200" y="5239512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122B46"/>
                </a:solidFill>
                <a:latin typeface="Aptos"/>
              </a:rPr>
              <a:t>СИНИЙ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3320" y="523951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нехватка данных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95160" y="5239512"/>
            <a:ext cx="3977639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62B32"/>
                </a:solidFill>
                <a:latin typeface="Aptos"/>
              </a:rPr>
              <a:t>сбор доказательств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Целевая IT-архитектура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API-first, модульность, граф связей, доказательства и безопасность по умолчанию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43000" y="1325880"/>
            <a:ext cx="9875520" cy="594360"/>
          </a:xfrm>
          <a:prstGeom prst="round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17320" y="1453895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КЛИЕНТЫ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453895"/>
            <a:ext cx="70408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Aptos"/>
              </a:rPr>
              <a:t>Web • Mobile/PWA • Командный центр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43000" y="2112264"/>
            <a:ext cx="9875520" cy="594360"/>
          </a:xfrm>
          <a:prstGeom prst="round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17320" y="2240280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API / IAM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240280"/>
            <a:ext cx="70408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Aptos"/>
              </a:rPr>
              <a:t>API Gateway • SSO • MFA • RBAC/ABAC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143000" y="2898648"/>
            <a:ext cx="9875520" cy="594360"/>
          </a:xfrm>
          <a:prstGeom prst="round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17320" y="3026664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ПРИКЛАДНЫЕ МОДУЛИ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3026664"/>
            <a:ext cx="70408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Aptos"/>
              </a:rPr>
              <a:t>Реестры • Проекты • Цели • Риски • Сценарии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143000" y="3685032"/>
            <a:ext cx="9875520" cy="594360"/>
          </a:xfrm>
          <a:prstGeom prst="round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17320" y="3813048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ДАННЫЕ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70408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Aptos"/>
              </a:rPr>
              <a:t>PostgreSQL • Graph DB • S3 • Event Log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143000" y="4471416"/>
            <a:ext cx="9875520" cy="594360"/>
          </a:xfrm>
          <a:prstGeom prst="round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17320" y="4599431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АНАЛИТИКА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599431"/>
            <a:ext cx="70408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Aptos"/>
              </a:rPr>
              <a:t>BI • временные ряды • правила • прогноз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143000" y="5257800"/>
            <a:ext cx="9875520" cy="594360"/>
          </a:xfrm>
          <a:prstGeom prst="roundRect">
            <a:avLst/>
          </a:prstGeom>
          <a:solidFill>
            <a:srgbClr val="AC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17320" y="538581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БЕЗОПАСНОСТЬ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385816"/>
            <a:ext cx="70408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Aptos"/>
              </a:rPr>
              <a:t>аудит • шифрование • SIEM • разделение обязанностей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Пилот: доказать цикл, а не философию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Минимальная единица проверки — один реальный проект с измеримым результатом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08760"/>
            <a:ext cx="2057400" cy="342900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1508760"/>
            <a:ext cx="73152" cy="3429000"/>
          </a:xfrm>
          <a:prstGeom prst="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655063"/>
            <a:ext cx="17373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МАСШТАБ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2084831"/>
            <a:ext cx="1737360" cy="2697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20–50 участников
3–8 организаций
1–3 проекта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71800" y="1508760"/>
            <a:ext cx="2057400" cy="342900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971800" y="1508760"/>
            <a:ext cx="73152" cy="3429000"/>
          </a:xfrm>
          <a:prstGeom prst="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72968" y="1655063"/>
            <a:ext cx="17373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ДАННЫЕ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72968" y="2084831"/>
            <a:ext cx="1737360" cy="2697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5 реестров
10–20 KPI
5–10 рисков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57800" y="1508760"/>
            <a:ext cx="2057400" cy="342900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257800" y="1508760"/>
            <a:ext cx="73152" cy="3429000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58968" y="1655063"/>
            <a:ext cx="17373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СРОК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58968" y="2084831"/>
            <a:ext cx="1737360" cy="2697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8–12 недель
MVP + пилот
без сложных интеграций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543800" y="1508760"/>
            <a:ext cx="2057400" cy="342900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543800" y="1508760"/>
            <a:ext cx="73152" cy="3429000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44968" y="1655063"/>
            <a:ext cx="17373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ДОКАЗАТЕЛЬСТВО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44968" y="2084831"/>
            <a:ext cx="1737360" cy="2697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полный audit trail
документы
валидация результата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829800" y="1508760"/>
            <a:ext cx="1691640" cy="342900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829800" y="1508760"/>
            <a:ext cx="73152" cy="3429000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30968" y="1655063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УСПЕХ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30968" y="2084831"/>
            <a:ext cx="1371600" cy="2697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от заявки
до результата
в одном контуре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5394960"/>
            <a:ext cx="10332720" cy="685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122B46"/>
                </a:solidFill>
                <a:latin typeface="Aptos"/>
              </a:rPr>
              <a:t>Не начинать с 64 состояний, токенизации, микросервисов и десятков интеграций. Сначала — один работающий сквозной цикл.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Дорожная карта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От архитектуры — к федеративной надсистеме</a:t>
            </a:r>
          </a:p>
        </p:txBody>
      </p:sp>
      <p:sp>
        <p:nvSpPr>
          <p:cNvPr id="4" name="Oval 3"/>
          <p:cNvSpPr/>
          <p:nvPr/>
        </p:nvSpPr>
        <p:spPr>
          <a:xfrm>
            <a:off x="713231" y="1655064"/>
            <a:ext cx="987552" cy="987552"/>
          </a:xfrm>
          <a:prstGeom prst="ellipse">
            <a:avLst/>
          </a:prstGeom>
          <a:solidFill>
            <a:srgbClr val="695296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816352"/>
            <a:ext cx="11430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122B46"/>
                </a:solidFill>
                <a:latin typeface="Aptos"/>
              </a:rPr>
              <a:t>АРХИТЕКТУРА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255264"/>
            <a:ext cx="11430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00" b="1">
                <a:solidFill>
                  <a:srgbClr val="68717A"/>
                </a:solidFill>
                <a:latin typeface="Aptos"/>
              </a:rPr>
              <a:t>0–4 нед.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199" y="370332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19" b="0">
                <a:solidFill>
                  <a:srgbClr val="262B32"/>
                </a:solidFill>
                <a:latin typeface="Aptos"/>
              </a:rPr>
              <a:t>онтология • роли • процесс • данные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783080" y="2148840"/>
            <a:ext cx="758952" cy="0"/>
          </a:xfrm>
          <a:prstGeom prst="line">
            <a:avLst/>
          </a:prstGeom>
          <a:ln w="1778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615184" y="1655064"/>
            <a:ext cx="987552" cy="987552"/>
          </a:xfrm>
          <a:prstGeom prst="ellipse">
            <a:avLst/>
          </a:prstGeom>
          <a:solidFill>
            <a:srgbClr val="325F8C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42032" y="2816352"/>
            <a:ext cx="11430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122B46"/>
                </a:solidFill>
                <a:latin typeface="Aptos"/>
              </a:rPr>
              <a:t>MVP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42032" y="3255264"/>
            <a:ext cx="11430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00" b="1">
                <a:solidFill>
                  <a:srgbClr val="68717A"/>
                </a:solidFill>
                <a:latin typeface="Aptos"/>
              </a:rPr>
              <a:t>1–3 мес.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59152" y="370332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19" b="0">
                <a:solidFill>
                  <a:srgbClr val="262B32"/>
                </a:solidFill>
                <a:latin typeface="Aptos"/>
              </a:rPr>
              <a:t>реестры • проекты • цели • аудит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685032" y="2148840"/>
            <a:ext cx="758952" cy="0"/>
          </a:xfrm>
          <a:prstGeom prst="line">
            <a:avLst/>
          </a:prstGeom>
          <a:ln w="1778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17136" y="1655064"/>
            <a:ext cx="987552" cy="987552"/>
          </a:xfrm>
          <a:prstGeom prst="ellipse">
            <a:avLst/>
          </a:prstGeom>
          <a:solidFill>
            <a:srgbClr val="4C99B3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122B46"/>
                </a:solidFill>
                <a:latin typeface="Aptos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3984" y="2816352"/>
            <a:ext cx="11430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122B46"/>
                </a:solidFill>
                <a:latin typeface="Aptos"/>
              </a:rPr>
              <a:t>ПИЛОТ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43984" y="3255264"/>
            <a:ext cx="11430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00" b="1">
                <a:solidFill>
                  <a:srgbClr val="68717A"/>
                </a:solidFill>
                <a:latin typeface="Aptos"/>
              </a:rPr>
              <a:t>3–6 мес.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61104" y="370332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19" b="0">
                <a:solidFill>
                  <a:srgbClr val="262B32"/>
                </a:solidFill>
                <a:latin typeface="Aptos"/>
              </a:rPr>
              <a:t>пользователи • мониторинг • доказательства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586984" y="2148840"/>
            <a:ext cx="758952" cy="0"/>
          </a:xfrm>
          <a:prstGeom prst="line">
            <a:avLst/>
          </a:prstGeom>
          <a:ln w="1778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6419088" y="1655064"/>
            <a:ext cx="987552" cy="987552"/>
          </a:xfrm>
          <a:prstGeom prst="ellipse">
            <a:avLst/>
          </a:prstGeom>
          <a:solidFill>
            <a:srgbClr val="588B69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45936" y="2816352"/>
            <a:ext cx="11430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122B46"/>
                </a:solidFill>
                <a:latin typeface="Aptos"/>
              </a:rPr>
              <a:t>ПЛАТФОРМА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45936" y="3255264"/>
            <a:ext cx="11430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00" b="1">
                <a:solidFill>
                  <a:srgbClr val="68717A"/>
                </a:solidFill>
                <a:latin typeface="Aptos"/>
              </a:rPr>
              <a:t>6–12 мес.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63056" y="370332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19" b="0">
                <a:solidFill>
                  <a:srgbClr val="262B32"/>
                </a:solidFill>
                <a:latin typeface="Aptos"/>
              </a:rPr>
              <a:t>граф • сценарии • портфели • API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488936" y="2148840"/>
            <a:ext cx="758952" cy="0"/>
          </a:xfrm>
          <a:prstGeom prst="line">
            <a:avLst/>
          </a:prstGeom>
          <a:ln w="1778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8321039" y="1655064"/>
            <a:ext cx="987552" cy="987552"/>
          </a:xfrm>
          <a:prstGeom prst="ellipse">
            <a:avLst/>
          </a:prstGeom>
          <a:solidFill>
            <a:srgbClr val="C69D3B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122B46"/>
                </a:solidFill>
                <a:latin typeface="Aptos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47888" y="2816352"/>
            <a:ext cx="11430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122B46"/>
                </a:solidFill>
                <a:latin typeface="Aptos"/>
              </a:rPr>
              <a:t>ФЕДЕРАЦИЯ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47888" y="3255264"/>
            <a:ext cx="11430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00" b="1">
                <a:solidFill>
                  <a:srgbClr val="68717A"/>
                </a:solidFill>
                <a:latin typeface="Aptos"/>
              </a:rPr>
              <a:t>12–24 мес.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65008" y="370332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19" b="0">
                <a:solidFill>
                  <a:srgbClr val="262B32"/>
                </a:solidFill>
                <a:latin typeface="Aptos"/>
              </a:rPr>
              <a:t>несколько организаций/регионов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9390888" y="2148840"/>
            <a:ext cx="758952" cy="0"/>
          </a:xfrm>
          <a:prstGeom prst="line">
            <a:avLst/>
          </a:prstGeom>
          <a:ln w="1778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10222992" y="1655064"/>
            <a:ext cx="987552" cy="987552"/>
          </a:xfrm>
          <a:prstGeom prst="ellipse">
            <a:avLst/>
          </a:prstGeom>
          <a:solidFill>
            <a:srgbClr val="AC4A4A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149840" y="2816352"/>
            <a:ext cx="11430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122B46"/>
                </a:solidFill>
                <a:latin typeface="Aptos"/>
              </a:rPr>
              <a:t>НАДСИСТЕМА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49840" y="3255264"/>
            <a:ext cx="11430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00" b="1">
                <a:solidFill>
                  <a:srgbClr val="68717A"/>
                </a:solidFill>
                <a:latin typeface="Aptos"/>
              </a:rPr>
              <a:t>24+ мес.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966960" y="370332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919" b="0">
                <a:solidFill>
                  <a:srgbClr val="262B32"/>
                </a:solidFill>
                <a:latin typeface="Aptos"/>
              </a:rPr>
              <a:t>цифровые двойники • прогноз • межсистемная аналитика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0120" y="5715000"/>
            <a:ext cx="102870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122B46"/>
                </a:solidFill>
                <a:latin typeface="Aptos"/>
              </a:rPr>
              <a:t>Критерий масштабирования: следующий уровень включается только после доказанного результата предыдущего.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B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960120"/>
            <a:ext cx="105156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  <a:latin typeface="Aptos"/>
              </a:rPr>
              <a:t>ЭКВИЛИБРИУМ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920240"/>
            <a:ext cx="96012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E5D39F"/>
                </a:solidFill>
                <a:latin typeface="Aptos"/>
              </a:rPr>
              <a:t>Операционная система управляемого развития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3063240"/>
            <a:ext cx="97840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ЦЕЛОСТНОСТЬ + РЕЕСТР + ЦИКЛ + ДОКАЗАТЕЛЬНОСТЬ + ОБРАТНАЯ СВЯЗЬ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1680" y="4160520"/>
            <a:ext cx="8138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0">
                <a:solidFill>
                  <a:srgbClr val="DCE4EB"/>
                </a:solidFill>
                <a:latin typeface="Aptos"/>
              </a:rPr>
              <a:t>Ни одна операция — без цели.
Ни одна цель — без механизма.
Ни один результат — без доказательства.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0" y="5852160"/>
            <a:ext cx="4846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00" b="0">
                <a:solidFill>
                  <a:srgbClr val="AAB9C6"/>
                </a:solidFill>
                <a:latin typeface="Aptos"/>
              </a:rPr>
              <a:t>Версия 1.0 •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Что такое ЭКВИЛИБРИУМ ОС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Не отдельное приложение, а координационный слой над системой систем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508760"/>
            <a:ext cx="3383280" cy="1828800"/>
          </a:xfrm>
          <a:prstGeom prst="roundRect">
            <a:avLst/>
          </a:prstGeom>
          <a:solidFill>
            <a:srgbClr val="DBEBF7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1508760"/>
            <a:ext cx="73152" cy="1828800"/>
          </a:xfrm>
          <a:prstGeom prst="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7" y="1655063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НАБЛЮДЕНИЕ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7" y="2084831"/>
            <a:ext cx="306324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Собирает и связывает факты, события, показатели, риски и доказательства.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508760"/>
            <a:ext cx="338328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389120" y="1508760"/>
            <a:ext cx="73152" cy="1828800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90288" y="1655063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УПРАВЛЕНИЕ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0288" y="2084831"/>
            <a:ext cx="306324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Переводит миссию и цели в приоритеты, роли, портфели, решения и контроль.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38160" y="1508760"/>
            <a:ext cx="3383280" cy="1828800"/>
          </a:xfrm>
          <a:prstGeom prst="roundRect">
            <a:avLst/>
          </a:prstGeom>
          <a:solidFill>
            <a:srgbClr val="EEF1F4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138160" y="1508760"/>
            <a:ext cx="73152" cy="1828800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39328" y="1655063"/>
            <a:ext cx="3063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ОБРАТНАЯ СВЯЗЬ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9328" y="2084831"/>
            <a:ext cx="306324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Сравнивает результат с целью, фиксирует уроки и запускает следующий цикл.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977639"/>
            <a:ext cx="1033272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122B46"/>
                </a:solidFill>
                <a:latin typeface="Aptos"/>
              </a:rPr>
              <a:t>СМЫСЛ → ЦЕЛЬ → РЕЕСТР → РЕСУРС → ПРОЕКТ → РЕЗУЛЬТАТ → ОБРАТНАЯ СВЯЗЬ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5074920"/>
            <a:ext cx="923544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300" b="0">
                <a:solidFill>
                  <a:srgbClr val="262B32"/>
                </a:solidFill>
                <a:latin typeface="Aptos"/>
              </a:rPr>
              <a:t>Ключевая идея: сделать сложную экосистему наблюдаемой, управляемой и доказательной — без подмены существующих правовых и финансовых институтов.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От исходных моделей — к инженерной архитектуре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94360" y="1417320"/>
            <a:ext cx="3520440" cy="425196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1417320"/>
            <a:ext cx="73152" cy="4251960"/>
          </a:xfrm>
          <a:prstGeom prst="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95528" y="1563624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1. Стратегический проект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5528" y="1993392"/>
            <a:ext cx="3200400" cy="3520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Исходное состояние → целевое состояние → факторы перехода.
Системный и метасистемный уровни проектирования.
Культура мышления и цикличность решений.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34256" y="1417320"/>
            <a:ext cx="3520440" cy="425196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334256" y="1417320"/>
            <a:ext cx="73152" cy="4251960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35424" y="1563624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2. Кооперативная схема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35424" y="1993392"/>
            <a:ext cx="3200400" cy="3520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Участник → реестр → фонд → ресурс → проект → результат → распределение.
Личные счета, целевые фонды, прозрачный учёт и замкнутый контур.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74152" y="1417320"/>
            <a:ext cx="3520440" cy="425196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074152" y="1417320"/>
            <a:ext cx="73152" cy="4251960"/>
          </a:xfrm>
          <a:prstGeom prst="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75320" y="1563624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3. Матрицы и циклы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5320" y="1993392"/>
            <a:ext cx="3200400" cy="3520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Круги, уровни и 64-позиционные сетки используются как язык классификации и интерфейса.
Метафизические утверждения не принимаются как научные факты.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Трёхуровневая модель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Нельзя смешивать ценности, управленческие решения и операционные транзакции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05840" y="1554480"/>
            <a:ext cx="10149840" cy="1051560"/>
          </a:xfrm>
          <a:prstGeom prst="round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25880" y="1719072"/>
            <a:ext cx="2560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I. СМЫСЛ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86200" y="1719072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ptos"/>
              </a:rPr>
              <a:t>Зачем?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3480" y="1728216"/>
            <a:ext cx="57150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ptos"/>
              </a:rPr>
              <a:t>Миссия • ценности • образ будущего • стратегические цели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05840" y="3063240"/>
            <a:ext cx="10149840" cy="1051560"/>
          </a:xfrm>
          <a:prstGeom prst="round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3227832"/>
            <a:ext cx="2560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II. УПРАВЛЕНИЕ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86200" y="3227832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ptos"/>
              </a:rPr>
              <a:t>Как?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83480" y="3236976"/>
            <a:ext cx="57150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ptos"/>
              </a:rPr>
              <a:t>Портфели • правила • роли • сценарии • риски • ресурсы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05840" y="4572000"/>
            <a:ext cx="10149840" cy="1051560"/>
          </a:xfrm>
          <a:prstGeom prst="round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25880" y="4736592"/>
            <a:ext cx="2560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Aptos"/>
              </a:rPr>
              <a:t>III. ДЕЙСТВИЕ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86200" y="4736592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ptos"/>
              </a:rPr>
              <a:t>Что сделано?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4745736"/>
            <a:ext cx="57150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ptos"/>
              </a:rPr>
              <a:t>Проекты • операции • активы • события • результаты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Семишаговый цикл ЭКВИЛИБРИУМ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Один и тот же цикл работает для проекта, программы, организации и территории</a:t>
            </a:r>
          </a:p>
        </p:txBody>
      </p:sp>
      <p:sp>
        <p:nvSpPr>
          <p:cNvPr id="4" name="Oval 3"/>
          <p:cNvSpPr/>
          <p:nvPr/>
        </p:nvSpPr>
        <p:spPr>
          <a:xfrm>
            <a:off x="5605272" y="1399032"/>
            <a:ext cx="1042415" cy="1042415"/>
          </a:xfrm>
          <a:prstGeom prst="ellipse">
            <a:avLst/>
          </a:prstGeom>
          <a:solidFill>
            <a:srgbClr val="C69D3B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22B46"/>
                </a:solidFill>
                <a:latin typeface="Aptos"/>
              </a:rPr>
              <a:t>ДО</a:t>
            </a:r>
          </a:p>
          <a:p>
            <a:pPr algn="ctr"/>
            <a:r>
              <a:rPr sz="800">
                <a:solidFill>
                  <a:srgbClr val="262B32"/>
                </a:solidFill>
              </a:rPr>
              <a:t>Вход</a:t>
            </a:r>
          </a:p>
        </p:txBody>
      </p:sp>
      <p:sp>
        <p:nvSpPr>
          <p:cNvPr id="5" name="Oval 4"/>
          <p:cNvSpPr/>
          <p:nvPr/>
        </p:nvSpPr>
        <p:spPr>
          <a:xfrm>
            <a:off x="7142321" y="2139235"/>
            <a:ext cx="1042415" cy="1042415"/>
          </a:xfrm>
          <a:prstGeom prst="ellipse">
            <a:avLst/>
          </a:prstGeom>
          <a:solidFill>
            <a:srgbClr val="695296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РЕ</a:t>
            </a:r>
          </a:p>
          <a:p>
            <a:pPr algn="ctr"/>
            <a:r>
              <a:rPr sz="800">
                <a:solidFill>
                  <a:srgbClr val="FFFFFF"/>
                </a:solidFill>
              </a:rPr>
              <a:t>Вклад</a:t>
            </a:r>
          </a:p>
        </p:txBody>
      </p:sp>
      <p:sp>
        <p:nvSpPr>
          <p:cNvPr id="6" name="Oval 5"/>
          <p:cNvSpPr/>
          <p:nvPr/>
        </p:nvSpPr>
        <p:spPr>
          <a:xfrm>
            <a:off x="7521941" y="3802459"/>
            <a:ext cx="1042415" cy="1042415"/>
          </a:xfrm>
          <a:prstGeom prst="ellipse">
            <a:avLst/>
          </a:prstGeom>
          <a:solidFill>
            <a:srgbClr val="4C99B3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22B46"/>
                </a:solidFill>
                <a:latin typeface="Aptos"/>
              </a:rPr>
              <a:t>МИ</a:t>
            </a:r>
          </a:p>
          <a:p>
            <a:pPr algn="ctr"/>
            <a:r>
              <a:rPr sz="800">
                <a:solidFill>
                  <a:srgbClr val="262B32"/>
                </a:solidFill>
              </a:rPr>
              <a:t>Учёт</a:t>
            </a:r>
          </a:p>
        </p:txBody>
      </p:sp>
      <p:sp>
        <p:nvSpPr>
          <p:cNvPr id="7" name="Oval 6"/>
          <p:cNvSpPr/>
          <p:nvPr/>
        </p:nvSpPr>
        <p:spPr>
          <a:xfrm>
            <a:off x="6458270" y="5136260"/>
            <a:ext cx="1042415" cy="1042415"/>
          </a:xfrm>
          <a:prstGeom prst="ellipse">
            <a:avLst/>
          </a:prstGeom>
          <a:solidFill>
            <a:srgbClr val="325F8C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ФА</a:t>
            </a:r>
          </a:p>
          <a:p>
            <a:pPr algn="ctr"/>
            <a:r>
              <a:rPr sz="800">
                <a:solidFill>
                  <a:srgbClr val="FFFFFF"/>
                </a:solidFill>
              </a:rPr>
              <a:t>Проект</a:t>
            </a:r>
          </a:p>
        </p:txBody>
      </p:sp>
      <p:sp>
        <p:nvSpPr>
          <p:cNvPr id="8" name="Oval 7"/>
          <p:cNvSpPr/>
          <p:nvPr/>
        </p:nvSpPr>
        <p:spPr>
          <a:xfrm>
            <a:off x="4752273" y="5136260"/>
            <a:ext cx="1042415" cy="1042415"/>
          </a:xfrm>
          <a:prstGeom prst="ellipse">
            <a:avLst/>
          </a:prstGeom>
          <a:solidFill>
            <a:srgbClr val="588B69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СОЛЬ</a:t>
            </a:r>
          </a:p>
          <a:p>
            <a:pPr algn="ctr"/>
            <a:r>
              <a:rPr sz="800">
                <a:solidFill>
                  <a:srgbClr val="FFFFFF"/>
                </a:solidFill>
              </a:rPr>
              <a:t>Реализация</a:t>
            </a:r>
          </a:p>
        </p:txBody>
      </p:sp>
      <p:sp>
        <p:nvSpPr>
          <p:cNvPr id="9" name="Oval 8"/>
          <p:cNvSpPr/>
          <p:nvPr/>
        </p:nvSpPr>
        <p:spPr>
          <a:xfrm>
            <a:off x="3688602" y="3802459"/>
            <a:ext cx="1042415" cy="1042415"/>
          </a:xfrm>
          <a:prstGeom prst="ellipse">
            <a:avLst/>
          </a:prstGeom>
          <a:solidFill>
            <a:srgbClr val="AB824C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ЛЯ</a:t>
            </a:r>
          </a:p>
          <a:p>
            <a:pPr algn="ctr"/>
            <a:r>
              <a:rPr sz="800">
                <a:solidFill>
                  <a:srgbClr val="FFFFFF"/>
                </a:solidFill>
              </a:rPr>
              <a:t>Распределение</a:t>
            </a:r>
          </a:p>
        </p:txBody>
      </p:sp>
      <p:sp>
        <p:nvSpPr>
          <p:cNvPr id="10" name="Oval 9"/>
          <p:cNvSpPr/>
          <p:nvPr/>
        </p:nvSpPr>
        <p:spPr>
          <a:xfrm>
            <a:off x="4068222" y="2139235"/>
            <a:ext cx="1042415" cy="1042415"/>
          </a:xfrm>
          <a:prstGeom prst="ellipse">
            <a:avLst/>
          </a:prstGeom>
          <a:solidFill>
            <a:srgbClr val="AC4A4A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СИ</a:t>
            </a:r>
          </a:p>
          <a:p>
            <a:pPr algn="ctr"/>
            <a:r>
              <a:rPr sz="800">
                <a:solidFill>
                  <a:srgbClr val="FFFFFF"/>
                </a:solidFill>
              </a:rPr>
              <a:t>Обратная связь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126480" y="1920240"/>
            <a:ext cx="1537049" cy="740203"/>
          </a:xfrm>
          <a:prstGeom prst="line">
            <a:avLst/>
          </a:prstGeom>
          <a:ln w="2032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7663529" y="2660443"/>
            <a:ext cx="379620" cy="1663224"/>
          </a:xfrm>
          <a:prstGeom prst="line">
            <a:avLst/>
          </a:prstGeom>
          <a:ln w="2032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H="1">
            <a:off x="6979478" y="4323667"/>
            <a:ext cx="1063671" cy="1333801"/>
          </a:xfrm>
          <a:prstGeom prst="line">
            <a:avLst/>
          </a:prstGeom>
          <a:ln w="2032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H="1">
            <a:off x="5273481" y="5657468"/>
            <a:ext cx="1705997" cy="0"/>
          </a:xfrm>
          <a:prstGeom prst="line">
            <a:avLst/>
          </a:prstGeom>
          <a:ln w="2032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H="1" flipV="1">
            <a:off x="4209810" y="4323667"/>
            <a:ext cx="1063671" cy="1333801"/>
          </a:xfrm>
          <a:prstGeom prst="line">
            <a:avLst/>
          </a:prstGeom>
          <a:ln w="2032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V="1">
            <a:off x="4209810" y="2660443"/>
            <a:ext cx="379620" cy="1663224"/>
          </a:xfrm>
          <a:prstGeom prst="line">
            <a:avLst/>
          </a:prstGeom>
          <a:ln w="2032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 flipV="1">
            <a:off x="4589430" y="1920240"/>
            <a:ext cx="1537050" cy="740203"/>
          </a:xfrm>
          <a:prstGeom prst="line">
            <a:avLst/>
          </a:prstGeom>
          <a:ln w="2032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321808" y="3081528"/>
            <a:ext cx="1609344" cy="1609344"/>
          </a:xfrm>
          <a:prstGeom prst="ellipse">
            <a:avLst/>
          </a:prstGeom>
          <a:solidFill>
            <a:srgbClr val="122B46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ЦЕЛЬ</a:t>
            </a:r>
          </a:p>
          <a:p>
            <a:pPr algn="ctr"/>
            <a:r>
              <a:rPr sz="800">
                <a:solidFill>
                  <a:srgbClr val="FFFFFF"/>
                </a:solidFill>
              </a:rPr>
              <a:t>изменение состояния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1828800"/>
            <a:ext cx="1828800" cy="3566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262B32"/>
                </a:solidFill>
                <a:latin typeface="Aptos"/>
              </a:rPr>
              <a:t>Каждый проход цикла фиксирует:
• исходное состояние
• вклад ресурсов
• решение
• действие
• результат
• доказательство
• урок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15 модулей ОС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Модульность позволяет внедрять систему поэтапно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0876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1508760"/>
            <a:ext cx="73152" cy="1024128"/>
          </a:xfrm>
          <a:prstGeom prst="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655063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M01 Идентичность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2084831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53512" y="150876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953512" y="1508760"/>
            <a:ext cx="73152" cy="1024128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54680" y="1655063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M02 Реестры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4680" y="2084831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21224" y="150876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221224" y="1508760"/>
            <a:ext cx="73152" cy="1024128"/>
          </a:xfrm>
          <a:prstGeom prst="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22392" y="1655063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M03 Цели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22392" y="2084831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88936" y="150876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488936" y="1508760"/>
            <a:ext cx="73152" cy="1024128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90104" y="1655063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M04 Проекты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90104" y="2084831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756648" y="150876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756648" y="1508760"/>
            <a:ext cx="73152" cy="102412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957816" y="1655063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M05 Ресурсы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57816" y="2084831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5800" y="292608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85800" y="2926080"/>
            <a:ext cx="73152" cy="1024128"/>
          </a:xfrm>
          <a:prstGeom prst="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86968" y="307238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M06 Фонды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86968" y="350215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953512" y="292608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2953512" y="2926080"/>
            <a:ext cx="73152" cy="1024128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154680" y="307238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M07 Результаты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54680" y="350215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221224" y="292608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221224" y="2926080"/>
            <a:ext cx="73152" cy="1024128"/>
          </a:xfrm>
          <a:prstGeom prst="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422392" y="307238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M08 Доказательства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22392" y="350215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488936" y="292608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7488936" y="2926080"/>
            <a:ext cx="73152" cy="1024128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690104" y="307238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M09 Риски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90104" y="350215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9756648" y="292608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9756648" y="2926080"/>
            <a:ext cx="73152" cy="102412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957816" y="307238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M10 Мониторинг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57816" y="350215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85800" y="434340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685800" y="4343400"/>
            <a:ext cx="73152" cy="1024128"/>
          </a:xfrm>
          <a:prstGeom prst="rect">
            <a:avLst/>
          </a:prstGeom>
          <a:solidFill>
            <a:srgbClr val="6952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86968" y="448970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M11 Гиперграф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86968" y="491947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953512" y="434340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2953512" y="4343400"/>
            <a:ext cx="73152" cy="1024128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154680" y="448970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M12 Сценарии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154680" y="491947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221224" y="434340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5221224" y="4343400"/>
            <a:ext cx="73152" cy="1024128"/>
          </a:xfrm>
          <a:prstGeom prst="rect">
            <a:avLst/>
          </a:prstGeom>
          <a:solidFill>
            <a:srgbClr val="4C99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5422392" y="448970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M13 Знания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422392" y="491947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488936" y="434340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7488936" y="4343400"/>
            <a:ext cx="73152" cy="1024128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7690104" y="448970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M14 Интеграции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690104" y="491947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9756648" y="4343400"/>
            <a:ext cx="20116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9756648" y="4343400"/>
            <a:ext cx="73152" cy="102412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9957816" y="4489704"/>
            <a:ext cx="1691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M15 Аудит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957816" y="4919472"/>
            <a:ext cx="1691640" cy="2926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/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005840" y="5897880"/>
            <a:ext cx="101498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122B46"/>
                </a:solidFill>
                <a:latin typeface="Aptos"/>
              </a:rPr>
              <a:t>Ядро пилота: M01 + M02 + M03 + M04 + M08 + M10 + M15</a:t>
            </a:r>
          </a:p>
        </p:txBody>
      </p:sp>
      <p:sp>
        <p:nvSpPr>
          <p:cNvPr id="65" name="Rectangle 64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Единые реестры — фундамент системы</a:t>
            </a:r>
          </a:p>
        </p:txBody>
      </p:sp>
      <p:sp>
        <p:nvSpPr>
          <p:cNvPr id="3" name="Oval 2"/>
          <p:cNvSpPr/>
          <p:nvPr/>
        </p:nvSpPr>
        <p:spPr>
          <a:xfrm>
            <a:off x="1572767" y="1618488"/>
            <a:ext cx="1517904" cy="1517904"/>
          </a:xfrm>
          <a:prstGeom prst="ellipse">
            <a:avLst/>
          </a:prstGeom>
          <a:solidFill>
            <a:srgbClr val="695296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УЧАСТНИКИ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3182112"/>
            <a:ext cx="22860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50" b="0">
                <a:solidFill>
                  <a:srgbClr val="262B32"/>
                </a:solidFill>
                <a:latin typeface="Aptos"/>
              </a:rPr>
              <a:t>люди • организации • роли</a:t>
            </a:r>
          </a:p>
        </p:txBody>
      </p:sp>
      <p:sp>
        <p:nvSpPr>
          <p:cNvPr id="5" name="Oval 4"/>
          <p:cNvSpPr/>
          <p:nvPr/>
        </p:nvSpPr>
        <p:spPr>
          <a:xfrm>
            <a:off x="5047488" y="1207007"/>
            <a:ext cx="1517904" cy="1517904"/>
          </a:xfrm>
          <a:prstGeom prst="ellipse">
            <a:avLst/>
          </a:prstGeom>
          <a:solidFill>
            <a:srgbClr val="4C99B3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122B46"/>
                </a:solidFill>
                <a:latin typeface="Aptos"/>
              </a:rPr>
              <a:t>ОБЪЕКТЫ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3440" y="2770632"/>
            <a:ext cx="22860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50" b="0">
                <a:solidFill>
                  <a:srgbClr val="262B32"/>
                </a:solidFill>
                <a:latin typeface="Aptos"/>
              </a:rPr>
              <a:t>территории • активы • инфраструктура</a:t>
            </a:r>
          </a:p>
        </p:txBody>
      </p:sp>
      <p:sp>
        <p:nvSpPr>
          <p:cNvPr id="7" name="Oval 6"/>
          <p:cNvSpPr/>
          <p:nvPr/>
        </p:nvSpPr>
        <p:spPr>
          <a:xfrm>
            <a:off x="8430768" y="1618488"/>
            <a:ext cx="1517904" cy="1517904"/>
          </a:xfrm>
          <a:prstGeom prst="ellipse">
            <a:avLst/>
          </a:prstGeom>
          <a:solidFill>
            <a:srgbClr val="325F8C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ПРОЕКТЫ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0" y="3182112"/>
            <a:ext cx="22860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50" b="0">
                <a:solidFill>
                  <a:srgbClr val="262B32"/>
                </a:solidFill>
                <a:latin typeface="Aptos"/>
              </a:rPr>
              <a:t>инициативы • портфели • этапы</a:t>
            </a:r>
          </a:p>
        </p:txBody>
      </p:sp>
      <p:sp>
        <p:nvSpPr>
          <p:cNvPr id="9" name="Oval 8"/>
          <p:cNvSpPr/>
          <p:nvPr/>
        </p:nvSpPr>
        <p:spPr>
          <a:xfrm>
            <a:off x="1572767" y="4087368"/>
            <a:ext cx="1517904" cy="1517904"/>
          </a:xfrm>
          <a:prstGeom prst="ellipse">
            <a:avLst/>
          </a:prstGeom>
          <a:solidFill>
            <a:srgbClr val="C69D3B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122B46"/>
                </a:solidFill>
                <a:latin typeface="Aptos"/>
              </a:rPr>
              <a:t>РЕСУРСЫ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5650992"/>
            <a:ext cx="22860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50" b="0">
                <a:solidFill>
                  <a:srgbClr val="262B32"/>
                </a:solidFill>
                <a:latin typeface="Aptos"/>
              </a:rPr>
              <a:t>деньги • труд • данные • права</a:t>
            </a:r>
          </a:p>
        </p:txBody>
      </p:sp>
      <p:sp>
        <p:nvSpPr>
          <p:cNvPr id="11" name="Oval 10"/>
          <p:cNvSpPr/>
          <p:nvPr/>
        </p:nvSpPr>
        <p:spPr>
          <a:xfrm>
            <a:off x="5047488" y="4453127"/>
            <a:ext cx="1517904" cy="1517904"/>
          </a:xfrm>
          <a:prstGeom prst="ellipse">
            <a:avLst/>
          </a:prstGeom>
          <a:solidFill>
            <a:srgbClr val="588B69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РЕЗУЛЬТАТЫ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6016752"/>
            <a:ext cx="22860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50" b="0">
                <a:solidFill>
                  <a:srgbClr val="262B32"/>
                </a:solidFill>
                <a:latin typeface="Aptos"/>
              </a:rPr>
              <a:t>товар • услуга • эффект • KPI</a:t>
            </a:r>
          </a:p>
        </p:txBody>
      </p:sp>
      <p:sp>
        <p:nvSpPr>
          <p:cNvPr id="13" name="Oval 12"/>
          <p:cNvSpPr/>
          <p:nvPr/>
        </p:nvSpPr>
        <p:spPr>
          <a:xfrm>
            <a:off x="8430768" y="4087368"/>
            <a:ext cx="1517904" cy="1517904"/>
          </a:xfrm>
          <a:prstGeom prst="ellipse">
            <a:avLst/>
          </a:prstGeom>
          <a:solidFill>
            <a:srgbClr val="AC4A4A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РИСКИ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0" y="5650992"/>
            <a:ext cx="22860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50" b="0">
                <a:solidFill>
                  <a:srgbClr val="262B32"/>
                </a:solidFill>
                <a:latin typeface="Aptos"/>
              </a:rPr>
              <a:t>угрозы • сценарии • меры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20640" y="3063240"/>
            <a:ext cx="192024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122B46"/>
                </a:solidFill>
                <a:latin typeface="Aptos"/>
              </a:rPr>
              <a:t>УНИКАЛЬНЫЙ ID
+ связи + история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Гиперграф и цифровой двойник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Один проект одновременно связан с целями, ресурсами, организациями, рисками и доказательствами</a:t>
            </a:r>
          </a:p>
        </p:txBody>
      </p:sp>
      <p:sp>
        <p:nvSpPr>
          <p:cNvPr id="4" name="Oval 3"/>
          <p:cNvSpPr/>
          <p:nvPr/>
        </p:nvSpPr>
        <p:spPr>
          <a:xfrm>
            <a:off x="5212080" y="2560320"/>
            <a:ext cx="1737360" cy="1737360"/>
          </a:xfrm>
          <a:prstGeom prst="ellipse">
            <a:avLst/>
          </a:prstGeom>
          <a:solidFill>
            <a:srgbClr val="122B46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ПРОЕКТ</a:t>
            </a:r>
          </a:p>
          <a:p>
            <a:pPr algn="ctr"/>
            <a:r>
              <a:rPr sz="800">
                <a:solidFill>
                  <a:srgbClr val="FFFFFF"/>
                </a:solidFill>
              </a:rPr>
              <a:t>цифровой двойник</a:t>
            </a:r>
          </a:p>
        </p:txBody>
      </p:sp>
      <p:sp>
        <p:nvSpPr>
          <p:cNvPr id="5" name="Oval 4"/>
          <p:cNvSpPr/>
          <p:nvPr/>
        </p:nvSpPr>
        <p:spPr>
          <a:xfrm>
            <a:off x="1755648" y="1344167"/>
            <a:ext cx="1060704" cy="1060704"/>
          </a:xfrm>
          <a:prstGeom prst="ellipse">
            <a:avLst/>
          </a:prstGeom>
          <a:solidFill>
            <a:srgbClr val="695296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ЦЕЛИ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2286000" y="1874519"/>
            <a:ext cx="3794760" cy="1554481"/>
          </a:xfrm>
          <a:prstGeom prst="line">
            <a:avLst/>
          </a:prstGeom>
          <a:ln w="1651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9070848" y="1344167"/>
            <a:ext cx="1060704" cy="1060704"/>
          </a:xfrm>
          <a:prstGeom prst="ellipse">
            <a:avLst/>
          </a:prstGeom>
          <a:solidFill>
            <a:srgbClr val="325F8C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ОРГАНИЗАЦИИ</a:t>
            </a:r>
          </a:p>
        </p:txBody>
      </p:sp>
      <p:cxnSp>
        <p:nvCxnSpPr>
          <p:cNvPr id="8" name="Connector 7"/>
          <p:cNvCxnSpPr/>
          <p:nvPr/>
        </p:nvCxnSpPr>
        <p:spPr>
          <a:xfrm flipH="1">
            <a:off x="6080760" y="1874519"/>
            <a:ext cx="3520440" cy="1554481"/>
          </a:xfrm>
          <a:prstGeom prst="line">
            <a:avLst/>
          </a:prstGeom>
          <a:ln w="1651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435607" y="4727448"/>
            <a:ext cx="1060704" cy="1060704"/>
          </a:xfrm>
          <a:prstGeom prst="ellipse">
            <a:avLst/>
          </a:prstGeom>
          <a:solidFill>
            <a:srgbClr val="C69D3B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50" b="1">
                <a:solidFill>
                  <a:srgbClr val="122B46"/>
                </a:solidFill>
                <a:latin typeface="Aptos"/>
              </a:rPr>
              <a:t>РЕСУРСЫ</a:t>
            </a:r>
          </a:p>
        </p:txBody>
      </p:sp>
      <p:cxnSp>
        <p:nvCxnSpPr>
          <p:cNvPr id="10" name="Connector 9"/>
          <p:cNvCxnSpPr/>
          <p:nvPr/>
        </p:nvCxnSpPr>
        <p:spPr>
          <a:xfrm flipV="1">
            <a:off x="1965960" y="3429000"/>
            <a:ext cx="4114800" cy="1828800"/>
          </a:xfrm>
          <a:prstGeom prst="line">
            <a:avLst/>
          </a:prstGeom>
          <a:ln w="1651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9345168" y="4727448"/>
            <a:ext cx="1060704" cy="1060704"/>
          </a:xfrm>
          <a:prstGeom prst="ellipse">
            <a:avLst/>
          </a:prstGeom>
          <a:solidFill>
            <a:srgbClr val="AC4A4A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РИСКИ</a:t>
            </a:r>
          </a:p>
        </p:txBody>
      </p:sp>
      <p:cxnSp>
        <p:nvCxnSpPr>
          <p:cNvPr id="12" name="Connector 11"/>
          <p:cNvCxnSpPr/>
          <p:nvPr/>
        </p:nvCxnSpPr>
        <p:spPr>
          <a:xfrm flipH="1" flipV="1">
            <a:off x="6080760" y="3429000"/>
            <a:ext cx="3794760" cy="1828800"/>
          </a:xfrm>
          <a:prstGeom prst="line">
            <a:avLst/>
          </a:prstGeom>
          <a:ln w="1651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5596128" y="5276088"/>
            <a:ext cx="1060704" cy="1060704"/>
          </a:xfrm>
          <a:prstGeom prst="ellipse">
            <a:avLst/>
          </a:prstGeom>
          <a:solidFill>
            <a:srgbClr val="4C99B3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50" b="1">
                <a:solidFill>
                  <a:srgbClr val="122B46"/>
                </a:solidFill>
                <a:latin typeface="Aptos"/>
              </a:rPr>
              <a:t>ДОКАЗАТЕЛЬСТВА</a:t>
            </a:r>
          </a:p>
        </p:txBody>
      </p:sp>
      <p:cxnSp>
        <p:nvCxnSpPr>
          <p:cNvPr id="14" name="Connector 13"/>
          <p:cNvCxnSpPr/>
          <p:nvPr/>
        </p:nvCxnSpPr>
        <p:spPr>
          <a:xfrm flipH="1" flipV="1">
            <a:off x="6080760" y="3429000"/>
            <a:ext cx="45720" cy="2377440"/>
          </a:xfrm>
          <a:prstGeom prst="line">
            <a:avLst/>
          </a:prstGeom>
          <a:ln w="1651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5596128" y="704088"/>
            <a:ext cx="1060704" cy="1060704"/>
          </a:xfrm>
          <a:prstGeom prst="ellipse">
            <a:avLst/>
          </a:prstGeom>
          <a:solidFill>
            <a:srgbClr val="588B69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50" b="1">
                <a:solidFill>
                  <a:srgbClr val="FFFFFF"/>
                </a:solidFill>
                <a:latin typeface="Aptos"/>
              </a:rPr>
              <a:t>ТЕРРИТОРИЯ</a:t>
            </a:r>
          </a:p>
        </p:txBody>
      </p:sp>
      <p:cxnSp>
        <p:nvCxnSpPr>
          <p:cNvPr id="16" name="Connector 15"/>
          <p:cNvCxnSpPr/>
          <p:nvPr/>
        </p:nvCxnSpPr>
        <p:spPr>
          <a:xfrm flipH="1">
            <a:off x="6080760" y="1234440"/>
            <a:ext cx="45720" cy="2194560"/>
          </a:xfrm>
          <a:prstGeom prst="line">
            <a:avLst/>
          </a:prstGeom>
          <a:ln w="16510">
            <a:solidFill>
              <a:srgbClr val="6871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77240" y="608076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0">
                <a:solidFill>
                  <a:srgbClr val="262B32"/>
                </a:solidFill>
                <a:latin typeface="Aptos"/>
              </a:rPr>
              <a:t>Графовая модель показывает не только «что есть», но и «как всё влияет друг на друга».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22B46"/>
                </a:solidFill>
                <a:latin typeface="Aptos Display"/>
              </a:rPr>
              <a:t>Проект как управляемый переход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41832"/>
            <a:ext cx="10881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68717A"/>
                </a:solidFill>
                <a:latin typeface="Aptos"/>
              </a:rPr>
              <a:t>От исходного состояния — к подтверждённому целевому состоянию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54480"/>
            <a:ext cx="205740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1554480"/>
            <a:ext cx="73152" cy="3566160"/>
          </a:xfrm>
          <a:prstGeom prst="rect">
            <a:avLst/>
          </a:prstGeom>
          <a:solidFill>
            <a:srgbClr val="AC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700784"/>
            <a:ext cx="17373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ИСХОДНОЕ СОСТОЯНИЕ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2130552"/>
            <a:ext cx="1737360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Проблема
Базовая линия
Ограничения
Риски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788920" y="3291840"/>
            <a:ext cx="868680" cy="0"/>
          </a:xfrm>
          <a:prstGeom prst="line">
            <a:avLst/>
          </a:prstGeom>
          <a:ln w="27940">
            <a:solidFill>
              <a:srgbClr val="325F8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3657600" y="1554480"/>
            <a:ext cx="4754880" cy="3566160"/>
          </a:xfrm>
          <a:prstGeom prst="roundRect">
            <a:avLst/>
          </a:prstGeom>
          <a:solidFill>
            <a:srgbClr val="DBEBF7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0" y="1554480"/>
            <a:ext cx="73152" cy="3566160"/>
          </a:xfrm>
          <a:prstGeom prst="rect">
            <a:avLst/>
          </a:prstGeom>
          <a:solidFill>
            <a:srgbClr val="325F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858768" y="1700784"/>
            <a:ext cx="44348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МЕХАНИЗМ ПЕРЕХОДА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8768" y="2130552"/>
            <a:ext cx="4434840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Цель и KPI
Команда и роли
Бюджет и ресурсы
Дорожная карта
Контрольные точки
План доказательств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8458200" y="3291840"/>
            <a:ext cx="822960" cy="0"/>
          </a:xfrm>
          <a:prstGeom prst="line">
            <a:avLst/>
          </a:prstGeom>
          <a:ln w="27940">
            <a:solidFill>
              <a:srgbClr val="325F8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9281160" y="1554480"/>
            <a:ext cx="219456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2D8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281160" y="1554480"/>
            <a:ext cx="73152" cy="3566160"/>
          </a:xfrm>
          <a:prstGeom prst="rect">
            <a:avLst/>
          </a:prstGeom>
          <a:solidFill>
            <a:srgbClr val="588B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482328" y="1700784"/>
            <a:ext cx="1874519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22B46"/>
                </a:solidFill>
                <a:latin typeface="Aptos"/>
              </a:rPr>
              <a:t>ЦЕЛЕВОЕ СОСТОЯНИЕ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82328" y="2130552"/>
            <a:ext cx="1874519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50" b="0">
                <a:solidFill>
                  <a:srgbClr val="262B32"/>
                </a:solidFill>
                <a:latin typeface="Aptos"/>
              </a:rPr>
              <a:t>Измеримый результат
Доказательства
Аудит
Обратная связь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" y="5715000"/>
            <a:ext cx="101498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122B46"/>
                </a:solidFill>
                <a:latin typeface="Aptos"/>
              </a:rPr>
              <a:t>Цель без KPI — декларация. Результат без доказательства — утверждение.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528816"/>
            <a:ext cx="12191695" cy="18288"/>
          </a:xfrm>
          <a:prstGeom prst="rect">
            <a:avLst/>
          </a:prstGeom>
          <a:solidFill>
            <a:srgbClr val="C69D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927080" y="6547104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68717A"/>
                </a:solidFill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