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f8cfc500fb84829" /><Relationship Type="http://schemas.openxmlformats.org/officeDocument/2006/relationships/extended-properties" Target="/docProps/app.xml" Id="R0fbe334492d343fc" /><Relationship Type="http://schemas.openxmlformats.org/officeDocument/2006/relationships/officeDocument" Target="/ppt/presentation.xml" Id="R001f205ae44c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f2d89aff542de"/>
  </p:sldMasterIdLst>
  <p:notesMasterIdLst>
    <p:notesMasterId xmlns:r="http://schemas.openxmlformats.org/officeDocument/2006/relationships" r:id="Ra644dbda93904148"/>
  </p:notesMasterIdLst>
  <p:sldIdLst>
    <p:sldId xmlns:r="http://schemas.openxmlformats.org/officeDocument/2006/relationships" id="256" r:id="R5de5750c7bd5490e"/>
    <p:sldId xmlns:r="http://schemas.openxmlformats.org/officeDocument/2006/relationships" id="257" r:id="R625e865028c547d0"/>
    <p:sldId xmlns:r="http://schemas.openxmlformats.org/officeDocument/2006/relationships" id="258" r:id="R8a309829bc1a4b2c"/>
    <p:sldId xmlns:r="http://schemas.openxmlformats.org/officeDocument/2006/relationships" id="259" r:id="R9dd97f2b628a42e5"/>
    <p:sldId xmlns:r="http://schemas.openxmlformats.org/officeDocument/2006/relationships" id="260" r:id="Ra96ad676da8f407d"/>
    <p:sldId xmlns:r="http://schemas.openxmlformats.org/officeDocument/2006/relationships" id="261" r:id="R3f2e416c26cd4365"/>
    <p:sldId xmlns:r="http://schemas.openxmlformats.org/officeDocument/2006/relationships" id="262" r:id="R4fe7916f9bec4029"/>
    <p:sldId xmlns:r="http://schemas.openxmlformats.org/officeDocument/2006/relationships" id="263" r:id="R934a6225045d43e1"/>
    <p:sldId xmlns:r="http://schemas.openxmlformats.org/officeDocument/2006/relationships" id="264" r:id="Rf06aeef3a973403e"/>
    <p:sldId xmlns:r="http://schemas.openxmlformats.org/officeDocument/2006/relationships" id="265" r:id="Rb76b6e4a3b10496b"/>
    <p:sldId xmlns:r="http://schemas.openxmlformats.org/officeDocument/2006/relationships" id="266" r:id="Rb95830741868413f"/>
    <p:sldId xmlns:r="http://schemas.openxmlformats.org/officeDocument/2006/relationships" id="267" r:id="R83981fbb5b384f53"/>
    <p:sldId xmlns:r="http://schemas.openxmlformats.org/officeDocument/2006/relationships" id="268" r:id="R93bff6c323bd4bc0"/>
    <p:sldId xmlns:r="http://schemas.openxmlformats.org/officeDocument/2006/relationships" id="269" r:id="Re5c916cd22654843"/>
    <p:sldId xmlns:r="http://schemas.openxmlformats.org/officeDocument/2006/relationships" id="270" r:id="R4b4e9bc760504b42"/>
    <p:sldId xmlns:r="http://schemas.openxmlformats.org/officeDocument/2006/relationships" id="271" r:id="Rba5ebaea6c4f4c7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ff0ce85b6f94ea6" /><Relationship Type="http://schemas.openxmlformats.org/officeDocument/2006/relationships/slideMaster" Target="/ppt/slideMasters/slideMaster1.xml" Id="R3d7f2d89aff542de" /><Relationship Type="http://schemas.openxmlformats.org/officeDocument/2006/relationships/notesMaster" Target="/ppt/notesMasters/notesMaster1.xml" Id="Ra644dbda93904148" /><Relationship Type="http://schemas.openxmlformats.org/officeDocument/2006/relationships/presProps" Target="/ppt/presProps.xml" Id="Raeeb79a3b65a4306" /><Relationship Type="http://schemas.openxmlformats.org/officeDocument/2006/relationships/tableStyles" Target="/ppt/tableStyles.xml" Id="R177f6a4b3204438b" /><Relationship Type="http://schemas.openxmlformats.org/officeDocument/2006/relationships/slide" Target="/ppt/slides/slide1.xml" Id="R5de5750c7bd5490e" /><Relationship Type="http://schemas.openxmlformats.org/officeDocument/2006/relationships/slide" Target="/ppt/slides/slide2.xml" Id="R625e865028c547d0" /><Relationship Type="http://schemas.openxmlformats.org/officeDocument/2006/relationships/slide" Target="/ppt/slides/slide3.xml" Id="R8a309829bc1a4b2c" /><Relationship Type="http://schemas.openxmlformats.org/officeDocument/2006/relationships/slide" Target="/ppt/slides/slide4.xml" Id="R9dd97f2b628a42e5" /><Relationship Type="http://schemas.openxmlformats.org/officeDocument/2006/relationships/slide" Target="/ppt/slides/slide5.xml" Id="Ra96ad676da8f407d" /><Relationship Type="http://schemas.openxmlformats.org/officeDocument/2006/relationships/slide" Target="/ppt/slides/slide6.xml" Id="R3f2e416c26cd4365" /><Relationship Type="http://schemas.openxmlformats.org/officeDocument/2006/relationships/slide" Target="/ppt/slides/slide7.xml" Id="R4fe7916f9bec4029" /><Relationship Type="http://schemas.openxmlformats.org/officeDocument/2006/relationships/slide" Target="/ppt/slides/slide8.xml" Id="R934a6225045d43e1" /><Relationship Type="http://schemas.openxmlformats.org/officeDocument/2006/relationships/slide" Target="/ppt/slides/slide9.xml" Id="Rf06aeef3a973403e" /><Relationship Type="http://schemas.openxmlformats.org/officeDocument/2006/relationships/slide" Target="/ppt/slides/slide10.xml" Id="Rb76b6e4a3b10496b" /><Relationship Type="http://schemas.openxmlformats.org/officeDocument/2006/relationships/slide" Target="/ppt/slides/slide11.xml" Id="Rb95830741868413f" /><Relationship Type="http://schemas.openxmlformats.org/officeDocument/2006/relationships/slide" Target="/ppt/slides/slide12.xml" Id="R83981fbb5b384f53" /><Relationship Type="http://schemas.openxmlformats.org/officeDocument/2006/relationships/slide" Target="/ppt/slides/slide13.xml" Id="R93bff6c323bd4bc0" /><Relationship Type="http://schemas.openxmlformats.org/officeDocument/2006/relationships/slide" Target="/ppt/slides/slide14.xml" Id="Re5c916cd22654843" /><Relationship Type="http://schemas.openxmlformats.org/officeDocument/2006/relationships/slide" Target="/ppt/slides/slide15.xml" Id="R4b4e9bc760504b42" /><Relationship Type="http://schemas.openxmlformats.org/officeDocument/2006/relationships/slide" Target="/ppt/slides/slide16.xml" Id="Rba5ebaea6c4f4c7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1cf532ded754aa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041131108e549bf" /><Relationship Type="http://schemas.openxmlformats.org/officeDocument/2006/relationships/notesMaster" Target="/ppt/notesMasters/notesMaster1.xml" Id="R7f7dcbcfbcc2424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6f08fb1b75041ea" /><Relationship Type="http://schemas.openxmlformats.org/officeDocument/2006/relationships/notesMaster" Target="/ppt/notesMasters/notesMaster1.xml" Id="Rf2328cc88840470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b6225cd0e934f37" /><Relationship Type="http://schemas.openxmlformats.org/officeDocument/2006/relationships/notesMaster" Target="/ppt/notesMasters/notesMaster1.xml" Id="R9a158a9a99a14ac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27d166fd45447ba" /><Relationship Type="http://schemas.openxmlformats.org/officeDocument/2006/relationships/notesMaster" Target="/ppt/notesMasters/notesMaster1.xml" Id="R082fe45cfc34401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4d6d0c602e649fc" /><Relationship Type="http://schemas.openxmlformats.org/officeDocument/2006/relationships/notesMaster" Target="/ppt/notesMasters/notesMaster1.xml" Id="R2c536befbd2d47e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fc7787deca0481e" /><Relationship Type="http://schemas.openxmlformats.org/officeDocument/2006/relationships/notesMaster" Target="/ppt/notesMasters/notesMaster1.xml" Id="Rf253d913628e45b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f10ac942af0403f" /><Relationship Type="http://schemas.openxmlformats.org/officeDocument/2006/relationships/notesMaster" Target="/ppt/notesMasters/notesMaster1.xml" Id="R0088fd323400498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b6eb391e7b6460c" /><Relationship Type="http://schemas.openxmlformats.org/officeDocument/2006/relationships/notesMaster" Target="/ppt/notesMasters/notesMaster1.xml" Id="R91dd19b49ac6463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7f789f444574dda" /><Relationship Type="http://schemas.openxmlformats.org/officeDocument/2006/relationships/notesMaster" Target="/ppt/notesMasters/notesMaster1.xml" Id="R34ce6be0296e47f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e465e133b534b33" /><Relationship Type="http://schemas.openxmlformats.org/officeDocument/2006/relationships/notesMaster" Target="/ppt/notesMasters/notesMaster1.xml" Id="Rfa9955ab1b87483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0703cf3445747a1" /><Relationship Type="http://schemas.openxmlformats.org/officeDocument/2006/relationships/notesMaster" Target="/ppt/notesMasters/notesMaster1.xml" Id="R419c2e8aa656486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486905c5c3d485d" /><Relationship Type="http://schemas.openxmlformats.org/officeDocument/2006/relationships/notesMaster" Target="/ppt/notesMasters/notesMaster1.xml" Id="R83d31a5c47e44c4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74d56690b9d4f2e" /><Relationship Type="http://schemas.openxmlformats.org/officeDocument/2006/relationships/notesMaster" Target="/ppt/notesMasters/notesMaster1.xml" Id="R400d7f497b2447d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b96a48c612d45e6" /><Relationship Type="http://schemas.openxmlformats.org/officeDocument/2006/relationships/notesMaster" Target="/ppt/notesMasters/notesMaster1.xml" Id="R1761e57e97cf47e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d9f8dd10e494ec6" /><Relationship Type="http://schemas.openxmlformats.org/officeDocument/2006/relationships/notesMaster" Target="/ppt/notesMasters/notesMaster1.xml" Id="R0c20a12a61c3462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c8baf7ec5644c1" /><Relationship Type="http://schemas.openxmlformats.org/officeDocument/2006/relationships/notesMaster" Target="/ppt/notesMasters/notesMaster1.xml" Id="Rd28b46c5aa5d475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25002970f4cf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222b8b4ddfb4db1" /><Relationship Type="http://schemas.openxmlformats.org/officeDocument/2006/relationships/slideLayout" Target="/ppt/slideLayouts/slideLayout1.xml" Id="R4bcbaa6d13fb4b9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baa6d13fb4b9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48d37c2045ed" /><Relationship Type="http://schemas.openxmlformats.org/officeDocument/2006/relationships/notesSlide" Target="/ppt/notesSlides/notesSlide1.xml" Id="R866e4ebeb5cd4d9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c4caa15a4db4" /><Relationship Type="http://schemas.openxmlformats.org/officeDocument/2006/relationships/notesSlide" Target="/ppt/notesSlides/notesSlide10.xml" Id="Rb78df30fb7614dc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a66fc44804814" /><Relationship Type="http://schemas.openxmlformats.org/officeDocument/2006/relationships/notesSlide" Target="/ppt/notesSlides/notesSlide11.xml" Id="R75e2dbe6e20741b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c8eb66f5c4044" /><Relationship Type="http://schemas.openxmlformats.org/officeDocument/2006/relationships/notesSlide" Target="/ppt/notesSlides/notesSlide12.xml" Id="R6ae0fef5aa47419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b1235ca446c5" /><Relationship Type="http://schemas.openxmlformats.org/officeDocument/2006/relationships/notesSlide" Target="/ppt/notesSlides/notesSlide13.xml" Id="R2a20e4da0c2f4c5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d4ebf26e24d67" /><Relationship Type="http://schemas.openxmlformats.org/officeDocument/2006/relationships/notesSlide" Target="/ppt/notesSlides/notesSlide14.xml" Id="Re830131b24704e4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1209575b4e0f" /><Relationship Type="http://schemas.openxmlformats.org/officeDocument/2006/relationships/notesSlide" Target="/ppt/notesSlides/notesSlide15.xml" Id="R0018f945fc904cf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5ae1070247c2" /><Relationship Type="http://schemas.openxmlformats.org/officeDocument/2006/relationships/notesSlide" Target="/ppt/notesSlides/notesSlide16.xml" Id="R4298f52f3c95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49d254114ac1" /><Relationship Type="http://schemas.openxmlformats.org/officeDocument/2006/relationships/notesSlide" Target="/ppt/notesSlides/notesSlide2.xml" Id="Rada772bbc26b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fb1bf56ab44fa" /><Relationship Type="http://schemas.openxmlformats.org/officeDocument/2006/relationships/notesSlide" Target="/ppt/notesSlides/notesSlide3.xml" Id="Rab6cabaaa2e6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cb18940c4462" /><Relationship Type="http://schemas.openxmlformats.org/officeDocument/2006/relationships/notesSlide" Target="/ppt/notesSlides/notesSlide4.xml" Id="R0ba63369ab14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dbc33fbb433e" /><Relationship Type="http://schemas.openxmlformats.org/officeDocument/2006/relationships/notesSlide" Target="/ppt/notesSlides/notesSlide5.xml" Id="R9795aa40469a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df51caac4ce8" /><Relationship Type="http://schemas.openxmlformats.org/officeDocument/2006/relationships/notesSlide" Target="/ppt/notesSlides/notesSlide6.xml" Id="R23356fa6cb0d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1eef4177d4e0f" /><Relationship Type="http://schemas.openxmlformats.org/officeDocument/2006/relationships/notesSlide" Target="/ppt/notesSlides/notesSlide7.xml" Id="R9d580cd088124f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60459f32444a" /><Relationship Type="http://schemas.openxmlformats.org/officeDocument/2006/relationships/notesSlide" Target="/ppt/notesSlides/notesSlide8.xml" Id="Re2fc4d631e64416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762df8cd4a68" /><Relationship Type="http://schemas.openxmlformats.org/officeDocument/2006/relationships/notesSlide" Target="/ppt/notesSlides/notesSlide9.xml" Id="R818ea8da00da4b2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9F36D0-C9B5-4C10-BCFE-1C7F7E7CF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AE1823D-0379-4820-9D20-A77CDFE69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42950"/>
            <a:ext cx="781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НАУЧНО-ПРОИЗВОДСТВЕННАЯ ПРОГРАММА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2F29B31B-7A8D-44FA-AFE0-532EB3F42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09700"/>
            <a:ext cx="533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17365D"/>
                </a:solidFill>
              </a:defRPr>
            </a:pPr>
            <a:r>
              <a:rPr sz="4500" b="1">
                <a:solidFill>
                  <a:srgbClr val="17365D"/>
                </a:solidFill>
              </a:rPr>
              <a:t>НПП АСИ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F66CB084-0B91-4594-8E83-31BB92CF8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8572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F7C80"/>
                </a:solidFill>
              </a:defRPr>
            </a:pPr>
            <a:r>
              <a:rPr sz="4800" b="1">
                <a:solidFill>
                  <a:srgbClr val="0F7C80"/>
                </a:solidFill>
              </a:rPr>
              <a:t>«ЭКВИЛИБРИУМ»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18377D3-A2F4-451A-B9E0-ECF5F61EA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43250"/>
            <a:ext cx="7429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F4E78"/>
                </a:solidFill>
              </a:defRPr>
            </a:pPr>
            <a:r>
              <a:rPr sz="2025" b="0">
                <a:solidFill>
                  <a:srgbClr val="1F4E78"/>
                </a:solidFill>
              </a:rPr>
              <a:t>Единый механизм превращения научных инициатив</a:t>
            </a:r>
          </a:p>
          <a:p xmlns:a="http://schemas.openxmlformats.org/drawingml/2006/main">
            <a:pPr algn="l">
              <a:defRPr sz="2025" b="0">
                <a:solidFill>
                  <a:srgbClr val="1F4E78"/>
                </a:solidFill>
              </a:defRPr>
            </a:pPr>
            <a:r>
              <a:rPr sz="2025" b="0">
                <a:solidFill>
                  <a:srgbClr val="1F4E78"/>
                </a:solidFill>
              </a:rPr>
              <a:t>в серийное производство и масштабируемый результат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079FAC-70B1-472F-A2A4-A407599A9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4345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32E8B66-A9D1-4A98-963A-67C77E3A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91100"/>
            <a:ext cx="781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Проект концепции для обсуждения и официального согласования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9248DCBF-9979-4558-98FD-9B271A766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817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7085"/>
                </a:solidFill>
              </a:defRPr>
            </a:pPr>
            <a:r>
              <a:rPr sz="1050" b="1">
                <a:solidFill>
                  <a:srgbClr val="667085"/>
                </a:solidFill>
              </a:rPr>
              <a:t>22 августа 2026 года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B4C0FC3-937C-49AD-97BB-89FB87C41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5943600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F7C80"/>
                </a:solidFill>
              </a:defRPr>
            </a:pPr>
            <a:r>
              <a:rPr sz="1050" b="1">
                <a:solidFill>
                  <a:srgbClr val="0F7C80"/>
                </a:solidFill>
              </a:rPr>
              <a:t>ЭКВИЛИБРИУМ</a:t>
            </a:r>
          </a:p>
        </p:txBody>
      </p:sp>
    </p:spTree>
    <p:extLst>
      <p:ext uri="{BB962C8B-B14F-4D97-AF65-F5344CB8AC3E}">
        <p14:creationId xmlns:p14="http://schemas.microsoft.com/office/powerpoint/2010/main" val="89417531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kicker">
            <a:extLst xmlns:a="http://schemas.openxmlformats.org/drawingml/2006/main">
              <a:ext uri="{FF2B5EF4-FFF2-40B4-BE49-F238E27FC236}">
                <a16:creationId xmlns:a16="http://schemas.microsoft.com/office/drawing/2014/main" id="{0872C25F-B240-4863-A007-553842171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D9E6729-AA2A-46FF-8662-81AB70E9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Первый портфель — десять демонстрационных проектов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3A2137-BBE0-4F32-9F0A-6F6FEDD98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DC4A9D3-5E86-49F8-85E1-916A01D81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01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B158934-9536-434C-84F5-78BC1133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56210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Экомодуль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E23674-A46E-40CE-9C63-EB6CB9D54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05740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45E75B0-3903-411F-96A8-37F1ECE5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6210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02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E76FEDC6-A5A6-4D74-95F3-BBF2BDCC7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56210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Мини-генерация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DE2E1E-7E97-4B6E-B070-8A9A5C504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05740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D892761-74CB-44F2-883C-F35666D70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03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96F10AE-FAF3-4471-A106-AF36294DB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8125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Биоценозная точка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5458ED-E495-47B6-827A-44A58CBB4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8765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A959881-AF79-451A-8AEB-5A9843822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8125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04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18434B71-1D44-4124-9073-B76DBBA34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8125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Замкнутый водный цикл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BAFD5E-F4A6-4D8D-AF6C-1957EF039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8765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597E39F-691E-4E35-9BC2-3237D6261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040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05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9A703A05-3699-49B9-8162-FDE5DF8D0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0040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Переработка материалов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89CAD2-E4A7-473A-B85E-1E0116703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9570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56E0076-754D-445A-9BCF-77C22D0D0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0040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06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9E6FD58-00D5-4436-8548-FDBCE2D53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20040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Стабилизация грунтов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B63830-9354-43AB-B839-3F39BD45A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69570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5BD8515-1C53-4317-8E44-0A7C6EAA6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07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837B0F6-9E4D-4589-B6F3-0BD63D7B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1955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Материалы высокой чистоты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02D5EC6-48D8-4A1C-9514-322B86A59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5148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6941F871-1779-4C56-AD64-AB77ABA5C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1955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08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1735B3C-85AF-4AA4-8D33-ADC57717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01955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Биоферма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BB3FBB8-3698-4A8B-9D1C-6CFA5A5A0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51485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B5FD7272-BCBA-4D14-91F7-D944CEE74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3870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09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69169B6B-82B9-43F0-95FB-62E70D443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3870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Реабилитационный модуль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380AF12-A828-4DA6-8023-C04C23901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33400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A6FA6C68-C131-4F67-8220-E6C2480C3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838700"/>
            <a:ext cx="514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10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73E235A3-CABD-48F6-B722-ED6182FA8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838700"/>
            <a:ext cx="434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Цифровой двойник территории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AB116D9-272C-41DB-B389-784BE260C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334000"/>
            <a:ext cx="4343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650B7F67-214D-4EB0-B381-3F343374B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6740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F4E78"/>
                </a:solidFill>
              </a:defRPr>
            </a:pPr>
            <a:r>
              <a:rPr sz="1425" b="1">
                <a:solidFill>
                  <a:srgbClr val="1F4E78"/>
                </a:solidFill>
              </a:rPr>
              <a:t>Критерий отбора: готовность к пилоту + заказчик + площадка + измеримый результат + потенциал серии</a:t>
            </a:r>
          </a:p>
        </p:txBody>
      </p:sp>
      <p:sp>
        <p:nvSpPr>
          <p:cNvPr id="35" name="page">
            <a:extLst xmlns:a="http://schemas.openxmlformats.org/drawingml/2006/main">
              <a:ext uri="{FF2B5EF4-FFF2-40B4-BE49-F238E27FC236}">
                <a16:creationId xmlns:a16="http://schemas.microsoft.com/office/drawing/2014/main" id="{734C43D3-9461-497D-8B26-14F2AD6A3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1307090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kicker">
            <a:extLst xmlns:a="http://schemas.openxmlformats.org/drawingml/2006/main">
              <a:ext uri="{FF2B5EF4-FFF2-40B4-BE49-F238E27FC236}">
                <a16:creationId xmlns:a16="http://schemas.microsoft.com/office/drawing/2014/main" id="{AB912995-5142-4BA8-AA17-9372D0898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8AFA32-7362-4A8C-818F-217C85FEB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Инструмент финансирования меняется вместе со зрелостью проекта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349F5E-1A9F-4441-A3B6-BA77DEA51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FA5F10-AD3A-41A5-B510-3658FB914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1562100" cy="272415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1B3D4FF2-B99E-40B2-B251-D0EDD1641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240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420D560-7638-4DEA-AEF6-23A6A7D2B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57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ИССЛЕДОВАНИЕ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F0AF761-1609-4567-96B1-E28F5FD87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57550"/>
            <a:ext cx="1257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гранты · НИР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13651E-7ABC-487F-A385-8653501DB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1790700"/>
            <a:ext cx="1562100" cy="272415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6A7958A-33AD-4EA0-86F3-8D61A1808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19240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033D038-1858-47E8-8A5D-3832A584B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457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ПРОТОТИП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F59CEDD-A244-4506-A356-F7A5B401E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257550"/>
            <a:ext cx="1257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НИОКР · венчур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8A7D23-DED4-46EB-B01C-9723B829E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790700"/>
            <a:ext cx="1562100" cy="272415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30BF20B-3FDC-4892-811B-0C77D7C1B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240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895B9DDC-FFE9-4AFF-B739-6C337A93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457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ПИЛОТ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CFC90A2-7E21-41C2-930C-5D9D1D229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257550"/>
            <a:ext cx="1257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субсидии · партнёры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94670A-C3A2-4C97-9DA6-C5C2A266D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1790700"/>
            <a:ext cx="1562100" cy="272415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0653C25-1D97-4FB0-A300-E5AD837A3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9240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566ED90-5501-4EAB-984A-B279A6F3C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457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ПЕРВАЯ СЕРИЯ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BEB1176A-DDF0-4DEF-B7D8-46AFB550D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1257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заём · лизинг · гарантии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A88B86-32EE-48CD-B403-6C759FFA2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790700"/>
            <a:ext cx="1562100" cy="272415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968B832-3B7F-4FE4-B18D-6098796C2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9240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5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13E5EFB7-8A6F-4E68-981E-ED461A8CD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457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МАСШТАБ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D588B1E-3495-4249-BB45-C3BC581F6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57550"/>
            <a:ext cx="1257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проектное финансирование · ГЧП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8995A31-B50F-4D2F-AABE-D381A3D2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790700"/>
            <a:ext cx="1562100" cy="272415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0622DB4E-7211-458D-81AF-42D06BD39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9240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6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7A8A39FC-D798-43EE-9C24-451F269AF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457450"/>
            <a:ext cx="1333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ЭКСПЛУАТАЦИЯ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B9A73052-07BD-4066-AB8C-71194F586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257550"/>
            <a:ext cx="12573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ECO‑PPA · сервисный контракт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4D260501-E03D-4D55-95D7-824C8518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62550"/>
            <a:ext cx="1051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65D"/>
                </a:solidFill>
              </a:defRPr>
            </a:pPr>
            <a:r>
              <a:rPr sz="1875" b="1">
                <a:solidFill>
                  <a:srgbClr val="17365D"/>
                </a:solidFill>
              </a:rPr>
              <a:t>Финансирование — траншами после контрольных ворот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296E04FB-04E4-4A78-B5D5-64262D199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695950"/>
            <a:ext cx="1051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Раздельный учёт · независимая смета · раскрытие прав и конфликтов интересов</a:t>
            </a:r>
          </a:p>
        </p:txBody>
      </p:sp>
      <p:sp>
        <p:nvSpPr>
          <p:cNvPr id="30" name="page">
            <a:extLst xmlns:a="http://schemas.openxmlformats.org/drawingml/2006/main">
              <a:ext uri="{FF2B5EF4-FFF2-40B4-BE49-F238E27FC236}">
                <a16:creationId xmlns:a16="http://schemas.microsoft.com/office/drawing/2014/main" id="{A20C11D1-813C-4EA2-B2D8-DE143E3F2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860251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kicker">
            <a:extLst xmlns:a="http://schemas.openxmlformats.org/drawingml/2006/main">
              <a:ext uri="{FF2B5EF4-FFF2-40B4-BE49-F238E27FC236}">
                <a16:creationId xmlns:a16="http://schemas.microsoft.com/office/drawing/2014/main" id="{681E41BD-B28C-4FE8-BEB9-4C27D4BED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42C802-E5F9-4D31-9ED9-0CF8CC461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ЭКВИЛИБРИУМ даёт руководству единую картину программы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C9851A-D453-48D3-A33D-7B5F6C01A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4B9D03A-E6EC-4C25-A486-306372E6B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РЕЕСТР ИНИЦИАТИВ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01FA144-C08B-47A5-9C45-8C855A500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команды, права, готовность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CC5542-AFBB-4513-9198-1716887C7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AC57B93-08F6-4F5C-A758-DB7BE7CC1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КАРТА ПОТРЕБНОСТЕЙ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369DBEC-2B48-4B82-86A1-3A92629B5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запросы регионов и отраслей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6D543B-E5AB-4693-8F8A-9C855CED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67521EE-6B03-4097-8ACA-B95DBBF2B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ПОРТФЕЛЬ ПРОЕКТОВ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9D4E02E8-F4A8-4754-A654-24719DB9F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стадии, ресурсы, риски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08D932-B6E1-4B74-B557-25B8ACD33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F7D815F4-9FB1-4DE5-8DAA-CCEB4C279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577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ЦИФРОВЫЕ ДВОЙНИКИ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543E743-81E2-4AC7-BBAF-70C36CBBB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сценарии объектов и территорий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0B045B-044C-40D7-8D94-5A4A622CC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816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9BCB5A36-AFE3-4608-8AF0-141A94CD2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430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КОНТУР ECO‑PPA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4B37D3F-F402-4D97-B89E-1A93F6E11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859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базовые линии и обязательства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4E62BE1-F3E0-43F6-A1A9-553E3D31A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2669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8E4F214-AA50-4B63-BA3E-A017C4BD6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146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МОНИТОРИНГ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DF751BC3-25D1-4D73-90A7-95B39732E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575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данные объектов и биоценозов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9B0C65-B05C-4738-953A-1E156E78B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385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00413477-A208-4719-B783-F060ECA6A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61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ВЕРИФИКАЦИЯ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A5734883-5403-47BA-8A9F-7714E41A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290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происхождение данных и заключения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9677303-2389-48A4-93B1-DB5380134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00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3EDCBEB3-64F4-48EE-9F58-23F43D841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577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ПАНЕЛЬ РУКОВОДИТЕЛЯ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FA8D218A-CF70-44C5-A1E1-632C83C2C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8006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отклонения и решения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D79B75-AD9C-4E1C-9011-6F94C8937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1816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B279BBA-F825-4EB0-8FED-B33AFEDFA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1581150"/>
            <a:ext cx="190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DB70CC32-D07B-445E-83D0-E610CF58A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657850"/>
            <a:ext cx="967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F4E78"/>
                </a:solidFill>
              </a:defRPr>
            </a:pPr>
            <a:r>
              <a:rPr sz="1575" b="1">
                <a:solidFill>
                  <a:srgbClr val="1F4E78"/>
                </a:solidFill>
              </a:rPr>
              <a:t>Данные не заменяют решения — они делают их проверяемыми</a:t>
            </a:r>
          </a:p>
        </p:txBody>
      </p:sp>
      <p:sp>
        <p:nvSpPr>
          <p:cNvPr id="30" name="page">
            <a:extLst xmlns:a="http://schemas.openxmlformats.org/drawingml/2006/main">
              <a:ext uri="{FF2B5EF4-FFF2-40B4-BE49-F238E27FC236}">
                <a16:creationId xmlns:a16="http://schemas.microsoft.com/office/drawing/2014/main" id="{E6163B8A-8E62-4AF0-9350-ECB51ED8B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8452856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kicker">
            <a:extLst xmlns:a="http://schemas.openxmlformats.org/drawingml/2006/main">
              <a:ext uri="{FF2B5EF4-FFF2-40B4-BE49-F238E27FC236}">
                <a16:creationId xmlns:a16="http://schemas.microsoft.com/office/drawing/2014/main" id="{AF953B87-021F-4C9B-BFD4-BDF7553FA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C494CB0-4D3B-4ED8-A376-1A034A540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Пилотный цикл оценивается внедрением, а не активностью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22A1D3-1194-45B5-86E8-24D51E5F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D1A011B-88E3-4A77-AA9A-3C759AB7D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0F7C80"/>
                </a:solidFill>
              </a:defRPr>
            </a:pPr>
            <a:r>
              <a:rPr sz="3600" b="1">
                <a:solidFill>
                  <a:srgbClr val="0F7C80"/>
                </a:solidFill>
              </a:rPr>
              <a:t>100+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F7F8583-AC07-4245-998D-FD9B1BC91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инициатив</a:t>
            </a:r>
          </a:p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в скрининге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B8E9E5E-0FD5-4077-B7B5-83882FADB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71450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0F7C80"/>
                </a:solidFill>
              </a:defRPr>
            </a:pPr>
            <a:r>
              <a:rPr sz="3600" b="1">
                <a:solidFill>
                  <a:srgbClr val="0F7C80"/>
                </a:solidFill>
              </a:rPr>
              <a:t>50+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7EE2057-CC02-4D5B-BEEE-782CD25BC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4003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комплексных</a:t>
            </a:r>
          </a:p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экспертиз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A984F7D-164A-4D2F-B366-84C60CA8A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171450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0F7C80"/>
                </a:solidFill>
              </a:defRPr>
            </a:pPr>
            <a:r>
              <a:rPr sz="3600" b="1">
                <a:solidFill>
                  <a:srgbClr val="0F7C80"/>
                </a:solidFill>
              </a:rPr>
              <a:t>19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1CE0206-CA5A-4A25-B89E-46111CC35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003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пилотов</a:t>
            </a:r>
          </a:p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в реальных условиях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5AE06C4-7CD5-43AE-9CE4-5861D424E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71450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0F7C80"/>
                </a:solidFill>
              </a:defRPr>
            </a:pPr>
            <a:r>
              <a:rPr sz="3600" b="1">
                <a:solidFill>
                  <a:srgbClr val="0F7C80"/>
                </a:solidFill>
              </a:rPr>
              <a:t>10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4C3DA43-C3E3-468D-B47F-C7B949A45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4003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решений</a:t>
            </a:r>
          </a:p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в первой серии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C024E70-6718-4FC7-B569-ED8C24239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71450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0F7C80"/>
                </a:solidFill>
              </a:defRPr>
            </a:pPr>
            <a:r>
              <a:rPr sz="3600" b="1">
                <a:solidFill>
                  <a:srgbClr val="0F7C80"/>
                </a:solidFill>
              </a:rPr>
              <a:t>5+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EC1C89D1-0D37-47AB-9554-30485DCD4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4003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регионов</a:t>
            </a:r>
          </a:p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в контуре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0FB02C-7570-492B-9264-C003FB192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A36076B-1203-4B2E-BBF5-99DEBEA80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481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365D"/>
                </a:solidFill>
              </a:defRPr>
            </a:pPr>
            <a:r>
              <a:rPr sz="2250" b="1">
                <a:solidFill>
                  <a:srgbClr val="17365D"/>
                </a:solidFill>
              </a:rPr>
              <a:t>12+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42408EF-ACD6-4079-AD3E-5B4FF8C0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171950"/>
            <a:ext cx="2381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7"/>
                </a:solidFill>
              </a:defRPr>
            </a:pPr>
            <a:r>
              <a:rPr sz="1350" b="0">
                <a:solidFill>
                  <a:srgbClr val="1F2937"/>
                </a:solidFill>
              </a:rPr>
              <a:t>проектов с подтверждённым эффектом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C34C734-A5E2-4D5A-94EE-6537BBFB2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2481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365D"/>
                </a:solidFill>
              </a:defRPr>
            </a:pPr>
            <a:r>
              <a:rPr sz="2250" b="1">
                <a:solidFill>
                  <a:srgbClr val="17365D"/>
                </a:solidFill>
              </a:rPr>
              <a:t>10+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F20AD605-036F-4D2C-95FC-A152D7779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171950"/>
            <a:ext cx="2381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7"/>
                </a:solidFill>
              </a:defRPr>
            </a:pPr>
            <a:r>
              <a:rPr sz="1350" b="0">
                <a:solidFill>
                  <a:srgbClr val="1F2937"/>
                </a:solidFill>
              </a:rPr>
              <a:t>долгосрочных контрактов / ECO‑PPA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5A26AC54-6999-4003-9C56-6EA36C8E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2481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365D"/>
                </a:solidFill>
              </a:defRPr>
            </a:pPr>
            <a:r>
              <a:rPr sz="2250" b="1">
                <a:solidFill>
                  <a:srgbClr val="17365D"/>
                </a:solidFill>
              </a:rPr>
              <a:t>5+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12AA9A83-21FD-4EDA-B48E-C45153F49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171950"/>
            <a:ext cx="2381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F2937"/>
                </a:solidFill>
              </a:defRPr>
            </a:pPr>
            <a:r>
              <a:rPr sz="1350" b="0">
                <a:solidFill>
                  <a:srgbClr val="1F2937"/>
                </a:solidFill>
              </a:rPr>
              <a:t>типовых методик и стандартов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F87E4E66-8D87-4C7B-93E5-4D740C7F2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619750"/>
            <a:ext cx="10172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Ориентиры требуют согласования после стартовой инвентаризации и расчёта бюджета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3C02EAA-2CDF-48DA-8D0E-410EA007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0775144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kicker">
            <a:extLst xmlns:a="http://schemas.openxmlformats.org/drawingml/2006/main">
              <a:ext uri="{FF2B5EF4-FFF2-40B4-BE49-F238E27FC236}">
                <a16:creationId xmlns:a16="http://schemas.microsoft.com/office/drawing/2014/main" id="{BD214AB9-9467-43EC-A453-7FCE0C78E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F47C96-B167-4232-B142-BB192B045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За 36 месяцев программа проходит путь от концепции до масштаба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A2BF3B-AA15-4E61-826A-85E41C13E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66E7102-06BF-421B-A633-CB3FB500D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0–3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FB0DFC-6C54-46D9-AE53-5D1E73A5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57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99BC08-B2ED-49A3-B8CC-F1B1620F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085975"/>
            <a:ext cx="173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D856378-A14F-42A5-8A5F-738868BDB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Организация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44BE4CB-7486-4900-8632-7D3358110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13716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паспорт · оргкомитет · регламент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B24605F-7F22-4C44-8D85-EBC677CA4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15811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3–6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42EF07-32F8-4B4E-8AA8-ABFEE1D3F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057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10093E-98F5-4750-BACF-A521C6BB9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085975"/>
            <a:ext cx="173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F00ED18-E36A-460C-A19A-5F8FF80EA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476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Проектирование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FB82849-F9E8-48EE-A887-D9E505F80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048000"/>
            <a:ext cx="13716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экспертиза · регионы · типовые документы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9BFF7EF-7D12-4DE7-9F97-714B3E1F1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5811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6–12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7A5D4F-43C0-4F4D-B306-AB39FECE1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057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3215C0-3F48-4ABA-9878-0A66D479E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085975"/>
            <a:ext cx="173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D76E26C-33A3-457D-85AA-8EBCA7244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476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Подготовка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B416BF3A-CB4F-4262-9815-49BCD68B0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048000"/>
            <a:ext cx="13716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консорциумы · площадки · финансирование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1385537-7B8C-4FE2-8D94-DEFD415E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15811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12–24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E68BA7-7775-4D07-BEB9-97BA24C0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057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F77ED2-4C49-42AA-9EFD-92A9D5933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085975"/>
            <a:ext cx="173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0D6E5F1F-96F2-4D45-9579-792F8BC7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476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Пилоты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93ECAAE6-E5F9-4F69-9CF6-6CF514D58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048000"/>
            <a:ext cx="13716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создание · эксплуатация · верификация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0F79B06-DEB7-4FDD-9B03-EB9DD6A2F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5811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18–30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0B27503-806A-4FA9-9E5E-07A0B18C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057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55867DA-C1E7-4E8D-9888-722C68CB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085975"/>
            <a:ext cx="173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CEA7DCBE-209F-484A-8BC7-3B29CD11B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476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Первая серия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87B09F9F-BCCD-4277-96C8-EC7AE5C65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048000"/>
            <a:ext cx="13716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производство · договоры · сервис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73D6320B-BBA5-4C2A-838F-AD30C0AF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5811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24–36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63BC37A-8F34-4CDC-A310-F453D57D2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0574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4ECB6018-9909-4DE2-85BA-C28C816C8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476500"/>
            <a:ext cx="1562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Масштаб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401DD8AE-2EA6-417F-9FB8-97855C6E0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048000"/>
            <a:ext cx="13716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тиражирование · экспорт · институционализация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B7C2B65-E6DE-44FD-936C-8A4BACC9E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14850"/>
            <a:ext cx="104013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CEFDBA52-3885-4D3D-857D-943EB9F29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7053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Ключевой рубеж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8C6BB390-CDC2-4A79-B586-01D320F4E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029200"/>
            <a:ext cx="971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первые подтверждённые пилоты и контракты должны создавать основу для первой серии</a:t>
            </a:r>
          </a:p>
        </p:txBody>
      </p:sp>
      <p:sp>
        <p:nvSpPr>
          <p:cNvPr id="36" name="page">
            <a:extLst xmlns:a="http://schemas.openxmlformats.org/drawingml/2006/main">
              <a:ext uri="{FF2B5EF4-FFF2-40B4-BE49-F238E27FC236}">
                <a16:creationId xmlns:a16="http://schemas.microsoft.com/office/drawing/2014/main" id="{A02DAF49-1F94-43A1-BAD2-F704E419B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470616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6D9018D2-1003-42B5-AAD0-B2EB52940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AF3CAB-D59C-41FA-95E7-08B0FD3F5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Первые 100 дней должны завершиться готовым пакетом запуска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994693-A88B-4B9D-9CEC-3234A19E4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3F82616A-9CC4-44DF-96FA-715C4EF5C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01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1B4AB25-4FD9-4C16-B61C-28053FEA6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15430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Оргкомитет и секретариат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C408E33-CB97-4F3B-9006-B1B33409D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430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02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49ED084-B1B7-495B-90A2-AEF50E09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5430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Единая терминология и границы программы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59FE77C-35E4-4BFE-9250-4D78FECD4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03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6C22A0B-6159-4D45-BD1D-C2FF41C0D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30 инициатив и 20 технологических потребностей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987BAA4-971D-4496-A5A5-FACCB9728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812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04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C77C718-32AC-4623-A1A5-CCF931AAE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812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10 проектов углублённой экспертизы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9EAB1455-D3AC-4503-B05C-8A6399BF6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05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5E0B261-B30F-4036-89DB-538B88F00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194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3–5 пилотных регионов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71EDC50-0FD5-42C8-B2B7-E02AD61E4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194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06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F98C53E2-5642-4668-BD02-FCE1F128A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194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Типовой паспорт и соглашение консорциума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AED1833-D9FA-478B-8C3E-1C98CD47E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07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F61E8D5-28E9-4769-A440-92F03CE80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0576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Структура ECO‑PPA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FEAA49D6-3DD7-4B12-AD8F-3FA3CF001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576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08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084114AF-0652-458B-932C-041A4D653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0576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Прототип цифрового реестра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DCAB51E-42C4-4A01-89EC-0CEDC0A8D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58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09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9048A7F-95C2-4819-AC4E-A638CB18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958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Смета пилотного цикла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0245624-4C8D-44A0-973F-8F288BC86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895850"/>
            <a:ext cx="495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10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D2F508E5-4529-4371-B09A-F0E93FD41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895850"/>
            <a:ext cx="4400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Пакет решений для руководства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98A5826-2DC8-4793-8FEA-25778D6B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29300"/>
            <a:ext cx="10668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page">
            <a:extLst xmlns:a="http://schemas.openxmlformats.org/drawingml/2006/main">
              <a:ext uri="{FF2B5EF4-FFF2-40B4-BE49-F238E27FC236}">
                <a16:creationId xmlns:a16="http://schemas.microsoft.com/office/drawing/2014/main" id="{5C5AE3DC-6117-4CD6-9C5F-2D455B41A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00715390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7365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20EF7FE-5916-4A49-AA0A-3F8565CF3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72390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A34B"/>
                </a:solidFill>
              </a:defRPr>
            </a:pPr>
            <a:r>
              <a:rPr sz="1350" b="1">
                <a:solidFill>
                  <a:srgbClr val="C7A34B"/>
                </a:solidFill>
              </a:rPr>
              <a:t>ПРЕДЛАГАЕМОЕ РЕШЕНИЕ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7630E93-3D6B-44C1-B04E-AE3935A6C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352550"/>
            <a:ext cx="7429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Запустить 100‑дневный</a:t>
            </a:r>
          </a:p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предпроектный этап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04D3E523-9821-4521-B370-ECBC0D2BC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7C80"/>
                </a:solidFill>
              </a:defRPr>
            </a:pPr>
            <a:r>
              <a:rPr sz="1500" b="1">
                <a:solidFill>
                  <a:srgbClr val="0F7C80"/>
                </a:solidFill>
              </a:rPr>
              <a:t>Результат этапа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4D243E-8F1D-47C6-B707-13C35A61A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338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4E5CA3B-981A-4A3E-93A0-ECA6FC68B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3855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согласованный паспорт программы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94E531-2A0C-4F2F-B28C-92063E286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338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B8CD721-2D12-4FB2-B71F-D45B59639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проверенный пилотный портфель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A07583-2133-4B3F-BA60-0129D01DB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339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0508B460-6E1F-4DB2-9813-C9799510F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3865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модель управления и цифрового контроля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49217D-9621-4DA8-800E-E1F0ECECB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339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80137EE-036D-4558-BA1E-A8630FD3C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83870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проект бюджета и источники финансирования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FB9796-A103-44C6-8BC8-ECACB718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5FE8489-3A04-42B8-AF91-91714CBC7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3875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типовые соглашения, включая ECO‑PPA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C19E3C-9388-4447-957B-8C6DFAC56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200150"/>
            <a:ext cx="19050" cy="434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FB2B982C-71DB-48D5-95DD-E6EA4486C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15265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НПП АСИ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F195C9E-EDF6-4998-A3DA-400717E01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686050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F7C80"/>
                </a:solidFill>
              </a:defRPr>
            </a:pPr>
            <a:r>
              <a:rPr sz="2025" b="1">
                <a:solidFill>
                  <a:srgbClr val="0F7C80"/>
                </a:solidFill>
              </a:rPr>
              <a:t>«ЭКВИЛИБРИУМ»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94C52743-5125-4DC3-A7A2-C47979C45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63855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Наука → производство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→ подтверждённый результат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→ масштабирование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14BD392-0707-46A6-97F3-F22AA6E6E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5981700"/>
            <a:ext cx="1943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9E2F3"/>
                </a:solidFill>
              </a:defRPr>
            </a:pPr>
            <a:r>
              <a:rPr sz="975" b="1">
                <a:solidFill>
                  <a:srgbClr val="D9E2F3"/>
                </a:solidFill>
              </a:rPr>
              <a:t>Проект концепции</a:t>
            </a:r>
          </a:p>
        </p:txBody>
      </p:sp>
    </p:spTree>
    <p:extLst>
      <p:ext uri="{BB962C8B-B14F-4D97-AF65-F5344CB8AC3E}">
        <p14:creationId xmlns:p14="http://schemas.microsoft.com/office/powerpoint/2010/main" val="13217980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kicker">
            <a:extLst xmlns:a="http://schemas.openxmlformats.org/drawingml/2006/main">
              <a:ext uri="{FF2B5EF4-FFF2-40B4-BE49-F238E27FC236}">
                <a16:creationId xmlns:a16="http://schemas.microsoft.com/office/drawing/2014/main" id="{238B8B46-DAE1-4213-83A3-769FF895B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011CFC-E017-4B48-9E6E-B06FA18F7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Сильные разработки теряются между наукой и рынком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93D08E-184B-45CA-8893-D6EB8BEBF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08A2FF34-1097-421F-97E4-5501C7AA6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685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2937"/>
                </a:solidFill>
              </a:defRPr>
            </a:pPr>
            <a:r>
              <a:rPr sz="1800" b="1">
                <a:solidFill>
                  <a:srgbClr val="1F2937"/>
                </a:solidFill>
              </a:rPr>
              <a:t>Сегодня путь технологии распадается на несвязанные участки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FBD0F51-D0EF-4205-996D-570021CC7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НАУКА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83806F-C41C-4ECA-A15A-79E415237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209800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A91BA00-D85A-44E9-884E-EDBE4AB5D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0574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нет гарантированного заказчика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458F6F11-EB1D-4289-928E-66947C133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32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ПРОТОТИП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CDBF26-5056-442A-80D7-75575B8DF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895600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13B32F8-8E88-4B74-8E43-B116EDA64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432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не готов к серийному производству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9B76447-815E-4EE8-8A29-395033946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ПИЛОТ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E07D8F-F8D3-4785-A318-B471292A8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581400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39F02AA-2BF4-47F0-9DA1-A0408DDE7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290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не переходит в масштаб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2DB82B6-39B1-481D-A4B0-6B5926E6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ИНВЕСТОР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8B3AAF-5DAF-4F61-AB71-EBDA4DEC8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4267200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1ED7CF7-1894-4A68-9979-03F1F401D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148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не видит предсказуемого денежного потока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55DFB5C-77EE-4F55-B41F-B78DEE471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РЕГИОН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A06C05-5104-4B83-AFB3-47E133DDE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4953000"/>
            <a:ext cx="457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6B1170B-4E98-42E8-AE74-028D8C9B8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006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не получает готового решения с ответственным оператором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EE13C0-49F5-4701-9C5C-DD9F4BE22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619250"/>
            <a:ext cx="2400300" cy="371475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E46D1CC-C5A1-4326-ADF0-F25AB56F4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962150"/>
            <a:ext cx="1828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65D"/>
                </a:solidFill>
              </a:defRPr>
            </a:pPr>
            <a:r>
              <a:rPr sz="1650" b="1">
                <a:solidFill>
                  <a:srgbClr val="17365D"/>
                </a:solidFill>
              </a:rPr>
              <a:t>КЛЮЧЕВОЙ</a:t>
            </a:r>
          </a:p>
          <a:p xmlns:a="http://schemas.openxmlformats.org/drawingml/2006/main">
            <a:pPr algn="ctr">
              <a:defRPr sz="1650" b="1">
                <a:solidFill>
                  <a:srgbClr val="17365D"/>
                </a:solidFill>
              </a:defRPr>
            </a:pPr>
            <a:r>
              <a:rPr sz="1650" b="1">
                <a:solidFill>
                  <a:srgbClr val="17365D"/>
                </a:solidFill>
              </a:rPr>
              <a:t>РАЗРЫВ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0A84FA95-3A90-49DE-8BA4-830BAA0D9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9718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Идея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E96B93D0-6F59-4CAA-B949-CE064CB8C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3409950"/>
            <a:ext cx="533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667085"/>
                </a:solidFill>
              </a:defRPr>
            </a:pPr>
            <a:r>
              <a:rPr sz="2250" b="1">
                <a:solidFill>
                  <a:srgbClr val="667085"/>
                </a:solidFill>
              </a:rPr>
              <a:t>≠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9925B816-5588-49F7-9A8F-44D4137E6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9243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65D"/>
                </a:solidFill>
              </a:defRPr>
            </a:pPr>
            <a:r>
              <a:rPr sz="1800" b="1">
                <a:solidFill>
                  <a:srgbClr val="17365D"/>
                </a:solidFill>
              </a:rPr>
              <a:t>Серия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EB6D95E-2FF7-4966-9088-A870E0D87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705350"/>
            <a:ext cx="1828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Нужна единая траектория полного цикла</a:t>
            </a:r>
          </a:p>
        </p:txBody>
      </p:sp>
      <p:sp>
        <p:nvSpPr>
          <p:cNvPr id="26" name="page">
            <a:extLst xmlns:a="http://schemas.openxmlformats.org/drawingml/2006/main">
              <a:ext uri="{FF2B5EF4-FFF2-40B4-BE49-F238E27FC236}">
                <a16:creationId xmlns:a16="http://schemas.microsoft.com/office/drawing/2014/main" id="{58FAE095-3006-4FFA-BDFA-844FB6028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918247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kicker">
            <a:extLst xmlns:a="http://schemas.openxmlformats.org/drawingml/2006/main">
              <a:ext uri="{FF2B5EF4-FFF2-40B4-BE49-F238E27FC236}">
                <a16:creationId xmlns:a16="http://schemas.microsoft.com/office/drawing/2014/main" id="{C734561A-040E-44A3-B300-2747BBB1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2887549-491F-4147-A4D4-B28F8A03C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Программа соединяет семь контуров в одну систему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B51BC1-0897-4CEB-9326-B5C9A6C9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779121-C320-42F7-BB35-CE97AAED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71650"/>
            <a:ext cx="1352550" cy="30670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B422A8A-5E19-41B5-9977-614C686FB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431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01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3073887-6109-4282-B13C-CEF2E3BEE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112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СТРАТЕГИЯ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005F93C-A904-47C7-B6DE-998CC3BF4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14700"/>
            <a:ext cx="112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национальные задачи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629C29-65CA-463F-BCA6-2671B19BA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" y="4267200"/>
            <a:ext cx="495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DB20EF-F74B-4D8E-A0AA-CCE2BA342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771650"/>
            <a:ext cx="1352550" cy="30670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2E79F19-EFE7-483A-9612-D4CF71E84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19431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4C4BE8CB-AF79-4333-9545-5740E9EC1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571750"/>
            <a:ext cx="112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ИНИЦИАТИВЫ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3528A51-843A-487A-A245-62791B9AC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314700"/>
            <a:ext cx="112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решения и команды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5C5418-97C7-4980-BA04-228188602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81275" y="4267200"/>
            <a:ext cx="495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9DC389-31D6-42B7-8E86-A23884C16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771650"/>
            <a:ext cx="1352550" cy="30670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D8A97BB-4D23-47A1-9A64-E9528E1F2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19431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03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2B68AEE-C80E-4083-82F0-83D57C982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571750"/>
            <a:ext cx="112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НАУКА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34601FE5-2CAC-45D2-8711-84DBCF39A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314700"/>
            <a:ext cx="112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экспертиза и НИОКР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8576F4-6C37-4C25-B961-B0C418DEC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4325" y="4267200"/>
            <a:ext cx="495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A4F162-1913-4D72-A61D-D21A070C3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771650"/>
            <a:ext cx="1352550" cy="30670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5D2652EC-7452-416A-8185-27DA88890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19431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04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0B7A2CD3-A0AF-4439-A0F4-89907448E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571750"/>
            <a:ext cx="112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ПРОИЗВОДСТВО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F5681FB-89D0-476D-A4CF-A7BB5EB54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314700"/>
            <a:ext cx="112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кооперация и серия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46B00A3-B3DC-48C8-9939-A0C7425C3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267200"/>
            <a:ext cx="495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4AA725D-FFE5-443E-BB98-434A3998C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771650"/>
            <a:ext cx="1352550" cy="30670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0D06CB73-239A-41A7-B125-E34F98FCA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9431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05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B819DFF8-C60C-4F52-BDD2-1DEA4B6A2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571750"/>
            <a:ext cx="112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ФИНАНСЫ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E6F17C7F-7BED-416B-8EE3-6ECDCB24C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314700"/>
            <a:ext cx="112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капитал и контракт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D53BA0-C3BF-47F6-BF63-B4903B518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4267200"/>
            <a:ext cx="495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B373D9D-8A11-4697-AA68-56436DC2C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71650"/>
            <a:ext cx="1352550" cy="30670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6093D281-6907-46F3-A0FF-57D74B404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9431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06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ED83F160-E539-4DA8-AA4B-7D82CC176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571750"/>
            <a:ext cx="112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ТЕРРИТОРИИ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8234605E-9CAE-4817-AE16-91C8FA510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314700"/>
            <a:ext cx="112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пилоты и внедрение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C8D6CF5-810D-48AB-9184-C68067CD0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3475" y="4267200"/>
            <a:ext cx="495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FFB5CF5-A21B-46DB-A58E-0A78A7AF3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1771650"/>
            <a:ext cx="1352550" cy="3067050"/>
          </a:xfrm>
          <a:prstGeom xmlns:a="http://schemas.openxmlformats.org/drawingml/2006/main" prst="roundRect">
            <a:avLst>
              <a:gd name="adj" fmla="val 8451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BAC456A4-9085-44E3-A062-0961385C5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1943100"/>
            <a:ext cx="495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7C80"/>
                </a:solidFill>
              </a:defRPr>
            </a:pPr>
            <a:r>
              <a:rPr sz="1275" b="1">
                <a:solidFill>
                  <a:srgbClr val="0F7C80"/>
                </a:solidFill>
              </a:rPr>
              <a:t>07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8C87A933-33E6-4BC3-A661-49C569B48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571750"/>
            <a:ext cx="112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65D"/>
                </a:solidFill>
              </a:defRPr>
            </a:pPr>
            <a:r>
              <a:rPr sz="1350" b="1">
                <a:solidFill>
                  <a:srgbClr val="17365D"/>
                </a:solidFill>
              </a:rPr>
              <a:t>ДАННЫЕ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6013BDE9-B541-4E5C-8B45-1714E1E8B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314700"/>
            <a:ext cx="11239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контроль результата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62A9083-3400-4274-8994-16DA1FA7A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4267200"/>
            <a:ext cx="495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A3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40BBC853-A3DE-4E8B-AF06-7C373D76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334000"/>
            <a:ext cx="1028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65D"/>
                </a:solidFill>
              </a:defRPr>
            </a:pPr>
            <a:r>
              <a:rPr sz="1650" b="1">
                <a:solidFill>
                  <a:srgbClr val="17365D"/>
                </a:solidFill>
              </a:rPr>
              <a:t>Итог: единый портфель проектов с заказчиком, производителем, финансированием и измеримым эффектом</a:t>
            </a:r>
          </a:p>
        </p:txBody>
      </p:sp>
      <p:sp>
        <p:nvSpPr>
          <p:cNvPr id="40" name="page">
            <a:extLst xmlns:a="http://schemas.openxmlformats.org/drawingml/2006/main">
              <a:ext uri="{FF2B5EF4-FFF2-40B4-BE49-F238E27FC236}">
                <a16:creationId xmlns:a16="http://schemas.microsoft.com/office/drawing/2014/main" id="{773C4783-5416-4DF8-B8F0-25B134CBB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7259056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kicker">
            <a:extLst xmlns:a="http://schemas.openxmlformats.org/drawingml/2006/main">
              <a:ext uri="{FF2B5EF4-FFF2-40B4-BE49-F238E27FC236}">
                <a16:creationId xmlns:a16="http://schemas.microsoft.com/office/drawing/2014/main" id="{367A5D13-91AF-4501-87EE-8656F8117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00761D-537D-4286-8ADF-6D8FE4841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Инициатива проходит двенадцать контрольных этапов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EDE4FB-A169-4AC9-B660-4A9177E5C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4B2BFB-D247-461E-B014-E7F552CD8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31457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1E942D-CB47-48AB-B874-B36F086E3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F669557-136F-4A92-A279-F324B586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28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D875485-B4FC-49FC-B846-2B88D0AE5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Вход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F014A8-8B19-4567-B68A-1EEF3AA2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31457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DB6881-96AF-4E91-99A6-53B37A54A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171450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99B528A-FE62-4448-B914-F896EE861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1828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83A9A62-EFC6-4648-8A47-E4B0FDFC9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1526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Скрининг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F1EC0A-2A3F-4D44-AC7B-9E005D7B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31457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8B9F28-7B23-437B-8945-82ADB4E33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71450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1029533-DFC1-4622-A116-F690D93D3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828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03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6BFCB10D-A68E-4F44-9AB4-23DBA7098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526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Экспертиза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2D1862-84CD-4C16-8325-C18CFEADD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1457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EAE00E-F2AF-4216-8531-71E1F0B57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171450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A9115DF7-462C-4CAE-955E-4EB8976EB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828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04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D57A7BB0-D747-4E20-98A9-91679F0B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526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Проектирование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E1C2C91-7D85-457A-BF1B-2CD936AD8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1457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B02131-8A05-4331-B704-CB6AF8324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71450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9293DA68-6101-4B15-AE1E-E194D28A4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828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05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B501AA1F-527F-4DE5-AA97-1C19C8AA0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1526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Кооперация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1FC0A0-E214-466D-A338-4AE17E174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00400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017127-6B48-4364-929F-E5E6F30E9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71450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F02BFDCB-960F-4A01-9D36-A280B5BE3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1828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06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63A68CFD-B515-4D66-9288-2C9C7779B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1526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Финансирование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5F6DEA-A8A4-4B0E-B8A4-C04C53D21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27672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B780962-E3AD-4A68-8B38-5A7FE707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515B108C-9FD5-4225-ABE6-37B396A86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07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2285FD83-1FEC-426F-8B02-08B573D4F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1480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Пилот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3EEBCAA-D813-41E0-9C98-0E979476A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27672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4B36121-C5BD-4662-898E-6E1100AA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67665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7D3CDDF5-3A86-4906-84A1-F68ACD850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7909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08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4B849DF6-7B2C-47EE-8736-9010A9A4B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11480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Верификация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DAE13E5-CBC0-4831-B424-EF6E5D49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27672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F4A2E8C-5650-4F10-BD2C-81ADE9688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67665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4F37223D-37BF-4AEF-AA82-C6921E60A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7909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09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BFFF6473-2623-4B41-BEE3-7D7CA3030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11480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Сертификация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FB46A98-713B-45B9-B111-270F1B2F1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7672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B3F24B0-A4AC-44E5-8EED-625DFEEAE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67665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157F910F-4B11-46C5-988C-747513153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7909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10</a:t>
            </a:r>
          </a:p>
        </p:txBody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11E8A23B-C93A-4CA6-B7A4-E27CA00E1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11480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Контракт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E360801-BDB3-4E69-A232-51489E04F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276725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8F17E9E-B33D-4A6C-88FE-97DD03A88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67665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76B7E132-55BA-4860-897D-C733AE82B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909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11</a:t>
            </a:r>
          </a:p>
        </p:txBody>
      </p:sp>
      <p:sp>
        <p:nvSpPr>
          <p:cNvPr id="47" name="text">
            <a:extLst xmlns:a="http://schemas.openxmlformats.org/drawingml/2006/main">
              <a:ext uri="{FF2B5EF4-FFF2-40B4-BE49-F238E27FC236}">
                <a16:creationId xmlns:a16="http://schemas.microsoft.com/office/drawing/2014/main" id="{9B654FD9-7CFB-40F9-8582-61024EC5D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11480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Серия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A1443F8-5CFD-4854-9F79-4DE939911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676650"/>
            <a:ext cx="14859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text">
            <a:extLst xmlns:a="http://schemas.openxmlformats.org/drawingml/2006/main">
              <a:ext uri="{FF2B5EF4-FFF2-40B4-BE49-F238E27FC236}">
                <a16:creationId xmlns:a16="http://schemas.microsoft.com/office/drawing/2014/main" id="{17C9A0CB-35A8-4D62-984F-4FBD423BB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7909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F7C80"/>
                </a:solidFill>
              </a:defRPr>
            </a:pPr>
            <a:r>
              <a:rPr sz="1125" b="1">
                <a:solidFill>
                  <a:srgbClr val="0F7C80"/>
                </a:solidFill>
              </a:rPr>
              <a:t>12</a:t>
            </a:r>
          </a:p>
        </p:txBody>
      </p:sp>
      <p:sp>
        <p:nvSpPr>
          <p:cNvPr id="50" name="text">
            <a:extLst xmlns:a="http://schemas.openxmlformats.org/drawingml/2006/main">
              <a:ext uri="{FF2B5EF4-FFF2-40B4-BE49-F238E27FC236}">
                <a16:creationId xmlns:a16="http://schemas.microsoft.com/office/drawing/2014/main" id="{0AF27097-E4A8-41FE-BDCA-A4B4F664E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11480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Масштаб</a:t>
            </a:r>
          </a:p>
        </p:txBody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307DE553-47C3-43EC-823B-0A3AB5A02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657850"/>
            <a:ext cx="9982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F4E78"/>
                </a:solidFill>
              </a:defRPr>
            </a:pPr>
            <a:r>
              <a:rPr sz="1500" b="1">
                <a:solidFill>
                  <a:srgbClr val="1F4E78"/>
                </a:solidFill>
              </a:rPr>
              <a:t>Переход между стадиями — только после подтверждения готовности, данных и ответственности</a:t>
            </a:r>
          </a:p>
        </p:txBody>
      </p:sp>
      <p:sp>
        <p:nvSpPr>
          <p:cNvPr id="52" name="page">
            <a:extLst xmlns:a="http://schemas.openxmlformats.org/drawingml/2006/main">
              <a:ext uri="{FF2B5EF4-FFF2-40B4-BE49-F238E27FC236}">
                <a16:creationId xmlns:a16="http://schemas.microsoft.com/office/drawing/2014/main" id="{6838242F-2E4E-4C9A-91E9-E6E31D379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26064002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kicker">
            <a:extLst xmlns:a="http://schemas.openxmlformats.org/drawingml/2006/main">
              <a:ext uri="{FF2B5EF4-FFF2-40B4-BE49-F238E27FC236}">
                <a16:creationId xmlns:a16="http://schemas.microsoft.com/office/drawing/2014/main" id="{9CE63D9F-5EE4-441F-8CF9-D7DCA877F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018D7E-215A-48C5-B8F4-33C99798D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19 направлений охватывают ресурсную и промышленную основу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99BF0B-580A-44D9-8AF6-87DB45912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FE7846FB-0927-4C0C-88E1-E441DA516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42B2A8-B7B5-4940-969C-908CE1039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192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2E290BE-84B1-4A68-B986-A5B4EB0C1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5811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Распределённая энергетика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1B0A408-477B-4E46-80AB-CA75BBC6D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811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738AB3-B72F-44DF-B4A0-F36CE27D4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192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06C4921D-1DC8-4522-8AA3-4E0D5757D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5811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Накопление энергии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5E06D61-335E-4F56-B7C6-2867C1D60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9A1B32-0FDD-40E6-BDB9-D6BF675C2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6955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9661517-45C3-4070-8751-D1DEE36F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4574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Экомодули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E8AC4DCC-474D-40F7-93F7-1FCF67988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574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7A667B-DCD5-49F7-8ED9-E9F32BCE2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6955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57698E15-101D-42F9-BB47-DB98BB82C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4574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Водные технологии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9C1D626-BEA8-470C-9307-A75B9FDB1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E86262-08D1-4AF4-B592-3A0425DA3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5718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F2E78B82-F101-44CB-B1F3-34058C5F5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3337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Замкнутый цикл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E80CD93-A390-4C2A-BF5C-3EADF03EC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337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F79C7A-0EA3-4E78-8F2B-2D8CA6AC7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5718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FE6115E5-DDEE-473F-AABF-25F1EE1E7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3337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Восстановление почв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27E4ABFF-E308-4C6A-99EC-E04266C42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07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173A16-FF2D-4D99-B915-A27ADC5B3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481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41D093BD-0170-4309-98DD-73CBE427E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2100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Новые материалы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17FD577-1795-4B94-93D8-A08D62662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00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08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4362FE-9701-420D-A42B-F469E759F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4481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00F06E7D-0101-4E3B-848E-23E7DB6AB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2100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Зелёное строительство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2A7BAB7C-C4FC-4209-9360-2565553F4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6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09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2A808BA-3AE0-44BF-B21B-966E783A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3244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B8FFDFFD-0D25-4B26-BC40-56FCDC68C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0863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Экологический транспорт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D28D81B4-8B2F-4235-96E3-563030CB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86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F7C80"/>
                </a:solidFill>
              </a:defRPr>
            </a:pPr>
            <a:r>
              <a:rPr sz="1800" b="1">
                <a:solidFill>
                  <a:srgbClr val="0F7C80"/>
                </a:solidFill>
              </a:rPr>
              <a:t>10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7C89EF-18F4-484E-AD2E-8033846C4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324475"/>
            <a:ext cx="323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27B97676-DEA5-48F3-A509-85D05B7D2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5086350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7365D"/>
                </a:solidFill>
              </a:defRPr>
            </a:pPr>
            <a:r>
              <a:rPr sz="1575" b="1">
                <a:solidFill>
                  <a:srgbClr val="17365D"/>
                </a:solidFill>
              </a:rPr>
              <a:t>Агро- и биотехнологии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406985F6-6AEC-4C7A-A68F-0433E63A6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19800"/>
            <a:ext cx="1000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7085"/>
                </a:solidFill>
              </a:defRPr>
            </a:pPr>
            <a:r>
              <a:rPr sz="1350" b="0">
                <a:solidFill>
                  <a:srgbClr val="667085"/>
                </a:solidFill>
              </a:rPr>
              <a:t>Первый контур — производство энергии, ресурсов, материалов и устойчивой инфраструктуры</a:t>
            </a:r>
          </a:p>
        </p:txBody>
      </p:sp>
      <p:sp>
        <p:nvSpPr>
          <p:cNvPr id="35" name="page">
            <a:extLst xmlns:a="http://schemas.openxmlformats.org/drawingml/2006/main">
              <a:ext uri="{FF2B5EF4-FFF2-40B4-BE49-F238E27FC236}">
                <a16:creationId xmlns:a16="http://schemas.microsoft.com/office/drawing/2014/main" id="{1E12E32C-44CC-4E08-A9F9-A58D738A6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514817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kicker">
            <a:extLst xmlns:a="http://schemas.openxmlformats.org/drawingml/2006/main">
              <a:ext uri="{FF2B5EF4-FFF2-40B4-BE49-F238E27FC236}">
                <a16:creationId xmlns:a16="http://schemas.microsoft.com/office/drawing/2014/main" id="{4C889E98-AFB1-4271-BBE3-23A536843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650067D-66B1-4C43-B712-DBA8B70CA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Цифровой, социальный и институциональный контуры завершают систему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D7A861-E87A-4B99-A02F-3F12CAE0B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CA961E-B25B-4BE4-AEF8-4B3FA4407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D432C4B-E648-4396-8EE2-9A1EDA27D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669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A8C0848-3E18-4C05-B3E7-64DCF1621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8478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Биоценозный мониторинг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2926DF-B0C4-40EA-AD08-944AC77BD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145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CC774CC-79D4-4CC4-A028-83BAB2404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8669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12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2EC32C2-75EC-414D-AB49-AD857DCC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18478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Климатическая адаптация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A0EF59-4275-4EF5-8FE9-5D79E6523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7145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E06D1E05-63FA-4480-96A8-CA04CA313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669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13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F61D74F-57D0-4290-91A6-3B66DE89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8478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Промышленная автоматизация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C27BBE-CCE1-4C67-A258-93D18E26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7C4518E-4407-4954-8598-FC3030E68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242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4A5C1D8-BF64-4D61-89CE-B35F2D1D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1051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Промышленный ИИ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E3B3DA-B77E-4A10-B513-B66214F1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9718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701C537-2219-490D-877E-6A590247E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1242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15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31E6EFE-CCA2-4A5A-8120-7A2C245BD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1051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Цифровые двойники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F634C4-11CF-4337-8AEC-5CA52E28F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718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7348F2BA-E08E-47A9-AFDA-227F6EF78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1242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16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3865DF37-7CD0-4CEC-B896-C9395228C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1051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Медицина и реабилитация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739D4F-A86D-4A7E-A86C-56A65AD75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4F002991-2A32-4A3F-98FD-4AFAF35E9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815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17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940791DD-4594-442B-87BA-6F0A362BF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3624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Безопасность и устойчивость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5B400B-2E60-4194-8F15-54E7B910D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2291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8718D286-6A22-4C02-8A81-5910EFE7B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3815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18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FC28C690-8478-419A-A1C8-504167CE6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3624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Инженерные кадры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E2E188-0B40-4629-AC22-2F430C52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29100"/>
            <a:ext cx="3333750" cy="933450"/>
          </a:xfrm>
          <a:prstGeom xmlns:a="http://schemas.openxmlformats.org/drawingml/2006/main" prst="roundRect">
            <a:avLst>
              <a:gd name="adj" fmla="val 12245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EFCE1270-0DA9-4C89-8EF1-E4D3FB8B0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3815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7C80"/>
                </a:solidFill>
              </a:defRPr>
            </a:pPr>
            <a:r>
              <a:rPr sz="1650" b="1">
                <a:solidFill>
                  <a:srgbClr val="0F7C80"/>
                </a:solidFill>
              </a:rPr>
              <a:t>19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9B73BF9B-E1E0-4C0F-9EE2-271890F77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3624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Стандарты и экспорт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5187C829-6026-48D0-99F7-91CCD9DB7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791200"/>
            <a:ext cx="1040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F4E78"/>
                </a:solidFill>
              </a:defRPr>
            </a:pPr>
            <a:r>
              <a:rPr sz="1500" b="1">
                <a:solidFill>
                  <a:srgbClr val="1F4E78"/>
                </a:solidFill>
              </a:rPr>
              <a:t>Каждое направление детализируется до 13 поднаправлений после отраслевой экспертизы</a:t>
            </a:r>
          </a:p>
        </p:txBody>
      </p:sp>
      <p:sp>
        <p:nvSpPr>
          <p:cNvPr id="32" name="page">
            <a:extLst xmlns:a="http://schemas.openxmlformats.org/drawingml/2006/main">
              <a:ext uri="{FF2B5EF4-FFF2-40B4-BE49-F238E27FC236}">
                <a16:creationId xmlns:a16="http://schemas.microsoft.com/office/drawing/2014/main" id="{B135D327-FCC4-4E73-ABA5-2F0FC7D47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4270914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kicker">
            <a:extLst xmlns:a="http://schemas.openxmlformats.org/drawingml/2006/main">
              <a:ext uri="{FF2B5EF4-FFF2-40B4-BE49-F238E27FC236}">
                <a16:creationId xmlns:a16="http://schemas.microsoft.com/office/drawing/2014/main" id="{C5C3E540-ADF4-44A9-A220-EE4093E9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A725C7E-0830-43E0-952E-22F0D2E80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ECO‑PPA превращает подтверждённый эффект в устойчивый спрос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260C68-83A2-4466-88F4-6962CFF9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BC60F64E-C0D0-4B47-9404-123BAD5F7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F2937"/>
                </a:solidFill>
              </a:defRPr>
            </a:pPr>
            <a:r>
              <a:rPr sz="1725" b="1">
                <a:solidFill>
                  <a:srgbClr val="1F2937"/>
                </a:solidFill>
              </a:rPr>
              <a:t>Классический PPA оплачивает энергию. ECO‑PPA расширяет предмет долгосрочного заказа.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359878-DF49-4EDA-A1D3-3EA87B2B9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14668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10B2D9B-45A1-430A-9E45-A8ED4B9AA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574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ENERGY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21E331E-C206-4147-8168-2EA03F109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057400"/>
            <a:ext cx="621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энергия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7E8627-9690-42DC-8FB9-417961293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14668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255B7AA-0FAF-4E75-92B4-CB037B920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EFFICIENCY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F96AAFB-7176-440E-B74E-4468D6C0A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552700"/>
            <a:ext cx="621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сбережённый ресурс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6EF190-05F2-4F28-BD04-F7BF8875E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14668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DA6F86C-1B75-41FA-A88F-8C67C3E2B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WATER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D129F12-B6D2-422F-AB90-21E4F16AB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048000"/>
            <a:ext cx="621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подготовленная вода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DF89A9-80E4-4287-96C9-30E84F2AA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14668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1736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2C9AF20-5E00-42F9-AE0E-4E573AF90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433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WASTE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CA25BE3-8EA2-4A99-8A3E-92374FC90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543300"/>
            <a:ext cx="621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переработанные материалы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A4BA79-2A80-41D4-AD23-6FADEF82B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14668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5F38822-29CF-408D-91C3-97CFB338A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386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NATURE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A0CF4136-9640-4116-A7B9-4C373E4F4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038600"/>
            <a:ext cx="621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восстановленная экосистема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D835C26-32DB-4AC1-93FB-E89F3E515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4668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484A69F1-5C2F-4E11-A8B3-EE6D2C941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339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INFRA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39641E85-555D-4691-872F-34276DCF7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533900"/>
            <a:ext cx="621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доступность инфраструктуры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AA3587-1904-45F4-962C-16262EFA8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29200"/>
            <a:ext cx="146685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6B8E1253-9C1C-4E36-AE55-F220AF16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292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SOCIAL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763F480-32A2-4677-AA94-430659234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5029200"/>
            <a:ext cx="6210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подтверждённый социальный результат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AE4BCEE-30B1-40F5-9376-F529EF287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038350"/>
            <a:ext cx="2743200" cy="337185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D4BD4FA6-DB90-4851-BF48-5E5E829A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24100"/>
            <a:ext cx="2209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365D"/>
                </a:solidFill>
              </a:defRPr>
            </a:pPr>
            <a:r>
              <a:rPr sz="1500" b="1">
                <a:solidFill>
                  <a:srgbClr val="17365D"/>
                </a:solidFill>
              </a:rPr>
              <a:t>ФИНАНСОВАЯ ЛОГИКА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0AA519CE-9A1A-4776-AD4D-F0C8BB760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4325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F7C80"/>
                </a:solidFill>
              </a:defRPr>
            </a:pPr>
            <a:r>
              <a:rPr sz="1425" b="1">
                <a:solidFill>
                  <a:srgbClr val="0F7C80"/>
                </a:solidFill>
              </a:rPr>
              <a:t>измеримый результат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9D7CB0C9-1F6A-40DF-80B7-115B9BEEB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354330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667085"/>
                </a:solidFill>
              </a:defRPr>
            </a:pPr>
            <a:r>
              <a:rPr sz="2100" b="1">
                <a:solidFill>
                  <a:srgbClr val="667085"/>
                </a:solidFill>
              </a:rPr>
              <a:t>↓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0C730D77-DB8E-4A68-99B8-D0A9F09C5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94335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долгосрочный контракт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EC0F92C3-DA7D-4097-8111-2E2126327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449580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667085"/>
                </a:solidFill>
              </a:defRPr>
            </a:pPr>
            <a:r>
              <a:rPr sz="2100" b="1">
                <a:solidFill>
                  <a:srgbClr val="667085"/>
                </a:solidFill>
              </a:rPr>
              <a:t>↓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75393753-98BB-4BA5-8AA2-B08F08699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876800"/>
            <a:ext cx="2324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F7C80"/>
                </a:solidFill>
              </a:defRPr>
            </a:pPr>
            <a:r>
              <a:rPr sz="1350" b="1">
                <a:solidFill>
                  <a:srgbClr val="0F7C80"/>
                </a:solidFill>
              </a:rPr>
              <a:t>проектное финансирование</a:t>
            </a:r>
          </a:p>
        </p:txBody>
      </p:sp>
      <p:sp>
        <p:nvSpPr>
          <p:cNvPr id="33" name="page">
            <a:extLst xmlns:a="http://schemas.openxmlformats.org/drawingml/2006/main">
              <a:ext uri="{FF2B5EF4-FFF2-40B4-BE49-F238E27FC236}">
                <a16:creationId xmlns:a16="http://schemas.microsoft.com/office/drawing/2014/main" id="{0ADB6D23-7CC0-4222-A33C-2BE86E68E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92646564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ABE0565A-C6D8-4005-992D-1C4FE7B1E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A8BF2D6-E3DF-48DF-BD53-8E8ED3468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Каждый участник отвечает за собственный контур результата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83D493-3917-4E78-B29E-5565E4800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B0FAD3D1-1F86-4C4B-B86B-3125D9D85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7C80"/>
                </a:solidFill>
              </a:defRPr>
            </a:pPr>
            <a:r>
              <a:rPr sz="1425" b="1">
                <a:solidFill>
                  <a:srgbClr val="0F7C80"/>
                </a:solidFill>
              </a:rPr>
              <a:t>АСИ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54FA26-13A9-4E70-9537-DC2B30A2E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1733550"/>
            <a:ext cx="438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B61A8A4-DDB7-4B5D-9A91-6E6C06C6A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562100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инициативы · барьеры · регионы · масштабирование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C3246B6-CD8F-4218-A39B-C97B70080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02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7C80"/>
                </a:solidFill>
              </a:defRPr>
            </a:pPr>
            <a:r>
              <a:rPr sz="1425" b="1">
                <a:solidFill>
                  <a:srgbClr val="0F7C80"/>
                </a:solidFill>
              </a:rPr>
              <a:t>ЭКВИЛИБРИУМ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823590-5C94-46C5-83DE-293BCA93F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371725"/>
            <a:ext cx="438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3100C7D-D97F-481B-B107-22D16DD11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200275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реестр · аналитика · цифровые двойники · KPI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64BC310-F5D5-4E99-B93C-694B75A50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7C80"/>
                </a:solidFill>
              </a:defRPr>
            </a:pPr>
            <a:r>
              <a:rPr sz="1425" b="1">
                <a:solidFill>
                  <a:srgbClr val="0F7C80"/>
                </a:solidFill>
              </a:rPr>
              <a:t>СПЕЦЗАЩИТА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0EC4B9-8152-468F-BD53-021320803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009900"/>
            <a:ext cx="438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175740E0-C39E-48A0-82F1-BC565845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838450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консорциумы · кооперация · исполнение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518EF09-6CFC-49C1-9D74-D78533D9B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НАУКА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249E43-8ACD-405D-8F60-0F2461D2B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648075"/>
            <a:ext cx="438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8D1C12A9-FFB2-4100-B413-7FCF45F05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476625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экспертиза · НИОКР · испытания · кадры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E72819A-A4B3-49E5-9231-F3EA94F79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БИЗНЕС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3227CC-09A0-4DA9-9BC5-69962D05C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286250"/>
            <a:ext cx="438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2D0C7D5-BE76-42DF-AE91-2E3A00E39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114800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производство · сервис · корпоративный спрос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42182DFA-A7BE-448A-804C-6FC0D036D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529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РЕГИОНЫ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3B1C5D-1896-40E7-9BE7-BE5FB6722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924425"/>
            <a:ext cx="438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0B1ADB1-FC8A-4DCC-9F52-C0388E265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752975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площадки · инфраструктура · региональный заказ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43465787-56B9-4DC1-9101-62AE6A717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365D"/>
                </a:solidFill>
              </a:defRPr>
            </a:pPr>
            <a:r>
              <a:rPr sz="1425" b="1">
                <a:solidFill>
                  <a:srgbClr val="17365D"/>
                </a:solidFill>
              </a:rPr>
              <a:t>БАНКИ И ФОНДЫ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77A872-6864-4822-A214-AB65A62D5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562600"/>
            <a:ext cx="438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234A2F9-0387-4FD5-ACED-B36F639F6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5391150"/>
            <a:ext cx="771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F2937"/>
                </a:solidFill>
              </a:defRPr>
            </a:pPr>
            <a:r>
              <a:rPr sz="1500" b="0">
                <a:solidFill>
                  <a:srgbClr val="1F2937"/>
                </a:solidFill>
              </a:rPr>
              <a:t>финансирование · гарантии · управление рисками</a:t>
            </a:r>
          </a:p>
        </p:txBody>
      </p:sp>
      <p:sp>
        <p:nvSpPr>
          <p:cNvPr id="25" name="page">
            <a:extLst xmlns:a="http://schemas.openxmlformats.org/drawingml/2006/main">
              <a:ext uri="{FF2B5EF4-FFF2-40B4-BE49-F238E27FC236}">
                <a16:creationId xmlns:a16="http://schemas.microsoft.com/office/drawing/2014/main" id="{EE8956E7-EB2D-4B28-9612-8160A3C97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91157662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">
            <a:extLst xmlns:a="http://schemas.openxmlformats.org/drawingml/2006/main">
              <a:ext uri="{FF2B5EF4-FFF2-40B4-BE49-F238E27FC236}">
                <a16:creationId xmlns:a16="http://schemas.microsoft.com/office/drawing/2014/main" id="{AEAF6468-BF7C-4252-9144-2E488A6C9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"/>
            <a:ext cx="533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F7C80"/>
                </a:solidFill>
              </a:defRPr>
            </a:pPr>
            <a:r>
              <a:rPr sz="900" b="1">
                <a:solidFill>
                  <a:srgbClr val="0F7C80"/>
                </a:solidFill>
              </a:rPr>
              <a:t>НПП АСИ «ЭКВИЛИБРИУМ»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7C5A7B-11EB-4646-AB86-8F3E1F7F4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1095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7365D"/>
                </a:solidFill>
              </a:defRPr>
            </a:pPr>
            <a:r>
              <a:rPr sz="2625" b="1">
                <a:solidFill>
                  <a:srgbClr val="17365D"/>
                </a:solidFill>
              </a:rPr>
              <a:t>Управление строится вокруг решений, а не мероприятий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C0DBC0-D6D4-477E-9470-188F6D628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C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EF17F3-1C37-4C29-9E94-C9330CBC4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335280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862A77E-87D8-49C4-AF03-281A464DC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526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СТРАТЕГИЧЕСКИЙ СОВЕТ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61281EA-8F0B-43A4-8D90-3665FA3A2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09800"/>
            <a:ext cx="2933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приоритеты и межведомственная координация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74AC16-1CC5-4931-B913-621D4BC2B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600200"/>
            <a:ext cx="335280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DDEF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B3552C6-A231-4979-8A5A-FCBF3D9A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7526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НАУЧНО-ТЕХНИЧЕСКИЙ СОВЕТ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65C77AF-791B-4294-8CA6-8985F9F6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09800"/>
            <a:ext cx="2933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методики, экспертиза и безопасность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D6CBD6-8030-4D84-BED2-5949C34FC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600200"/>
            <a:ext cx="3352800" cy="1219200"/>
          </a:xfrm>
          <a:prstGeom xmlns:a="http://schemas.openxmlformats.org/drawingml/2006/main" prst="roundRect">
            <a:avLst>
              <a:gd name="adj" fmla="val 9375"/>
            </a:avLst>
          </a:prstGeom>
          <a:solidFill xmlns:a="http://schemas.openxmlformats.org/drawingml/2006/main">
            <a:srgbClr val="DDEB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7DA16F0B-9DAD-48AD-8592-702C2961E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7526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65D"/>
                </a:solidFill>
              </a:defRPr>
            </a:pPr>
            <a:r>
              <a:rPr sz="1275" b="1">
                <a:solidFill>
                  <a:srgbClr val="17365D"/>
                </a:solidFill>
              </a:rPr>
              <a:t>ИНВЕСТИЦИОННЫЙ КОМИТЕТ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43ECC1F-F466-4331-91E1-5C7846D6F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09800"/>
            <a:ext cx="2933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67085"/>
                </a:solidFill>
              </a:defRPr>
            </a:pPr>
            <a:r>
              <a:rPr sz="1200" b="0">
                <a:solidFill>
                  <a:srgbClr val="667085"/>
                </a:solidFill>
              </a:rPr>
              <a:t>финансовые модели и риски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784D4B-35B8-439B-B3BE-9DC6EFB2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33750"/>
            <a:ext cx="10058400" cy="184785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666FFBE-6828-45F5-8FC1-A534F480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56235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F7C80"/>
                </a:solidFill>
              </a:defRPr>
            </a:pPr>
            <a:r>
              <a:rPr sz="1725" b="1">
                <a:solidFill>
                  <a:srgbClr val="0F7C80"/>
                </a:solidFill>
              </a:rPr>
              <a:t>ПРОЕКТНЫЙ ОФИС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570D960B-241C-4491-8257-16F324935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0195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7"/>
                </a:solidFill>
              </a:defRPr>
            </a:pPr>
            <a:r>
              <a:rPr sz="1425" b="0">
                <a:solidFill>
                  <a:srgbClr val="1F2937"/>
                </a:solidFill>
              </a:rPr>
              <a:t>ежедневное управление портфелем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A4BBDBF-84B8-420D-85F6-ECFB00805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62350"/>
            <a:ext cx="323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65D"/>
                </a:solidFill>
              </a:defRPr>
            </a:pPr>
            <a:r>
              <a:rPr sz="1725" b="1">
                <a:solidFill>
                  <a:srgbClr val="17365D"/>
                </a:solidFill>
              </a:rPr>
              <a:t>РЕГИОНАЛЬНЫЕ ОФИСЫ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5F4EC25-BFB5-49A8-9C6E-3EC9CBAD1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01955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F2937"/>
                </a:solidFill>
              </a:defRPr>
            </a:pPr>
            <a:r>
              <a:rPr sz="1425" b="0">
                <a:solidFill>
                  <a:srgbClr val="1F2937"/>
                </a:solidFill>
              </a:rPr>
              <a:t>площадки, разрешения и инфраструктура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C8A599-3BBA-4FB3-88B4-A8D84F7C5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581400"/>
            <a:ext cx="190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AD095BC-1485-4B0E-BDF9-E74A82AA1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629150"/>
            <a:ext cx="8686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F4E78"/>
                </a:solidFill>
              </a:defRPr>
            </a:pPr>
            <a:r>
              <a:rPr sz="1350" b="1">
                <a:solidFill>
                  <a:srgbClr val="1F4E78"/>
                </a:solidFill>
              </a:rPr>
              <a:t>Независимый центр верификации подтверждает данные и эффект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BF7E9F11-FC89-4044-B529-DDBEDF31D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3300" y="64389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667085"/>
                </a:solidFill>
              </a:defRPr>
            </a:pPr>
            <a:r>
              <a:rPr sz="825" b="1">
                <a:solidFill>
                  <a:srgbClr val="667085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9532915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2026-08-22T12:26:59.9320000Z</dcterms:created>
  <dcterms:modified xsi:type="dcterms:W3CDTF">2026-08-22T12:26:59.9320000Z</dcterms:modified>
</coreProperties>
</file>