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bbc6f1bb314d3b" /><Relationship Type="http://schemas.openxmlformats.org/officeDocument/2006/relationships/extended-properties" Target="/docProps/app.xml" Id="R0b283a19aa084e8c" /><Relationship Type="http://schemas.openxmlformats.org/officeDocument/2006/relationships/officeDocument" Target="/ppt/presentation.xml" Id="R18e6eeac7f29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445da3bae453d"/>
  </p:sldMasterIdLst>
  <p:notesMasterIdLst>
    <p:notesMasterId xmlns:r="http://schemas.openxmlformats.org/officeDocument/2006/relationships" r:id="R2ab2936f7f594385"/>
  </p:notesMasterIdLst>
  <p:sldIdLst>
    <p:sldId xmlns:r="http://schemas.openxmlformats.org/officeDocument/2006/relationships" id="256" r:id="R6a2450121d954087"/>
    <p:sldId xmlns:r="http://schemas.openxmlformats.org/officeDocument/2006/relationships" id="257" r:id="Rcb4c5a64ab944b5c"/>
    <p:sldId xmlns:r="http://schemas.openxmlformats.org/officeDocument/2006/relationships" id="258" r:id="R840609a6152f460c"/>
    <p:sldId xmlns:r="http://schemas.openxmlformats.org/officeDocument/2006/relationships" id="259" r:id="R38cbc50e62d44dcf"/>
    <p:sldId xmlns:r="http://schemas.openxmlformats.org/officeDocument/2006/relationships" id="260" r:id="Radbc1ea657d24c9d"/>
    <p:sldId xmlns:r="http://schemas.openxmlformats.org/officeDocument/2006/relationships" id="261" r:id="Rf6ec2d2e9ac344c9"/>
    <p:sldId xmlns:r="http://schemas.openxmlformats.org/officeDocument/2006/relationships" id="262" r:id="R7990cf1768e741e3"/>
    <p:sldId xmlns:r="http://schemas.openxmlformats.org/officeDocument/2006/relationships" id="263" r:id="R55a2861430984e06"/>
    <p:sldId xmlns:r="http://schemas.openxmlformats.org/officeDocument/2006/relationships" id="264" r:id="R7274ffff370c4796"/>
    <p:sldId xmlns:r="http://schemas.openxmlformats.org/officeDocument/2006/relationships" id="265" r:id="R824a0ad7f9864666"/>
    <p:sldId xmlns:r="http://schemas.openxmlformats.org/officeDocument/2006/relationships" id="266" r:id="Rbfcf2f0f434247d2"/>
    <p:sldId xmlns:r="http://schemas.openxmlformats.org/officeDocument/2006/relationships" id="267" r:id="Rf872446b739f4ce6"/>
    <p:sldId xmlns:r="http://schemas.openxmlformats.org/officeDocument/2006/relationships" id="268" r:id="R44447caeb0d24b0f"/>
    <p:sldId xmlns:r="http://schemas.openxmlformats.org/officeDocument/2006/relationships" id="269" r:id="R831a23eebbd744a2"/>
    <p:sldId xmlns:r="http://schemas.openxmlformats.org/officeDocument/2006/relationships" id="270" r:id="Rc36a254489094ff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d228936fc284e06" /><Relationship Type="http://schemas.openxmlformats.org/officeDocument/2006/relationships/slideMaster" Target="/ppt/slideMasters/slideMaster1.xml" Id="R2a8445da3bae453d" /><Relationship Type="http://schemas.openxmlformats.org/officeDocument/2006/relationships/notesMaster" Target="/ppt/notesMasters/notesMaster1.xml" Id="R2ab2936f7f594385" /><Relationship Type="http://schemas.openxmlformats.org/officeDocument/2006/relationships/presProps" Target="/ppt/presProps.xml" Id="R394304a114ae4f39" /><Relationship Type="http://schemas.openxmlformats.org/officeDocument/2006/relationships/tableStyles" Target="/ppt/tableStyles.xml" Id="Rd3705811e8f04540" /><Relationship Type="http://schemas.openxmlformats.org/officeDocument/2006/relationships/slide" Target="/ppt/slides/slide1.xml" Id="R6a2450121d954087" /><Relationship Type="http://schemas.openxmlformats.org/officeDocument/2006/relationships/slide" Target="/ppt/slides/slide2.xml" Id="Rcb4c5a64ab944b5c" /><Relationship Type="http://schemas.openxmlformats.org/officeDocument/2006/relationships/slide" Target="/ppt/slides/slide3.xml" Id="R840609a6152f460c" /><Relationship Type="http://schemas.openxmlformats.org/officeDocument/2006/relationships/slide" Target="/ppt/slides/slide4.xml" Id="R38cbc50e62d44dcf" /><Relationship Type="http://schemas.openxmlformats.org/officeDocument/2006/relationships/slide" Target="/ppt/slides/slide5.xml" Id="Radbc1ea657d24c9d" /><Relationship Type="http://schemas.openxmlformats.org/officeDocument/2006/relationships/slide" Target="/ppt/slides/slide6.xml" Id="Rf6ec2d2e9ac344c9" /><Relationship Type="http://schemas.openxmlformats.org/officeDocument/2006/relationships/slide" Target="/ppt/slides/slide7.xml" Id="R7990cf1768e741e3" /><Relationship Type="http://schemas.openxmlformats.org/officeDocument/2006/relationships/slide" Target="/ppt/slides/slide8.xml" Id="R55a2861430984e06" /><Relationship Type="http://schemas.openxmlformats.org/officeDocument/2006/relationships/slide" Target="/ppt/slides/slide9.xml" Id="R7274ffff370c4796" /><Relationship Type="http://schemas.openxmlformats.org/officeDocument/2006/relationships/slide" Target="/ppt/slides/slide10.xml" Id="R824a0ad7f9864666" /><Relationship Type="http://schemas.openxmlformats.org/officeDocument/2006/relationships/slide" Target="/ppt/slides/slide11.xml" Id="Rbfcf2f0f434247d2" /><Relationship Type="http://schemas.openxmlformats.org/officeDocument/2006/relationships/slide" Target="/ppt/slides/slide12.xml" Id="Rf872446b739f4ce6" /><Relationship Type="http://schemas.openxmlformats.org/officeDocument/2006/relationships/slide" Target="/ppt/slides/slide13.xml" Id="R44447caeb0d24b0f" /><Relationship Type="http://schemas.openxmlformats.org/officeDocument/2006/relationships/slide" Target="/ppt/slides/slide14.xml" Id="R831a23eebbd744a2" /><Relationship Type="http://schemas.openxmlformats.org/officeDocument/2006/relationships/slide" Target="/ppt/slides/slide15.xml" Id="Rc36a254489094ff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3bc5d5ecf6341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de1e098a5df4b01" /><Relationship Type="http://schemas.openxmlformats.org/officeDocument/2006/relationships/notesMaster" Target="/ppt/notesMasters/notesMaster1.xml" Id="R431cbf24b00c403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793c1985bd34d04" /><Relationship Type="http://schemas.openxmlformats.org/officeDocument/2006/relationships/notesMaster" Target="/ppt/notesMasters/notesMaster1.xml" Id="R92804b38de844da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8dc7d12019249a1" /><Relationship Type="http://schemas.openxmlformats.org/officeDocument/2006/relationships/notesMaster" Target="/ppt/notesMasters/notesMaster1.xml" Id="R14395b5348024b1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f6546fb67504e74" /><Relationship Type="http://schemas.openxmlformats.org/officeDocument/2006/relationships/notesMaster" Target="/ppt/notesMasters/notesMaster1.xml" Id="R95639f78bd954c9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e7c17df1ea747b7" /><Relationship Type="http://schemas.openxmlformats.org/officeDocument/2006/relationships/notesMaster" Target="/ppt/notesMasters/notesMaster1.xml" Id="Rd1125a656fe5464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bff3726cd534ba8" /><Relationship Type="http://schemas.openxmlformats.org/officeDocument/2006/relationships/notesMaster" Target="/ppt/notesMasters/notesMaster1.xml" Id="R0105d6b4e1d24cf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9bb5b96726d42a5" /><Relationship Type="http://schemas.openxmlformats.org/officeDocument/2006/relationships/notesMaster" Target="/ppt/notesMasters/notesMaster1.xml" Id="Re0ffe78ae37c424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481777fb6b349dd" /><Relationship Type="http://schemas.openxmlformats.org/officeDocument/2006/relationships/notesMaster" Target="/ppt/notesMasters/notesMaster1.xml" Id="R9cad3b5edd5c4a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2471e0dec454bc6" /><Relationship Type="http://schemas.openxmlformats.org/officeDocument/2006/relationships/notesMaster" Target="/ppt/notesMasters/notesMaster1.xml" Id="Re97b22385a7d4dc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36ccb44e58f4593" /><Relationship Type="http://schemas.openxmlformats.org/officeDocument/2006/relationships/notesMaster" Target="/ppt/notesMasters/notesMaster1.xml" Id="R30c28ed8f49141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d4038c72cb0418d" /><Relationship Type="http://schemas.openxmlformats.org/officeDocument/2006/relationships/notesMaster" Target="/ppt/notesMasters/notesMaster1.xml" Id="Raca68b01ec944d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26dcc1b7e4148c9" /><Relationship Type="http://schemas.openxmlformats.org/officeDocument/2006/relationships/notesMaster" Target="/ppt/notesMasters/notesMaster1.xml" Id="R488cce07bc6947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1de0abb93424348" /><Relationship Type="http://schemas.openxmlformats.org/officeDocument/2006/relationships/notesMaster" Target="/ppt/notesMasters/notesMaster1.xml" Id="Re58c2ff1aa7a4b6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6bfc68859f94e1b" /><Relationship Type="http://schemas.openxmlformats.org/officeDocument/2006/relationships/notesMaster" Target="/ppt/notesMasters/notesMaster1.xml" Id="R93c1cd5a5490462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0d9f389a978498f" /><Relationship Type="http://schemas.openxmlformats.org/officeDocument/2006/relationships/notesMaster" Target="/ppt/notesMasters/notesMaster1.xml" Id="Raf30d1fff0c14a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тезисом: речь идёт не о единой мировой валюте, а о совместимой финансовой инфраструктуре, где деньги служат человеку, территориям и доказанным результатам.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Project Agorá показал техническую возможность объединить токенизированные депозиты и резервы при автономии национальных контуров. ISO 20022 задаёт язык сообщений, но не правовой статус актива.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https://www.bis.org/publ/othp110.htm</a:t>
            </a:r>
          </a:p>
          <a:p xmlns:a="http://schemas.openxmlformats.org/drawingml/2006/main">
            <a:r>
              <a:t>- https://www.iso20022.org/iso-20022</a:t>
            </a:r>
          </a:p>
          <a:p xmlns:a="http://schemas.openxmlformats.org/drawingml/2006/main">
            <a:r>
              <a:t>- https://www.iso20022.org/faq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Акцентировать разделение функций: совет не эмитирует деньги; оператор не отбирает проекты; национальный шлюз сохраняет право остановки.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Системно значимые расчётные механизмы должны проектироваться в логике PFMI; цифровая идентичность и виртуальные активы — в риск-ориентированной логике FATF.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https://www.bis.org/cpmi/info_pfmi.htm</a:t>
            </a:r>
          </a:p>
          <a:p xmlns:a="http://schemas.openxmlformats.org/drawingml/2006/main">
            <a:r>
              <a:t>- https://www.fatf-gafi.org/en/publications/Fatfrecommendations/Fatf-recommendations.html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Каждый пилот имеет лимит участников, срок, владельца риска, сценарий восстановления и независимую оценку.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Переход между этапами не по календарю, а по доказательствам: финальность, privacy assessment, recovery test, KPI результата и решения регуляторов.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Завершить конкретным запросом на решение: создать междисциплинарную проектную группу и утвердить мандат на разработку одного ограниченного пилота.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Подчеркнуть: система не отменяет денежный суверенитет. Новизна — в сквозной связи права, данных, денег и результата.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Сначала показать разрыв пользовательского результата, затем — техническое подтверждение возможности межбанковской совместимости.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https://remittanceprices.worldbank.org/</a:t>
            </a:r>
          </a:p>
          <a:p xmlns:a="http://schemas.openxmlformats.org/drawingml/2006/main">
            <a:r>
              <a:t>- https://www.fsb.org/2025/10/g20-roadmap-for-cross-border-payments-consolidated-progress-report-for-2025/</a:t>
            </a:r>
          </a:p>
          <a:p xmlns:a="http://schemas.openxmlformats.org/drawingml/2006/main">
            <a:r>
              <a:t>- https://www.bis.org/publ/othp110.htm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Читать архитектуру снизу вверх: деньги → расчёт → активы → фонды → доказательства → риски → управление.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Развести четыре правовые природы. MURDE — рабочее проектное имя узкого учётно-клирингового инструмента, не претензия на замену национальных валют.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https://www.imf.org/en/about/factsheets/sheets/2023/special-drawing-rights-sdr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Показать, что именной фонд объединяет разные источники, но не создаёт человеку неограниченное право эмиссии. Данные используются пропорционально риску.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https://www.imf.org/en/topics/digital-payments-and-finance/central-bank-digital-currency/virtual-handbook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Подчеркнуть консервативность: допустимый лимит определяется самым узким из трёх оснований и уменьшается на риск и ликвидность.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Пояснить: 741 используется как инженерная развёртка ответственности и доказательств, а не как символическое обоснование финансового решения.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Отделить две функции: 260 проверяет полноту смыслового цикла; 741 — полноту инженерной развёртки по масштабам, фазам и контурам.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b4f3ae4c842e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2effa34a9944e6" /><Relationship Type="http://schemas.openxmlformats.org/officeDocument/2006/relationships/slideLayout" Target="/ppt/slideLayouts/slideLayout1.xml" Id="R58df0b22821b422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f0b22821b422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be5b7fe6545f6" /><Relationship Type="http://schemas.openxmlformats.org/officeDocument/2006/relationships/image" Target="/ppt/media/image.png" Id="R1f432b46c4754102" /><Relationship Type="http://schemas.openxmlformats.org/officeDocument/2006/relationships/notesSlide" Target="/ppt/notesSlides/notesSlide1.xml" Id="R64b8c994c38f4a6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a9173a4c4882" /><Relationship Type="http://schemas.openxmlformats.org/officeDocument/2006/relationships/notesSlide" Target="/ppt/notesSlides/notesSlide10.xml" Id="Rd8e2a71e670e4f2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4ed0443941fe" /><Relationship Type="http://schemas.openxmlformats.org/officeDocument/2006/relationships/notesSlide" Target="/ppt/notesSlides/notesSlide11.xml" Id="R7dbbfe043f554c8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eafd9f7ed4598" /><Relationship Type="http://schemas.openxmlformats.org/officeDocument/2006/relationships/notesSlide" Target="/ppt/notesSlides/notesSlide12.xml" Id="R0d841d76fc5a4df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3fc1056444c9" /><Relationship Type="http://schemas.openxmlformats.org/officeDocument/2006/relationships/notesSlide" Target="/ppt/notesSlides/notesSlide13.xml" Id="R7971aca20f604d1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77aaf5cd48c5" /><Relationship Type="http://schemas.openxmlformats.org/officeDocument/2006/relationships/notesSlide" Target="/ppt/notesSlides/notesSlide14.xml" Id="R69735e9396bc481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843ede4b4f71" /><Relationship Type="http://schemas.openxmlformats.org/officeDocument/2006/relationships/notesSlide" Target="/ppt/notesSlides/notesSlide15.xml" Id="R41242ede0bea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bd5de8104474" /><Relationship Type="http://schemas.openxmlformats.org/officeDocument/2006/relationships/notesSlide" Target="/ppt/notesSlides/notesSlide2.xml" Id="R46dcaf3b2e91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8e7a4ffb48fe" /><Relationship Type="http://schemas.openxmlformats.org/officeDocument/2006/relationships/notesSlide" Target="/ppt/notesSlides/notesSlide3.xml" Id="Ra03662db236f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89e9753734457" /><Relationship Type="http://schemas.openxmlformats.org/officeDocument/2006/relationships/notesSlide" Target="/ppt/notesSlides/notesSlide4.xml" Id="Ra3428c075e7f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b5d4afe6481d" /><Relationship Type="http://schemas.openxmlformats.org/officeDocument/2006/relationships/notesSlide" Target="/ppt/notesSlides/notesSlide5.xml" Id="R03053068039a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d4b09201c4965" /><Relationship Type="http://schemas.openxmlformats.org/officeDocument/2006/relationships/notesSlide" Target="/ppt/notesSlides/notesSlide6.xml" Id="R95b4cdf7c8ab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44af164d4c49" /><Relationship Type="http://schemas.openxmlformats.org/officeDocument/2006/relationships/notesSlide" Target="/ppt/notesSlides/notesSlide7.xml" Id="R3cb04a1294824ab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636fc04a4ee7" /><Relationship Type="http://schemas.openxmlformats.org/officeDocument/2006/relationships/notesSlide" Target="/ppt/notesSlides/notesSlide8.xml" Id="Rc55f2b22e189469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0fe5b6da440a" /><Relationship Type="http://schemas.openxmlformats.org/officeDocument/2006/relationships/notesSlide" Target="/ppt/notesSlides/notesSlide9.xml" Id="Re5576251090b491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512C02-A91D-4BEF-A564-6B4F29644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СТРАТЕГИЧЕСКАЯ КОНЦЕПЦИЯ  /  РЕДАКЦИЯ 1.0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EE9CB2-FFC8-4CE4-A0F6-FC8006719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38250"/>
            <a:ext cx="5286375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82"/>
          </a:bodyPr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НОВАЯ МИРОВАЯ</a:t>
            </a:r>
          </a:p>
          <a:p xmlns:a="http://schemas.openxmlformats.org/drawingml/2006/main">
            <a:pPr algn="l">
              <a:defRPr sz="4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ФИНАНСОВАЯ СИСТЕМА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D11AA5-087B-4889-B2E7-4B4345328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4429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5C0111-016E-4EA1-8D65-8DBDDC728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71850"/>
            <a:ext cx="4953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Человекоцентричная архитектура</a:t>
            </a:r>
          </a:p>
          <a:p xmlns:a="http://schemas.openxmlformats.org/drawingml/2006/main">
            <a:pPr algn="l">
              <a:def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доверия, расчётов и развития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5684D8-2F0B-4393-9E57-CCF294CF7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29150"/>
            <a:ext cx="1428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BD818A-03BE-4496-B266-217FD2E91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86300"/>
            <a:ext cx="1276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ЭКВИЛИБРИУМ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3D84E1-A2D3-410B-81DB-21953651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629150"/>
            <a:ext cx="1619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7B76A5-E03F-49A8-B02D-6FABB6038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6863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СЧЁТНАЯ КНИГА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278F8D-C324-4698-AAAA-23B4C48E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629150"/>
            <a:ext cx="666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3B0620-BFAD-464A-89B8-3154F90AC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6863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B77A2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B77A24"/>
                </a:solidFill>
                <a:latin typeface="Helvetica Neue"/>
                <a:ea typeface="Helvetica Neue"/>
                <a:cs typeface="Helvetica Neue"/>
              </a:rPr>
              <a:t>741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26062C-DBFB-4790-B39F-6EA05BD1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Концепция: Соколов Сергей Леонидович</a:t>
            </a:r>
          </a:p>
          <a:p xmlns:a="http://schemas.openxmlformats.org/drawingml/2006/main">
            <a:pPr algn="l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2026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19F146-1BC7-4627-B552-954A8A59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00050"/>
            <a:ext cx="5753100" cy="5810250"/>
          </a:xfrm>
          <a:prstGeom xmlns:a="http://schemas.openxmlformats.org/drawingml/2006/main" prst="roundRect">
            <a:avLst>
              <a:gd name="adj" fmla="val 1325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432b46c4754102"/>
          <a:srcRect xmlns:a="http://schemas.openxmlformats.org/drawingml/2006/main" l="22137" t="0" r="221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48375" y="400050"/>
            <a:ext cx="5753100" cy="5810250"/>
          </a:xfrm>
          <a:prstGeom xmlns:a="http://schemas.openxmlformats.org/drawingml/2006/main" prst="roundRect">
            <a:avLst>
              <a:gd name="adj" fmla="val 2649"/>
            </a:avLst>
          </a:prstGeom>
        </p:spPr>
      </p:pic>
    </p:spTree>
    <p:extLst>
      <p:ext uri="{BB962C8B-B14F-4D97-AF65-F5344CB8AC3E}">
        <p14:creationId xmlns:p14="http://schemas.microsoft.com/office/powerpoint/2010/main" val="17149055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8E593C-04FB-4667-A267-9D61342FB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РАСЧЁТ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D19B2C-DE24-4A29-8263-A7F6C39B0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4571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Федеративная платформа: общая совместимость, национальная автономия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2444AB-5401-4831-8BF6-FFE2458CF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0D23E0-497C-48BF-9B6F-C61A09E6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C3FAB2-8302-4096-ACE9-0A34E8C46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24765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0E53B5-32EC-4AD9-840A-40E75DA60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86ACD4-E10D-45C3-900F-0E2DB9C2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098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1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Национальный шлюз 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F4E0BB-99FF-436C-95B7-598234C0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90825"/>
            <a:ext cx="209550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766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местное право</a:t>
            </a:r>
          </a:p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валюта A</a:t>
            </a:r>
          </a:p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центральный банк 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4920EC-F534-49EE-86D7-CE42ED0B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43375"/>
            <a:ext cx="24765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674BDD-597A-4092-89F8-340F6ED6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4337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DAD541-69AE-4CCE-A7D9-7CF6DD494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148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193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Национальный шлюз 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7ED5D7-E098-4C30-A207-82F988B43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95825"/>
            <a:ext cx="209550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766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местное право</a:t>
            </a:r>
          </a:p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валюта B</a:t>
            </a:r>
          </a:p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центральный банк 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4F2AFB-B46E-4A9F-B6E2-CC84154E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524125"/>
            <a:ext cx="352425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C40A38-6B1D-4FD5-900D-10A921D5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143250"/>
            <a:ext cx="2571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72"/>
          </a:bodyPr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ОБЩАЯ</a:t>
            </a:r>
          </a:p>
          <a:p xmlns:a="http://schemas.openxmlformats.org/drawingml/2006/main">
            <a:pPr algn="ctr">
              <a:def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ПРОГРАММИРУЕМАЯ</a:t>
            </a:r>
          </a:p>
          <a:p xmlns:a="http://schemas.openxmlformats.org/drawingml/2006/main">
            <a:pPr algn="ctr">
              <a:def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ПЛАТФОРМА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C905B4-BF32-44AA-BFDC-9F8B659BF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476750"/>
            <a:ext cx="2381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44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C41890-6E7D-479C-8735-F088CF7DD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5339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PvP / atomic settlement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D2D7F1-15F3-4563-B69F-9078C427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38375"/>
            <a:ext cx="24765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8DD21B-223D-4A14-A0B0-8DB96B5B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3837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3F2D82-EA61-4EE1-91DF-68FF54E4B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4098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861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Регулируемые банки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108108-2F63-4CD9-97D4-DCFB67D1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790825"/>
            <a:ext cx="209550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075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токенизированные депозиты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KYC/KYB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ликвидность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D118D4-FC55-4943-BAF2-D7FEC85BA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43375"/>
            <a:ext cx="24765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21EFC1-F3BD-4D91-B5F8-0BB385B04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4337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E9BC7D-CC1A-4A54-A3DB-2E8703D7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3148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Счётная книга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106DFF-35D4-4A41-836D-9AB3D154D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695825"/>
            <a:ext cx="2095500" cy="676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753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основание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статус финальности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доказательство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36ECBA-FF47-4E74-9E0D-241DF7D1F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886450"/>
            <a:ext cx="800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ISO 20022 — общий язык сообщений, а не «список совместимых криптовалют».</a:t>
            </a:r>
          </a:p>
        </p:txBody>
      </p:sp>
    </p:spTree>
    <p:extLst>
      <p:ext uri="{BB962C8B-B14F-4D97-AF65-F5344CB8AC3E}">
        <p14:creationId xmlns:p14="http://schemas.microsoft.com/office/powerpoint/2010/main" val="2231088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83F82C0-ECE3-4BDC-B72D-09F214C5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УПРАВЛЕНИЕ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99B74C-1830-4C6D-A01D-277087C4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Федерация институтов — не мировой монополист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327BEC-6C55-4430-AD6C-F03133DDD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5A7E13-F6DF-4EAE-9198-8633F2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43146A-E14C-48FB-AD72-3325873C0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28875"/>
            <a:ext cx="2667000" cy="1809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D4116E-2658-4FC6-A7AD-0B461BE2C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000375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498"/>
          </a:bodyPr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МНОГОСТОРОННИЙ</a:t>
            </a:r>
          </a:p>
          <a:p xmlns:a="http://schemas.openxmlformats.org/drawingml/2006/main">
            <a:pPr algn="ctr">
              <a:defRPr sz="18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СОВЕТ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B6E8FB-6B92-4799-8903-D3461E20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52AC7E-2434-428F-83CB-81BDB8D6C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93DD08-7DF2-42C4-82BB-CD5E1FA3E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71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Технический орган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DCACB4-ECCB-4DBB-A12A-F0844FD77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527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схемы данных • тесты • версии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0C7E48-5EA0-4F56-B7F9-FED4E1704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E33EED-98D3-49FC-B0A2-CC24585EC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862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51CDFF-F7CB-496C-8744-FFEAE25EC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57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Расчётный оператор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B38997-5573-40F2-BD19-3F011BC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387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маршрут • финальность • recovery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3487BC-0521-4CA2-9EE8-EA825CDC0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0002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B3F900-8A57-4E19-BBA3-19BB8B336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0002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AA35CB-DEAD-4D18-A74D-19DA42AC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71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Национальные шлюзы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15C60A-3A9B-43D0-9DAD-606576973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527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право • валюта • надзор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084485-B232-4D05-9658-5B0BDA6CD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2862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93F952-8290-4F1B-B23F-BA4D5153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2862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ED1AA6-E232-45DF-B7F4-14CAB000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57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Фонды и валидаторы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42F0BD-E2EA-4388-B42D-60818FB0F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8387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мандат • эффект • аудит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A983E8-6643-4514-B6E3-48AEFDF2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571750"/>
            <a:ext cx="123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F034E90-346E-4753-B4E9-EB9774218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76800"/>
            <a:ext cx="123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727640-AD5F-4EB6-BFD7-AFEC68328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71750"/>
            <a:ext cx="123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EA1892D-9971-4D08-80C4-F335D5406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76800"/>
            <a:ext cx="123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EFA22C-BAE2-4B18-B2D5-EDB4F94B7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905500"/>
            <a:ext cx="952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944"/>
          </a:bodyPr>
          <a:lstStyle xmlns:a="http://schemas.openxmlformats.org/drawingml/2006/main"/>
          <a:p xmlns:a="http://schemas.openxmlformats.org/drawingml/2006/main">
            <a:pPr algn="ctr">
              <a:def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Рабочее имя «Всемирный финансовый совет» означает форум координации и стандартизации — не наднационального эмитента с неограниченной властью.</a:t>
            </a:r>
          </a:p>
        </p:txBody>
      </p:sp>
    </p:spTree>
    <p:extLst>
      <p:ext uri="{BB962C8B-B14F-4D97-AF65-F5344CB8AC3E}">
        <p14:creationId xmlns:p14="http://schemas.microsoft.com/office/powerpoint/2010/main" val="14224749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D943E9-A8D3-4664-9299-D1C0B7FC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ПРЕДОХРАНИТЕЛИ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06861E-E8FA-400A-842B-514C8593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Четыре красные линии допуска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34DA2C-903D-4594-B663-FF953AF79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03226F-4789-4E91-ABA4-B8F7D5441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F8B98C-62B0-4237-A43A-390705A59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95500"/>
            <a:ext cx="5000625" cy="1571625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2281F8-4F75-485B-ADE6-E25043AE4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2410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64B673-9E54-4BF0-A194-A87BB2390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05075"/>
            <a:ext cx="4953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1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24EC7B-11AC-4AE2-B681-FCFEDDC4F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362200"/>
            <a:ext cx="3571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ДЕНЕЖНАЯ УСТОЙЧИВОСТЬ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5D5734-F4D4-4884-8FC0-5A20B4B6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83845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лимиты • резервы • ликвидность • resolution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FA79A7-020B-4778-AB4D-123D716F9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095500"/>
            <a:ext cx="5000625" cy="1571625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FBD475-E5FB-414F-BB01-F49403F1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32410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292AD5-526B-489B-8984-311C0D1E0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505075"/>
            <a:ext cx="4953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1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EAC338-AB4D-4178-952B-53225C046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362200"/>
            <a:ext cx="3571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ПРАВО И ФИНАЛЬНОСТЬ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56525C-7DD0-4496-8C30-1C804ED0E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83845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квалификация инструмента • расчёт • спор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96A38A-0397-4BA7-86F5-FF3E2F5F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95750"/>
            <a:ext cx="5000625" cy="1571625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2690C2-FA55-4C95-A326-CCF5A76C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243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616E99-F10E-4A80-808A-FE493546A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05325"/>
            <a:ext cx="4953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1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CEF0F0-BA32-4784-9137-1618B9A6E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362450"/>
            <a:ext cx="3571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ПРИВАТНОСТЬ И КОМПЛАЕНС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640BE5-1E59-45FD-91BB-B40887377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83870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минимизация данных • risk-based AML/CFT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C134FC-61B7-499D-909E-B63E6883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095750"/>
            <a:ext cx="5000625" cy="1571625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89134B8-545E-4B5A-B00A-7A6CC5E1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3243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E56DF4-59C4-4502-8FFD-F067AFEEE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505325"/>
            <a:ext cx="4953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10"/>
          </a:bodyPr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589DBA-4F3A-4CEC-857B-D85361157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4362450"/>
            <a:ext cx="3571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ЭФФЕКТ И АУДИТ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ACF005-B5CD-4563-B39D-4B1B4016A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483870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baseline • additionality • независимый валидатор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69718E-1450-4934-BBF1-35820032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9531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33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5474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B54747"/>
                </a:solidFill>
                <a:latin typeface="Helvetica Neue"/>
                <a:ea typeface="Helvetica Neue"/>
                <a:cs typeface="Helvetica Neue"/>
              </a:rPr>
              <a:t>Стоп: неконтролируемая эмиссия • неясная финальность • критическая утечка данных • непокрытый риск потерь • фальсификация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62250341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1B14C77-38A5-4E30-A975-C8E854AD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ПИЛОТЫ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937300-8AE1-4E42-A5FF-317306D09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6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Четыре ограниченных эксперимента вместо «большого взрыва»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FEEE5D-6810-4E51-9823-8C5F04C7F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C7BEDD-4531-4FA0-A5F3-9A2D301C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0EB581-81F5-444B-84D2-2296477B5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0"/>
            <a:ext cx="2619375" cy="3286125"/>
          </a:xfrm>
          <a:prstGeom xmlns:a="http://schemas.openxmlformats.org/drawingml/2006/main" prst="roundRect">
            <a:avLst>
              <a:gd name="adj" fmla="val 290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BEA786-99D2-4051-93B0-DAAC9534D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33625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450082-072F-40C5-9C19-D96162C7D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24125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2D4FA9-205D-4AC4-A71B-72F509D7E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Именной фонд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25EEE5-02EE-4790-8719-1DB359B17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576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образование + здоровье + предпринимательство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3EBCCB-8901-49CC-8D79-0F89534E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63ECDF-8AFA-4655-B3B9-3B36B90C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0101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лимит • аудит • stop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777486-5A94-406D-A541-C6D62B79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095500"/>
            <a:ext cx="2619375" cy="3286125"/>
          </a:xfrm>
          <a:prstGeom xmlns:a="http://schemas.openxmlformats.org/drawingml/2006/main" prst="roundRect">
            <a:avLst>
              <a:gd name="adj" fmla="val 290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25A25C-B677-4D09-A4EC-ABCBFF673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33625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CC3EC0-3D50-4CE4-BC2D-7E963D178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24125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76D825-FFFC-4BDC-848B-CBF0DE4C4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3337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ECO‑PPA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065FB6-9EF7-41FB-AF6E-FFD0B8E5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0576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вода + энергия + продовольствие; возврат из эффекта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0F5C93-A1C8-49C4-882E-2915E98E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5E7829-2EA9-4877-9F57-0D76809AC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50101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лимит • аудит • stop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5F3E75-1DCA-4595-95D2-405BD7D3A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095500"/>
            <a:ext cx="2619375" cy="3286125"/>
          </a:xfrm>
          <a:prstGeom xmlns:a="http://schemas.openxmlformats.org/drawingml/2006/main" prst="roundRect">
            <a:avLst>
              <a:gd name="adj" fmla="val 290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700B7E-F973-407A-90B4-0BB449553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33625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5B7CAD-A751-4EF8-97DC-F254E053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24125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B91206-4A6B-4071-8CEF-A2B79985B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337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Межрегиональный коридор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CBFEEC-68FF-4BBA-B28B-21B6296AB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576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банки + SPV + единая Счётная книга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7EB0A4-A342-4887-BD84-9A28A578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530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E6762A1-E168-43AC-90AD-FFD06AEC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0101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лимит • аудит • stop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7F37BD-6385-4B9A-BFE5-805E3BEBD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95500"/>
            <a:ext cx="2619375" cy="3286125"/>
          </a:xfrm>
          <a:prstGeom xmlns:a="http://schemas.openxmlformats.org/drawingml/2006/main" prst="roundRect">
            <a:avLst>
              <a:gd name="adj" fmla="val 290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86A5427-86B2-4E2B-8F22-C48879520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33625"/>
            <a:ext cx="7239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8C4FCB-7C80-4152-9BD9-C24019997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524125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44B766-B1D9-41C4-8496-F949A315D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33375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Трансграничный sandbox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6A54BEE-F431-41AF-96D8-83918D7A4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0576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2–3 валюты + регулируемые банки + PvP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9C0CAA-5802-4F50-A728-79BC66137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9530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BBE3652-6973-4071-A3E8-A85F2813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50101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лимит • аудит • stop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9CD8562-AB46-4355-AA1E-27EFDFF56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905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639"/>
          </a:bodyPr>
          <a:lstStyle xmlns:a="http://schemas.openxmlformats.org/drawingml/2006/main"/>
          <a:p xmlns:a="http://schemas.openxmlformats.org/drawingml/2006/main">
            <a:pPr algn="ctr">
              <a:defRPr sz="1425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Общий критерий: измеримый пользовательский и проектный результат без ослабления права, приватности и денежной устойчивости.</a:t>
            </a:r>
          </a:p>
        </p:txBody>
      </p:sp>
    </p:spTree>
    <p:extLst>
      <p:ext uri="{BB962C8B-B14F-4D97-AF65-F5344CB8AC3E}">
        <p14:creationId xmlns:p14="http://schemas.microsoft.com/office/powerpoint/2010/main" val="75050591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32121D48-056E-4375-8274-DBE969BAF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14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93D6F306-F7C7-433B-B700-50AB0211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36 месяцев: от доктрины к работающему коридору</a:t>
            </a:r>
          </a:p>
        </p:txBody>
      </p:sp>
      <p:cxnSp>
        <p:nvCxnSpPr>
          <p:cNvPr id="22" name="Google-Shape-2259-p159-4"/>
          <p:cNvCxnSpPr/>
          <p:nvPr/>
        </p:nvCxnSpPr>
        <p:spPr>
          <a:xfrm xmlns:a="http://schemas.openxmlformats.org/drawingml/2006/main">
            <a:off x="337757" y="5341620"/>
            <a:ext cx="12245435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11778724-740C-41CF-ADEB-78ADF132D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2D5B37E7-5BB5-41A2-ACF2-BE6391F1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B7A861A9-C0CC-45EA-A086-59CA2825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5288089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Rounded-Rectangle-19-8">
            <a:extLst xmlns:a="http://schemas.openxmlformats.org/drawingml/2006/main">
              <a:ext uri="{FF2B5EF4-FFF2-40B4-BE49-F238E27FC236}">
                <a16:creationId xmlns:a16="http://schemas.microsoft.com/office/drawing/2014/main" id="{0472E1C7-0015-4080-985F-C4829E871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8" name="Content-Placeholder-8-9">
            <a:extLst xmlns:a="http://schemas.openxmlformats.org/drawingml/2006/main">
              <a:ext uri="{FF2B5EF4-FFF2-40B4-BE49-F238E27FC236}">
                <a16:creationId xmlns:a16="http://schemas.microsoft.com/office/drawing/2014/main" id="{34B74AEA-D0DA-4B71-A1B5-D8947FDA9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421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0–6 месяцев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Доктрина, словарь, карта права, rulebook пилота, данные, KPI, финансовая модель и risk appetite.</a:t>
            </a:r>
          </a:p>
        </p:txBody>
      </p:sp>
      <p:sp>
        <p:nvSpPr>
          <p:cNvPr id="9" name="Rounded-Rectangle-21-10">
            <a:extLst xmlns:a="http://schemas.openxmlformats.org/drawingml/2006/main">
              <a:ext uri="{FF2B5EF4-FFF2-40B4-BE49-F238E27FC236}">
                <a16:creationId xmlns:a16="http://schemas.microsoft.com/office/drawing/2014/main" id="{82A6BEA5-80FB-4F95-BC93-608354EC9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8443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0" name="Content-Placeholder-8-11">
            <a:extLst xmlns:a="http://schemas.openxmlformats.org/drawingml/2006/main">
              <a:ext uri="{FF2B5EF4-FFF2-40B4-BE49-F238E27FC236}">
                <a16:creationId xmlns:a16="http://schemas.microsoft.com/office/drawing/2014/main" id="{0F964898-522F-4FFC-A435-26BE73C61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8196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6–18 месяцев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Правовой и технический sandbox; P1 и P2 в одной юрисдикции; тест финальности, приватности и recovery.</a:t>
            </a:r>
          </a:p>
        </p:txBody>
      </p:sp>
      <p:sp>
        <p:nvSpPr>
          <p:cNvPr id="11" name="Rounded-Rectangle-23-12">
            <a:extLst xmlns:a="http://schemas.openxmlformats.org/drawingml/2006/main">
              <a:ext uri="{FF2B5EF4-FFF2-40B4-BE49-F238E27FC236}">
                <a16:creationId xmlns:a16="http://schemas.microsoft.com/office/drawing/2014/main" id="{F6581B85-370B-4253-8299-784D3E09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7506" y="1401794"/>
            <a:ext cx="3568732" cy="3619500"/>
          </a:xfrm>
          <a:prstGeom xmlns:a="http://schemas.openxmlformats.org/drawingml/2006/main" prst="roundRect">
            <a:avLst>
              <a:gd name="adj" fmla="val 2135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12" name="Content-Placeholder-8-13">
            <a:extLst xmlns:a="http://schemas.openxmlformats.org/drawingml/2006/main">
              <a:ext uri="{FF2B5EF4-FFF2-40B4-BE49-F238E27FC236}">
                <a16:creationId xmlns:a16="http://schemas.microsoft.com/office/drawing/2014/main" id="{620CF529-B6C3-4F6E-9072-948B81380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7259" y="1806797"/>
            <a:ext cx="2949321" cy="25667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18–36 месяцев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Межрегиональный P3, затем трансграничный P4; независимая оценка и пакет стандартизации.</a:t>
            </a:r>
          </a:p>
        </p:txBody>
      </p:sp>
      <p:sp>
        <p:nvSpPr>
          <p:cNvPr id="13" name="Text-Placeholder-16-14">
            <a:extLst xmlns:a="http://schemas.openxmlformats.org/drawingml/2006/main">
              <a:ext uri="{FF2B5EF4-FFF2-40B4-BE49-F238E27FC236}">
                <a16:creationId xmlns:a16="http://schemas.microsoft.com/office/drawing/2014/main" id="{DBF6F3E0-987B-4C44-AB21-B747B532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ПИЛОТ</a:t>
            </a:r>
          </a:p>
        </p:txBody>
      </p:sp>
      <p:sp>
        <p:nvSpPr>
          <p:cNvPr id="14" name="Text-Placeholder-16-15">
            <a:extLst xmlns:a="http://schemas.openxmlformats.org/drawingml/2006/main">
              <a:ext uri="{FF2B5EF4-FFF2-40B4-BE49-F238E27FC236}">
                <a16:creationId xmlns:a16="http://schemas.microsoft.com/office/drawing/2014/main" id="{85DC3228-7D81-4BC9-90B8-98A79A034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906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МАНДАТ</a:t>
            </a:r>
          </a:p>
        </p:txBody>
      </p:sp>
      <p:sp>
        <p:nvSpPr>
          <p:cNvPr id="15" name="Text-Placeholder-16-16">
            <a:extLst xmlns:a="http://schemas.openxmlformats.org/drawingml/2006/main">
              <a:ext uri="{FF2B5EF4-FFF2-40B4-BE49-F238E27FC236}">
                <a16:creationId xmlns:a16="http://schemas.microsoft.com/office/drawing/2014/main" id="{B7509CE0-8C7A-4993-A12B-6B362B43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5409" y="5602414"/>
            <a:ext cx="2595944" cy="3919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КОРИДОР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9C9422-E3E4-4242-8C4E-813A7ED5F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85875"/>
            <a:ext cx="11410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9A81FC-9BF9-4E7F-8FB4-DFBED23C1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40017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BDDC9F-CA7D-47F5-A69F-8FC4CC5B9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40017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6A09A7-02BC-42F4-86CA-36DF2FFA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40017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871915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22F6FD-7022-42BA-8C5C-90498EF90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ПЕРВОЕ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3FD7AE-626B-4F9F-B961-9FCE44AA3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66800"/>
            <a:ext cx="666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Утвердить мандат пилота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7A78AC-30B7-47D9-935B-D4C37BE5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57375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498"/>
          </a:bodyPr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Не «выпустить новую мировую валюту», а проверить совместимую архитектуру доверия в ограниченном контуре.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6997CB-E437-4811-8E5A-002DB2996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527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D42B04-8FD3-46FB-8801-DC701E04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38475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4583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E6DC03-8F85-4938-99C3-D54887442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28950"/>
            <a:ext cx="561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границы и правовой статус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A7E750-9314-49A1-927F-8DD175536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052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CD9B3F-9492-42EC-824E-928632C8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90925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4583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0D98B9-0158-4C89-8D3B-6FC1D9AAC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81400"/>
            <a:ext cx="561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участники, лимиты и stop-условия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E340D8-C7C5-478E-9C6C-5F5473DA2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576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1335F1-1768-41B8-AFB8-E7079CDF8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43375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4583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97D93F-AF4C-40EC-93A8-D8D19605A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33850"/>
            <a:ext cx="561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данные, финальность и приватность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8DA30F-46E2-4724-A11E-EE0FB97C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1010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C234AD-1077-4F9A-9AA9-E6C3B75CA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95825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4583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E6C152-9BB6-4FD1-A7AE-CA882B62B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86300"/>
            <a:ext cx="561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финансовая модель и покрытие рисков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56D05B-6D78-48FD-9E06-B007D2E6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625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F559CD-7214-471C-A51D-11786BCF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48275"/>
            <a:ext cx="247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4583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A1D69E-D1DC-4447-AF0A-60E8AC8A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238750"/>
            <a:ext cx="561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методика эффекта и независимый аудит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2DA58C-035E-4491-9958-BD6CAB20D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762000"/>
            <a:ext cx="4095750" cy="476250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19050">
            <a:solidFill>
              <a:srgbClr val="6DCBF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002A8E-899C-42FE-AC56-7FF9663F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181100"/>
            <a:ext cx="2952750" cy="390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062"/>
          </a:bodyPr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Смысл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Право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Данные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Деньги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Действие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Результат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ctr">
              <a:def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Корректировка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6863B3-2CE5-4FCF-9567-3EDD6AC1A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62700"/>
            <a:ext cx="1000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Концепция: Соколов Сергей Леонидович  •  ЭКВИЛИБРИУМ  •  редакция 1.0  •  2026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2C6197-3474-4635-96E4-4044036C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7157668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ED68314-2A9D-40FD-B4D1-1AB22BED3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ТЕЗИС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7D4C97-7363-4921-89EB-FE53D79F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Финансы — инфраструктура развития, а не самоцель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4671D7-C161-46EB-9F2F-1953DE2E2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2376C8-BB5B-4F1D-B2DF-C6D48D2A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AC12B8-76D7-45C2-89A9-40F3D2AD4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57350"/>
            <a:ext cx="1104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273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Не одна валюта для всех, а общий протокол доверия поверх суверенных систем.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B38990-B96B-4E15-80A6-F1E96246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05125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 w="28575">
            <a:solidFill>
              <a:srgbClr val="6DCBF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0CF469-FD22-4AA3-B829-C247897A0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257550"/>
            <a:ext cx="1676400" cy="1676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28575">
            <a:solidFill>
              <a:srgbClr val="3D8D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3BACD4-7BE6-468A-B907-BFAD5F1C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619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5F38FE-C9CF-4AB7-B5B3-6A76F1C36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4075" y="400050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ЧЕЛОВЕК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32AF56-71E3-4CF0-8395-4411EC978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768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права • цели • достоинство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0E2B43-9669-488A-B62A-8AD93D103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24125"/>
            <a:ext cx="314325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272174-0E92-49E3-B25B-D66F842B9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2412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7A8298-4303-4C9F-A7D2-2DB5376A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9557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Суверенное ядро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D6F8B0-20CC-47DD-A65D-8F90583AB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76575"/>
            <a:ext cx="276225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321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Центральные банки, национальные валюты и регулируемые депозиты сохраняют правовой якорь.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B29FC0-6BC4-4245-9ED2-5533BE1D0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24125"/>
            <a:ext cx="314325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912424-9985-4D29-88A3-D62C2136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2412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222CB8-6FDC-4FA0-B4D2-591B00AAA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9557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Совместимый расчёт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2B2C49-2BA8-4ECC-B770-E46AB2775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76575"/>
            <a:ext cx="276225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321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ISO 20022, национальные шлюзы, PvP/atomic settlement и прозрачная финальность.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2CBA78-C9BB-4E15-AB0C-C85CED07D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95750"/>
            <a:ext cx="314325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D3587C-1D62-452D-8160-5F65AAFF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95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17D5054-3A0A-44E9-B47C-A21F0F192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26720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Фонды развития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F583D0-DA8F-4F85-AB50-1D1642EED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48200"/>
            <a:ext cx="276225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321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Именные, проектные, территориальные и природные контуры связывают цели и ресурсы.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FAD734-B24F-471F-B83C-1704A627E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95750"/>
            <a:ext cx="3143250" cy="1285875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4A6175-04F7-4F83-90FF-B4E69F844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9575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83D3A8-0BB2-41C6-965E-7F65E308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26720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Доказанный результат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0C035E-5B16-469C-B0C6-5BDD33349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648200"/>
            <a:ext cx="276225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321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Счётная книга фиксирует основание, действие, эффект, аудит и корректировку.</a:t>
            </a:r>
          </a:p>
        </p:txBody>
      </p:sp>
    </p:spTree>
    <p:extLst>
      <p:ext uri="{BB962C8B-B14F-4D97-AF65-F5344CB8AC3E}">
        <p14:creationId xmlns:p14="http://schemas.microsoft.com/office/powerpoint/2010/main" val="6803022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Rounded-Rectangle-5-1">
            <a:extLst xmlns:a="http://schemas.openxmlformats.org/drawingml/2006/main">
              <a:ext uri="{FF2B5EF4-FFF2-40B4-BE49-F238E27FC236}">
                <a16:creationId xmlns:a16="http://schemas.microsoft.com/office/drawing/2014/main" id="{D239F6BC-055B-4D42-97A2-F9FD0173B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2" name="Rounded-Rectangle-6-2">
            <a:extLst xmlns:a="http://schemas.openxmlformats.org/drawingml/2006/main">
              <a:ext uri="{FF2B5EF4-FFF2-40B4-BE49-F238E27FC236}">
                <a16:creationId xmlns:a16="http://schemas.microsoft.com/office/drawing/2014/main" id="{3F1426F1-945E-470F-86A1-7C0278707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3" name="Rounded-Rectangle-7-3">
            <a:extLst xmlns:a="http://schemas.openxmlformats.org/drawingml/2006/main">
              <a:ext uri="{FF2B5EF4-FFF2-40B4-BE49-F238E27FC236}">
                <a16:creationId xmlns:a16="http://schemas.microsoft.com/office/drawing/2014/main" id="{6DD578E4-C0E0-45BF-BA84-A931013BA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67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Slide-Number-Placeholder-1-4">
            <a:extLst xmlns:a="http://schemas.openxmlformats.org/drawingml/2006/main">
              <a:ext uri="{FF2B5EF4-FFF2-40B4-BE49-F238E27FC236}">
                <a16:creationId xmlns:a16="http://schemas.microsoft.com/office/drawing/2014/main" id="{AFB6210F-CD81-4451-A9FE-20412F719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/>
            </a:r>
          </a:p>
        </p:txBody>
      </p:sp>
      <p:sp>
        <p:nvSpPr>
          <p:cNvPr id="5" name="Title-2-5">
            <a:extLst xmlns:a="http://schemas.openxmlformats.org/drawingml/2006/main">
              <a:ext uri="{FF2B5EF4-FFF2-40B4-BE49-F238E27FC236}">
                <a16:creationId xmlns:a16="http://schemas.microsoft.com/office/drawing/2014/main" id="{977B75D6-B00E-4AD7-ADD5-B9D733D44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Почему новая надстройка нужна сейчас</a:t>
            </a:r>
          </a:p>
        </p:txBody>
      </p:sp>
      <p:sp>
        <p:nvSpPr>
          <p:cNvPr id="6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E8F84AEA-DC4C-49B2-9528-8A76D2E89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67917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средняя стоимость отправки денежных переводов</a:t>
            </a:r>
          </a:p>
        </p:txBody>
      </p:sp>
      <p:sp>
        <p:nvSpPr>
          <p:cNvPr id="7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15F1EBAA-EBDF-48F4-BE9D-33F27A94A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830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66319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центробанков и регулируемых институтов в Project Agorá</a:t>
            </a:r>
          </a:p>
        </p:txBody>
      </p:sp>
      <p:sp>
        <p:nvSpPr>
          <p:cNvPr id="8" name="Content-Placeholder-11-8">
            <a:extLst xmlns:a="http://schemas.openxmlformats.org/drawingml/2006/main">
              <a:ext uri="{FF2B5EF4-FFF2-40B4-BE49-F238E27FC236}">
                <a16:creationId xmlns:a16="http://schemas.microsoft.com/office/drawing/2014/main" id="{6B299A26-880F-418A-9C2C-551A7A88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124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66319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срок большинства целей G20 — достижение под риском</a:t>
            </a:r>
          </a:p>
        </p:txBody>
      </p:sp>
      <p:sp>
        <p:nvSpPr>
          <p:cNvPr id="9" name="Content-Placeholder-9-9">
            <a:extLst xmlns:a="http://schemas.openxmlformats.org/drawingml/2006/main">
              <a:ext uri="{FF2B5EF4-FFF2-40B4-BE49-F238E27FC236}">
                <a16:creationId xmlns:a16="http://schemas.microsoft.com/office/drawing/2014/main" id="{8B7B40C0-3FFD-43DA-92DF-8C53B81EA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6,36%</a:t>
            </a:r>
          </a:p>
        </p:txBody>
      </p:sp>
      <p:sp>
        <p:nvSpPr>
          <p:cNvPr id="10" name="Content-Placeholder-9-10">
            <a:extLst xmlns:a="http://schemas.openxmlformats.org/drawingml/2006/main">
              <a:ext uri="{FF2B5EF4-FFF2-40B4-BE49-F238E27FC236}">
                <a16:creationId xmlns:a16="http://schemas.microsoft.com/office/drawing/2014/main" id="{88A687AB-4C14-4E61-8EDD-0220EADD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2958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2027</a:t>
            </a:r>
          </a:p>
        </p:txBody>
      </p:sp>
      <p:sp>
        <p:nvSpPr>
          <p:cNvPr id="11" name="Content-Placeholder-9-11">
            <a:extLst xmlns:a="http://schemas.openxmlformats.org/drawingml/2006/main">
              <a:ext uri="{FF2B5EF4-FFF2-40B4-BE49-F238E27FC236}">
                <a16:creationId xmlns:a16="http://schemas.microsoft.com/office/drawing/2014/main" id="{45A39222-91E7-4E9E-9E88-8E448AAA2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40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7 + 40+</a:t>
            </a:r>
          </a:p>
        </p:txBody>
      </p:sp>
      <p:sp>
        <p:nvSpPr>
          <p:cNvPr id="12" name="Content-Placeholder-15-12">
            <a:extLst xmlns:a="http://schemas.openxmlformats.org/drawingml/2006/main">
              <a:ext uri="{FF2B5EF4-FFF2-40B4-BE49-F238E27FC236}">
                <a16:creationId xmlns:a16="http://schemas.microsoft.com/office/drawing/2014/main" id="{2C8C9015-F53E-4333-AC5D-F3C4F9A41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138333"/>
            <a:ext cx="11404568" cy="15994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ГЛОБАЛЬНЫЕ СИГНАЛЫ</a:t>
            </a:r>
          </a:p>
          <a:p xmlns:a="http://schemas.openxmlformats.org/drawingml/2006/main">
            <a:pPr algn="l"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Цифровая инфраструктура развивается быстрее, чем согласованные правила, измеримый пользовательский эффект и межюрисдикционная совместимость.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5C14AC-8C87-48E6-B117-95AE587F3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85875"/>
            <a:ext cx="11410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8000EC-7ED7-4DAE-BA50-CCED895D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161F4A-3234-48AC-A5ED-7A7D6A93B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ДИАГНОЗ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F04472-4DC7-4BA5-961F-618158421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Почему новая надстройка нужна сейчас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24FD0B-D805-4B41-BD6B-B495EECD3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EFBA0A-13E7-46F7-A9ED-BC2C3F902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4780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934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Три сигнала: высокая пользовательская стоимость, отставание глобального результата и доказанная техническая реализуемость совместимых расчётов.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B6D27F-0105-43C7-9AF8-FA1709764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93A34D-DB29-453E-A47B-2B593BD50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1942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9BAE18-3BD3-49D9-BC7C-93774940E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01942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C65321-025A-40DB-B2B7-B50B95CBF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19425"/>
            <a:ext cx="357187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707221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C631845-5E8A-4B8B-85BF-1AED09AE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D18159-232B-4823-BE87-CCD43202B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Семь слоёв: инновация не ослабляет денежное ядро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4D357E-B6F5-46C6-9F47-49AF9B73C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725C26-04F8-4F7D-84DD-3BA04AE9E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666CF4-2330-47B4-B27B-B01D8D9A1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33550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233AC1-C97F-4FDB-8F89-1A9E6552E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33550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0E4F2C-429D-4B58-BDE6-25CC0C63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478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D2414C-30DE-4A92-8954-BA163DCD2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8288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Управление и общественный мандат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995452-2E23-4A9E-8463-B54794AF9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8478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правила • аудит • споры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AD13A1-0917-42DD-94DB-8B60E9EB3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52675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38C612-993E-4F79-B345-647E221B0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52675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32F892-F968-4BE9-B2D0-57EDF2DE9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66975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9A5F0D-02D5-49A8-964C-212596BBD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4479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Риски, комплаенс и приватность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7084CA-32B7-4351-909D-93F4EFD7C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6697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AML/CFT • cyber • privacy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ECBAC6-E0CD-40F4-B311-46127FD2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71800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60692F-8B46-4D35-9959-1E8DAB1E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71800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56F16F-9878-41DB-B5EB-393A9D958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861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6058E7-C0ED-4314-8039-F0F0034C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0670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Счётная книга доказательств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604526-8D11-4713-B2C5-4810CF1D7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0861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основания • подписи • эффект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E842B6-D0E0-429C-8E75-BDA4AF02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90925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9A705B-E210-403D-A3D8-8133C7DB6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90925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5E97A7-4C2F-449A-8E6F-DE709FB07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05225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55146D-4DBD-4FF0-8E8C-7345D4B9D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6861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Фонды и программируемые договоры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BED6308-9857-4251-AB7E-E5E090FD2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70522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именные • проектные • ECO‑PPA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4BF2C2-7282-4A88-8ADF-73DF73918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0050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F0E714-DC38-45DD-AC26-80DDFBA5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0050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AADC46-B891-45DF-BB90-9E0047468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243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6AB7162-267E-4D42-ACF9-2D30EF0B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3053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Активы и права требования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C9597C5-AB04-4EFE-A9CD-CDED3FB6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324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депозиты • облигации • результаты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B09A44-868C-4853-9109-200E2DEEC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29175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2D623E1-9FF0-4F47-BF19-9E18AF61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29175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FE3DAA-B42E-4F75-9B72-EADC8AE33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43475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EB54ECD-7D0C-4E83-B8E7-3903C56F1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9244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Расчёт и интероперабельность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F072789-1ECF-4C9D-AC11-C47CAAF3A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943475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ISO 20022 • PvP • шлюзы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1591F5F-6E99-48D5-8423-AECC3009C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48300"/>
            <a:ext cx="1047750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8318CC3-2626-4AD6-94E6-C6C37B282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48300"/>
            <a:ext cx="7429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146CB1E-3DFC-41B8-BEE1-4434D756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626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926"/>
          </a:bodyPr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42BD590-F958-4C52-8BD2-4D56A81A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5435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Денежное ядро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C13263-0463-41D2-9AB9-E1A6FD8A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562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r">
              <a:defRPr sz="1200" b="0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резервы ЦБ • суверенные деньги • депозиты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D1CFCAE-46E1-444A-A6C3-B8FB8135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153150"/>
            <a:ext cx="990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50"/>
          </a:bodyPr>
          <a:lstStyle xmlns:a="http://schemas.openxmlformats.org/drawingml/2006/main"/>
          <a:p xmlns:a="http://schemas.openxmlformats.org/drawingml/2006/main">
            <a:pPr algn="l">
              <a:defRPr sz="1275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Правило зависимости: верхний слой может добавлять функцию, но не отменять качество расчётного актива и юридическую финальность нижних слоёв.</a:t>
            </a:r>
          </a:p>
        </p:txBody>
      </p:sp>
    </p:spTree>
    <p:extLst>
      <p:ext uri="{BB962C8B-B14F-4D97-AF65-F5344CB8AC3E}">
        <p14:creationId xmlns:p14="http://schemas.microsoft.com/office/powerpoint/2010/main" val="3390695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645CF702-8198-4F87-B3AA-215B38847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05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463806A4-0F74-490B-B331-08F102C85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Денежный стек: сохраняем ядро, добавляем функции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2BF22B6E-60F7-4EB9-9BE8-AC009CA2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  Суверенная валюта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Единица счёта, налоговый и правовой якорь. Не заменяется глобальным токеном.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FE638A43-6C66-4E89-9EE2-D364A25F6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2  Регулируемый депозит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Основная форма частных денег и кредита; капитал, ликвидность и надзор сохраняются.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0A017681-5CEC-498E-AF8C-1169DB56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  MURDE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Пилотная расчётная единица для бюджетов и эффектов. Не законное платёжное средство.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999E1D08-F290-4784-BFC8-C934DF49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3261"/>
          </a:bodyPr>
          <a:lstStyle xmlns:a="http://schemas.openxmlformats.org/drawingml/2006/main"/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4  Единица результата</a:t>
            </a:r>
          </a:p>
          <a:p xmlns:a="http://schemas.openxmlformats.org/drawingml/2006/main">
            <a:pPr algn="l"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Право на выплату только после проверки инфраструктурного, экологического или социального эффекта.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CB0DD0-403E-4B7A-A08F-10E2EDAA8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85875"/>
            <a:ext cx="11410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88B0B8-73C0-4E1A-9275-E5CF53D72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914525"/>
            <a:ext cx="55435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8FCC42-4DA1-4031-916A-817541586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1914525"/>
            <a:ext cx="553402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CD657B-1631-4182-84DE-690425FC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895725"/>
            <a:ext cx="55435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4E44BF-EC89-488B-BA95-6BAFEC40D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895725"/>
            <a:ext cx="5534025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8167763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7E90AF3-A273-4146-BBEC-E9262E4B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ЧЕЛОВЕК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43ADFB-3E4C-47E1-AA7C-02F84962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226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Именной фонд — переносимый контур развития личности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D1EBB4-9562-4B1F-9AC2-97EB3335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F943B3-A9F9-4D5C-952A-FF9516316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4780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Не «кошелёк бесплатных денег», а договор целей, прав, источников, ограничений и доказанных результатов.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D22AE3-B603-417E-8B9A-616D41859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D048DB-DF26-408F-A0D0-F2327DD18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552700"/>
            <a:ext cx="2952750" cy="2952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28575">
            <a:solidFill>
              <a:srgbClr val="6DCBF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677067-7FDC-4510-9D05-5EA2908D6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314700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3D2834-780E-4850-988D-5084A6B3A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714750"/>
            <a:ext cx="114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50"/>
          </a:bodyPr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ИМЕННОЙ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ФОНД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001365-35A6-4F38-AC70-BC51E052E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7650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03C767-AAF0-4773-90F3-9E5744231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7650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99C316-5BD9-4843-9547-20163F59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479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ОБРАЗОВАНИЕ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713667-9742-4491-84BD-98BD7B1BF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2895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компетенции • выбор • результат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A5B271-BEAC-463F-870B-821DD5A87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4767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998FB1-0379-4BDA-AF85-4AD2C4B62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4767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3A9C79-55DD-428A-8032-F2E94ACCE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482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ЗДОРОВЬЕ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608F7C-71BD-4483-847B-DC005D05E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292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страхование • профилактика • доступ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A9C15F-4E4F-4D49-AE67-86C04A70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7650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BE5842-EFD5-4A43-8608-44131E18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7650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B52E95-5A27-4773-ACF1-7689200D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6479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ЖИЛЬЁ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93E06A-BDD2-488E-BFCC-F2B338F9E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2895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право • накопление • инфраструктура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7D08DD-DD52-40B9-BCFE-69734DAD7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76750"/>
            <a:ext cx="2857500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05CEB6-3AB1-41E4-B732-47BFD8E83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767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8F74934-893D-49FA-BE12-FC36B119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6482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571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ПРЕДПРИНИМАТЕЛЬСТВО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4FEF5A-86D9-4F71-895B-21D715F1F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029200"/>
            <a:ext cx="24765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капитал • риск • кооперация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4D8AED-5FD2-463B-855F-A71FF4340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7150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E1CE3E-F7D7-4C48-9018-0188D18D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5772150"/>
            <a:ext cx="1657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минимизация данных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E2636BF-84FD-498B-91D2-D4AACE82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715000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730D21B-5712-45E6-9357-074E1CE8B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772150"/>
            <a:ext cx="1562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переносимость прав</a:t>
            </a:r>
          </a:p>
        </p:txBody>
      </p:sp>
    </p:spTree>
    <p:extLst>
      <p:ext uri="{BB962C8B-B14F-4D97-AF65-F5344CB8AC3E}">
        <p14:creationId xmlns:p14="http://schemas.microsoft.com/office/powerpoint/2010/main" val="131013346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E125BC-EC6D-4C2A-BB3A-B2A60A7A1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ЭМИССИЯ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7A8A0E-F518-4524-8FE2-B860673B4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Ценность прежде лимита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F9772A-36C0-4EC3-8CA8-8998F47B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C7C479-DC20-4D96-8BF4-31EF121AC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525ECC-2637-4771-8A1E-A694F634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09750"/>
            <a:ext cx="99060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19050">
            <a:solidFill>
              <a:srgbClr val="6DCBF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8F34C-DA2A-4087-A0B6-89CA1F604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2171700"/>
            <a:ext cx="923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Eₜ ≤ min(ΔVᵛᵉʳₜ, CFᵉˡᵢᵍₜ, Pᵃᵖᵖʳₜ) − Rₜ − Lₜ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3D22E0-DAD0-4092-B9A0-ADA686281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76625"/>
            <a:ext cx="25717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2BDB45-AF52-44D0-AFA9-491549DE6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76625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4A4F15-D8F9-4CD3-9A19-A517EDC49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480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1642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ΔVᵛᵉʳ  проверенная ценность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17C7C0-F5C9-432A-9C4C-CEC61E205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29075"/>
            <a:ext cx="2190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baseline + независимая верификация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2DCECE-0801-45DB-99A5-DBEB1DE65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25717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E274B9-63E3-4A73-A2CA-69728DCF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D8B5F0-C6C5-4C10-BD67-63B28DAA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480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717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CFᵉˡᵢᵍ  приемлемый поток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DA7931-8CD6-4DE3-95A2-81E5C382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029075"/>
            <a:ext cx="2190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контракт + стресс-сценарий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D020CB-A7B9-4768-9DDC-74A94CECA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76625"/>
            <a:ext cx="25717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4641B4-6688-4AF9-8D6C-CAF273E8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76625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16FA4D-F8B3-4B0E-A23E-5A747DF91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480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Rₜ  риск-буфер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6635F4-D31D-43AB-BB58-38905A94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029075"/>
            <a:ext cx="2190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резервы + haircuts + концентрация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5EE70A-4AE5-4314-9394-396F4CF0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76625"/>
            <a:ext cx="25717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48E61A-BFAB-4AC5-A649-3F86E38D9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76625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974349-6C12-4530-AB78-4A9308931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6480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Lₜ  ликвидность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672FC72-95F2-406B-A9DD-E152E57B0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029075"/>
            <a:ext cx="2190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ликвидные активы + recovery plan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75ED77-DFD3-4369-8D16-5230E05E0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def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Принцип проектирования, а не действующая норма: каждый инструмент требует отдельного правового основания, учёта, налогообложения и надзора.</a:t>
            </a:r>
          </a:p>
        </p:txBody>
      </p:sp>
    </p:spTree>
    <p:extLst>
      <p:ext uri="{BB962C8B-B14F-4D97-AF65-F5344CB8AC3E}">
        <p14:creationId xmlns:p14="http://schemas.microsoft.com/office/powerpoint/2010/main" val="6604154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F0BB23-E40C-47A6-ACAC-ACFB0F6A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МАТЕМАТИКА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038B7D-A35A-4EA4-8374-99B46EBAE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741 — карта инженерной полноты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25B1F2-F10D-4F68-B9DD-F38A85B75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2DB88D-B3AF-4F5E-AF0A-94450426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62308D-07A5-44C5-81B4-1AC67F11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3355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3 × 13 × 19 = 741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816363-8AD0-4984-B36D-2DAF9748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81250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масштаба × фаз жизненного цикла × предметных контуров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E33748-70CD-4D5E-A6CF-D2E42567A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43250"/>
            <a:ext cx="3381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1521AC-BA71-4408-9320-245183E57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81375"/>
            <a:ext cx="8763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BAFF95-7405-47B3-BD1B-55231CA8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92F085-94E1-460C-A4D5-DEDD8EDE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76625"/>
            <a:ext cx="1857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МАСШТАБА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346219-F4F1-4530-851D-97E3B7364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52875"/>
            <a:ext cx="1857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человек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государство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планета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F1A2CC-F3B4-45AB-814D-00DB3FAB4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143250"/>
            <a:ext cx="3381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B9FEF0-3A15-4F4C-96CF-3A1DA1E17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381375"/>
            <a:ext cx="8763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2113AC-B07B-484A-BE9F-9D06035D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571875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B96994-B345-474A-812B-7D862A19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1857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ФАЗ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45C554-FF7E-4DF4-84FC-BBA427A93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952875"/>
            <a:ext cx="1857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сигнал → право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ресурс → действие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результат → коррекция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16D4BF-B51D-442F-85DD-941DDE20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143250"/>
            <a:ext cx="33813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A9B5D5-57DA-4735-BD8A-5E5E2A125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81375"/>
            <a:ext cx="8763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C9A96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E952E5-BEBE-450D-97C0-BDF756455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71875"/>
            <a:ext cx="647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19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719223-06BC-45B0-8884-1EAEFEBA5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476625"/>
            <a:ext cx="1857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КОНТУРОВ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7C3664C-C8AF-46C1-B122-268181B50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52875"/>
            <a:ext cx="1857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97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человек • инфраструктура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финансы • безопасность</a:t>
            </a:r>
          </a:p>
          <a:p xmlns:a="http://schemas.openxmlformats.org/drawingml/2006/main">
            <a:pPr algn="l">
              <a:def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культура • биосфера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BBEB8A-582E-40A9-B708-8C85F1060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293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ctr">
              <a:def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 i="1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741 — не мистическое число и не алгоритм истины. Это контрольная карта: где нет данных, владельца решения, буфера риска или доказательства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163269249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22A2BEF-402A-4E6D-8050-A672A345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ЦИКЛЫ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082C25-A034-4513-A0AF-E964E0D91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"/>
            <a:ext cx="1109662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121A2B"/>
                </a:solidFill>
                <a:latin typeface="Helvetica Neue"/>
                <a:ea typeface="Helvetica Neue"/>
                <a:cs typeface="Helvetica Neue"/>
              </a:rPr>
              <a:t>13 фаз: от сигнала к корректировке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32BFC0-D0E6-40E1-9829-333523C87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04925"/>
            <a:ext cx="110966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8455E7-79A3-4E47-82BD-99ED3E0F0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4780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 i="0">
                <a:solidFill>
                  <a:srgbClr val="5E6878"/>
                </a:solidFill>
                <a:latin typeface="Helvetica Neue"/>
                <a:ea typeface="Helvetica Neue"/>
                <a:cs typeface="Helvetica Neue"/>
              </a:rPr>
              <a:t>«Счётная книга» связывает смысл, право, ресурс, действие и доказанный результат в одном жизненном цикле.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4B8882-DDE4-47D5-83E6-670A99180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2350" y="6362700"/>
            <a:ext cx="4667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8B95A5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04B297-5AC0-4A03-8056-61502FA60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FC9D87-A694-4C7C-9BFB-BFBC5A96F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21FC8E-A087-45AF-9741-F98B272D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Сигнал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B55478-40BB-4F4F-BA48-8A5F8D72B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700C9C-3B96-4ABB-9E63-94DED826B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E585A0-313B-492F-867E-104E669F9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808DC1-7DF6-4945-8B98-9A018669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Источники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B0B4BD-E6E6-4057-BA27-1FEF0CD50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5538FF-A784-4AFC-A4EE-A62E5293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EC507D-1DD0-49D3-BCEC-7E58A80D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4F951-9D8C-4CA8-8F03-7B1B4F8A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238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Верификация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39C496-4115-4210-BE42-2960344BA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88850B-3D79-450C-A7D1-CD890E66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B509C0-FE32-4DE4-BBF5-2B55D9D48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BA24DF-17A8-42CF-8947-BE7D79A88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068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Базовая линия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503DCC-0B53-4EEE-911F-C00D6EB6D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F63958-1DB7-4751-AB87-7B115AD01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FBDDCA5-213C-4BCC-B9EF-AA9043468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701044-6E98-4BF6-8FDA-74B2C7C2A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Диагноз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DF9788-5005-48DD-ABE9-C79BC5E29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96905B1-391A-414B-B5CF-D4056C5E3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130E50-6A4E-48FD-826E-58771920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3A23C5-E509-4568-AFDB-B6B1ABB6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Сценарии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CC6F69C-5DA8-4442-9FBA-8294C90DB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7432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31A2A48-86E4-4A90-8801-BA17B5607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81250"/>
            <a:ext cx="14287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715D9E2-FF39-4FFB-B6B8-73A7222E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5050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278A165-1B0E-4249-8744-E366AA977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838450"/>
            <a:ext cx="11620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Коридор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975E11D-94B7-4182-81E5-ECAF5D897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1FEA5D-264A-46E5-AB28-D9390DD71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BC64584-42F8-4AFD-9073-9C2A44070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Опции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85F7DC5-0C64-4060-A9BE-2F1903EF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44577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1A71F5-93B9-4400-A7CE-BC22911D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92E8730-7443-4CBE-8F7F-386C0C2AA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L09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F5A400F-77E3-45F4-9630-1872BF171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Право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ABDD0A-E98C-4673-AD48-9AFCF97E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4577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373EF1B-0D3F-4797-8FFC-50E4C1714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96FB611-0E51-4CDA-AE31-AA83E0DF5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L10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C5ED676-85FB-4C2D-8C33-9072FAF5A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Ресурс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97C66F5-5BB2-4685-8709-5E2B4E55B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4525" y="44577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280CCF-690E-429D-9450-73B90B55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1313591-EC03-4003-A0ED-9C8D63272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L11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5EAEDF0-5A84-44C5-AA52-0246F6B66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Исполнение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722CEE2-DBD1-411E-ADF3-5257F47C9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44577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0470D18-4F91-4421-BD9A-104CAAE11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D8E2EA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9175F13-CFE4-4077-941E-2DA4D2DEA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L12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E7C4900-D4F4-4F13-BCF7-2191721DD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391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Подтверждение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C84A9F1-1142-440E-9638-39E48552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4457700"/>
            <a:ext cx="209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2502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E75F4A8-7647-4619-8DEC-9114E2355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095750"/>
            <a:ext cx="1657350" cy="100012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9525">
            <a:solidFill>
              <a:srgbClr val="17365D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E0A26FE-587F-4BC0-8BC2-766E5E0E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219575"/>
            <a:ext cx="523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6DCBF4"/>
                </a:solidFill>
                <a:latin typeface="Helvetica Neue"/>
                <a:ea typeface="Helvetica Neue"/>
                <a:cs typeface="Helvetica Neue"/>
              </a:rPr>
              <a:t>L13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F347B25-9E05-466C-BCC3-D6627CB9F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5529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32"/>
          </a:bodyPr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Корректировка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D6761F0-7093-498A-8270-3249AEAE4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638800"/>
            <a:ext cx="6819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068CA25-9710-4D4B-8899-3D45AF6B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6959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17365D"/>
                </a:solidFill>
                <a:latin typeface="Helvetica Neue"/>
                <a:ea typeface="Helvetica Neue"/>
                <a:cs typeface="Helvetica Neue"/>
              </a:rPr>
              <a:t>260 = 20 архетипов × 13 тонов — карта полного смыслового цикла</a:t>
            </a:r>
          </a:p>
        </p:txBody>
      </p:sp>
    </p:spTree>
    <p:extLst>
      <p:ext uri="{BB962C8B-B14F-4D97-AF65-F5344CB8AC3E}">
        <p14:creationId xmlns:p14="http://schemas.microsoft.com/office/powerpoint/2010/main" val="1688610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2026-08-29T07:19:14.9980000Z</dcterms:created>
  <dcterms:modified xsi:type="dcterms:W3CDTF">2026-08-29T07:19:14.9980000Z</dcterms:modified>
</coreProperties>
</file>