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3B5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325880"/>
            <a:ext cx="1051560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5400" b="1">
                <a:solidFill>
                  <a:srgbClr val="FFFFFF"/>
                </a:solidFill>
                <a:latin typeface="Arial"/>
              </a:defRPr>
            </a:pPr>
            <a:r>
              <a:t>НМА</a:t>
            </a:r>
          </a:p>
          <a:p>
            <a:pPr>
              <a:defRPr sz="3200" b="1">
                <a:solidFill>
                  <a:srgbClr val="FFFFFF"/>
                </a:solidFill>
                <a:latin typeface="Arial"/>
              </a:defRPr>
            </a:pPr>
            <a:r>
              <a:t>Нематериальные активы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2926080"/>
            <a:ext cx="98755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D6E9F1"/>
                </a:solidFill>
                <a:latin typeface="Arial"/>
              </a:defRPr>
            </a:pPr>
            <a:r>
              <a:t>От бухгалтерского учета прав — к системе управления нематериальным капиталом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" y="4892040"/>
            <a:ext cx="2423160" cy="960120"/>
          </a:xfrm>
          <a:prstGeom prst="roundRect">
            <a:avLst/>
          </a:prstGeom>
          <a:solidFill>
            <a:srgbClr val="1D4E6F"/>
          </a:solidFill>
          <a:ln>
            <a:solidFill>
              <a:srgbClr val="3A6D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41832" y="5056632"/>
            <a:ext cx="21031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ПРАВА</a:t>
            </a:r>
          </a:p>
          <a:p>
            <a:pPr algn="ctr">
              <a:defRPr sz="900">
                <a:solidFill>
                  <a:srgbClr val="D6E9F1"/>
                </a:solidFill>
              </a:defRPr>
            </a:pPr>
            <a:r>
              <a:t>IP и договоры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20440" y="4892040"/>
            <a:ext cx="2423160" cy="960120"/>
          </a:xfrm>
          <a:prstGeom prst="roundRect">
            <a:avLst/>
          </a:prstGeom>
          <a:solidFill>
            <a:srgbClr val="1D4E6F"/>
          </a:solidFill>
          <a:ln>
            <a:solidFill>
              <a:srgbClr val="3A6D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685032" y="5056632"/>
            <a:ext cx="21031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ДАННЫЕ</a:t>
            </a:r>
          </a:p>
          <a:p>
            <a:pPr algn="ctr">
              <a:defRPr sz="900">
                <a:solidFill>
                  <a:srgbClr val="D6E9F1"/>
                </a:solidFill>
              </a:defRPr>
            </a:pPr>
            <a:r>
              <a:t>Базы и реестры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4892040"/>
            <a:ext cx="2423160" cy="960120"/>
          </a:xfrm>
          <a:prstGeom prst="roundRect">
            <a:avLst/>
          </a:prstGeom>
          <a:solidFill>
            <a:srgbClr val="1D4E6F"/>
          </a:solidFill>
          <a:ln>
            <a:solidFill>
              <a:srgbClr val="3A6D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28231" y="5056632"/>
            <a:ext cx="21031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ТЕХНОЛОГИИ</a:t>
            </a:r>
          </a:p>
          <a:p>
            <a:pPr algn="ctr">
              <a:defRPr sz="900">
                <a:solidFill>
                  <a:srgbClr val="D6E9F1"/>
                </a:solidFill>
              </a:defRPr>
            </a:pPr>
            <a:r>
              <a:t>ПО, ноу-хау, методики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06840" y="4892040"/>
            <a:ext cx="2423160" cy="960120"/>
          </a:xfrm>
          <a:prstGeom prst="roundRect">
            <a:avLst/>
          </a:prstGeom>
          <a:solidFill>
            <a:srgbClr val="1D4E6F"/>
          </a:solidFill>
          <a:ln>
            <a:solidFill>
              <a:srgbClr val="3A6D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71432" y="5056632"/>
            <a:ext cx="210312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КАПИТАЛИЗАЦИЯ</a:t>
            </a:r>
          </a:p>
          <a:p>
            <a:pPr algn="ctr">
              <a:defRPr sz="900">
                <a:solidFill>
                  <a:srgbClr val="D6E9F1"/>
                </a:solidFill>
              </a:defRPr>
            </a:pPr>
            <a:r>
              <a:t>Лицензии и денежные потоки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23B5D"/>
                </a:solidFill>
                <a:latin typeface="Arial"/>
              </a:defRPr>
            </a:pPr>
            <a:r>
              <a:t>9. НМА в архитектуре ЭКВИЛИБРИУМ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5800" y="1417320"/>
            <a:ext cx="3429000" cy="15544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1417320"/>
            <a:ext cx="73152" cy="15544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86968" y="1581912"/>
            <a:ext cx="304495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ЭКВИЛИБРИУМ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6968" y="1984248"/>
            <a:ext cx="3044952" cy="8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классификация, связи, балансы, аналитика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80560" y="1417320"/>
            <a:ext cx="3429000" cy="15544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80560" y="1417320"/>
            <a:ext cx="73152" cy="15544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81728" y="1581912"/>
            <a:ext cx="304495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СФЕРА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81728" y="1984248"/>
            <a:ext cx="3044952" cy="8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проекты, инициативы, продукты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75320" y="1417320"/>
            <a:ext cx="3429000" cy="15544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275320" y="1417320"/>
            <a:ext cx="73152" cy="15544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76488" y="1581912"/>
            <a:ext cx="304495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ECO-PPA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76488" y="1984248"/>
            <a:ext cx="3044952" cy="8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ресурсы, показатели, контракты, риски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3474720"/>
            <a:ext cx="3429000" cy="15544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5800" y="3474720"/>
            <a:ext cx="73152" cy="15544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6968" y="3639312"/>
            <a:ext cx="304495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СПЕЦЗАЩИТА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6968" y="4041648"/>
            <a:ext cx="3044952" cy="8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оформление, внедрение, лицензирование, защита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480560" y="3474720"/>
            <a:ext cx="3429000" cy="15544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480560" y="3474720"/>
            <a:ext cx="73152" cy="15544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681728" y="3639312"/>
            <a:ext cx="304495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АРХИВ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81728" y="4041648"/>
            <a:ext cx="3044952" cy="8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происхождение, версии, авторство, доказательства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275320" y="3474720"/>
            <a:ext cx="3429000" cy="15544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275320" y="3474720"/>
            <a:ext cx="73152" cy="15544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476488" y="3639312"/>
            <a:ext cx="304495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ФОНДЫ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76488" y="4041648"/>
            <a:ext cx="3044952" cy="8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владение, целевое использование, вклад и распределение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94360" y="6519672"/>
            <a:ext cx="10972800" cy="18288"/>
          </a:xfrm>
          <a:prstGeom prst="rect">
            <a:avLst/>
          </a:prstGeom>
          <a:solidFill>
            <a:srgbClr val="D7E1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881360" y="6537960"/>
            <a:ext cx="640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27886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23B5D"/>
                </a:solidFill>
                <a:latin typeface="Arial"/>
              </a:defRPr>
            </a:pPr>
            <a:r>
              <a:t>10. Парный баланс: материальный + нематериальный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417320"/>
            <a:ext cx="5120640" cy="42976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417320"/>
            <a:ext cx="73152" cy="42976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2688" y="1581912"/>
            <a:ext cx="473659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Материальная система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2688" y="1984248"/>
            <a:ext cx="4736592" cy="3584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Оборудование</a:t>
            </a:r>
            <a:br/>
            <a:r>
              <a:t>Инфраструктура</a:t>
            </a:r>
            <a:br/>
            <a:r>
              <a:t>Сырье</a:t>
            </a:r>
            <a:br/>
            <a:r>
              <a:t>Земля</a:t>
            </a:r>
            <a:br/>
            <a:r>
              <a:t>Транспорт</a:t>
            </a:r>
            <a:br/>
            <a:r>
              <a:t>Производственные мощности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55080" y="1417320"/>
            <a:ext cx="5120640" cy="42976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355080" y="1417320"/>
            <a:ext cx="73152" cy="42976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56248" y="1581912"/>
            <a:ext cx="473659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Нематериальная система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56248" y="1984248"/>
            <a:ext cx="4736592" cy="3584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Патенты и ноу-хау</a:t>
            </a:r>
            <a:br/>
            <a:r>
              <a:t>ПО и алгоритмы</a:t>
            </a:r>
            <a:br/>
            <a:r>
              <a:t>Базы данных</a:t>
            </a:r>
            <a:br/>
            <a:r>
              <a:t>Стандарты и методики</a:t>
            </a:r>
            <a:br/>
            <a:r>
              <a:t>Бренды и права</a:t>
            </a:r>
            <a:br/>
            <a:r>
              <a:t>Цифровые модели и архивы</a:t>
            </a:r>
          </a:p>
        </p:txBody>
      </p:sp>
      <p:sp>
        <p:nvSpPr>
          <p:cNvPr id="11" name="Chevron 10"/>
          <p:cNvSpPr/>
          <p:nvPr/>
        </p:nvSpPr>
        <p:spPr>
          <a:xfrm>
            <a:off x="5833872" y="2971800"/>
            <a:ext cx="475488" cy="685800"/>
          </a:xfrm>
          <a:prstGeom prst="chevron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94360" y="6519672"/>
            <a:ext cx="10972800" cy="18288"/>
          </a:xfrm>
          <a:prstGeom prst="rect">
            <a:avLst/>
          </a:prstGeom>
          <a:solidFill>
            <a:srgbClr val="D7E1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881360" y="6537960"/>
            <a:ext cx="640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27886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23B5D"/>
                </a:solidFill>
                <a:latin typeface="Arial"/>
              </a:defRPr>
            </a:pPr>
            <a:r>
              <a:t>11. Дорожная карта на 12 месяцев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234440"/>
            <a:ext cx="1234440" cy="566928"/>
          </a:xfrm>
          <a:prstGeom prst="roundRect">
            <a:avLst/>
          </a:prstGeom>
          <a:solidFill>
            <a:srgbClr val="123B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68096" y="1362456"/>
            <a:ext cx="11430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0–30 дн.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4560" y="1216152"/>
            <a:ext cx="22860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23B5D"/>
                </a:solidFill>
              </a:defRPr>
            </a:pPr>
            <a:r>
              <a:t>Правила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1216152"/>
            <a:ext cx="6583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243743"/>
                </a:solidFill>
              </a:defRPr>
            </a:pPr>
            <a:r>
              <a:t>классификатор, паспорт, роли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2039112"/>
            <a:ext cx="1234440" cy="566928"/>
          </a:xfrm>
          <a:prstGeom prst="roundRect">
            <a:avLst/>
          </a:prstGeom>
          <a:solidFill>
            <a:srgbClr val="123B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68096" y="2167128"/>
            <a:ext cx="11430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30–90 дн.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94560" y="2020824"/>
            <a:ext cx="22860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23B5D"/>
                </a:solidFill>
              </a:defRPr>
            </a:pPr>
            <a:r>
              <a:t>Инвентаризация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2020824"/>
            <a:ext cx="6583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243743"/>
                </a:solidFill>
              </a:defRPr>
            </a:pPr>
            <a:r>
              <a:t>объекты, документы, правообладание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2843784"/>
            <a:ext cx="1234440" cy="566928"/>
          </a:xfrm>
          <a:prstGeom prst="roundRect">
            <a:avLst/>
          </a:prstGeom>
          <a:solidFill>
            <a:srgbClr val="123B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8096" y="2971800"/>
            <a:ext cx="11430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60–180 дн.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94560" y="2825496"/>
            <a:ext cx="22860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23B5D"/>
                </a:solidFill>
              </a:defRPr>
            </a:pPr>
            <a:r>
              <a:t>Правовая упаковка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0" y="2825496"/>
            <a:ext cx="6583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243743"/>
                </a:solidFill>
              </a:defRPr>
            </a:pPr>
            <a:r>
              <a:t>регистрация, договоры, режимы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3648456"/>
            <a:ext cx="1234440" cy="566928"/>
          </a:xfrm>
          <a:prstGeom prst="roundRect">
            <a:avLst/>
          </a:prstGeom>
          <a:solidFill>
            <a:srgbClr val="123B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68096" y="3776472"/>
            <a:ext cx="11430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90–210 дн.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94560" y="3630168"/>
            <a:ext cx="22860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23B5D"/>
                </a:solidFill>
              </a:defRPr>
            </a:pPr>
            <a:r>
              <a:t>Оценка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0" y="3630168"/>
            <a:ext cx="6583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243743"/>
                </a:solidFill>
              </a:defRPr>
            </a:pPr>
            <a:r>
              <a:t>методы, приоритеты, карта стоимости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1520" y="4453128"/>
            <a:ext cx="1234440" cy="566928"/>
          </a:xfrm>
          <a:prstGeom prst="roundRect">
            <a:avLst/>
          </a:prstGeom>
          <a:solidFill>
            <a:srgbClr val="123B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68096" y="4581144"/>
            <a:ext cx="11430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120–270 дн.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94560" y="4434840"/>
            <a:ext cx="22860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23B5D"/>
                </a:solidFill>
              </a:defRPr>
            </a:pPr>
            <a:r>
              <a:t>Капитализация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0" y="4434840"/>
            <a:ext cx="6583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243743"/>
                </a:solidFill>
              </a:defRPr>
            </a:pPr>
            <a:r>
              <a:t>лицензии, вклады, сделки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31520" y="5257800"/>
            <a:ext cx="1234440" cy="566928"/>
          </a:xfrm>
          <a:prstGeom prst="roundRect">
            <a:avLst/>
          </a:prstGeom>
          <a:solidFill>
            <a:srgbClr val="123B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68096" y="5385816"/>
            <a:ext cx="11430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180–365 дн.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94560" y="5239512"/>
            <a:ext cx="22860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123B5D"/>
                </a:solidFill>
              </a:defRPr>
            </a:pPr>
            <a:r>
              <a:t>Интеграция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72000" y="5239512"/>
            <a:ext cx="6583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243743"/>
                </a:solidFill>
              </a:defRPr>
            </a:pPr>
            <a:r>
              <a:t>балансы, фонды, архив, BI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94360" y="6519672"/>
            <a:ext cx="10972800" cy="18288"/>
          </a:xfrm>
          <a:prstGeom prst="rect">
            <a:avLst/>
          </a:prstGeom>
          <a:solidFill>
            <a:srgbClr val="D7E1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881360" y="6537960"/>
            <a:ext cx="640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27886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23B5D"/>
                </a:solidFill>
                <a:latin typeface="Arial"/>
              </a:defRPr>
            </a:pPr>
            <a:r>
              <a:t>12. KPI портфеля НМА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1732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700">
                <a:solidFill>
                  <a:srgbClr val="243743"/>
                </a:solidFill>
                <a:latin typeface="Arial"/>
              </a:defRPr>
            </a:pPr>
            <a:r>
              <a:t>• % активов с подтвержденной цепочкой прав</a:t>
            </a:r>
          </a:p>
          <a:p>
            <a:pPr>
              <a:spcAft>
                <a:spcPts val="800"/>
              </a:spcAft>
              <a:defRPr sz="1700">
                <a:solidFill>
                  <a:srgbClr val="243743"/>
                </a:solidFill>
                <a:latin typeface="Arial"/>
              </a:defRPr>
            </a:pPr>
            <a:r>
              <a:t>• Стоимость портфеля и динамика стоимости</a:t>
            </a:r>
          </a:p>
          <a:p>
            <a:pPr>
              <a:spcAft>
                <a:spcPts val="800"/>
              </a:spcAft>
              <a:defRPr sz="1700">
                <a:solidFill>
                  <a:srgbClr val="243743"/>
                </a:solidFill>
                <a:latin typeface="Arial"/>
              </a:defRPr>
            </a:pPr>
            <a:r>
              <a:t>• Выручка / экономия затрат от НМА</a:t>
            </a:r>
          </a:p>
          <a:p>
            <a:pPr>
              <a:spcAft>
                <a:spcPts val="800"/>
              </a:spcAft>
              <a:defRPr sz="1700">
                <a:solidFill>
                  <a:srgbClr val="243743"/>
                </a:solidFill>
                <a:latin typeface="Arial"/>
              </a:defRPr>
            </a:pPr>
            <a:r>
              <a:t>• Количество лицензий и внедрений</a:t>
            </a:r>
          </a:p>
          <a:p>
            <a:pPr>
              <a:spcAft>
                <a:spcPts val="800"/>
              </a:spcAft>
              <a:defRPr sz="1700">
                <a:solidFill>
                  <a:srgbClr val="243743"/>
                </a:solidFill>
                <a:latin typeface="Arial"/>
              </a:defRPr>
            </a:pPr>
            <a:r>
              <a:t>• Время от создания результата до юридического оформления</a:t>
            </a:r>
          </a:p>
          <a:p>
            <a:pPr>
              <a:spcAft>
                <a:spcPts val="800"/>
              </a:spcAft>
              <a:defRPr sz="1700">
                <a:solidFill>
                  <a:srgbClr val="243743"/>
                </a:solidFill>
                <a:latin typeface="Arial"/>
              </a:defRPr>
            </a:pPr>
            <a:r>
              <a:t>• % критических активов с резервной документацией</a:t>
            </a:r>
          </a:p>
          <a:p>
            <a:pPr>
              <a:spcAft>
                <a:spcPts val="800"/>
              </a:spcAft>
              <a:defRPr sz="1700">
                <a:solidFill>
                  <a:srgbClr val="243743"/>
                </a:solidFill>
                <a:latin typeface="Arial"/>
              </a:defRPr>
            </a:pPr>
            <a:r>
              <a:t>• Количество правовых дефектов, споров и инцидентов</a:t>
            </a:r>
          </a:p>
          <a:p>
            <a:pPr>
              <a:spcAft>
                <a:spcPts val="800"/>
              </a:spcAft>
              <a:defRPr sz="1700">
                <a:solidFill>
                  <a:srgbClr val="243743"/>
                </a:solidFill>
                <a:latin typeface="Arial"/>
              </a:defRPr>
            </a:pPr>
            <a:r>
              <a:t>• % НМА, связанных с конкретными проектами и денежными потоками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6519672"/>
            <a:ext cx="10972800" cy="18288"/>
          </a:xfrm>
          <a:prstGeom prst="rect">
            <a:avLst/>
          </a:prstGeom>
          <a:solidFill>
            <a:srgbClr val="D7E1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881360" y="6537960"/>
            <a:ext cx="640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27886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23B5D"/>
                </a:solidFill>
                <a:latin typeface="Arial"/>
              </a:defRPr>
            </a:pPr>
            <a:r>
              <a:t>13. Предлагаемое решение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5800" y="1280160"/>
            <a:ext cx="10972800" cy="105156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1280160"/>
            <a:ext cx="73152" cy="1051560"/>
          </a:xfrm>
          <a:prstGeom prst="rect">
            <a:avLst/>
          </a:prstGeom>
          <a:solidFill>
            <a:srgbClr val="123B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86968" y="1444751"/>
            <a:ext cx="1058875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1. Единый реестр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6968" y="1847088"/>
            <a:ext cx="10588752" cy="33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Создать единый реестр НМА и нематериального капитала с раздельными статусами: бухгалтерский, правовой, рыночный, стратегический.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2514600"/>
            <a:ext cx="10972800" cy="105156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5800" y="2514600"/>
            <a:ext cx="73152" cy="105156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86968" y="2679192"/>
            <a:ext cx="1058875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2. Инвентаризация и правовая упаковка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" y="3081528"/>
            <a:ext cx="10588752" cy="33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Собрать права, ПО, базы данных, технологии, методики, бренды, архивы, лицензии и ноу-хау; закрыть дефекты правообладания.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3749039"/>
            <a:ext cx="10972800" cy="105156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85800" y="3749039"/>
            <a:ext cx="73152" cy="105156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86968" y="3913631"/>
            <a:ext cx="1058875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3. Капитализация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6968" y="4315968"/>
            <a:ext cx="10588752" cy="33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Оценить приоритетные активы и запустить лицензирование, вклады, франшизы, совместные проекты и другие модели монетизации.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4983480"/>
            <a:ext cx="10972800" cy="105156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5800" y="4983480"/>
            <a:ext cx="73152" cy="1051560"/>
          </a:xfrm>
          <a:prstGeom prst="rect">
            <a:avLst/>
          </a:prstGeom>
          <a:solidFill>
            <a:srgbClr val="123B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6968" y="5148072"/>
            <a:ext cx="1058875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4. Связанная архитектура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6968" y="5550408"/>
            <a:ext cx="10588752" cy="33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Связать НМА с Архивом сохранения наследия, фондами, проектами, балансами и ЭКВИЛИБРИУМ.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94360" y="6519672"/>
            <a:ext cx="10972800" cy="18288"/>
          </a:xfrm>
          <a:prstGeom prst="rect">
            <a:avLst/>
          </a:prstGeom>
          <a:solidFill>
            <a:srgbClr val="D7E1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881360" y="6537960"/>
            <a:ext cx="640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27886"/>
                </a:solidFill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3B5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508760"/>
            <a:ext cx="1060704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100" b="1">
                <a:solidFill>
                  <a:srgbClr val="FFFFFF"/>
                </a:solidFill>
                <a:latin typeface="Arial"/>
              </a:defRPr>
            </a:pPr>
            <a:r>
              <a:t>НМА — это память, право и интеллект системы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60704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0">
                <a:solidFill>
                  <a:srgbClr val="D6E9F1"/>
                </a:solidFill>
                <a:latin typeface="Arial"/>
              </a:defRPr>
            </a:pPr>
            <a:r>
              <a:t>Пока знания не идентифицированы, не оформлены и не связаны с ценностью — они остаются скрытым ресурсом.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977639"/>
            <a:ext cx="1060704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  <a:latin typeface="Arial"/>
              </a:defRPr>
            </a:pPr>
            <a:r>
              <a:t>Реестр НМА превращает скрытый ресурс в управляемый капитал.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23B5D"/>
                </a:solidFill>
                <a:latin typeface="Arial"/>
              </a:defRPr>
            </a:pPr>
            <a:r>
              <a:t>1. НМА — это система управляемой ценности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1051560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27886"/>
                </a:solidFill>
                <a:latin typeface="Arial"/>
              </a:defRPr>
            </a:pPr>
            <a:r>
              <a:t>Два уровня: признанные активы и более широкий нематериальный капитал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600200"/>
            <a:ext cx="5303520" cy="182880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73152" cy="182880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7" y="1764792"/>
            <a:ext cx="491947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Учетный уровень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7" y="2167128"/>
            <a:ext cx="4919472" cy="1115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То, что отвечает критериям признания НМА: контролируемые и идентифицируемые права, способные приносить экономические выгоды и имеющие подтверждаемую стоимость.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600200"/>
            <a:ext cx="5303520" cy="182880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217920" y="1600200"/>
            <a:ext cx="73152" cy="182880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19088" y="1764792"/>
            <a:ext cx="491947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Стратегический уровень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9088" y="2167128"/>
            <a:ext cx="4919472" cy="1115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Знания, данные, компетенции, репутация, стандарты, сети и архитектуры. Не все из них являются бухгалтерскими НМА, но ими необходимо управлять как капиталом.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749039"/>
            <a:ext cx="10881360" cy="150876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40080" y="3749039"/>
            <a:ext cx="73152" cy="1508760"/>
          </a:xfrm>
          <a:prstGeom prst="rect">
            <a:avLst/>
          </a:prstGeom>
          <a:solidFill>
            <a:srgbClr val="123B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7" y="3913631"/>
            <a:ext cx="1049731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Задача системы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247" y="4315968"/>
            <a:ext cx="10497312" cy="795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Выявить → оформить права → оценить → поставить на учет, где применимо → включить в реестр → связать с проектами и денежными потоками → защищать → лицензировать → масштабировать.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94360" y="6519672"/>
            <a:ext cx="10972800" cy="18288"/>
          </a:xfrm>
          <a:prstGeom prst="rect">
            <a:avLst/>
          </a:prstGeom>
          <a:solidFill>
            <a:srgbClr val="D7E1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881360" y="6537960"/>
            <a:ext cx="640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27886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23B5D"/>
                </a:solidFill>
                <a:latin typeface="Arial"/>
              </a:defRPr>
            </a:pPr>
            <a:r>
              <a:t>2. Основные классы НМА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417320"/>
            <a:ext cx="2606040" cy="17830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1417320"/>
            <a:ext cx="73152" cy="17830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1581912"/>
            <a:ext cx="222199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Патенты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1984248"/>
            <a:ext cx="2221992" cy="1069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изобретения, модели, промышленные образцы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29000" y="1417320"/>
            <a:ext cx="2606040" cy="17830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429000" y="1417320"/>
            <a:ext cx="73152" cy="17830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30168" y="1581912"/>
            <a:ext cx="222199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ПО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30168" y="1984248"/>
            <a:ext cx="2221992" cy="1069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программы, алгоритмы, платформы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09359" y="1417320"/>
            <a:ext cx="2606040" cy="17830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309359" y="1417320"/>
            <a:ext cx="73152" cy="17830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10527" y="1581912"/>
            <a:ext cx="222199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Базы данных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10527" y="1984248"/>
            <a:ext cx="2221992" cy="1069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реестры, справочники, массивы наблюдений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89719" y="1417320"/>
            <a:ext cx="2606040" cy="17830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189719" y="1417320"/>
            <a:ext cx="73152" cy="17830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90888" y="1581912"/>
            <a:ext cx="222199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Бренды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90888" y="1984248"/>
            <a:ext cx="2221992" cy="1069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товарные знаки, средства индивидуализации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657600"/>
            <a:ext cx="2606040" cy="17830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48640" y="3657600"/>
            <a:ext cx="73152" cy="17830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49808" y="3822191"/>
            <a:ext cx="222199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Ноу-хау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9808" y="4224528"/>
            <a:ext cx="2221992" cy="1069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секреты производства, технологические режимы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429000" y="3657600"/>
            <a:ext cx="2606040" cy="17830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3429000" y="3657600"/>
            <a:ext cx="73152" cy="17830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630168" y="3822191"/>
            <a:ext cx="222199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Методики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30168" y="4224528"/>
            <a:ext cx="2221992" cy="1069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стандарты, документация, контент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309359" y="3657600"/>
            <a:ext cx="2606040" cy="17830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309359" y="3657600"/>
            <a:ext cx="73152" cy="17830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510527" y="3822191"/>
            <a:ext cx="222199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Лицензии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10527" y="4224528"/>
            <a:ext cx="2221992" cy="1069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договорные права использования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189719" y="3657600"/>
            <a:ext cx="2606040" cy="17830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9189719" y="3657600"/>
            <a:ext cx="73152" cy="17830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390888" y="3822191"/>
            <a:ext cx="222199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Гудвил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390888" y="4224528"/>
            <a:ext cx="2221992" cy="1069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эффект приобретенного бизнеса и синергии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94360" y="6519672"/>
            <a:ext cx="10972800" cy="18288"/>
          </a:xfrm>
          <a:prstGeom prst="rect">
            <a:avLst/>
          </a:prstGeom>
          <a:solidFill>
            <a:srgbClr val="D7E1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881360" y="6537960"/>
            <a:ext cx="640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27886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23B5D"/>
                </a:solidFill>
                <a:latin typeface="Arial"/>
              </a:defRPr>
            </a:pPr>
            <a:r>
              <a:t>3. Когда объект становится НМА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1051560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27886"/>
                </a:solidFill>
                <a:latin typeface="Arial"/>
              </a:defRPr>
            </a:pPr>
            <a:r>
              <a:t>Ключевые критерии признания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508760"/>
            <a:ext cx="103327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243743"/>
                </a:solidFill>
                <a:latin typeface="Arial"/>
              </a:defRPr>
            </a:pPr>
            <a:r>
              <a:t>• Контроль над объектом и выгодами от него</a:t>
            </a:r>
          </a:p>
          <a:p>
            <a:pPr>
              <a:spcAft>
                <a:spcPts val="800"/>
              </a:spcAft>
              <a:defRPr sz="1900">
                <a:solidFill>
                  <a:srgbClr val="243743"/>
                </a:solidFill>
                <a:latin typeface="Arial"/>
              </a:defRPr>
            </a:pPr>
            <a:r>
              <a:t>• Способность приносить экономические выгоды</a:t>
            </a:r>
          </a:p>
          <a:p>
            <a:pPr>
              <a:spcAft>
                <a:spcPts val="800"/>
              </a:spcAft>
              <a:defRPr sz="1900">
                <a:solidFill>
                  <a:srgbClr val="243743"/>
                </a:solidFill>
                <a:latin typeface="Arial"/>
              </a:defRPr>
            </a:pPr>
            <a:r>
              <a:t>• Идентифицируемость / юридические или договорные права</a:t>
            </a:r>
          </a:p>
          <a:p>
            <a:pPr>
              <a:spcAft>
                <a:spcPts val="800"/>
              </a:spcAft>
              <a:defRPr sz="1900">
                <a:solidFill>
                  <a:srgbClr val="243743"/>
                </a:solidFill>
                <a:latin typeface="Arial"/>
              </a:defRPr>
            </a:pPr>
            <a:r>
              <a:t>• Использование в деятельности в течение установленного периода</a:t>
            </a:r>
          </a:p>
          <a:p>
            <a:pPr>
              <a:spcAft>
                <a:spcPts val="800"/>
              </a:spcAft>
              <a:defRPr sz="1900">
                <a:solidFill>
                  <a:srgbClr val="243743"/>
                </a:solidFill>
                <a:latin typeface="Arial"/>
              </a:defRPr>
            </a:pPr>
            <a:r>
              <a:t>• Документально подтверждаемая первоначальная стоимость</a:t>
            </a:r>
          </a:p>
          <a:p>
            <a:pPr>
              <a:spcAft>
                <a:spcPts val="800"/>
              </a:spcAft>
              <a:defRPr sz="1900">
                <a:solidFill>
                  <a:srgbClr val="243743"/>
                </a:solidFill>
                <a:latin typeface="Arial"/>
              </a:defRPr>
            </a:pPr>
            <a:r>
              <a:t>• Определенные срок полезного использования, ограничения и модель последующего учета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6519672"/>
            <a:ext cx="10972800" cy="18288"/>
          </a:xfrm>
          <a:prstGeom prst="rect">
            <a:avLst/>
          </a:prstGeom>
          <a:solidFill>
            <a:srgbClr val="D7E1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881360" y="6537960"/>
            <a:ext cx="640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27886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23B5D"/>
                </a:solidFill>
                <a:latin typeface="Arial"/>
              </a:defRPr>
            </a:pPr>
            <a:r>
              <a:t>4. Четыре слоя нематериального капитала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325880"/>
            <a:ext cx="10698480" cy="96012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325880"/>
            <a:ext cx="73152" cy="960120"/>
          </a:xfrm>
          <a:prstGeom prst="rect">
            <a:avLst/>
          </a:prstGeom>
          <a:solidFill>
            <a:srgbClr val="123B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2688" y="1490472"/>
            <a:ext cx="1031443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I. Признанные НМА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2688" y="1892807"/>
            <a:ext cx="10314432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Учетные активы: права, ПО, патенты, знаки, лицензии.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2560320"/>
            <a:ext cx="10698480" cy="96012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731520" y="2560320"/>
            <a:ext cx="73152" cy="96012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2688" y="2724912"/>
            <a:ext cx="1031443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II. Оформляемые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2688" y="3127248"/>
            <a:ext cx="10314432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Разработки, методики, базы, ноу-хау, документация.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3794760"/>
            <a:ext cx="10698480" cy="96012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31520" y="3794760"/>
            <a:ext cx="73152" cy="96012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32688" y="3959352"/>
            <a:ext cx="1031443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III. Стратегические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2688" y="4361688"/>
            <a:ext cx="10314432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Знания, компетенции, связи, репутация, стандарты.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5029200"/>
            <a:ext cx="10698480" cy="96012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31520" y="5029200"/>
            <a:ext cx="73152" cy="96012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2688" y="5193792"/>
            <a:ext cx="1031443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IV. Экосистемные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2688" y="5596128"/>
            <a:ext cx="10314432" cy="246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Сетевые эффекты, доверие, партнерства, доступ к инфраструктуре.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94360" y="6519672"/>
            <a:ext cx="10972800" cy="18288"/>
          </a:xfrm>
          <a:prstGeom prst="rect">
            <a:avLst/>
          </a:prstGeom>
          <a:solidFill>
            <a:srgbClr val="D7E1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881360" y="6537960"/>
            <a:ext cx="640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27886"/>
                </a:solidFill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23B5D"/>
                </a:solidFill>
                <a:latin typeface="Arial"/>
              </a:defRPr>
            </a:pPr>
            <a:r>
              <a:t>5. Жизненный цикл НМА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377440"/>
            <a:ext cx="1188720" cy="1005840"/>
          </a:xfrm>
          <a:prstGeom prst="roundRect">
            <a:avLst/>
          </a:prstGeom>
          <a:solidFill>
            <a:srgbClr val="EAF3F7"/>
          </a:solidFill>
          <a:ln>
            <a:solidFill>
              <a:srgbClr val="B5C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12647" y="2651760"/>
            <a:ext cx="106070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123B5D"/>
                </a:solidFill>
              </a:defRPr>
            </a:pPr>
            <a:r>
              <a:t>Выявить</a:t>
            </a:r>
          </a:p>
        </p:txBody>
      </p:sp>
      <p:sp>
        <p:nvSpPr>
          <p:cNvPr id="5" name="Chevron 4"/>
          <p:cNvSpPr/>
          <p:nvPr/>
        </p:nvSpPr>
        <p:spPr>
          <a:xfrm>
            <a:off x="1719072" y="2670048"/>
            <a:ext cx="256032" cy="411480"/>
          </a:xfrm>
          <a:prstGeom prst="chevron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1965960" y="2377440"/>
            <a:ext cx="1188720" cy="1005840"/>
          </a:xfrm>
          <a:prstGeom prst="roundRect">
            <a:avLst/>
          </a:prstGeom>
          <a:solidFill>
            <a:srgbClr val="EAF3F7"/>
          </a:solidFill>
          <a:ln>
            <a:solidFill>
              <a:srgbClr val="B5C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029967" y="2651760"/>
            <a:ext cx="106070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123B5D"/>
                </a:solidFill>
              </a:defRPr>
            </a:pPr>
            <a:r>
              <a:t>Права</a:t>
            </a:r>
          </a:p>
        </p:txBody>
      </p:sp>
      <p:sp>
        <p:nvSpPr>
          <p:cNvPr id="8" name="Chevron 7"/>
          <p:cNvSpPr/>
          <p:nvPr/>
        </p:nvSpPr>
        <p:spPr>
          <a:xfrm>
            <a:off x="3136391" y="2670048"/>
            <a:ext cx="256032" cy="411480"/>
          </a:xfrm>
          <a:prstGeom prst="chevron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383280" y="2377440"/>
            <a:ext cx="1188720" cy="1005840"/>
          </a:xfrm>
          <a:prstGeom prst="roundRect">
            <a:avLst/>
          </a:prstGeom>
          <a:solidFill>
            <a:srgbClr val="EAF3F7"/>
          </a:solidFill>
          <a:ln>
            <a:solidFill>
              <a:srgbClr val="B5C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447288" y="2651760"/>
            <a:ext cx="106070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123B5D"/>
                </a:solidFill>
              </a:defRPr>
            </a:pPr>
            <a:r>
              <a:t>Оценить</a:t>
            </a:r>
          </a:p>
        </p:txBody>
      </p:sp>
      <p:sp>
        <p:nvSpPr>
          <p:cNvPr id="11" name="Chevron 10"/>
          <p:cNvSpPr/>
          <p:nvPr/>
        </p:nvSpPr>
        <p:spPr>
          <a:xfrm>
            <a:off x="4553712" y="2670048"/>
            <a:ext cx="256032" cy="411480"/>
          </a:xfrm>
          <a:prstGeom prst="chevron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4800600" y="2377440"/>
            <a:ext cx="1188720" cy="1005840"/>
          </a:xfrm>
          <a:prstGeom prst="roundRect">
            <a:avLst/>
          </a:prstGeom>
          <a:solidFill>
            <a:srgbClr val="EAF3F7"/>
          </a:solidFill>
          <a:ln>
            <a:solidFill>
              <a:srgbClr val="B5C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864608" y="2651760"/>
            <a:ext cx="106070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123B5D"/>
                </a:solidFill>
              </a:defRPr>
            </a:pPr>
            <a:r>
              <a:t>Реестр</a:t>
            </a:r>
          </a:p>
        </p:txBody>
      </p:sp>
      <p:sp>
        <p:nvSpPr>
          <p:cNvPr id="14" name="Chevron 13"/>
          <p:cNvSpPr/>
          <p:nvPr/>
        </p:nvSpPr>
        <p:spPr>
          <a:xfrm>
            <a:off x="5971032" y="2670048"/>
            <a:ext cx="256032" cy="411480"/>
          </a:xfrm>
          <a:prstGeom prst="chevron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6217920" y="2377440"/>
            <a:ext cx="1188720" cy="1005840"/>
          </a:xfrm>
          <a:prstGeom prst="roundRect">
            <a:avLst/>
          </a:prstGeom>
          <a:solidFill>
            <a:srgbClr val="EAF3F7"/>
          </a:solidFill>
          <a:ln>
            <a:solidFill>
              <a:srgbClr val="B5C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81928" y="2651760"/>
            <a:ext cx="106070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123B5D"/>
                </a:solidFill>
              </a:defRPr>
            </a:pPr>
            <a:r>
              <a:t>Внедрить</a:t>
            </a:r>
          </a:p>
        </p:txBody>
      </p:sp>
      <p:sp>
        <p:nvSpPr>
          <p:cNvPr id="17" name="Chevron 16"/>
          <p:cNvSpPr/>
          <p:nvPr/>
        </p:nvSpPr>
        <p:spPr>
          <a:xfrm>
            <a:off x="7388352" y="2670048"/>
            <a:ext cx="256032" cy="411480"/>
          </a:xfrm>
          <a:prstGeom prst="chevron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635240" y="2377440"/>
            <a:ext cx="1188720" cy="1005840"/>
          </a:xfrm>
          <a:prstGeom prst="roundRect">
            <a:avLst/>
          </a:prstGeom>
          <a:solidFill>
            <a:srgbClr val="EAF3F7"/>
          </a:solidFill>
          <a:ln>
            <a:solidFill>
              <a:srgbClr val="B5C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699248" y="2651760"/>
            <a:ext cx="106070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123B5D"/>
                </a:solidFill>
              </a:defRPr>
            </a:pPr>
            <a:r>
              <a:t>Монетизировать</a:t>
            </a:r>
          </a:p>
        </p:txBody>
      </p:sp>
      <p:sp>
        <p:nvSpPr>
          <p:cNvPr id="20" name="Chevron 19"/>
          <p:cNvSpPr/>
          <p:nvPr/>
        </p:nvSpPr>
        <p:spPr>
          <a:xfrm>
            <a:off x="8805672" y="2670048"/>
            <a:ext cx="256032" cy="411480"/>
          </a:xfrm>
          <a:prstGeom prst="chevron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9052560" y="2377440"/>
            <a:ext cx="1188720" cy="1005840"/>
          </a:xfrm>
          <a:prstGeom prst="roundRect">
            <a:avLst/>
          </a:prstGeom>
          <a:solidFill>
            <a:srgbClr val="EAF3F7"/>
          </a:solidFill>
          <a:ln>
            <a:solidFill>
              <a:srgbClr val="B5C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16568" y="2651760"/>
            <a:ext cx="106070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123B5D"/>
                </a:solidFill>
              </a:defRPr>
            </a:pPr>
            <a:r>
              <a:t>Защищать</a:t>
            </a:r>
          </a:p>
        </p:txBody>
      </p:sp>
      <p:sp>
        <p:nvSpPr>
          <p:cNvPr id="23" name="Chevron 22"/>
          <p:cNvSpPr/>
          <p:nvPr/>
        </p:nvSpPr>
        <p:spPr>
          <a:xfrm>
            <a:off x="10222992" y="2670048"/>
            <a:ext cx="256032" cy="411480"/>
          </a:xfrm>
          <a:prstGeom prst="chevron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10469880" y="2377440"/>
            <a:ext cx="1188720" cy="1005840"/>
          </a:xfrm>
          <a:prstGeom prst="roundRect">
            <a:avLst/>
          </a:prstGeom>
          <a:solidFill>
            <a:srgbClr val="EAF3F7"/>
          </a:solidFill>
          <a:ln>
            <a:solidFill>
              <a:srgbClr val="B5C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533888" y="2651760"/>
            <a:ext cx="1060704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123B5D"/>
                </a:solidFill>
              </a:defRPr>
            </a:pPr>
            <a:r>
              <a:t>Обновлять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143000" y="4069080"/>
            <a:ext cx="9966960" cy="13258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1143000" y="4069080"/>
            <a:ext cx="73152" cy="13258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344168" y="4233672"/>
            <a:ext cx="958291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Главный принцип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44168" y="4636008"/>
            <a:ext cx="9582912" cy="61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Актив должен жить не в папке юридического отдела, а в связанной системе: право → технология → проект → продукт → договор → денежный поток → риск → архив.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94360" y="6519672"/>
            <a:ext cx="10972800" cy="18288"/>
          </a:xfrm>
          <a:prstGeom prst="rect">
            <a:avLst/>
          </a:prstGeom>
          <a:solidFill>
            <a:srgbClr val="D7E1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0881360" y="6537960"/>
            <a:ext cx="640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27886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23B5D"/>
                </a:solidFill>
                <a:latin typeface="Arial"/>
              </a:defRPr>
            </a:pPr>
            <a:r>
              <a:t>6. Паспорт НМА — единая карточка актива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417320"/>
            <a:ext cx="5303520" cy="438912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40080" y="1417320"/>
            <a:ext cx="73152" cy="438912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41247" y="1581912"/>
            <a:ext cx="491947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Юридико-идентификационный блок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7" y="1984248"/>
            <a:ext cx="4919472" cy="3675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• ID и версия</a:t>
            </a:r>
            <a:br/>
            <a:r>
              <a:t>• Класс и наименование</a:t>
            </a:r>
            <a:br/>
            <a:r>
              <a:t>• Правообладатель</a:t>
            </a:r>
            <a:br/>
            <a:r>
              <a:t>• Правовое основание</a:t>
            </a:r>
            <a:br/>
            <a:r>
              <a:t>• Территория и срок</a:t>
            </a:r>
            <a:br/>
            <a:r>
              <a:t>• Автор / разработчик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417320"/>
            <a:ext cx="5303520" cy="438912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217920" y="1417320"/>
            <a:ext cx="73152" cy="438912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19088" y="1581912"/>
            <a:ext cx="491947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Финансово-управленческий блок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19088" y="1984248"/>
            <a:ext cx="4919472" cy="3675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• Стоимость: учетная / рыночная</a:t>
            </a:r>
            <a:br/>
            <a:r>
              <a:t>• Доходный профиль</a:t>
            </a:r>
            <a:br/>
            <a:r>
              <a:t>• Связанные проекты и договоры</a:t>
            </a:r>
            <a:br/>
            <a:r>
              <a:t>• Риски и ограничения</a:t>
            </a:r>
            <a:br/>
            <a:r>
              <a:t>• Статус жизненного цикла</a:t>
            </a:r>
            <a:br/>
            <a:r>
              <a:t>• Архив происхождения / provenance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4360" y="6519672"/>
            <a:ext cx="10972800" cy="18288"/>
          </a:xfrm>
          <a:prstGeom prst="rect">
            <a:avLst/>
          </a:prstGeom>
          <a:solidFill>
            <a:srgbClr val="D7E1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881360" y="6537960"/>
            <a:ext cx="640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27886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23B5D"/>
                </a:solidFill>
                <a:latin typeface="Arial"/>
              </a:defRPr>
            </a:pPr>
            <a:r>
              <a:t>7. Оценка НМА: четыре разных стоимости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508760"/>
            <a:ext cx="2514600" cy="15544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40080" y="1508760"/>
            <a:ext cx="73152" cy="15544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41247" y="1673351"/>
            <a:ext cx="213055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Балансовая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7" y="2075688"/>
            <a:ext cx="2130552" cy="8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стоимость в бухгалтерском учете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29000" y="1508760"/>
            <a:ext cx="2514600" cy="15544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429000" y="1508760"/>
            <a:ext cx="73152" cy="15544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30168" y="1673351"/>
            <a:ext cx="213055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Налоговая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30168" y="2075688"/>
            <a:ext cx="2130552" cy="8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стоимость для налоговых целей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508760"/>
            <a:ext cx="2514600" cy="15544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217920" y="1508760"/>
            <a:ext cx="73152" cy="15544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19088" y="1673351"/>
            <a:ext cx="213055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Рыночная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19088" y="2075688"/>
            <a:ext cx="2130552" cy="8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оценка сделки / лицензии / вклада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006839" y="1508760"/>
            <a:ext cx="2514600" cy="15544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006839" y="1508760"/>
            <a:ext cx="73152" cy="15544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208007" y="1673351"/>
            <a:ext cx="213055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Стратегическая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08007" y="2075688"/>
            <a:ext cx="2130552" cy="8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влияние на систему, устойчивость и будущие потоки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" y="3566160"/>
            <a:ext cx="104241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243743"/>
                </a:solidFill>
                <a:latin typeface="Arial"/>
              </a:defRPr>
            </a:pPr>
            <a:r>
              <a:t>• Затратный подход — создание/замещение</a:t>
            </a:r>
          </a:p>
          <a:p>
            <a:pPr>
              <a:spcAft>
                <a:spcPts val="800"/>
              </a:spcAft>
              <a:defRPr sz="1500">
                <a:solidFill>
                  <a:srgbClr val="243743"/>
                </a:solidFill>
                <a:latin typeface="Arial"/>
              </a:defRPr>
            </a:pPr>
            <a:r>
              <a:t>• Доходный подход — дисконтированные потоки и relief-from-royalty</a:t>
            </a:r>
          </a:p>
          <a:p>
            <a:pPr>
              <a:spcAft>
                <a:spcPts val="800"/>
              </a:spcAft>
              <a:defRPr sz="1500">
                <a:solidFill>
                  <a:srgbClr val="243743"/>
                </a:solidFill>
                <a:latin typeface="Arial"/>
              </a:defRPr>
            </a:pPr>
            <a:r>
              <a:t>• Сравнительный подход — сделки и ставки по аналогам</a:t>
            </a:r>
          </a:p>
          <a:p>
            <a:pPr>
              <a:spcAft>
                <a:spcPts val="800"/>
              </a:spcAft>
              <a:defRPr sz="1500">
                <a:solidFill>
                  <a:srgbClr val="243743"/>
                </a:solidFill>
                <a:latin typeface="Arial"/>
              </a:defRPr>
            </a:pPr>
            <a:r>
              <a:t>• Опционный подход — технологии с высокой неопределенностью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94360" y="6519672"/>
            <a:ext cx="10972800" cy="18288"/>
          </a:xfrm>
          <a:prstGeom prst="rect">
            <a:avLst/>
          </a:prstGeom>
          <a:solidFill>
            <a:srgbClr val="D7E1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881360" y="6537960"/>
            <a:ext cx="640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27886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23B5D"/>
                </a:solidFill>
                <a:latin typeface="Arial"/>
              </a:defRPr>
            </a:pPr>
            <a:r>
              <a:t>8. Шесть контуров управления НМА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463040"/>
            <a:ext cx="3383280" cy="15544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463040"/>
            <a:ext cx="73152" cy="15544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2688" y="1627632"/>
            <a:ext cx="299923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Правовой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2688" y="2029968"/>
            <a:ext cx="2999232" cy="8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права и цепочка титула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80559" y="1463040"/>
            <a:ext cx="3383280" cy="15544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80559" y="1463040"/>
            <a:ext cx="73152" cy="15544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81727" y="1627632"/>
            <a:ext cx="299923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Технологический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81727" y="2029968"/>
            <a:ext cx="2999232" cy="8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версии и зрелость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0" y="1463040"/>
            <a:ext cx="3383280" cy="15544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229600" y="1463040"/>
            <a:ext cx="73152" cy="15544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30768" y="1627632"/>
            <a:ext cx="299923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Финансовый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30768" y="2029968"/>
            <a:ext cx="2999232" cy="8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учет и оценка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3520440"/>
            <a:ext cx="3383280" cy="15544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31520" y="3520440"/>
            <a:ext cx="73152" cy="15544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2688" y="3685032"/>
            <a:ext cx="299923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Коммерческий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2688" y="4087368"/>
            <a:ext cx="2999232" cy="8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лицензии и роялти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480559" y="3520440"/>
            <a:ext cx="3383280" cy="15544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480559" y="3520440"/>
            <a:ext cx="73152" cy="15544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681727" y="3685032"/>
            <a:ext cx="299923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Информационный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81727" y="4087368"/>
            <a:ext cx="2999232" cy="8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реестр и provenance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229600" y="3520440"/>
            <a:ext cx="3383280" cy="1554480"/>
          </a:xfrm>
          <a:prstGeom prst="roundRect">
            <a:avLst/>
          </a:prstGeom>
          <a:solidFill>
            <a:srgbClr val="F4F7F9"/>
          </a:solidFill>
          <a:ln>
            <a:solidFill>
              <a:srgbClr val="DCE5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229600" y="3520440"/>
            <a:ext cx="73152" cy="1554480"/>
          </a:xfrm>
          <a:prstGeom prst="rect">
            <a:avLst/>
          </a:prstGeom>
          <a:solidFill>
            <a:srgbClr val="1F5D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430768" y="3685032"/>
            <a:ext cx="2999232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23B5D"/>
                </a:solidFill>
                <a:latin typeface="Arial"/>
              </a:defRPr>
            </a:pPr>
            <a:r>
              <a:t>Риск-контур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30768" y="4087368"/>
            <a:ext cx="2999232" cy="8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243743"/>
                </a:solidFill>
                <a:latin typeface="Arial"/>
              </a:defRPr>
            </a:pPr>
            <a:r>
              <a:t>утечки, споры, устаревание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94360" y="6519672"/>
            <a:ext cx="10972800" cy="18288"/>
          </a:xfrm>
          <a:prstGeom prst="rect">
            <a:avLst/>
          </a:prstGeom>
          <a:solidFill>
            <a:srgbClr val="D7E1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881360" y="6537960"/>
            <a:ext cx="640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627886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