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D9D1C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510528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80" kern="0" dirty="0">
                <a:solidFill>
                  <a:srgbClr val="6E6B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· НЕЙРОСВОД КУЛЬТУРЫ И ЦИВИЛИЗАЦИИ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0881360" y="6510528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B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325112" cy="4325112"/>
          </a:xfrm>
          <a:prstGeom prst="ellipse">
            <a:avLst/>
          </a:prstGeom>
          <a:solidFill>
            <a:srgbClr val="E8EFEA">
              <a:alpha val="90000"/>
            </a:srgbClr>
          </a:solidFill>
          <a:ln w="15240">
            <a:solidFill>
              <a:srgbClr val="C7D8D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641080" y="274320"/>
            <a:ext cx="3246120" cy="3246120"/>
          </a:xfrm>
          <a:prstGeom prst="ellipse">
            <a:avLst/>
          </a:prstGeom>
          <a:solidFill>
            <a:srgbClr val="DCEAE7">
              <a:alpha val="78000"/>
            </a:srgbClr>
          </a:solidFill>
          <a:ln w="17780">
            <a:solidFill>
              <a:srgbClr val="2E7D78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457432" y="1801368"/>
            <a:ext cx="201168" cy="201168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77125" y="2719509"/>
            <a:ext cx="201168" cy="201168"/>
          </a:xfrm>
          <a:prstGeom prst="ellipse">
            <a:avLst/>
          </a:prstGeom>
          <a:solidFill>
            <a:srgbClr val="C6A15B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58984" y="3099816"/>
            <a:ext cx="201168" cy="201168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240843" y="2719509"/>
            <a:ext cx="201168" cy="201168"/>
          </a:xfrm>
          <a:prstGeom prst="ellipse">
            <a:avLst/>
          </a:prstGeom>
          <a:solidFill>
            <a:srgbClr val="C6A15B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860536" y="1801368"/>
            <a:ext cx="201168" cy="201168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240843" y="883227"/>
            <a:ext cx="201168" cy="201168"/>
          </a:xfrm>
          <a:prstGeom prst="ellipse">
            <a:avLst/>
          </a:prstGeom>
          <a:solidFill>
            <a:srgbClr val="C6A15B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158984" y="502920"/>
            <a:ext cx="201168" cy="201168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077125" y="883227"/>
            <a:ext cx="201168" cy="201168"/>
          </a:xfrm>
          <a:prstGeom prst="ellipse">
            <a:avLst/>
          </a:prstGeom>
          <a:solidFill>
            <a:srgbClr val="C6A15B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1051560"/>
            <a:ext cx="6583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spc="110" kern="0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685800" y="1901952"/>
            <a:ext cx="65836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B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НЕЙРОСВОД</a:t>
            </a:r>
            <a:endParaRPr lang="en-US" sz="2900" dirty="0"/>
          </a:p>
          <a:p>
            <a:pPr indent="0" marL="0">
              <a:buNone/>
            </a:pPr>
            <a:r>
              <a:rPr lang="en-US" sz="2900" b="1" dirty="0">
                <a:solidFill>
                  <a:srgbClr val="243B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КУЛЬТУРЫ И ЦИВИЛИЗАЦИИ</a:t>
            </a:r>
            <a:endParaRPr lang="en-US" sz="2900" dirty="0"/>
          </a:p>
        </p:txBody>
      </p:sp>
      <p:sp>
        <p:nvSpPr>
          <p:cNvPr id="14" name="Text 12"/>
          <p:cNvSpPr/>
          <p:nvPr/>
        </p:nvSpPr>
        <p:spPr>
          <a:xfrm>
            <a:off x="713232" y="3703320"/>
            <a:ext cx="621792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6E7B87"/>
                </a:solidFill>
              </a:rPr>
              <a:t>Архитектура смыслов, культурной памяти, цивилизационных кодов, 64 состояний, протоколов, реестров и решений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713232" y="5074920"/>
            <a:ext cx="1298448" cy="384048"/>
          </a:xfrm>
          <a:prstGeom prst="roundRect">
            <a:avLst>
              <a:gd name="adj" fmla="val 33333"/>
            </a:avLst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5157216"/>
            <a:ext cx="1152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КУЛЬТУРА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139696" y="5074920"/>
            <a:ext cx="1600200" cy="384048"/>
          </a:xfrm>
          <a:prstGeom prst="roundRect">
            <a:avLst>
              <a:gd name="adj" fmla="val 33333"/>
            </a:avLst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12848" y="5157216"/>
            <a:ext cx="1453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ЦИВИЛИЗАЦИЯ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67912" y="5074920"/>
            <a:ext cx="1481328" cy="384048"/>
          </a:xfrm>
          <a:prstGeom prst="roundRect">
            <a:avLst>
              <a:gd name="adj" fmla="val 33333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41064" y="5157216"/>
            <a:ext cx="13350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64 КОДОНА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68112" y="5074920"/>
            <a:ext cx="1490472" cy="384048"/>
          </a:xfrm>
          <a:prstGeom prst="roundRect">
            <a:avLst>
              <a:gd name="adj" fmla="val 33333"/>
            </a:avLst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41264" y="5157216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НЕЙРОСВОД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13232" y="58064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7B87"/>
                </a:solidFill>
              </a:rPr>
              <a:t>Концептуальная презентация · версия 1.0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Реестры — память системы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Реестры делают Нейросвод проверяемым: каждое состояние, решение и последствие получает историю.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58368" y="1371600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371600"/>
            <a:ext cx="64008" cy="941832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536192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Состояний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9536" y="1920240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Активные кодоны по объектам, территориям и слоям.</a:t>
            </a:r>
            <a:endParaRPr lang="en-US" sz="1130" dirty="0"/>
          </a:p>
        </p:txBody>
      </p:sp>
      <p:sp>
        <p:nvSpPr>
          <p:cNvPr id="8" name="Shape 6"/>
          <p:cNvSpPr/>
          <p:nvPr/>
        </p:nvSpPr>
        <p:spPr>
          <a:xfrm>
            <a:off x="658368" y="2542032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2542032"/>
            <a:ext cx="64008" cy="941832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2706624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Переходов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59536" y="3090672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История движения между состояниями и причины переходов.</a:t>
            </a:r>
            <a:endParaRPr lang="en-US" sz="1130" dirty="0"/>
          </a:p>
        </p:txBody>
      </p:sp>
      <p:sp>
        <p:nvSpPr>
          <p:cNvPr id="12" name="Shape 10"/>
          <p:cNvSpPr/>
          <p:nvPr/>
        </p:nvSpPr>
        <p:spPr>
          <a:xfrm>
            <a:off x="658368" y="3712464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8368" y="3712464"/>
            <a:ext cx="64008" cy="941832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9536" y="3877056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Решений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9536" y="4261104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Что было решено, кем, на основании каких данных и с каким результатом.</a:t>
            </a:r>
            <a:endParaRPr lang="en-US" sz="1130" dirty="0"/>
          </a:p>
        </p:txBody>
      </p:sp>
      <p:sp>
        <p:nvSpPr>
          <p:cNvPr id="16" name="Shape 14"/>
          <p:cNvSpPr/>
          <p:nvPr/>
        </p:nvSpPr>
        <p:spPr>
          <a:xfrm>
            <a:off x="658368" y="4882896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" y="4882896"/>
            <a:ext cx="64008" cy="941832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" y="5047488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Дисбалансов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9536" y="5431536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Напряжения, кризисы, системные риски и ранние сигналы.</a:t>
            </a:r>
            <a:endParaRPr lang="en-US" sz="1130" dirty="0"/>
          </a:p>
        </p:txBody>
      </p:sp>
      <p:sp>
        <p:nvSpPr>
          <p:cNvPr id="20" name="Shape 18"/>
          <p:cNvSpPr/>
          <p:nvPr/>
        </p:nvSpPr>
        <p:spPr>
          <a:xfrm>
            <a:off x="6309360" y="1371600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09360" y="1371600"/>
            <a:ext cx="64008" cy="941832"/>
          </a:xfrm>
          <a:prstGeom prst="rect">
            <a:avLst/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10528" y="1536192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Этический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510528" y="1920240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Коллизии принципов, ограничения и результаты этической проверки.</a:t>
            </a:r>
            <a:endParaRPr lang="en-US" sz="1130" dirty="0"/>
          </a:p>
        </p:txBody>
      </p:sp>
      <p:sp>
        <p:nvSpPr>
          <p:cNvPr id="24" name="Shape 22"/>
          <p:cNvSpPr/>
          <p:nvPr/>
        </p:nvSpPr>
        <p:spPr>
          <a:xfrm>
            <a:off x="6309360" y="2542032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2542032"/>
            <a:ext cx="64008" cy="941832"/>
          </a:xfrm>
          <a:prstGeom prst="rect">
            <a:avLst/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10528" y="2706624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Потоков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10528" y="3090672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Ресурсы, инвестиции, культурные и информационные потоки.</a:t>
            </a:r>
            <a:endParaRPr lang="en-US" sz="1130" dirty="0"/>
          </a:p>
        </p:txBody>
      </p:sp>
      <p:sp>
        <p:nvSpPr>
          <p:cNvPr id="28" name="Shape 26"/>
          <p:cNvSpPr/>
          <p:nvPr/>
        </p:nvSpPr>
        <p:spPr>
          <a:xfrm>
            <a:off x="6309360" y="3712464"/>
            <a:ext cx="5257800" cy="941832"/>
          </a:xfrm>
          <a:prstGeom prst="roundRect">
            <a:avLst>
              <a:gd name="adj" fmla="val 7767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09360" y="3712464"/>
            <a:ext cx="64008" cy="941832"/>
          </a:xfrm>
          <a:prstGeom prst="rect">
            <a:avLst/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10528" y="3877056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 Сценариев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510528" y="4261104"/>
            <a:ext cx="491032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243B53"/>
                </a:solidFill>
              </a:rPr>
              <a:t>Модели будущего, вероятности, предпосылки и контрольные индикаторы.</a:t>
            </a:r>
            <a:endParaRPr lang="en-US" sz="1130" dirty="0"/>
          </a:p>
        </p:txBody>
      </p:sp>
      <p:sp>
        <p:nvSpPr>
          <p:cNvPr id="32" name="Shape 30"/>
          <p:cNvSpPr/>
          <p:nvPr/>
        </p:nvSpPr>
        <p:spPr>
          <a:xfrm>
            <a:off x="6309360" y="4956048"/>
            <a:ext cx="5257800" cy="786384"/>
          </a:xfrm>
          <a:prstGeom prst="roundRect">
            <a:avLst>
              <a:gd name="adj" fmla="val 9302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309360" y="4956048"/>
            <a:ext cx="64008" cy="786384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10528" y="5120640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2A43"/>
                </a:solidFill>
              </a:rPr>
              <a:t>Принцип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6510528" y="5504688"/>
            <a:ext cx="491032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243B53"/>
                </a:solidFill>
              </a:rPr>
              <a:t>Протокол без реестра создаёт действие без памяти; реестр без протокола создаёт архив без управления.</a:t>
            </a:r>
            <a:endParaRPr lang="en-US" sz="11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Двигатель решения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Нейросвод не заменяет человека: он формирует доказательную картину и делает последствия выбора видимыми.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02920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466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ДАННЫЕ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12648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источники и наблюдение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093976" y="2532888"/>
            <a:ext cx="237744" cy="329184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04872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2E7D7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14600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КОДОН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514600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состояние системы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995928" y="2532888"/>
            <a:ext cx="237744" cy="329184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06824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C6A15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16552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ОСИ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416552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проверка согласования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897880" y="2532888"/>
            <a:ext cx="237744" cy="329184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08776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746A9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18504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СЦЕНАРИИ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18504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варианты перехода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799832" y="2532888"/>
            <a:ext cx="237744" cy="329184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10728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B56A6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0456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РЕШЕНИЕ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220456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ответственный субъект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701784" y="2532888"/>
            <a:ext cx="237744" cy="329184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012680" y="2103120"/>
            <a:ext cx="1536192" cy="1207008"/>
          </a:xfrm>
          <a:prstGeom prst="roundRect">
            <a:avLst>
              <a:gd name="adj" fmla="val 6061"/>
            </a:avLst>
          </a:prstGeom>
          <a:solidFill>
            <a:srgbClr val="FFFDF8"/>
          </a:solidFill>
          <a:ln w="20320">
            <a:solidFill>
              <a:srgbClr val="5C8F7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122408" y="2359152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122408" y="2770632"/>
            <a:ext cx="13167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B87"/>
                </a:solidFill>
              </a:rPr>
              <a:t>результат и обучение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1874520" y="4233672"/>
            <a:ext cx="8394192" cy="987552"/>
          </a:xfrm>
          <a:prstGeom prst="roundRect">
            <a:avLst>
              <a:gd name="adj" fmla="val 7407"/>
            </a:avLst>
          </a:prstGeom>
          <a:solidFill>
            <a:srgbClr val="EAF1EE"/>
          </a:solidFill>
          <a:ln w="12700">
            <a:solidFill>
              <a:srgbClr val="C7D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48840" y="4498848"/>
            <a:ext cx="7845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243B53"/>
                </a:solidFill>
              </a:rPr>
              <a:t>Главный принцип: система помогает видеть, сравнивать и прогнозировать, но целеполагание, ценности и окончательная ответственность остаются за человеком и институтами, имеющими полномочия.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Интерфейс: состояние цивилизации на одном экране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Прототип объединяет глобальный статус, семь осей, активные кодоны, риски и сценарии решений.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77240" y="1280160"/>
            <a:ext cx="10698480" cy="4617720"/>
          </a:xfrm>
          <a:prstGeom prst="roundRect">
            <a:avLst>
              <a:gd name="adj" fmla="val 2376"/>
            </a:avLst>
          </a:prstGeom>
          <a:solidFill>
            <a:srgbClr val="132537"/>
          </a:solidFill>
          <a:ln w="19050">
            <a:solidFill>
              <a:srgbClr val="3147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152704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70" kern="0" dirty="0">
                <a:solidFill>
                  <a:srgbClr val="B9D0D6"/>
                </a:solidFill>
              </a:rPr>
              <a:t>EQUILIBRIUM / CIVILIZATION VIEW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074920" y="1874520"/>
            <a:ext cx="2057400" cy="2057400"/>
          </a:xfrm>
          <a:prstGeom prst="ellipse">
            <a:avLst/>
          </a:prstGeom>
          <a:solidFill>
            <a:srgbClr val="2D665F">
              <a:alpha val="88000"/>
            </a:srgbClr>
          </a:solidFill>
          <a:ln w="25400">
            <a:solidFill>
              <a:srgbClr val="65B2A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2286000"/>
            <a:ext cx="1234440" cy="1234440"/>
          </a:xfrm>
          <a:prstGeom prst="ellipse">
            <a:avLst/>
          </a:prstGeom>
          <a:solidFill>
            <a:srgbClr val="4F8F83">
              <a:alpha val="94000"/>
            </a:srgbClr>
          </a:solidFill>
          <a:ln w="12700">
            <a:solidFill>
              <a:srgbClr val="9DD0C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0" y="2679192"/>
            <a:ext cx="1234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74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257800" y="4087368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B9D0D6"/>
                </a:solidFill>
              </a:rPr>
              <a:t>ИНДЕКС РАВНОВЕСИЯ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1143000" y="18288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Смысл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075688" y="18653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075688" y="1865376"/>
            <a:ext cx="1724558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06240" y="18196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82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43000" y="22860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Этика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075688" y="23225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075688" y="2322576"/>
            <a:ext cx="1493215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0" y="22768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71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43000" y="27432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Разум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075688" y="27797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075688" y="2779776"/>
            <a:ext cx="1640434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06240" y="27340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78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43000" y="32004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Культура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2075688" y="32369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075688" y="3236976"/>
            <a:ext cx="1388059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206240" y="31912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66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43000" y="36576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Технологии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2075688" y="36941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075688" y="3694176"/>
            <a:ext cx="1850746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206240" y="36484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88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143000" y="41148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Природа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075688" y="41513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075688" y="4151376"/>
            <a:ext cx="1135685" cy="100584"/>
          </a:xfrm>
          <a:prstGeom prst="rect">
            <a:avLst/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206240" y="41056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54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43000" y="457200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2E6"/>
                </a:solidFill>
              </a:rPr>
              <a:t>Будущее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2075688" y="4608576"/>
            <a:ext cx="2103120" cy="100584"/>
          </a:xfrm>
          <a:prstGeom prst="rect">
            <a:avLst/>
          </a:prstGeom>
          <a:solidFill>
            <a:srgbClr val="324A5D"/>
          </a:solidFill>
          <a:ln w="12700">
            <a:solidFill>
              <a:srgbClr val="324A5D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075688" y="4608576"/>
            <a:ext cx="1535278" cy="100584"/>
          </a:xfrm>
          <a:prstGeom prst="rect">
            <a:avLst/>
          </a:prstGeom>
          <a:solidFill>
            <a:srgbClr val="63A89E"/>
          </a:solidFill>
          <a:ln w="12700">
            <a:solidFill>
              <a:srgbClr val="63A89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206240" y="456285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7E2E6"/>
                </a:solidFill>
              </a:rPr>
              <a:t>73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726680" y="17647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9D0D6"/>
                </a:solidFill>
              </a:rPr>
              <a:t>АКТИВНЫЕ КОДОНЫ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7699248" y="2139696"/>
            <a:ext cx="2834640" cy="457200"/>
          </a:xfrm>
          <a:prstGeom prst="roundRect">
            <a:avLst>
              <a:gd name="adj" fmla="val 12000"/>
            </a:avLst>
          </a:prstGeom>
          <a:solidFill>
            <a:srgbClr val="1E3548"/>
          </a:solidFill>
          <a:ln w="12700">
            <a:solidFill>
              <a:srgbClr val="3B536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882128" y="2249424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Культура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988552" y="2221992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3D785"/>
                </a:solidFill>
              </a:rPr>
              <a:t>29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9436608" y="2249424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dirty="0">
                <a:solidFill>
                  <a:srgbClr val="B9D0D6"/>
                </a:solidFill>
              </a:rPr>
              <a:t>напряжение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7699248" y="2761488"/>
            <a:ext cx="2834640" cy="457200"/>
          </a:xfrm>
          <a:prstGeom prst="roundRect">
            <a:avLst>
              <a:gd name="adj" fmla="val 12000"/>
            </a:avLst>
          </a:prstGeom>
          <a:solidFill>
            <a:srgbClr val="1E3548"/>
          </a:solidFill>
          <a:ln w="12700">
            <a:solidFill>
              <a:srgbClr val="3B536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882128" y="2871216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Технологии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8988552" y="2843784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9D0D6"/>
                </a:solidFill>
              </a:rPr>
              <a:t>36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9436608" y="2871216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dirty="0">
                <a:solidFill>
                  <a:srgbClr val="B9D0D6"/>
                </a:solidFill>
              </a:rPr>
              <a:t>пик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7699248" y="3383280"/>
            <a:ext cx="2834640" cy="457200"/>
          </a:xfrm>
          <a:prstGeom prst="roundRect">
            <a:avLst>
              <a:gd name="adj" fmla="val 12000"/>
            </a:avLst>
          </a:prstGeom>
          <a:solidFill>
            <a:srgbClr val="1E3548"/>
          </a:solidFill>
          <a:ln w="12700">
            <a:solidFill>
              <a:srgbClr val="3B536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882128" y="3493008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Природа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8988552" y="3465576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3D785"/>
                </a:solidFill>
              </a:rPr>
              <a:t>53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9436608" y="3493008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dirty="0">
                <a:solidFill>
                  <a:srgbClr val="B9D0D6"/>
                </a:solidFill>
              </a:rPr>
              <a:t>нарушение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7699248" y="4005072"/>
            <a:ext cx="2834640" cy="457200"/>
          </a:xfrm>
          <a:prstGeom prst="roundRect">
            <a:avLst>
              <a:gd name="adj" fmla="val 12000"/>
            </a:avLst>
          </a:prstGeom>
          <a:solidFill>
            <a:srgbClr val="1E3548"/>
          </a:solidFill>
          <a:ln w="12700">
            <a:solidFill>
              <a:srgbClr val="3B5367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882128" y="41148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Будущее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8988552" y="4087368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9D0D6"/>
                </a:solidFill>
              </a:rPr>
              <a:t>59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9436608" y="411480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dirty="0">
                <a:solidFill>
                  <a:srgbClr val="B9D0D6"/>
                </a:solidFill>
              </a:rPr>
              <a:t>проектирование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7699248" y="4818888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315F5A"/>
          </a:solidFill>
          <a:ln w="12700">
            <a:solidFill>
              <a:srgbClr val="4C8F86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918704" y="5001768"/>
            <a:ext cx="2395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ОТКРЫТЬ СЦЕНАРИИ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Карта цивилизаций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Карта строится не только по территориям, а по культурным кодам, потокам, связям и состояниям.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2148840" y="2331720"/>
            <a:ext cx="2011680" cy="-41148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60520" y="1920240"/>
            <a:ext cx="2194560" cy="54864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55080" y="2468880"/>
            <a:ext cx="2194560" cy="-3657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49640" y="2103120"/>
            <a:ext cx="1463040" cy="164592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012680" y="3749040"/>
            <a:ext cx="-2468880" cy="137160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543800" y="5120640"/>
            <a:ext cx="-2423160" cy="-3657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20640" y="4754880"/>
            <a:ext cx="-2377440" cy="-45720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4297680"/>
            <a:ext cx="-594360" cy="-19659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160520" y="1920240"/>
            <a:ext cx="960120" cy="283464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55080" y="2468880"/>
            <a:ext cx="1188720" cy="26517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148840" y="2331720"/>
            <a:ext cx="2971800" cy="24231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55080" y="2468880"/>
            <a:ext cx="3657600" cy="1280160"/>
          </a:xfrm>
          <a:prstGeom prst="line">
            <a:avLst/>
          </a:prstGeom>
          <a:noFill/>
          <a:ln w="15240">
            <a:solidFill>
              <a:srgbClr val="C8C3B8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828800" y="2011680"/>
            <a:ext cx="658368" cy="658368"/>
          </a:xfrm>
          <a:prstGeom prst="ellipse">
            <a:avLst/>
          </a:prstGeom>
          <a:solidFill>
            <a:srgbClr val="2E7D7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828800" y="217627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63040" y="276148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Культурное ядро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840480" y="1600200"/>
            <a:ext cx="658368" cy="658368"/>
          </a:xfrm>
          <a:prstGeom prst="ellipse">
            <a:avLst/>
          </a:prstGeom>
          <a:solidFill>
            <a:srgbClr val="466A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40480" y="176479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474720" y="235000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Знание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035040" y="2148840"/>
            <a:ext cx="658368" cy="658368"/>
          </a:xfrm>
          <a:prstGeom prst="ellipse">
            <a:avLst/>
          </a:prstGeom>
          <a:solidFill>
            <a:srgbClr val="C6A15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35040" y="231343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69280" y="289864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Институты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229600" y="1783080"/>
            <a:ext cx="658368" cy="658368"/>
          </a:xfrm>
          <a:prstGeom prst="ellipse">
            <a:avLst/>
          </a:prstGeom>
          <a:solidFill>
            <a:srgbClr val="746A9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0" y="194767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863840" y="253288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Технологии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9692640" y="3429000"/>
            <a:ext cx="658368" cy="658368"/>
          </a:xfrm>
          <a:prstGeom prst="ellipse">
            <a:avLst/>
          </a:prstGeom>
          <a:solidFill>
            <a:srgbClr val="D2B45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692640" y="359359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326880" y="417880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Экономика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7223760" y="4800600"/>
            <a:ext cx="658368" cy="658368"/>
          </a:xfrm>
          <a:prstGeom prst="ellipse">
            <a:avLst/>
          </a:prstGeom>
          <a:solidFill>
            <a:srgbClr val="5C8F7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223760" y="496519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858000" y="555040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Природа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800600" y="4434840"/>
            <a:ext cx="658368" cy="658368"/>
          </a:xfrm>
          <a:prstGeom prst="ellipse">
            <a:avLst/>
          </a:prstGeom>
          <a:solidFill>
            <a:srgbClr val="B56A6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00600" y="459943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G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434840" y="518464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Наследие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2423160" y="3977640"/>
            <a:ext cx="658368" cy="658368"/>
          </a:xfrm>
          <a:prstGeom prst="ellipse">
            <a:avLst/>
          </a:prstGeom>
          <a:solidFill>
            <a:srgbClr val="6F8FA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423160" y="4142232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H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2057400" y="4727448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43B53"/>
                </a:solidFill>
              </a:rPr>
              <a:t>Сообщество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8732520" y="4873752"/>
            <a:ext cx="2606040" cy="841248"/>
          </a:xfrm>
          <a:prstGeom prst="roundRect">
            <a:avLst>
              <a:gd name="adj" fmla="val 869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732520" y="4873752"/>
            <a:ext cx="64008" cy="841248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933688" y="5038344"/>
            <a:ext cx="2258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Гиперграф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933688" y="5422392"/>
            <a:ext cx="2258568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Один узел может одновременно принадлежать культуре, экономике, знанию и будущему.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Контур доверия и этического управления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мощнее аналитика, тем строже должны быть пределы применения, прозрачность и распределение ответственности.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58368" y="1481328"/>
            <a:ext cx="2523744" cy="2011680"/>
          </a:xfrm>
          <a:prstGeom prst="roundRect">
            <a:avLst>
              <a:gd name="adj" fmla="val 363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481328"/>
            <a:ext cx="64008" cy="2011680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645920"/>
            <a:ext cx="2176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2A43"/>
                </a:solidFill>
              </a:rPr>
              <a:t>Человек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9536" y="2029968"/>
            <a:ext cx="2176272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Смысл, ценности, право окончательного выбора.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474720" y="1481328"/>
            <a:ext cx="2523744" cy="2011680"/>
          </a:xfrm>
          <a:prstGeom prst="roundRect">
            <a:avLst>
              <a:gd name="adj" fmla="val 363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74720" y="1481328"/>
            <a:ext cx="64008" cy="2011680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75888" y="1645920"/>
            <a:ext cx="2176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2A43"/>
                </a:solidFill>
              </a:rPr>
              <a:t>Экспертное сообщество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75888" y="2029968"/>
            <a:ext cx="2176272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Методология, проверка данных, интерпретация и разногласия.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291072" y="1481328"/>
            <a:ext cx="2523744" cy="2011680"/>
          </a:xfrm>
          <a:prstGeom prst="roundRect">
            <a:avLst>
              <a:gd name="adj" fmla="val 363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91072" y="1481328"/>
            <a:ext cx="64008" cy="2011680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2240" y="1645920"/>
            <a:ext cx="2176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2A43"/>
                </a:solidFill>
              </a:rPr>
              <a:t>Институты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92240" y="2029968"/>
            <a:ext cx="2176272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Полномочия, процедуры, публичная ответственность и исполнение.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107424" y="1481328"/>
            <a:ext cx="2523744" cy="2011680"/>
          </a:xfrm>
          <a:prstGeom prst="roundRect">
            <a:avLst>
              <a:gd name="adj" fmla="val 363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07424" y="1481328"/>
            <a:ext cx="64008" cy="2011680"/>
          </a:xfrm>
          <a:prstGeom prst="rect">
            <a:avLst/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08592" y="1645920"/>
            <a:ext cx="2176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2A43"/>
                </a:solidFill>
              </a:rPr>
              <a:t>ИИ / Нейросвод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308592" y="2029968"/>
            <a:ext cx="2176272" cy="1298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Анализ, обнаружение связей, моделирование и объяснение сценариев.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1097280" y="4160520"/>
            <a:ext cx="9985248" cy="1143000"/>
          </a:xfrm>
          <a:prstGeom prst="roundRect">
            <a:avLst>
              <a:gd name="adj" fmla="val 6400"/>
            </a:avLst>
          </a:prstGeom>
          <a:solidFill>
            <a:srgbClr val="F4E9E9"/>
          </a:solidFill>
          <a:ln w="12700">
            <a:solidFill>
              <a:srgbClr val="E2CAC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371600" y="4462272"/>
            <a:ext cx="94366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43B53"/>
                </a:solidFill>
              </a:rPr>
              <a:t>Неизменяемое ядро: защита человеческого достоинства · запрет скрытого тотального воздействия · объяснимость значимых решений · проверяемость данных · право на пересмотр · сохранение культурного многообразия.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Дорожная карта прототипа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концепции — к демонстрационной системе, затем к пилотным реестрам и доказательной модели.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13232" y="1645920"/>
            <a:ext cx="621792" cy="621792"/>
          </a:xfrm>
          <a:prstGeom prst="ellipse">
            <a:avLst/>
          </a:prstGeom>
          <a:solidFill>
            <a:srgbClr val="2E7D7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53312" y="1956816"/>
            <a:ext cx="1234440" cy="0"/>
          </a:xfrm>
          <a:prstGeom prst="line">
            <a:avLst/>
          </a:prstGeom>
          <a:noFill/>
          <a:ln w="17780">
            <a:solidFill>
              <a:srgbClr val="BFC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56032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Онтология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10312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Утвердить 64 кодона, определения слоёв, стадий, показателей и связей.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2606040" y="1645920"/>
            <a:ext cx="621792" cy="621792"/>
          </a:xfrm>
          <a:prstGeom prst="ellipse">
            <a:avLst/>
          </a:prstGeom>
          <a:solidFill>
            <a:srgbClr val="466A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46120" y="1956816"/>
            <a:ext cx="1234440" cy="0"/>
          </a:xfrm>
          <a:prstGeom prst="line">
            <a:avLst/>
          </a:prstGeom>
          <a:noFill/>
          <a:ln w="17780">
            <a:solidFill>
              <a:srgbClr val="BFC2B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48840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Реестры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103120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Создать минимальные реестры состояний, решений, переходов и источников.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4498848" y="1645920"/>
            <a:ext cx="621792" cy="621792"/>
          </a:xfrm>
          <a:prstGeom prst="ellipse">
            <a:avLst/>
          </a:prstGeom>
          <a:solidFill>
            <a:srgbClr val="C6A15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98848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03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138928" y="1956816"/>
            <a:ext cx="1234440" cy="0"/>
          </a:xfrm>
          <a:prstGeom prst="line">
            <a:avLst/>
          </a:prstGeom>
          <a:noFill/>
          <a:ln w="17780">
            <a:solidFill>
              <a:srgbClr val="BFC2B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041648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MVP интерфейс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995928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Dashboard + матрица 8×8 + карточка кодона + сценарии.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6391656" y="1645920"/>
            <a:ext cx="621792" cy="621792"/>
          </a:xfrm>
          <a:prstGeom prst="ellipse">
            <a:avLst/>
          </a:prstGeom>
          <a:solidFill>
            <a:srgbClr val="746A9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91656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04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031736" y="1956816"/>
            <a:ext cx="1234440" cy="0"/>
          </a:xfrm>
          <a:prstGeom prst="line">
            <a:avLst/>
          </a:prstGeom>
          <a:noFill/>
          <a:ln w="17780">
            <a:solidFill>
              <a:srgbClr val="BFC2B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34456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Пилот культуры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888736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Выбрать одну культурную систему или территорию и собрать наблюдаемые показатели.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8284464" y="1645920"/>
            <a:ext cx="621792" cy="621792"/>
          </a:xfrm>
          <a:prstGeom prst="ellipse">
            <a:avLst/>
          </a:prstGeom>
          <a:solidFill>
            <a:srgbClr val="B56A6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84464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05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924544" y="1956816"/>
            <a:ext cx="1234440" cy="0"/>
          </a:xfrm>
          <a:prstGeom prst="line">
            <a:avLst/>
          </a:prstGeom>
          <a:noFill/>
          <a:ln w="17780">
            <a:solidFill>
              <a:srgbClr val="BFC2B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827264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Валидация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781544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Сравнить оценки экспертов, данные и фактические последствия решений.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10177272" y="1645920"/>
            <a:ext cx="621792" cy="621792"/>
          </a:xfrm>
          <a:prstGeom prst="ellipse">
            <a:avLst/>
          </a:prstGeom>
          <a:solidFill>
            <a:srgbClr val="5C8F7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177272" y="183794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06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720072" y="2487168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Масштабирование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674352" y="3063240"/>
            <a:ext cx="1627632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243B53"/>
                </a:solidFill>
              </a:rPr>
              <a:t>Подключать новые цивилизационные контуры, институты и отраслевые модули.</a:t>
            </a:r>
            <a:endParaRPr lang="en-US" sz="1080" dirty="0"/>
          </a:p>
        </p:txBody>
      </p:sp>
      <p:sp>
        <p:nvSpPr>
          <p:cNvPr id="33" name="Text 31"/>
          <p:cNvSpPr/>
          <p:nvPr/>
        </p:nvSpPr>
        <p:spPr>
          <a:xfrm>
            <a:off x="1417320" y="5212080"/>
            <a:ext cx="9372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43B53"/>
                </a:solidFill>
              </a:rPr>
              <a:t>Первый критерий успеха: Нейросвод должен давать более ясную, проверяемую и многомерную картину культурного процесса, чем набор разрозненных отчётов и экспертных мнений.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640080"/>
            <a:ext cx="2834640" cy="2834640"/>
          </a:xfrm>
          <a:prstGeom prst="ellipse">
            <a:avLst/>
          </a:prstGeom>
          <a:solidFill>
            <a:srgbClr val="21445B"/>
          </a:solidFill>
          <a:ln w="15240">
            <a:solidFill>
              <a:srgbClr val="4F8F83">
                <a:alpha val="7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89720" y="1188720"/>
            <a:ext cx="1737360" cy="1737360"/>
          </a:xfrm>
          <a:prstGeom prst="ellipse">
            <a:avLst/>
          </a:prstGeom>
          <a:solidFill>
            <a:srgbClr val="2E7D78">
              <a:alpha val="75000"/>
            </a:srgbClr>
          </a:solidFill>
          <a:ln w="12700">
            <a:solidFill>
              <a:srgbClr val="73AAA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868680"/>
            <a:ext cx="6766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НЕЙРОСВОД КУЛЬТУРЫ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 ЦИВИЛИЗАЦИИ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49808" y="2240280"/>
            <a:ext cx="6766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D7E2E6"/>
                </a:solidFill>
              </a:rPr>
              <a:t>Не унификация цивилизаций, а способность видеть различия, хранить память, выявлять дисбалансы и создавать пространство согласованного будущего.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49808" y="3703320"/>
            <a:ext cx="6217920" cy="0"/>
          </a:xfrm>
          <a:prstGeom prst="line">
            <a:avLst/>
          </a:prstGeom>
          <a:noFill/>
          <a:ln w="16510">
            <a:solidFill>
              <a:srgbClr val="5D7D9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4023360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2E6C5"/>
                </a:solidFill>
              </a:rPr>
              <a:t>Культура даёт смысл.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F2E6C5"/>
                </a:solidFill>
              </a:rPr>
              <a:t>Цивилизация даёт форму.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F2E6C5"/>
                </a:solidFill>
              </a:rPr>
              <a:t>Нейросвод создаёт связность.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F2E6C5"/>
                </a:solidFill>
              </a:rPr>
              <a:t>Равновесие задаёт направление.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8503920" y="51663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110" kern="0" dirty="0">
                <a:solidFill>
                  <a:srgbClr val="FFFFFF"/>
                </a:solidFill>
              </a:rPr>
              <a:t>ЭКВИЛИБРИУМ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503920" y="56509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B9D0D6"/>
                </a:solidFill>
              </a:rPr>
              <a:t>Нейросвод цивилизаций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такое Нейросвод Культуры и Цивилизации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архив культуры и не единая идеология — а живая система связей, памяти, диагностики и коэволюции.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3493008" cy="4251960"/>
          </a:xfrm>
          <a:prstGeom prst="roundRect">
            <a:avLst>
              <a:gd name="adj" fmla="val 2094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417320"/>
            <a:ext cx="64008" cy="4251960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581912"/>
            <a:ext cx="3145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Культура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1965960"/>
            <a:ext cx="3145536" cy="3538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43B53"/>
                </a:solidFill>
              </a:rPr>
              <a:t>Поле смыслов, языка, символов, памяти, образов и норм, через которое цивилизация осознаёт себя и передаёт внутренний код между поколениями.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52544" y="1417320"/>
            <a:ext cx="3493008" cy="4251960"/>
          </a:xfrm>
          <a:prstGeom prst="roundRect">
            <a:avLst>
              <a:gd name="adj" fmla="val 2094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52544" y="1417320"/>
            <a:ext cx="64008" cy="4251960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53712" y="1581912"/>
            <a:ext cx="3145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Цивилизация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53712" y="1965960"/>
            <a:ext cx="3145536" cy="3538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43B53"/>
                </a:solidFill>
              </a:rPr>
              <a:t>Сложная система людей, институтов, территорий, технологий, экономики и исторической памяти, объединённая устойчивой картиной мира и траекторией развития.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065008" y="1417320"/>
            <a:ext cx="3493008" cy="4251960"/>
          </a:xfrm>
          <a:prstGeom prst="roundRect">
            <a:avLst>
              <a:gd name="adj" fmla="val 2094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65008" y="1417320"/>
            <a:ext cx="64008" cy="4251960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66176" y="1581912"/>
            <a:ext cx="31455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2A43"/>
                </a:solidFill>
              </a:rPr>
              <a:t>Нейросвод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1965960"/>
            <a:ext cx="3145536" cy="3538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243B53"/>
                </a:solidFill>
              </a:rPr>
              <a:t>Интеллектуальный слой, который связывает культурные коды и цивилизационные процессы, фиксирует состояния, выявляет дисбалансы и показывает возможные переходы.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686800" y="619048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6E7B87"/>
                </a:solidFill>
              </a:rPr>
              <a:t>Смысл → состояние → решение → память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Культура — ядро цивилизации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Внешние системы меняются быстрее, чем глубинный культурный код; именно поэтому культура становится опорой долгого времени.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032504" y="1280160"/>
            <a:ext cx="4114800" cy="4114800"/>
          </a:xfrm>
          <a:prstGeom prst="ellipse">
            <a:avLst/>
          </a:prstGeom>
          <a:solidFill>
            <a:srgbClr val="DCE5EE">
              <a:alpha val="95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81144" y="1828800"/>
            <a:ext cx="3017520" cy="3017520"/>
          </a:xfrm>
          <a:prstGeom prst="ellipse">
            <a:avLst/>
          </a:prstGeom>
          <a:solidFill>
            <a:srgbClr val="EAE0C9">
              <a:alpha val="95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129784" y="2377440"/>
            <a:ext cx="1920240" cy="1920240"/>
          </a:xfrm>
          <a:prstGeom prst="ellipse">
            <a:avLst/>
          </a:prstGeom>
          <a:solidFill>
            <a:srgbClr val="D8ECE7">
              <a:alpha val="95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04104" y="31546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2A43"/>
                </a:solidFill>
              </a:rPr>
              <a:t>СМЫСЛ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855464" y="2093976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43B53"/>
                </a:solidFill>
              </a:rPr>
              <a:t>КУЛЬТУРА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352544" y="475488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43B53"/>
                </a:solidFill>
              </a:rPr>
              <a:t>ЦИВИЛИЗАЦИЯ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58368" y="141732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1417320"/>
            <a:ext cx="64008" cy="1252728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9536" y="158191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Память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59536" y="196596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Архивирует опыт, тексты, символы и наследие.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58368" y="292608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8368" y="2926080"/>
            <a:ext cx="64008" cy="1252728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9536" y="309067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Идентичность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59536" y="347472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Определяет «кто мы» без уничтожения различий.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58368" y="443484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58368" y="4434840"/>
            <a:ext cx="64008" cy="1252728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9536" y="459943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Наследование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59536" y="498348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Передаёт код цивилизации через поколения.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796528" y="141732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796528" y="1417320"/>
            <a:ext cx="64008" cy="1252728"/>
          </a:xfrm>
          <a:prstGeom prst="rect">
            <a:avLst/>
          </a:prstGeom>
          <a:solidFill>
            <a:srgbClr val="B56A6A"/>
          </a:solidFill>
          <a:ln w="12700">
            <a:solidFill>
              <a:srgbClr val="B56A6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97696" y="158191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Творчество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997696" y="196596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Создаёт новые смыслы и формы будущего.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796528" y="292608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796528" y="2926080"/>
            <a:ext cx="64008" cy="1252728"/>
          </a:xfrm>
          <a:prstGeom prst="rect">
            <a:avLst/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997696" y="309067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Диалог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8997696" y="347472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Позволяет цивилизациям взаимодействовать без растворения.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8796528" y="4434840"/>
            <a:ext cx="274320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796528" y="4434840"/>
            <a:ext cx="64008" cy="1252728"/>
          </a:xfrm>
          <a:prstGeom prst="rect">
            <a:avLst/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997696" y="4599432"/>
            <a:ext cx="23957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Коэволюция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997696" y="4983480"/>
            <a:ext cx="2395728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Связывает культуру, технологии, природу и человека.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Восемь слоёв Нейросвода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 состояния образуются как 8 смысловых слоёв × 8 стадий жизненного цикла.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960120" y="1417320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15568" y="1481328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554480" y="1472184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Смысл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401568" y="1618488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1984248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2048256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554480" y="2039112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Этика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401568" y="2185416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120" y="2551176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15568" y="2615184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554480" y="2606040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Разум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401568" y="2752344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60120" y="3118104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B56A6A"/>
          </a:solidFill>
          <a:ln w="12700">
            <a:solidFill>
              <a:srgbClr val="B56A6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15568" y="3182112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554480" y="3172968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Культура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401568" y="3319272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60120" y="3685032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15568" y="3749040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05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554480" y="3739896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Технологии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401568" y="3886200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60120" y="4251960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15568" y="4315968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06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554480" y="4306824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Экономика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3401568" y="4453128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60120" y="4818888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115568" y="4882896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07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554480" y="4873752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Природа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3401568" y="5020056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60120" y="5385816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6F8FAF"/>
          </a:solidFill>
          <a:ln w="12700">
            <a:solidFill>
              <a:srgbClr val="6F8FA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15568" y="5449824"/>
            <a:ext cx="3474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08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554480" y="5440680"/>
            <a:ext cx="1444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Будущее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401568" y="5586984"/>
            <a:ext cx="932688" cy="0"/>
          </a:xfrm>
          <a:prstGeom prst="line">
            <a:avLst/>
          </a:prstGeom>
          <a:noFill/>
          <a:ln w="19050">
            <a:solidFill>
              <a:srgbClr val="D9D1C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72000" y="1417320"/>
            <a:ext cx="6355080" cy="4553712"/>
          </a:xfrm>
          <a:prstGeom prst="roundRect">
            <a:avLst>
              <a:gd name="adj" fmla="val 1606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572000" y="1417320"/>
            <a:ext cx="64008" cy="4553712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73168" y="1581912"/>
            <a:ext cx="6007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02A43"/>
                </a:solidFill>
              </a:rPr>
              <a:t>Что делает слой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4773168" y="1965960"/>
            <a:ext cx="6007608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43B53"/>
                </a:solidFill>
              </a:rPr>
              <a:t>Каждый слой хранит собственные признаки состояния, показатели, источники данных, риски, протоколы действий и связи с другими слоями. Вместе они формируют многомерный портрет цивилизации, где экономическая эффективность не может рассматриваться отдельно от культуры, этики, природы и будущего.</a:t>
            </a:r>
            <a:endParaRPr lang="en-US" sz="1700" dirty="0"/>
          </a:p>
        </p:txBody>
      </p:sp>
      <p:sp>
        <p:nvSpPr>
          <p:cNvPr id="40" name="Shape 38"/>
          <p:cNvSpPr/>
          <p:nvPr/>
        </p:nvSpPr>
        <p:spPr>
          <a:xfrm>
            <a:off x="6537960" y="4956048"/>
            <a:ext cx="2148840" cy="384048"/>
          </a:xfrm>
          <a:prstGeom prst="roundRect">
            <a:avLst>
              <a:gd name="adj" fmla="val 3333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611112" y="5038344"/>
            <a:ext cx="20025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 × 8 = 64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Восемь стадий жизненного цикла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Каждый слой проходит один и тот же ритм — от возникновения до равновесия и нового цикла.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85800" y="1965960"/>
            <a:ext cx="713232" cy="713232"/>
          </a:xfrm>
          <a:prstGeom prst="ellipse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0292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Рождение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49961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103120" y="1965960"/>
            <a:ext cx="713232" cy="713232"/>
          </a:xfrm>
          <a:prstGeom prst="ellipse">
            <a:avLst/>
          </a:prstGeom>
          <a:solidFill>
            <a:srgbClr val="4D8F84"/>
          </a:solidFill>
          <a:ln w="12700">
            <a:solidFill>
              <a:srgbClr val="4D8F8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0312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92024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Рост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91693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20440" y="1965960"/>
            <a:ext cx="713232" cy="713232"/>
          </a:xfrm>
          <a:prstGeom prst="ellipse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2044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33756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Активность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33425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937760" y="1965960"/>
            <a:ext cx="713232" cy="713232"/>
          </a:xfrm>
          <a:prstGeom prst="ellipse">
            <a:avLst/>
          </a:prstGeom>
          <a:solidFill>
            <a:srgbClr val="5F6F94"/>
          </a:solidFill>
          <a:ln w="12700">
            <a:solidFill>
              <a:srgbClr val="5F6F9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75488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Пик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75157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55080" y="1965960"/>
            <a:ext cx="713232" cy="713232"/>
          </a:xfrm>
          <a:prstGeom prst="ellipse">
            <a:avLst/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5508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5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17220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Напряжение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716889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72400" y="1965960"/>
            <a:ext cx="713232" cy="713232"/>
          </a:xfrm>
          <a:prstGeom prst="ellipse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6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758952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Кризис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58621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189720" y="1965960"/>
            <a:ext cx="713232" cy="713232"/>
          </a:xfrm>
          <a:prstGeom prst="ellipse">
            <a:avLst/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18972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7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900684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Трансформация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10003536" y="2167128"/>
            <a:ext cx="420624" cy="310896"/>
          </a:xfrm>
          <a:prstGeom prst="chevron">
            <a:avLst/>
          </a:prstGeom>
          <a:solidFill>
            <a:srgbClr val="C8C3B8"/>
          </a:solidFill>
          <a:ln w="12700">
            <a:solidFill>
              <a:srgbClr val="C8C3B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607040" y="1965960"/>
            <a:ext cx="713232" cy="713232"/>
          </a:xfrm>
          <a:prstGeom prst="ellipse">
            <a:avLst/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607040" y="2039112"/>
            <a:ext cx="713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8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10424160" y="2752344"/>
            <a:ext cx="10789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02A43"/>
                </a:solidFill>
              </a:rPr>
              <a:t>Равновесие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1078992" y="3977640"/>
            <a:ext cx="10058400" cy="1143000"/>
          </a:xfrm>
          <a:prstGeom prst="roundRect">
            <a:avLst>
              <a:gd name="adj" fmla="val 6400"/>
            </a:avLst>
          </a:prstGeom>
          <a:solidFill>
            <a:srgbClr val="FFF9E8"/>
          </a:solidFill>
          <a:ln w="12700">
            <a:solidFill>
              <a:srgbClr val="E3D7B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325880" y="4233672"/>
            <a:ext cx="9555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243B53"/>
                </a:solidFill>
              </a:rPr>
              <a:t>Ключевые точки управления: 5 — напряжение требует раннего вмешательства; 6 — кризис требует стабилизации; 7 — трансформация открывает выбор новой траектории; 8 — равновесие не означает остановку, а готовность системы к следующему циклу.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Матрица 64 кодонов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Каждая клетка — конкретное состояние слоя: диагностируемое, наблюдаемое и связанное с возможными переходами.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2212848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Рожд.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3246120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Рост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279392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Актив.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312664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Пик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345936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Напр.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79208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Кризис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412480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Трансф.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9445752" y="1335024"/>
            <a:ext cx="10332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E7B87"/>
                </a:solidFill>
              </a:rPr>
              <a:t>Баланс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58368" y="1764792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Смысл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212848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12848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246120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46120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279392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79392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312664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12664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345936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45936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7379208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79208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412480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0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7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9445752" y="162763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45752" y="170078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8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58368" y="230428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Этика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2212848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212848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9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3246120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46120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10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279392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279392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11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5312664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312664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12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6345936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345936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13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7379208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379208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14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8412480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412480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15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9445752" y="216712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445752" y="224028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16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658368" y="284378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Разум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2212848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212848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17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3246120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246120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18</a:t>
            </a: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4279392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279392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19</a:t>
            </a:r>
            <a:endParaRPr lang="en-US" sz="1300" dirty="0"/>
          </a:p>
        </p:txBody>
      </p:sp>
      <p:sp>
        <p:nvSpPr>
          <p:cNvPr id="53" name="Shape 51"/>
          <p:cNvSpPr/>
          <p:nvPr/>
        </p:nvSpPr>
        <p:spPr>
          <a:xfrm>
            <a:off x="5312664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12664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20</a:t>
            </a:r>
            <a:endParaRPr lang="en-US" sz="1300" dirty="0"/>
          </a:p>
        </p:txBody>
      </p:sp>
      <p:sp>
        <p:nvSpPr>
          <p:cNvPr id="55" name="Shape 53"/>
          <p:cNvSpPr/>
          <p:nvPr/>
        </p:nvSpPr>
        <p:spPr>
          <a:xfrm>
            <a:off x="6345936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345936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21</a:t>
            </a:r>
            <a:endParaRPr lang="en-US" sz="1300" dirty="0"/>
          </a:p>
        </p:txBody>
      </p:sp>
      <p:sp>
        <p:nvSpPr>
          <p:cNvPr id="57" name="Shape 55"/>
          <p:cNvSpPr/>
          <p:nvPr/>
        </p:nvSpPr>
        <p:spPr>
          <a:xfrm>
            <a:off x="7379208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379208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22</a:t>
            </a:r>
            <a:endParaRPr lang="en-US" sz="1300" dirty="0"/>
          </a:p>
        </p:txBody>
      </p:sp>
      <p:sp>
        <p:nvSpPr>
          <p:cNvPr id="59" name="Shape 57"/>
          <p:cNvSpPr/>
          <p:nvPr/>
        </p:nvSpPr>
        <p:spPr>
          <a:xfrm>
            <a:off x="8412480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412480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23</a:t>
            </a:r>
            <a:endParaRPr lang="en-US" sz="1300" dirty="0"/>
          </a:p>
        </p:txBody>
      </p:sp>
      <p:sp>
        <p:nvSpPr>
          <p:cNvPr id="61" name="Shape 59"/>
          <p:cNvSpPr/>
          <p:nvPr/>
        </p:nvSpPr>
        <p:spPr>
          <a:xfrm>
            <a:off x="9445752" y="270662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445752" y="277977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24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658368" y="338328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Культура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2212848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212848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25</a:t>
            </a:r>
            <a:endParaRPr lang="en-US" sz="1300" dirty="0"/>
          </a:p>
        </p:txBody>
      </p:sp>
      <p:sp>
        <p:nvSpPr>
          <p:cNvPr id="66" name="Shape 64"/>
          <p:cNvSpPr/>
          <p:nvPr/>
        </p:nvSpPr>
        <p:spPr>
          <a:xfrm>
            <a:off x="3246120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246120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26</a:t>
            </a:r>
            <a:endParaRPr lang="en-US" sz="1300" dirty="0"/>
          </a:p>
        </p:txBody>
      </p:sp>
      <p:sp>
        <p:nvSpPr>
          <p:cNvPr id="68" name="Shape 66"/>
          <p:cNvSpPr/>
          <p:nvPr/>
        </p:nvSpPr>
        <p:spPr>
          <a:xfrm>
            <a:off x="4279392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279392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27</a:t>
            </a:r>
            <a:endParaRPr lang="en-US" sz="1300" dirty="0"/>
          </a:p>
        </p:txBody>
      </p:sp>
      <p:sp>
        <p:nvSpPr>
          <p:cNvPr id="70" name="Shape 68"/>
          <p:cNvSpPr/>
          <p:nvPr/>
        </p:nvSpPr>
        <p:spPr>
          <a:xfrm>
            <a:off x="5312664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312664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28</a:t>
            </a:r>
            <a:endParaRPr lang="en-US" sz="1300" dirty="0"/>
          </a:p>
        </p:txBody>
      </p:sp>
      <p:sp>
        <p:nvSpPr>
          <p:cNvPr id="72" name="Shape 70"/>
          <p:cNvSpPr/>
          <p:nvPr/>
        </p:nvSpPr>
        <p:spPr>
          <a:xfrm>
            <a:off x="6345936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345936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29</a:t>
            </a:r>
            <a:endParaRPr lang="en-US" sz="1300" dirty="0"/>
          </a:p>
        </p:txBody>
      </p:sp>
      <p:sp>
        <p:nvSpPr>
          <p:cNvPr id="74" name="Shape 72"/>
          <p:cNvSpPr/>
          <p:nvPr/>
        </p:nvSpPr>
        <p:spPr>
          <a:xfrm>
            <a:off x="7379208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7379208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30</a:t>
            </a:r>
            <a:endParaRPr lang="en-US" sz="1300" dirty="0"/>
          </a:p>
        </p:txBody>
      </p:sp>
      <p:sp>
        <p:nvSpPr>
          <p:cNvPr id="76" name="Shape 74"/>
          <p:cNvSpPr/>
          <p:nvPr/>
        </p:nvSpPr>
        <p:spPr>
          <a:xfrm>
            <a:off x="8412480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8412480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31</a:t>
            </a:r>
            <a:endParaRPr lang="en-US" sz="1300" dirty="0"/>
          </a:p>
        </p:txBody>
      </p:sp>
      <p:sp>
        <p:nvSpPr>
          <p:cNvPr id="78" name="Shape 76"/>
          <p:cNvSpPr/>
          <p:nvPr/>
        </p:nvSpPr>
        <p:spPr>
          <a:xfrm>
            <a:off x="9445752" y="3246120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9445752" y="3319272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32</a:t>
            </a:r>
            <a:endParaRPr lang="en-US" sz="1300" dirty="0"/>
          </a:p>
        </p:txBody>
      </p:sp>
      <p:sp>
        <p:nvSpPr>
          <p:cNvPr id="80" name="Text 78"/>
          <p:cNvSpPr/>
          <p:nvPr/>
        </p:nvSpPr>
        <p:spPr>
          <a:xfrm>
            <a:off x="658368" y="3922776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Технологии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2212848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212848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33</a:t>
            </a:r>
            <a:endParaRPr lang="en-US" sz="1300" dirty="0"/>
          </a:p>
        </p:txBody>
      </p:sp>
      <p:sp>
        <p:nvSpPr>
          <p:cNvPr id="83" name="Shape 81"/>
          <p:cNvSpPr/>
          <p:nvPr/>
        </p:nvSpPr>
        <p:spPr>
          <a:xfrm>
            <a:off x="3246120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3246120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34</a:t>
            </a:r>
            <a:endParaRPr lang="en-US" sz="1300" dirty="0"/>
          </a:p>
        </p:txBody>
      </p:sp>
      <p:sp>
        <p:nvSpPr>
          <p:cNvPr id="85" name="Shape 83"/>
          <p:cNvSpPr/>
          <p:nvPr/>
        </p:nvSpPr>
        <p:spPr>
          <a:xfrm>
            <a:off x="4279392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279392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35</a:t>
            </a:r>
            <a:endParaRPr lang="en-US" sz="1300" dirty="0"/>
          </a:p>
        </p:txBody>
      </p:sp>
      <p:sp>
        <p:nvSpPr>
          <p:cNvPr id="87" name="Shape 85"/>
          <p:cNvSpPr/>
          <p:nvPr/>
        </p:nvSpPr>
        <p:spPr>
          <a:xfrm>
            <a:off x="5312664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312664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36</a:t>
            </a:r>
            <a:endParaRPr lang="en-US" sz="1300" dirty="0"/>
          </a:p>
        </p:txBody>
      </p:sp>
      <p:sp>
        <p:nvSpPr>
          <p:cNvPr id="89" name="Shape 87"/>
          <p:cNvSpPr/>
          <p:nvPr/>
        </p:nvSpPr>
        <p:spPr>
          <a:xfrm>
            <a:off x="6345936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345936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37</a:t>
            </a:r>
            <a:endParaRPr lang="en-US" sz="1300" dirty="0"/>
          </a:p>
        </p:txBody>
      </p:sp>
      <p:sp>
        <p:nvSpPr>
          <p:cNvPr id="91" name="Shape 89"/>
          <p:cNvSpPr/>
          <p:nvPr/>
        </p:nvSpPr>
        <p:spPr>
          <a:xfrm>
            <a:off x="7379208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7379208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38</a:t>
            </a:r>
            <a:endParaRPr lang="en-US" sz="1300" dirty="0"/>
          </a:p>
        </p:txBody>
      </p:sp>
      <p:sp>
        <p:nvSpPr>
          <p:cNvPr id="93" name="Shape 91"/>
          <p:cNvSpPr/>
          <p:nvPr/>
        </p:nvSpPr>
        <p:spPr>
          <a:xfrm>
            <a:off x="8412480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412480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39</a:t>
            </a:r>
            <a:endParaRPr lang="en-US" sz="1300" dirty="0"/>
          </a:p>
        </p:txBody>
      </p:sp>
      <p:sp>
        <p:nvSpPr>
          <p:cNvPr id="95" name="Shape 93"/>
          <p:cNvSpPr/>
          <p:nvPr/>
        </p:nvSpPr>
        <p:spPr>
          <a:xfrm>
            <a:off x="9445752" y="3785616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9445752" y="3858768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40</a:t>
            </a:r>
            <a:endParaRPr lang="en-US" sz="1300" dirty="0"/>
          </a:p>
        </p:txBody>
      </p:sp>
      <p:sp>
        <p:nvSpPr>
          <p:cNvPr id="97" name="Text 95"/>
          <p:cNvSpPr/>
          <p:nvPr/>
        </p:nvSpPr>
        <p:spPr>
          <a:xfrm>
            <a:off x="658368" y="4462272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Экономика</a:t>
            </a:r>
            <a:endParaRPr lang="en-US" sz="1200" dirty="0"/>
          </a:p>
        </p:txBody>
      </p:sp>
      <p:sp>
        <p:nvSpPr>
          <p:cNvPr id="98" name="Shape 96"/>
          <p:cNvSpPr/>
          <p:nvPr/>
        </p:nvSpPr>
        <p:spPr>
          <a:xfrm>
            <a:off x="2212848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2212848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41</a:t>
            </a:r>
            <a:endParaRPr lang="en-US" sz="1300" dirty="0"/>
          </a:p>
        </p:txBody>
      </p:sp>
      <p:sp>
        <p:nvSpPr>
          <p:cNvPr id="100" name="Shape 98"/>
          <p:cNvSpPr/>
          <p:nvPr/>
        </p:nvSpPr>
        <p:spPr>
          <a:xfrm>
            <a:off x="3246120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3246120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42</a:t>
            </a:r>
            <a:endParaRPr lang="en-US" sz="1300" dirty="0"/>
          </a:p>
        </p:txBody>
      </p:sp>
      <p:sp>
        <p:nvSpPr>
          <p:cNvPr id="102" name="Shape 100"/>
          <p:cNvSpPr/>
          <p:nvPr/>
        </p:nvSpPr>
        <p:spPr>
          <a:xfrm>
            <a:off x="4279392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4279392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43</a:t>
            </a:r>
            <a:endParaRPr lang="en-US" sz="1300" dirty="0"/>
          </a:p>
        </p:txBody>
      </p:sp>
      <p:sp>
        <p:nvSpPr>
          <p:cNvPr id="104" name="Shape 102"/>
          <p:cNvSpPr/>
          <p:nvPr/>
        </p:nvSpPr>
        <p:spPr>
          <a:xfrm>
            <a:off x="5312664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5312664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44</a:t>
            </a:r>
            <a:endParaRPr lang="en-US" sz="1300" dirty="0"/>
          </a:p>
        </p:txBody>
      </p:sp>
      <p:sp>
        <p:nvSpPr>
          <p:cNvPr id="106" name="Shape 104"/>
          <p:cNvSpPr/>
          <p:nvPr/>
        </p:nvSpPr>
        <p:spPr>
          <a:xfrm>
            <a:off x="6345936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6345936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45</a:t>
            </a:r>
            <a:endParaRPr lang="en-US" sz="1300" dirty="0"/>
          </a:p>
        </p:txBody>
      </p:sp>
      <p:sp>
        <p:nvSpPr>
          <p:cNvPr id="108" name="Shape 106"/>
          <p:cNvSpPr/>
          <p:nvPr/>
        </p:nvSpPr>
        <p:spPr>
          <a:xfrm>
            <a:off x="7379208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7379208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46</a:t>
            </a:r>
            <a:endParaRPr lang="en-US" sz="1300" dirty="0"/>
          </a:p>
        </p:txBody>
      </p:sp>
      <p:sp>
        <p:nvSpPr>
          <p:cNvPr id="110" name="Shape 108"/>
          <p:cNvSpPr/>
          <p:nvPr/>
        </p:nvSpPr>
        <p:spPr>
          <a:xfrm>
            <a:off x="8412480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8412480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47</a:t>
            </a:r>
            <a:endParaRPr lang="en-US" sz="1300" dirty="0"/>
          </a:p>
        </p:txBody>
      </p:sp>
      <p:sp>
        <p:nvSpPr>
          <p:cNvPr id="112" name="Shape 110"/>
          <p:cNvSpPr/>
          <p:nvPr/>
        </p:nvSpPr>
        <p:spPr>
          <a:xfrm>
            <a:off x="9445752" y="4325112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9445752" y="4398264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48</a:t>
            </a:r>
            <a:endParaRPr lang="en-US" sz="1300" dirty="0"/>
          </a:p>
        </p:txBody>
      </p:sp>
      <p:sp>
        <p:nvSpPr>
          <p:cNvPr id="114" name="Text 112"/>
          <p:cNvSpPr/>
          <p:nvPr/>
        </p:nvSpPr>
        <p:spPr>
          <a:xfrm>
            <a:off x="658368" y="50017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Природа</a:t>
            </a:r>
            <a:endParaRPr lang="en-US" sz="1200" dirty="0"/>
          </a:p>
        </p:txBody>
      </p:sp>
      <p:sp>
        <p:nvSpPr>
          <p:cNvPr id="115" name="Shape 113"/>
          <p:cNvSpPr/>
          <p:nvPr/>
        </p:nvSpPr>
        <p:spPr>
          <a:xfrm>
            <a:off x="2212848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2212848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49</a:t>
            </a:r>
            <a:endParaRPr lang="en-US" sz="1300" dirty="0"/>
          </a:p>
        </p:txBody>
      </p:sp>
      <p:sp>
        <p:nvSpPr>
          <p:cNvPr id="117" name="Shape 115"/>
          <p:cNvSpPr/>
          <p:nvPr/>
        </p:nvSpPr>
        <p:spPr>
          <a:xfrm>
            <a:off x="3246120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3246120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50</a:t>
            </a:r>
            <a:endParaRPr lang="en-US" sz="1300" dirty="0"/>
          </a:p>
        </p:txBody>
      </p:sp>
      <p:sp>
        <p:nvSpPr>
          <p:cNvPr id="119" name="Shape 117"/>
          <p:cNvSpPr/>
          <p:nvPr/>
        </p:nvSpPr>
        <p:spPr>
          <a:xfrm>
            <a:off x="4279392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4279392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51</a:t>
            </a:r>
            <a:endParaRPr lang="en-US" sz="1300" dirty="0"/>
          </a:p>
        </p:txBody>
      </p:sp>
      <p:sp>
        <p:nvSpPr>
          <p:cNvPr id="121" name="Shape 119"/>
          <p:cNvSpPr/>
          <p:nvPr/>
        </p:nvSpPr>
        <p:spPr>
          <a:xfrm>
            <a:off x="5312664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EF3F1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5312664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52</a:t>
            </a:r>
            <a:endParaRPr lang="en-US" sz="1300" dirty="0"/>
          </a:p>
        </p:txBody>
      </p:sp>
      <p:sp>
        <p:nvSpPr>
          <p:cNvPr id="123" name="Shape 121"/>
          <p:cNvSpPr/>
          <p:nvPr/>
        </p:nvSpPr>
        <p:spPr>
          <a:xfrm>
            <a:off x="6345936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6345936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53</a:t>
            </a:r>
            <a:endParaRPr lang="en-US" sz="1300" dirty="0"/>
          </a:p>
        </p:txBody>
      </p:sp>
      <p:sp>
        <p:nvSpPr>
          <p:cNvPr id="125" name="Shape 123"/>
          <p:cNvSpPr/>
          <p:nvPr/>
        </p:nvSpPr>
        <p:spPr>
          <a:xfrm>
            <a:off x="7379208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7379208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54</a:t>
            </a:r>
            <a:endParaRPr lang="en-US" sz="1300" dirty="0"/>
          </a:p>
        </p:txBody>
      </p:sp>
      <p:sp>
        <p:nvSpPr>
          <p:cNvPr id="127" name="Shape 125"/>
          <p:cNvSpPr/>
          <p:nvPr/>
        </p:nvSpPr>
        <p:spPr>
          <a:xfrm>
            <a:off x="8412480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8412480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55</a:t>
            </a:r>
            <a:endParaRPr lang="en-US" sz="1300" dirty="0"/>
          </a:p>
        </p:txBody>
      </p:sp>
      <p:sp>
        <p:nvSpPr>
          <p:cNvPr id="129" name="Shape 127"/>
          <p:cNvSpPr/>
          <p:nvPr/>
        </p:nvSpPr>
        <p:spPr>
          <a:xfrm>
            <a:off x="9445752" y="4864608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9445752" y="4937760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56</a:t>
            </a:r>
            <a:endParaRPr lang="en-US" sz="1300" dirty="0"/>
          </a:p>
        </p:txBody>
      </p:sp>
      <p:sp>
        <p:nvSpPr>
          <p:cNvPr id="131" name="Text 129"/>
          <p:cNvSpPr/>
          <p:nvPr/>
        </p:nvSpPr>
        <p:spPr>
          <a:xfrm>
            <a:off x="658368" y="554126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43B53"/>
                </a:solidFill>
              </a:rPr>
              <a:t>Будущее</a:t>
            </a:r>
            <a:endParaRPr lang="en-US" sz="1200" dirty="0"/>
          </a:p>
        </p:txBody>
      </p:sp>
      <p:sp>
        <p:nvSpPr>
          <p:cNvPr id="132" name="Shape 130"/>
          <p:cNvSpPr/>
          <p:nvPr/>
        </p:nvSpPr>
        <p:spPr>
          <a:xfrm>
            <a:off x="2212848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33" name="Text 131"/>
          <p:cNvSpPr/>
          <p:nvPr/>
        </p:nvSpPr>
        <p:spPr>
          <a:xfrm>
            <a:off x="2212848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57</a:t>
            </a:r>
            <a:endParaRPr lang="en-US" sz="1300" dirty="0"/>
          </a:p>
        </p:txBody>
      </p:sp>
      <p:sp>
        <p:nvSpPr>
          <p:cNvPr id="134" name="Shape 132"/>
          <p:cNvSpPr/>
          <p:nvPr/>
        </p:nvSpPr>
        <p:spPr>
          <a:xfrm>
            <a:off x="3246120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35" name="Text 133"/>
          <p:cNvSpPr/>
          <p:nvPr/>
        </p:nvSpPr>
        <p:spPr>
          <a:xfrm>
            <a:off x="3246120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58</a:t>
            </a:r>
            <a:endParaRPr lang="en-US" sz="1300" dirty="0"/>
          </a:p>
        </p:txBody>
      </p:sp>
      <p:sp>
        <p:nvSpPr>
          <p:cNvPr id="136" name="Shape 134"/>
          <p:cNvSpPr/>
          <p:nvPr/>
        </p:nvSpPr>
        <p:spPr>
          <a:xfrm>
            <a:off x="4279392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37" name="Text 135"/>
          <p:cNvSpPr/>
          <p:nvPr/>
        </p:nvSpPr>
        <p:spPr>
          <a:xfrm>
            <a:off x="4279392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59</a:t>
            </a:r>
            <a:endParaRPr lang="en-US" sz="1300" dirty="0"/>
          </a:p>
        </p:txBody>
      </p:sp>
      <p:sp>
        <p:nvSpPr>
          <p:cNvPr id="138" name="Shape 136"/>
          <p:cNvSpPr/>
          <p:nvPr/>
        </p:nvSpPr>
        <p:spPr>
          <a:xfrm>
            <a:off x="5312664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F1E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39" name="Text 137"/>
          <p:cNvSpPr/>
          <p:nvPr/>
        </p:nvSpPr>
        <p:spPr>
          <a:xfrm>
            <a:off x="5312664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60</a:t>
            </a:r>
            <a:endParaRPr lang="en-US" sz="1300" dirty="0"/>
          </a:p>
        </p:txBody>
      </p:sp>
      <p:sp>
        <p:nvSpPr>
          <p:cNvPr id="140" name="Shape 138"/>
          <p:cNvSpPr/>
          <p:nvPr/>
        </p:nvSpPr>
        <p:spPr>
          <a:xfrm>
            <a:off x="6345936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4E8B9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6345936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61</a:t>
            </a:r>
            <a:endParaRPr lang="en-US" sz="1300" dirty="0"/>
          </a:p>
        </p:txBody>
      </p:sp>
      <p:sp>
        <p:nvSpPr>
          <p:cNvPr id="142" name="Shape 140"/>
          <p:cNvSpPr/>
          <p:nvPr/>
        </p:nvSpPr>
        <p:spPr>
          <a:xfrm>
            <a:off x="7379208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F2D3D3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43" name="Text 141"/>
          <p:cNvSpPr/>
          <p:nvPr/>
        </p:nvSpPr>
        <p:spPr>
          <a:xfrm>
            <a:off x="7379208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62</a:t>
            </a:r>
            <a:endParaRPr lang="en-US" sz="1300" dirty="0"/>
          </a:p>
        </p:txBody>
      </p:sp>
      <p:sp>
        <p:nvSpPr>
          <p:cNvPr id="144" name="Shape 142"/>
          <p:cNvSpPr/>
          <p:nvPr/>
        </p:nvSpPr>
        <p:spPr>
          <a:xfrm>
            <a:off x="8412480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E5DAE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45" name="Text 143"/>
          <p:cNvSpPr/>
          <p:nvPr/>
        </p:nvSpPr>
        <p:spPr>
          <a:xfrm>
            <a:off x="8412480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63</a:t>
            </a:r>
            <a:endParaRPr lang="en-US" sz="1300" dirty="0"/>
          </a:p>
        </p:txBody>
      </p:sp>
      <p:sp>
        <p:nvSpPr>
          <p:cNvPr id="146" name="Shape 144"/>
          <p:cNvSpPr/>
          <p:nvPr/>
        </p:nvSpPr>
        <p:spPr>
          <a:xfrm>
            <a:off x="9445752" y="5404104"/>
            <a:ext cx="896112" cy="420624"/>
          </a:xfrm>
          <a:prstGeom prst="roundRect">
            <a:avLst>
              <a:gd name="adj" fmla="val 8696"/>
            </a:avLst>
          </a:prstGeom>
          <a:solidFill>
            <a:srgbClr val="D8E8DD"/>
          </a:solidFill>
          <a:ln w="8890">
            <a:solidFill>
              <a:srgbClr val="D6D2C8"/>
            </a:solidFill>
            <a:prstDash val="solid"/>
          </a:ln>
        </p:spPr>
      </p:sp>
      <p:sp>
        <p:nvSpPr>
          <p:cNvPr id="147" name="Text 145"/>
          <p:cNvSpPr/>
          <p:nvPr/>
        </p:nvSpPr>
        <p:spPr>
          <a:xfrm>
            <a:off x="9445752" y="5477256"/>
            <a:ext cx="8961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A43"/>
                </a:solidFill>
              </a:rPr>
              <a:t>64</a:t>
            </a:r>
            <a:endParaRPr lang="en-US" sz="1300" dirty="0"/>
          </a:p>
        </p:txBody>
      </p:sp>
      <p:sp>
        <p:nvSpPr>
          <p:cNvPr id="148" name="Shape 146"/>
          <p:cNvSpPr/>
          <p:nvPr/>
        </p:nvSpPr>
        <p:spPr>
          <a:xfrm>
            <a:off x="10195560" y="1664208"/>
            <a:ext cx="1353312" cy="1042416"/>
          </a:xfrm>
          <a:prstGeom prst="roundRect">
            <a:avLst>
              <a:gd name="adj" fmla="val 7018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10195560" y="1664208"/>
            <a:ext cx="64008" cy="1042416"/>
          </a:xfrm>
          <a:prstGeom prst="rect">
            <a:avLst/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10396728" y="1828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5</a:t>
            </a:r>
            <a:endParaRPr lang="en-US" sz="1500" dirty="0"/>
          </a:p>
        </p:txBody>
      </p:sp>
      <p:sp>
        <p:nvSpPr>
          <p:cNvPr id="151" name="Text 149"/>
          <p:cNvSpPr/>
          <p:nvPr/>
        </p:nvSpPr>
        <p:spPr>
          <a:xfrm>
            <a:off x="10396728" y="2212848"/>
            <a:ext cx="1005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напряжение</a:t>
            </a:r>
            <a:endParaRPr lang="en-US" sz="1050" dirty="0"/>
          </a:p>
        </p:txBody>
      </p:sp>
      <p:sp>
        <p:nvSpPr>
          <p:cNvPr id="152" name="Shape 150"/>
          <p:cNvSpPr/>
          <p:nvPr/>
        </p:nvSpPr>
        <p:spPr>
          <a:xfrm>
            <a:off x="10195560" y="2880360"/>
            <a:ext cx="1353312" cy="1042416"/>
          </a:xfrm>
          <a:prstGeom prst="roundRect">
            <a:avLst>
              <a:gd name="adj" fmla="val 7018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0195560" y="2880360"/>
            <a:ext cx="64008" cy="1042416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10396728" y="304495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6</a:t>
            </a:r>
            <a:endParaRPr lang="en-US" sz="1500" dirty="0"/>
          </a:p>
        </p:txBody>
      </p:sp>
      <p:sp>
        <p:nvSpPr>
          <p:cNvPr id="155" name="Text 153"/>
          <p:cNvSpPr/>
          <p:nvPr/>
        </p:nvSpPr>
        <p:spPr>
          <a:xfrm>
            <a:off x="10396728" y="3429000"/>
            <a:ext cx="1005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кризис</a:t>
            </a:r>
            <a:endParaRPr lang="en-US" sz="1050" dirty="0"/>
          </a:p>
        </p:txBody>
      </p:sp>
      <p:sp>
        <p:nvSpPr>
          <p:cNvPr id="156" name="Shape 154"/>
          <p:cNvSpPr/>
          <p:nvPr/>
        </p:nvSpPr>
        <p:spPr>
          <a:xfrm>
            <a:off x="10195560" y="4096512"/>
            <a:ext cx="1353312" cy="1042416"/>
          </a:xfrm>
          <a:prstGeom prst="roundRect">
            <a:avLst>
              <a:gd name="adj" fmla="val 7018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10195560" y="4096512"/>
            <a:ext cx="64008" cy="1042416"/>
          </a:xfrm>
          <a:prstGeom prst="rect">
            <a:avLst/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10396728" y="4261104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7–8</a:t>
            </a:r>
            <a:endParaRPr lang="en-US" sz="1500" dirty="0"/>
          </a:p>
        </p:txBody>
      </p:sp>
      <p:sp>
        <p:nvSpPr>
          <p:cNvPr id="159" name="Text 157"/>
          <p:cNvSpPr/>
          <p:nvPr/>
        </p:nvSpPr>
        <p:spPr>
          <a:xfrm>
            <a:off x="10396728" y="4645152"/>
            <a:ext cx="1005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выход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Культурный ряд: кодоны 25–32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Пример того, как одна культурная система проходит полный цикл — от зарождения до гармонии.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58368" y="1389888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389888"/>
            <a:ext cx="64008" cy="960120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554480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25 · Зарождение культуры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9536" y="1938528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Появляется новый образ мира, язык или художественная форма.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58368" y="2560320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2560320"/>
            <a:ext cx="64008" cy="960120"/>
          </a:xfrm>
          <a:prstGeom prst="rect">
            <a:avLst/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2724912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26 · Расширение традиций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59536" y="3108960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Новая форма получает носителей и устойчивые практики.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58368" y="3730752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8368" y="3730752"/>
            <a:ext cx="64008" cy="960120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9536" y="3895344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27 · Активное развитие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9536" y="4279392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Культура производит школы, произведения, институты и ритуалы.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58368" y="4901184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" y="4901184"/>
            <a:ext cx="64008" cy="960120"/>
          </a:xfrm>
          <a:prstGeom prst="rect">
            <a:avLst/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" y="5065776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28 · Культурный расцвет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9536" y="5449824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Высокая плотность творчества, авторитет и влияние.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63640" y="1389888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63640" y="1389888"/>
            <a:ext cx="64008" cy="960120"/>
          </a:xfrm>
          <a:prstGeom prst="rect">
            <a:avLst/>
          </a:prstGeom>
          <a:solidFill>
            <a:srgbClr val="D2B45B"/>
          </a:solidFill>
          <a:ln w="12700">
            <a:solidFill>
              <a:srgbClr val="D2B45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64808" y="1554480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29 · Конфликт культур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64808" y="1938528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Смыслы сталкиваются; возрастает поляризация и борьба интерпретаций.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263640" y="2560320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3640" y="2560320"/>
            <a:ext cx="64008" cy="960120"/>
          </a:xfrm>
          <a:prstGeom prst="rect">
            <a:avLst/>
          </a:prstGeom>
          <a:solidFill>
            <a:srgbClr val="B95C5C"/>
          </a:solidFill>
          <a:ln w="12700">
            <a:solidFill>
              <a:srgbClr val="B95C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64808" y="2724912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30 · Культурный упадок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464808" y="3108960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Наследование нарушается, символы теряют значение, формы пустеют.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263640" y="3730752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63640" y="3730752"/>
            <a:ext cx="64008" cy="960120"/>
          </a:xfrm>
          <a:prstGeom prst="rect">
            <a:avLst/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64808" y="3895344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31 · Возрождение культуры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464808" y="4279392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Происходит пересборка наследия и создание новых форм на его основе.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263640" y="4901184"/>
            <a:ext cx="5257800" cy="960120"/>
          </a:xfrm>
          <a:prstGeom prst="roundRect">
            <a:avLst>
              <a:gd name="adj" fmla="val 7619"/>
            </a:avLst>
          </a:prstGeom>
          <a:solidFill>
            <a:srgbClr val="FFFDF8"/>
          </a:solidFill>
          <a:ln w="12700">
            <a:solidFill>
              <a:srgbClr val="D9D1C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63640" y="4901184"/>
            <a:ext cx="64008" cy="960120"/>
          </a:xfrm>
          <a:prstGeom prst="rect">
            <a:avLst/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64808" y="5065776"/>
            <a:ext cx="4910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2A43"/>
                </a:solidFill>
              </a:rPr>
              <a:t>32 · Культурная гармония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464808" y="5449824"/>
            <a:ext cx="4910328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43B53"/>
                </a:solidFill>
              </a:rPr>
              <a:t>Идентичность устойчива, открыта диалогу и способна создавать будущее.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Семь осей согласования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Кодон показывает состояние; оси отвечают на вопрос — согласовано ли решение с целостностью системы.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038344" y="2404872"/>
            <a:ext cx="2103120" cy="2103120"/>
          </a:xfrm>
          <a:prstGeom prst="ellipse">
            <a:avLst/>
          </a:prstGeom>
          <a:solidFill>
            <a:srgbClr val="E7EFEA"/>
          </a:solidFill>
          <a:ln w="19050">
            <a:solidFill>
              <a:srgbClr val="2E7D7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85232" y="3172968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02A43"/>
                </a:solidFill>
              </a:rPr>
              <a:t>РЕШЕНИЕ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89904" y="3456432"/>
            <a:ext cx="0" cy="-210312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40096" y="1042416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2E7D78"/>
          </a:solidFill>
          <a:ln w="12700">
            <a:solidFill>
              <a:srgbClr val="2E7D7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31536" y="1188720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Смысл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84064" y="1737360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Ради чего?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089904" y="3456432"/>
            <a:ext cx="3038354" cy="-1311274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378450" y="1834262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69890" y="1980566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Этика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122418" y="2529206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Допустимо ли?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89904" y="3456432"/>
            <a:ext cx="3788765" cy="467988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28861" y="3613524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466A8A"/>
          </a:solidFill>
          <a:ln w="12700">
            <a:solidFill>
              <a:srgbClr val="466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220301" y="3759828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Разум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872829" y="43084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Доказано ли?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089904" y="3456432"/>
            <a:ext cx="1686159" cy="1894846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026255" y="5040382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B56A6A"/>
          </a:solidFill>
          <a:ln w="12700">
            <a:solidFill>
              <a:srgbClr val="B56A6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17695" y="5186686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Культура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770223" y="5735326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Что сохраняем?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089904" y="3456432"/>
            <a:ext cx="-1686159" cy="1894846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3937" y="5040382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746A93"/>
          </a:solidFill>
          <a:ln w="12700">
            <a:solidFill>
              <a:srgbClr val="746A9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45377" y="5186686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Технологии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397905" y="5735326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Как усиливаем?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089904" y="3456432"/>
            <a:ext cx="-3788765" cy="467988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551331" y="3613524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5C8F73"/>
          </a:solidFill>
          <a:ln w="12700">
            <a:solidFill>
              <a:srgbClr val="5C8F7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42771" y="3759828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Природа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295299" y="4308468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Что происходит с живыми системами?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089904" y="3456432"/>
            <a:ext cx="-3038354" cy="-1311274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301742" y="1834262"/>
            <a:ext cx="1499616" cy="621792"/>
          </a:xfrm>
          <a:prstGeom prst="roundRect">
            <a:avLst>
              <a:gd name="adj" fmla="val 11765"/>
            </a:avLst>
          </a:prstGeom>
          <a:solidFill>
            <a:srgbClr val="6F8FAF"/>
          </a:solidFill>
          <a:ln w="12700">
            <a:solidFill>
              <a:srgbClr val="6F8FA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93182" y="1980566"/>
            <a:ext cx="131673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Будущее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2045710" y="2529206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243B53"/>
                </a:solidFill>
              </a:rPr>
              <a:t>Что останется после нас?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Протоколы Нейросвода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914400"/>
            <a:ext cx="10881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E7B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Протокол превращает наблюдение в управляемую последовательность действий.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68096" y="1335024"/>
            <a:ext cx="438912" cy="438912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8096" y="144475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01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417320" y="1362456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Диагностика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383280" y="1353312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Определить объект, слой, стадию и текущий кодон.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87552" y="1792224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8096" y="2029968"/>
            <a:ext cx="438912" cy="438912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8096" y="213969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417320" y="205740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Анализ переходов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383280" y="2048256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Показать естественную, деградационную и эволюционную траектории.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87552" y="2487168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68096" y="2724912"/>
            <a:ext cx="438912" cy="438912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" y="2834640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03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417320" y="27523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Выбор траектории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383280" y="2743200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Определить целевой кодон и необходимые действия.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987552" y="3182112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68096" y="3419856"/>
            <a:ext cx="438912" cy="438912"/>
          </a:xfrm>
          <a:prstGeom prst="ellipse">
            <a:avLst/>
          </a:prstGeom>
          <a:solidFill>
            <a:srgbClr val="2E7D78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8096" y="3529584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04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417320" y="344728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Проверка по осям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383280" y="3438144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Оценить решение по семи осям согласования.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987552" y="3877056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68096" y="4114800"/>
            <a:ext cx="438912" cy="438912"/>
          </a:xfrm>
          <a:prstGeom prst="ellipse">
            <a:avLst/>
          </a:prstGeom>
          <a:solidFill>
            <a:srgbClr val="466A8A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8096" y="4224528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05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1417320" y="4142232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Мониторинг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3383280" y="4133088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Отслеживать показатели, скорость перехода и отклонения.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987552" y="4572000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68096" y="4809744"/>
            <a:ext cx="438912" cy="438912"/>
          </a:xfrm>
          <a:prstGeom prst="ellipse">
            <a:avLst/>
          </a:prstGeom>
          <a:solidFill>
            <a:srgbClr val="B95C5C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8096" y="4919472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06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1417320" y="4837176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Коррекция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3383280" y="4828032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Вмешиваться при напряжении и кризисе до необратимого ущерба.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987552" y="5266944"/>
            <a:ext cx="0" cy="228600"/>
          </a:xfrm>
          <a:prstGeom prst="line">
            <a:avLst/>
          </a:prstGeom>
          <a:noFill/>
          <a:ln w="15240">
            <a:solidFill>
              <a:srgbClr val="C8C3B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68096" y="5504688"/>
            <a:ext cx="438912" cy="438912"/>
          </a:xfrm>
          <a:prstGeom prst="ellipse">
            <a:avLst/>
          </a:prstGeom>
          <a:solidFill>
            <a:srgbClr val="5C8F73"/>
          </a:solidFill>
          <a:ln w="889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" y="561441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07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1417320" y="553212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2A43"/>
                </a:solidFill>
              </a:rPr>
              <a:t>Переход в равновесие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3383280" y="5522976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43B53"/>
                </a:solidFill>
              </a:rPr>
              <a:t>Закрепить устойчивое состояние и запустить новый цикл обучения.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49224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E6B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ЭКВИЛИБРИУМ — Нейросвод Культуры и Цивилизации</dc:title>
  <dc:subject>ЭКВИЛИБРИУМ — Нейросвод Культуры и Цивилизации</dc:subject>
  <dc:creator>OpenAI</dc:creator>
  <cp:lastModifiedBy>OpenAI</cp:lastModifiedBy>
  <cp:revision>1</cp:revision>
  <dcterms:created xsi:type="dcterms:W3CDTF">2026-08-24T08:29:07Z</dcterms:created>
  <dcterms:modified xsi:type="dcterms:W3CDTF">2026-08-24T08:29:07Z</dcterms:modified>
</cp:coreProperties>
</file>