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cb1e43521254b7e" /><Relationship Type="http://schemas.openxmlformats.org/officeDocument/2006/relationships/extended-properties" Target="/docProps/app.xml" Id="Ra2af42e6beec4150" /><Relationship Type="http://schemas.openxmlformats.org/officeDocument/2006/relationships/officeDocument" Target="/ppt/presentation.xml" Id="R38395dec6683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96bb6dbe54bb6"/>
  </p:sldMasterIdLst>
  <p:notesMasterIdLst>
    <p:notesMasterId xmlns:r="http://schemas.openxmlformats.org/officeDocument/2006/relationships" r:id="R5aa07a0c3e0848b0"/>
  </p:notesMasterIdLst>
  <p:sldIdLst>
    <p:sldId xmlns:r="http://schemas.openxmlformats.org/officeDocument/2006/relationships" id="256" r:id="Rbe2bcc5e271845b3"/>
    <p:sldId xmlns:r="http://schemas.openxmlformats.org/officeDocument/2006/relationships" id="257" r:id="R1fa947b4f45d496d"/>
    <p:sldId xmlns:r="http://schemas.openxmlformats.org/officeDocument/2006/relationships" id="258" r:id="R4d7cdc6caa0c4abd"/>
    <p:sldId xmlns:r="http://schemas.openxmlformats.org/officeDocument/2006/relationships" id="259" r:id="R59c5228248fb4632"/>
    <p:sldId xmlns:r="http://schemas.openxmlformats.org/officeDocument/2006/relationships" id="260" r:id="R8f72cf73c2c24f74"/>
    <p:sldId xmlns:r="http://schemas.openxmlformats.org/officeDocument/2006/relationships" id="261" r:id="R47eea87553b944b4"/>
    <p:sldId xmlns:r="http://schemas.openxmlformats.org/officeDocument/2006/relationships" id="262" r:id="Recfa1b71450c4d77"/>
    <p:sldId xmlns:r="http://schemas.openxmlformats.org/officeDocument/2006/relationships" id="263" r:id="Rd5070ee175814e45"/>
    <p:sldId xmlns:r="http://schemas.openxmlformats.org/officeDocument/2006/relationships" id="264" r:id="Rf843a898577742f0"/>
    <p:sldId xmlns:r="http://schemas.openxmlformats.org/officeDocument/2006/relationships" id="265" r:id="Rd2021b3ea93d4359"/>
    <p:sldId xmlns:r="http://schemas.openxmlformats.org/officeDocument/2006/relationships" id="266" r:id="Ra039a0bf0faf4c03"/>
    <p:sldId xmlns:r="http://schemas.openxmlformats.org/officeDocument/2006/relationships" id="267" r:id="Rc844813dbf0d431e"/>
    <p:sldId xmlns:r="http://schemas.openxmlformats.org/officeDocument/2006/relationships" id="268" r:id="R00de5e1cdcd24f58"/>
    <p:sldId xmlns:r="http://schemas.openxmlformats.org/officeDocument/2006/relationships" id="269" r:id="Rbf3a3a7ab4314a7b"/>
    <p:sldId xmlns:r="http://schemas.openxmlformats.org/officeDocument/2006/relationships" id="270" r:id="R0b36cb6e2e4f42a7"/>
    <p:sldId xmlns:r="http://schemas.openxmlformats.org/officeDocument/2006/relationships" id="271" r:id="R48b21c3e69b84d1b"/>
    <p:sldId xmlns:r="http://schemas.openxmlformats.org/officeDocument/2006/relationships" id="272" r:id="R81dd79ad94044050"/>
    <p:sldId xmlns:r="http://schemas.openxmlformats.org/officeDocument/2006/relationships" id="273" r:id="R19db9db04640435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ad689f90cca4c8b" /><Relationship Type="http://schemas.openxmlformats.org/officeDocument/2006/relationships/slideMaster" Target="/ppt/slideMasters/slideMaster1.xml" Id="R18596bb6dbe54bb6" /><Relationship Type="http://schemas.openxmlformats.org/officeDocument/2006/relationships/notesMaster" Target="/ppt/notesMasters/notesMaster1.xml" Id="R5aa07a0c3e0848b0" /><Relationship Type="http://schemas.openxmlformats.org/officeDocument/2006/relationships/presProps" Target="/ppt/presProps.xml" Id="R6d007309c3a84b3c" /><Relationship Type="http://schemas.openxmlformats.org/officeDocument/2006/relationships/tableStyles" Target="/ppt/tableStyles.xml" Id="R2413520ae9e7464a" /><Relationship Type="http://schemas.openxmlformats.org/officeDocument/2006/relationships/slide" Target="/ppt/slides/slide1.xml" Id="Rbe2bcc5e271845b3" /><Relationship Type="http://schemas.openxmlformats.org/officeDocument/2006/relationships/slide" Target="/ppt/slides/slide2.xml" Id="R1fa947b4f45d496d" /><Relationship Type="http://schemas.openxmlformats.org/officeDocument/2006/relationships/slide" Target="/ppt/slides/slide3.xml" Id="R4d7cdc6caa0c4abd" /><Relationship Type="http://schemas.openxmlformats.org/officeDocument/2006/relationships/slide" Target="/ppt/slides/slide4.xml" Id="R59c5228248fb4632" /><Relationship Type="http://schemas.openxmlformats.org/officeDocument/2006/relationships/slide" Target="/ppt/slides/slide5.xml" Id="R8f72cf73c2c24f74" /><Relationship Type="http://schemas.openxmlformats.org/officeDocument/2006/relationships/slide" Target="/ppt/slides/slide6.xml" Id="R47eea87553b944b4" /><Relationship Type="http://schemas.openxmlformats.org/officeDocument/2006/relationships/slide" Target="/ppt/slides/slide7.xml" Id="Recfa1b71450c4d77" /><Relationship Type="http://schemas.openxmlformats.org/officeDocument/2006/relationships/slide" Target="/ppt/slides/slide8.xml" Id="Rd5070ee175814e45" /><Relationship Type="http://schemas.openxmlformats.org/officeDocument/2006/relationships/slide" Target="/ppt/slides/slide9.xml" Id="Rf843a898577742f0" /><Relationship Type="http://schemas.openxmlformats.org/officeDocument/2006/relationships/slide" Target="/ppt/slides/slide10.xml" Id="Rd2021b3ea93d4359" /><Relationship Type="http://schemas.openxmlformats.org/officeDocument/2006/relationships/slide" Target="/ppt/slides/slide11.xml" Id="Ra039a0bf0faf4c03" /><Relationship Type="http://schemas.openxmlformats.org/officeDocument/2006/relationships/slide" Target="/ppt/slides/slide12.xml" Id="Rc844813dbf0d431e" /><Relationship Type="http://schemas.openxmlformats.org/officeDocument/2006/relationships/slide" Target="/ppt/slides/slide13.xml" Id="R00de5e1cdcd24f58" /><Relationship Type="http://schemas.openxmlformats.org/officeDocument/2006/relationships/slide" Target="/ppt/slides/slide14.xml" Id="Rbf3a3a7ab4314a7b" /><Relationship Type="http://schemas.openxmlformats.org/officeDocument/2006/relationships/slide" Target="/ppt/slides/slide15.xml" Id="R0b36cb6e2e4f42a7" /><Relationship Type="http://schemas.openxmlformats.org/officeDocument/2006/relationships/slide" Target="/ppt/slides/slide16.xml" Id="R48b21c3e69b84d1b" /><Relationship Type="http://schemas.openxmlformats.org/officeDocument/2006/relationships/slide" Target="/ppt/slides/slide17.xml" Id="R81dd79ad94044050" /><Relationship Type="http://schemas.openxmlformats.org/officeDocument/2006/relationships/slide" Target="/ppt/slides/slide18.xml" Id="R19db9db04640435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8416218b754c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72cd10e95d548e5" /><Relationship Type="http://schemas.openxmlformats.org/officeDocument/2006/relationships/notesMaster" Target="/ppt/notesMasters/notesMaster1.xml" Id="R5f5927e140a64b8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8c410e925ed4449" /><Relationship Type="http://schemas.openxmlformats.org/officeDocument/2006/relationships/notesMaster" Target="/ppt/notesMasters/notesMaster1.xml" Id="Rf55dd842c7d1492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eed454300a9457c" /><Relationship Type="http://schemas.openxmlformats.org/officeDocument/2006/relationships/notesMaster" Target="/ppt/notesMasters/notesMaster1.xml" Id="R7653de3534174ed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8e95f1f815c4320" /><Relationship Type="http://schemas.openxmlformats.org/officeDocument/2006/relationships/notesMaster" Target="/ppt/notesMasters/notesMaster1.xml" Id="R0829ab1e805e40d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ca3f04f192b45a3" /><Relationship Type="http://schemas.openxmlformats.org/officeDocument/2006/relationships/notesMaster" Target="/ppt/notesMasters/notesMaster1.xml" Id="R1d4d637da41442d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e000d6cfc794740" /><Relationship Type="http://schemas.openxmlformats.org/officeDocument/2006/relationships/notesMaster" Target="/ppt/notesMasters/notesMaster1.xml" Id="R688880d7313f43a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1b9b27657c14883" /><Relationship Type="http://schemas.openxmlformats.org/officeDocument/2006/relationships/notesMaster" Target="/ppt/notesMasters/notesMaster1.xml" Id="R6ba323be7cec4dd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ce758df693841af" /><Relationship Type="http://schemas.openxmlformats.org/officeDocument/2006/relationships/notesMaster" Target="/ppt/notesMasters/notesMaster1.xml" Id="Rfc18c1713289434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8cacdef78534a05" /><Relationship Type="http://schemas.openxmlformats.org/officeDocument/2006/relationships/notesMaster" Target="/ppt/notesMasters/notesMaster1.xml" Id="R4d4f22b8b1c6490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fc81b8d6390487d" /><Relationship Type="http://schemas.openxmlformats.org/officeDocument/2006/relationships/notesMaster" Target="/ppt/notesMasters/notesMaster1.xml" Id="R332b1fd75ccd43a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b26a3d5685494e" /><Relationship Type="http://schemas.openxmlformats.org/officeDocument/2006/relationships/notesMaster" Target="/ppt/notesMasters/notesMaster1.xml" Id="R9e9c05d71ef54a7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95a4da4e5a44b38" /><Relationship Type="http://schemas.openxmlformats.org/officeDocument/2006/relationships/notesMaster" Target="/ppt/notesMasters/notesMaster1.xml" Id="R1fe7b35a4711481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f2ca49e1de04937" /><Relationship Type="http://schemas.openxmlformats.org/officeDocument/2006/relationships/notesMaster" Target="/ppt/notesMasters/notesMaster1.xml" Id="R2111e2d92058461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282223bfbee4f33" /><Relationship Type="http://schemas.openxmlformats.org/officeDocument/2006/relationships/notesMaster" Target="/ppt/notesMasters/notesMaster1.xml" Id="Rb7ef0baf2707419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ab8fde954494366" /><Relationship Type="http://schemas.openxmlformats.org/officeDocument/2006/relationships/notesMaster" Target="/ppt/notesMasters/notesMaster1.xml" Id="R25454dfcfca448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0829815af054e5d" /><Relationship Type="http://schemas.openxmlformats.org/officeDocument/2006/relationships/notesMaster" Target="/ppt/notesMasters/notesMaster1.xml" Id="R50f3fe94620f43f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a3e4469243746d1" /><Relationship Type="http://schemas.openxmlformats.org/officeDocument/2006/relationships/notesMaster" Target="/ppt/notesMasters/notesMaster1.xml" Id="R5def2f7cf51c47f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cef6112cae4404" /><Relationship Type="http://schemas.openxmlformats.org/officeDocument/2006/relationships/notesMaster" Target="/ppt/notesMasters/notesMaster1.xml" Id="R21355fd539d8483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934ea42d0426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7fcffda78c94592" /><Relationship Type="http://schemas.openxmlformats.org/officeDocument/2006/relationships/slideLayout" Target="/ppt/slideLayouts/slideLayout1.xml" Id="R3f7c9ae42c4b4d8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c9ae42c4b4d8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9e19cf87742e3" /><Relationship Type="http://schemas.openxmlformats.org/officeDocument/2006/relationships/notesSlide" Target="/ppt/notesSlides/notesSlide1.xml" Id="R4882c1e0a93841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7a2b639d4941" /><Relationship Type="http://schemas.openxmlformats.org/officeDocument/2006/relationships/notesSlide" Target="/ppt/notesSlides/notesSlide10.xml" Id="Rc1fd4efe2d5f460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f51644db402b" /><Relationship Type="http://schemas.openxmlformats.org/officeDocument/2006/relationships/notesSlide" Target="/ppt/notesSlides/notesSlide11.xml" Id="R4156e0ecc4264f4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bd3e7a9b4f2e" /><Relationship Type="http://schemas.openxmlformats.org/officeDocument/2006/relationships/notesSlide" Target="/ppt/notesSlides/notesSlide12.xml" Id="Rb119adf8ac2740f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70d549f34213" /><Relationship Type="http://schemas.openxmlformats.org/officeDocument/2006/relationships/notesSlide" Target="/ppt/notesSlides/notesSlide13.xml" Id="R8120f7f6f8a1499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b7805720498b" /><Relationship Type="http://schemas.openxmlformats.org/officeDocument/2006/relationships/notesSlide" Target="/ppt/notesSlides/notesSlide14.xml" Id="Rceb13afb17d7473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b230a6f1f4f4c" /><Relationship Type="http://schemas.openxmlformats.org/officeDocument/2006/relationships/notesSlide" Target="/ppt/notesSlides/notesSlide15.xml" Id="R3666b4444a9d420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6adcb0e514c80" /><Relationship Type="http://schemas.openxmlformats.org/officeDocument/2006/relationships/notesSlide" Target="/ppt/notesSlides/notesSlide16.xml" Id="R451100f0312d436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4289f1234ee0" /><Relationship Type="http://schemas.openxmlformats.org/officeDocument/2006/relationships/notesSlide" Target="/ppt/notesSlides/notesSlide17.xml" Id="R2de8848030144ee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d9d5c2a14168" /><Relationship Type="http://schemas.openxmlformats.org/officeDocument/2006/relationships/notesSlide" Target="/ppt/notesSlides/notesSlide18.xml" Id="R72f822b92bdb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1b51ab03496e" /><Relationship Type="http://schemas.openxmlformats.org/officeDocument/2006/relationships/notesSlide" Target="/ppt/notesSlides/notesSlide2.xml" Id="R60cc3de6b9a9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f1c719f4494e" /><Relationship Type="http://schemas.openxmlformats.org/officeDocument/2006/relationships/notesSlide" Target="/ppt/notesSlides/notesSlide3.xml" Id="R0948306e3cdf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b26d62924d1b" /><Relationship Type="http://schemas.openxmlformats.org/officeDocument/2006/relationships/notesSlide" Target="/ppt/notesSlides/notesSlide4.xml" Id="R41e07c5134a2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b81477f04055" /><Relationship Type="http://schemas.openxmlformats.org/officeDocument/2006/relationships/notesSlide" Target="/ppt/notesSlides/notesSlide5.xml" Id="R1d431020e4ee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58c0144a46d1" /><Relationship Type="http://schemas.openxmlformats.org/officeDocument/2006/relationships/notesSlide" Target="/ppt/notesSlides/notesSlide6.xml" Id="Rd946dd8f009b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307383d3400f" /><Relationship Type="http://schemas.openxmlformats.org/officeDocument/2006/relationships/notesSlide" Target="/ppt/notesSlides/notesSlide7.xml" Id="R52b5f2479fc74e2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fc4618414b03" /><Relationship Type="http://schemas.openxmlformats.org/officeDocument/2006/relationships/notesSlide" Target="/ppt/notesSlides/notesSlide8.xml" Id="R2362f9985f5744d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f8a4aae546c5" /><Relationship Type="http://schemas.openxmlformats.org/officeDocument/2006/relationships/notesSlide" Target="/ppt/notesSlides/notesSlide9.xml" Id="R3b52e7468bb24bf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BED37D6-D040-4B58-9B25-C9AE3CF24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756"/>
                </a:solidFill>
              </a:defRPr>
            </a:pPr>
            <a:r>
              <a:rPr sz="1350" b="1">
                <a:solidFill>
                  <a:srgbClr val="D6A756"/>
                </a:solidFill>
              </a:rPr>
              <a:t>ЭКВИЛИБРИУМ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2524C60A-441A-4ABE-BCF8-F03AC812F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7620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324D"/>
                </a:solidFill>
              </a:defRPr>
            </a:pPr>
            <a:r>
              <a:rPr sz="4350" b="1">
                <a:solidFill>
                  <a:srgbClr val="17324D"/>
                </a:solidFill>
              </a:rPr>
              <a:t>НЕЙРОСВОД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61AFA97A-C20E-4F2B-8F5F-198F369F1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666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276A92"/>
                </a:solidFill>
              </a:defRPr>
            </a:pPr>
            <a:r>
              <a:rPr sz="2250" b="0">
                <a:solidFill>
                  <a:srgbClr val="276A92"/>
                </a:solidFill>
              </a:rPr>
              <a:t>Единая интеллектуальная архитектура</a:t>
            </a:r>
          </a:p>
          <a:p xmlns:a="http://schemas.openxmlformats.org/drawingml/2006/main">
            <a:pPr algn="l">
              <a:defRPr sz="2250" b="0">
                <a:solidFill>
                  <a:srgbClr val="276A92"/>
                </a:solidFill>
              </a:defRPr>
            </a:pPr>
            <a:r>
              <a:rPr sz="2250" b="0">
                <a:solidFill>
                  <a:srgbClr val="276A92"/>
                </a:solidFill>
              </a:rPr>
              <a:t>смыслов, знаний, решений и действия</a:t>
            </a:r>
          </a:p>
        </p:txBody>
      </p:sp>
      <p:sp>
        <p:nvSpPr>
          <p:cNvPr id="4" name="hero-field">
            <a:extLst xmlns:a="http://schemas.openxmlformats.org/drawingml/2006/main">
              <a:ext uri="{FF2B5EF4-FFF2-40B4-BE49-F238E27FC236}">
                <a16:creationId xmlns:a16="http://schemas.microsoft.com/office/drawing/2014/main" id="{F4EFFA6D-A67C-4846-9F2F-2E9CB7DBF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781050"/>
            <a:ext cx="3143250" cy="49530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EE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node-ДАННЫЕ">
            <a:extLst xmlns:a="http://schemas.openxmlformats.org/drawingml/2006/main">
              <a:ext uri="{FF2B5EF4-FFF2-40B4-BE49-F238E27FC236}">
                <a16:creationId xmlns:a16="http://schemas.microsoft.com/office/drawing/2014/main" id="{B6AE3984-A54F-405C-A8DD-7EE61E417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200150"/>
            <a:ext cx="2381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ode-text-ДАННЫЕ">
            <a:extLst xmlns:a="http://schemas.openxmlformats.org/drawingml/2006/main">
              <a:ext uri="{FF2B5EF4-FFF2-40B4-BE49-F238E27FC236}">
                <a16:creationId xmlns:a16="http://schemas.microsoft.com/office/drawing/2014/main" id="{AB0500C9-90A2-4625-941A-5B47CC958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23825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ДАННЫЕ</a:t>
            </a:r>
          </a:p>
        </p:txBody>
      </p:sp>
      <p:sp>
        <p:nvSpPr>
          <p:cNvPr id="7" name="node-СМЫСЛЫ">
            <a:extLst xmlns:a="http://schemas.openxmlformats.org/drawingml/2006/main">
              <a:ext uri="{FF2B5EF4-FFF2-40B4-BE49-F238E27FC236}">
                <a16:creationId xmlns:a16="http://schemas.microsoft.com/office/drawing/2014/main" id="{642DA1DD-730F-4150-8DD2-C597BC24D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981200"/>
            <a:ext cx="2381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node-text-СМЫСЛЫ">
            <a:extLst xmlns:a="http://schemas.openxmlformats.org/drawingml/2006/main">
              <a:ext uri="{FF2B5EF4-FFF2-40B4-BE49-F238E27FC236}">
                <a16:creationId xmlns:a16="http://schemas.microsoft.com/office/drawing/2014/main" id="{01A7C794-CAC6-4E08-9958-006484BBC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0193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СМЫСЛЫ</a:t>
            </a:r>
          </a:p>
        </p:txBody>
      </p:sp>
      <p:sp>
        <p:nvSpPr>
          <p:cNvPr id="9" name="node-ПРОГНОЗ">
            <a:extLst xmlns:a="http://schemas.openxmlformats.org/drawingml/2006/main">
              <a:ext uri="{FF2B5EF4-FFF2-40B4-BE49-F238E27FC236}">
                <a16:creationId xmlns:a16="http://schemas.microsoft.com/office/drawing/2014/main" id="{0990066A-DB37-4ADE-8F70-564C62211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095750"/>
            <a:ext cx="2381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node-text-ПРОГНОЗ">
            <a:extLst xmlns:a="http://schemas.openxmlformats.org/drawingml/2006/main">
              <a:ext uri="{FF2B5EF4-FFF2-40B4-BE49-F238E27FC236}">
                <a16:creationId xmlns:a16="http://schemas.microsoft.com/office/drawing/2014/main" id="{9E53E8D6-569B-4DDF-9C40-FADCCBE66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13385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ПРОГНОЗ</a:t>
            </a:r>
          </a:p>
        </p:txBody>
      </p:sp>
      <p:sp>
        <p:nvSpPr>
          <p:cNvPr id="11" name="node-ДЕЙСТВИЕ">
            <a:extLst xmlns:a="http://schemas.openxmlformats.org/drawingml/2006/main">
              <a:ext uri="{FF2B5EF4-FFF2-40B4-BE49-F238E27FC236}">
                <a16:creationId xmlns:a16="http://schemas.microsoft.com/office/drawing/2014/main" id="{5DF09EAB-68BC-4788-A9C4-DA0E339F3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876800"/>
            <a:ext cx="2381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node-text-ДЕЙСТВИЕ">
            <a:extLst xmlns:a="http://schemas.openxmlformats.org/drawingml/2006/main">
              <a:ext uri="{FF2B5EF4-FFF2-40B4-BE49-F238E27FC236}">
                <a16:creationId xmlns:a16="http://schemas.microsoft.com/office/drawing/2014/main" id="{7C26E594-56CF-4D5F-A416-3C92D4803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9149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ДЕЙСТВИЕ</a:t>
            </a:r>
          </a:p>
        </p:txBody>
      </p:sp>
      <p:sp>
        <p:nvSpPr>
          <p:cNvPr id="13" name="core">
            <a:extLst xmlns:a="http://schemas.openxmlformats.org/drawingml/2006/main">
              <a:ext uri="{FF2B5EF4-FFF2-40B4-BE49-F238E27FC236}">
                <a16:creationId xmlns:a16="http://schemas.microsoft.com/office/drawing/2014/main" id="{F5E464E7-ABFB-4477-A717-330758538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38450"/>
            <a:ext cx="25717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FD7DE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5BFD934-25B8-473C-A14A-C0EE78D6C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14650"/>
            <a:ext cx="2190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КОЛЛЕКТИВНЫЙ</a:t>
            </a:r>
          </a:p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РАЗУМ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CF94CF2-7335-4E8B-903F-DFFFFAAF4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483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717F"/>
                </a:solidFill>
              </a:defRPr>
            </a:pPr>
            <a:r>
              <a:rPr sz="1275" b="1">
                <a:solidFill>
                  <a:srgbClr val="62717F"/>
                </a:solidFill>
              </a:rPr>
              <a:t>Стратегическая концепция • Версия 1.0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6411ABF-A20C-4D50-97A1-3C553AEA3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581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2717F"/>
                </a:solidFill>
              </a:defRPr>
            </a:pPr>
            <a:r>
              <a:rPr sz="1125" b="0">
                <a:solidFill>
                  <a:srgbClr val="62717F"/>
                </a:solidFill>
              </a:rPr>
              <a:t>SOKOL EQUILIBRIS • 23 августа 2026</a:t>
            </a:r>
          </a:p>
        </p:txBody>
      </p:sp>
    </p:spTree>
    <p:extLst>
      <p:ext uri="{BB962C8B-B14F-4D97-AF65-F5344CB8AC3E}">
        <p14:creationId xmlns:p14="http://schemas.microsoft.com/office/powerpoint/2010/main" val="80061299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kicker">
            <a:extLst xmlns:a="http://schemas.openxmlformats.org/drawingml/2006/main">
              <a:ext uri="{FF2B5EF4-FFF2-40B4-BE49-F238E27FC236}">
                <a16:creationId xmlns:a16="http://schemas.microsoft.com/office/drawing/2014/main" id="{57F34BEC-220F-4602-B1C1-191A23795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8C4864D-401F-46DE-A411-5301C2C7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Десять модулей образуют рабочую среду Нейросвода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E797D289-58AE-46BF-9572-C786955B9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96EF4164-8FCE-4386-9994-E24DD3C61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01453B9-BAFD-417F-9AE9-91834DD41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145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6086786-84C2-402A-A372-E9EC80256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336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Навигатор смыслов</a:t>
            </a:r>
          </a:p>
        </p:txBody>
      </p:sp>
      <p:sp>
        <p:nvSpPr>
          <p:cNvPr id="7" name="shape">
            <a:extLst xmlns:a="http://schemas.openxmlformats.org/drawingml/2006/main">
              <a:ext uri="{FF2B5EF4-FFF2-40B4-BE49-F238E27FC236}">
                <a16:creationId xmlns:a16="http://schemas.microsoft.com/office/drawing/2014/main" id="{AAD8778F-F842-4A5C-AA59-10D376815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5811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4A2EEE3-B678-44B0-9311-98AD22CD0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02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7B140C5-E026-4504-96A5-F70094AD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336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Карта знаний</a:t>
            </a:r>
          </a:p>
        </p:txBody>
      </p:sp>
      <p:sp>
        <p:nvSpPr>
          <p:cNvPr id="10" name="shape">
            <a:extLst xmlns:a="http://schemas.openxmlformats.org/drawingml/2006/main">
              <a:ext uri="{FF2B5EF4-FFF2-40B4-BE49-F238E27FC236}">
                <a16:creationId xmlns:a16="http://schemas.microsoft.com/office/drawing/2014/main" id="{0EADD28D-A118-4A62-9DD0-39AB7BFE5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5811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89CCE21-3FED-477F-A0CD-40463C2D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7145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03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3D2DAD2-3C59-448B-90FE-E6905193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1336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Пульс реальности</a:t>
            </a:r>
          </a:p>
        </p:txBody>
      </p:sp>
      <p:sp>
        <p:nvSpPr>
          <p:cNvPr id="13" name="shape">
            <a:extLst xmlns:a="http://schemas.openxmlformats.org/drawingml/2006/main">
              <a:ext uri="{FF2B5EF4-FFF2-40B4-BE49-F238E27FC236}">
                <a16:creationId xmlns:a16="http://schemas.microsoft.com/office/drawing/2014/main" id="{EF6682AE-4693-4872-A529-F57BE76E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5811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318EC1C-7CB7-4AF6-AE6C-775FF906F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7145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BEC6309-8E5D-4905-ACAD-45974862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336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Радар угроз</a:t>
            </a:r>
          </a:p>
        </p:txBody>
      </p:sp>
      <p:sp>
        <p:nvSpPr>
          <p:cNvPr id="16" name="shape">
            <a:extLst xmlns:a="http://schemas.openxmlformats.org/drawingml/2006/main">
              <a:ext uri="{FF2B5EF4-FFF2-40B4-BE49-F238E27FC236}">
                <a16:creationId xmlns:a16="http://schemas.microsoft.com/office/drawing/2014/main" id="{A21C71A8-B74F-411F-9A92-0AE64B684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5811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1B37419-4D7B-4BEC-B84D-110EA28AF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7145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3089FC00-EDEE-4CAA-A5A3-60E0B8356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336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Лаборатория будущего</a:t>
            </a:r>
          </a:p>
        </p:txBody>
      </p:sp>
      <p:sp>
        <p:nvSpPr>
          <p:cNvPr id="19" name="shape">
            <a:extLst xmlns:a="http://schemas.openxmlformats.org/drawingml/2006/main">
              <a:ext uri="{FF2B5EF4-FFF2-40B4-BE49-F238E27FC236}">
                <a16:creationId xmlns:a16="http://schemas.microsoft.com/office/drawing/2014/main" id="{4F9EC7D9-E5E2-4C1C-8774-183B3978F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E91A317-1528-4C67-A6B1-BEAFCC5C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052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6A756"/>
                </a:solidFill>
              </a:defRPr>
            </a:pPr>
            <a:r>
              <a:rPr sz="1200" b="1">
                <a:solidFill>
                  <a:srgbClr val="D6A756"/>
                </a:solidFill>
              </a:rPr>
              <a:t>06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BCB617E9-A190-4248-B5CA-9859D0ED9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243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Конструктор решений</a:t>
            </a:r>
          </a:p>
        </p:txBody>
      </p:sp>
      <p:sp>
        <p:nvSpPr>
          <p:cNvPr id="22" name="shape">
            <a:extLst xmlns:a="http://schemas.openxmlformats.org/drawingml/2006/main">
              <a:ext uri="{FF2B5EF4-FFF2-40B4-BE49-F238E27FC236}">
                <a16:creationId xmlns:a16="http://schemas.microsoft.com/office/drawing/2014/main" id="{49969FBF-E940-465D-9D49-875FD3F06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3718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A3E598EE-16A4-4B30-B4D3-A2F2E87C6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5052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07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490012FA-BAD6-4595-917F-C3191FDA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9243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Кооперационный конвейер</a:t>
            </a:r>
          </a:p>
        </p:txBody>
      </p:sp>
      <p:sp>
        <p:nvSpPr>
          <p:cNvPr id="25" name="shape">
            <a:extLst xmlns:a="http://schemas.openxmlformats.org/drawingml/2006/main">
              <a:ext uri="{FF2B5EF4-FFF2-40B4-BE49-F238E27FC236}">
                <a16:creationId xmlns:a16="http://schemas.microsoft.com/office/drawing/2014/main" id="{423F4C4E-3D7C-455A-9340-2DEB575D1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3718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63EAE48D-0C8C-4696-ABE9-ED88AA2EC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5052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08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13316D5B-CAFD-439F-AEDC-006C5E1DD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9243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Реестр результатов</a:t>
            </a:r>
          </a:p>
        </p:txBody>
      </p:sp>
      <p:sp>
        <p:nvSpPr>
          <p:cNvPr id="28" name="shape">
            <a:extLst xmlns:a="http://schemas.openxmlformats.org/drawingml/2006/main">
              <a:ext uri="{FF2B5EF4-FFF2-40B4-BE49-F238E27FC236}">
                <a16:creationId xmlns:a16="http://schemas.microsoft.com/office/drawing/2014/main" id="{15442E6E-590A-413B-8CAC-9A5C54D22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3718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20D962F1-E7EA-4E05-BECD-9C559B397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5052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09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F0B905DB-1354-409D-82E5-05BBEC210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9243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Архив наследия</a:t>
            </a:r>
          </a:p>
        </p:txBody>
      </p:sp>
      <p:sp>
        <p:nvSpPr>
          <p:cNvPr id="31" name="shape">
            <a:extLst xmlns:a="http://schemas.openxmlformats.org/drawingml/2006/main">
              <a:ext uri="{FF2B5EF4-FFF2-40B4-BE49-F238E27FC236}">
                <a16:creationId xmlns:a16="http://schemas.microsoft.com/office/drawing/2014/main" id="{C6174E30-6871-4C51-89AF-40B7F0789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71850"/>
            <a:ext cx="19621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4574C749-10AC-4F7B-837C-3B8BA1783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50520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10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83A5526E-2868-486F-A46F-BD8C92525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9243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Персональный контур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4E0A15D4-A494-473A-903B-0A683F281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292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76A92"/>
                </a:solidFill>
              </a:defRPr>
            </a:pPr>
            <a:r>
              <a:rPr sz="1650" b="1">
                <a:solidFill>
                  <a:srgbClr val="276A92"/>
                </a:solidFill>
              </a:rPr>
              <a:t>От понимания смысла — до доказанного результата и персонального развития</a:t>
            </a:r>
          </a:p>
        </p:txBody>
      </p:sp>
      <p:sp>
        <p:nvSpPr>
          <p:cNvPr id="35" name="footer-left">
            <a:extLst xmlns:a="http://schemas.openxmlformats.org/drawingml/2006/main">
              <a:ext uri="{FF2B5EF4-FFF2-40B4-BE49-F238E27FC236}">
                <a16:creationId xmlns:a16="http://schemas.microsoft.com/office/drawing/2014/main" id="{62E3444C-6A7E-49CE-AFD5-D26393241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6" name="footer-page">
            <a:extLst xmlns:a="http://schemas.openxmlformats.org/drawingml/2006/main">
              <a:ext uri="{FF2B5EF4-FFF2-40B4-BE49-F238E27FC236}">
                <a16:creationId xmlns:a16="http://schemas.microsoft.com/office/drawing/2014/main" id="{20E58CA0-D65B-4009-B58C-8EE38F15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0620576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kicker">
            <a:extLst xmlns:a="http://schemas.openxmlformats.org/drawingml/2006/main">
              <a:ext uri="{FF2B5EF4-FFF2-40B4-BE49-F238E27FC236}">
                <a16:creationId xmlns:a16="http://schemas.microsoft.com/office/drawing/2014/main" id="{4C41ABAC-592C-432F-99C5-8361E1500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A51B00-9BA9-4ADF-A608-0F2E4CE3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Каждое решение проходит замкнутый цикл обратной связи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FACC516D-8C1C-43EA-A8D0-6D07036B4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56661C82-0573-4369-8A8D-743AFF43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8F3F98E-E1E3-4BF8-80C3-08D484D6D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2405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1C2A79D-5D3E-4E06-86AD-BE46961E5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050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СИГНАЛ</a:t>
            </a:r>
          </a:p>
        </p:txBody>
      </p:sp>
      <p:sp>
        <p:nvSpPr>
          <p:cNvPr id="7" name="shape">
            <a:extLst xmlns:a="http://schemas.openxmlformats.org/drawingml/2006/main">
              <a:ext uri="{FF2B5EF4-FFF2-40B4-BE49-F238E27FC236}">
                <a16:creationId xmlns:a16="http://schemas.microsoft.com/office/drawing/2014/main" id="{8BC91A0A-90E6-4BEB-AF47-28F652486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80975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527A314-2595-4979-B090-6280176AA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92405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2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3DE1854-5D84-470C-8CC3-3F233851B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050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КОНТЕКСТ</a:t>
            </a:r>
          </a:p>
        </p:txBody>
      </p:sp>
      <p:sp>
        <p:nvSpPr>
          <p:cNvPr id="10" name="shape">
            <a:extLst xmlns:a="http://schemas.openxmlformats.org/drawingml/2006/main">
              <a:ext uri="{FF2B5EF4-FFF2-40B4-BE49-F238E27FC236}">
                <a16:creationId xmlns:a16="http://schemas.microsoft.com/office/drawing/2014/main" id="{43C710F8-7FBA-4A47-9922-C641256E8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80975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689C551-EC16-4BC8-BD46-7996160DC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192405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3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F8B94C7-4ABE-44FA-950E-E1B8E28C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3050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ДАННЫЕ</a:t>
            </a:r>
          </a:p>
        </p:txBody>
      </p:sp>
      <p:sp>
        <p:nvSpPr>
          <p:cNvPr id="13" name="shape">
            <a:extLst xmlns:a="http://schemas.openxmlformats.org/drawingml/2006/main">
              <a:ext uri="{FF2B5EF4-FFF2-40B4-BE49-F238E27FC236}">
                <a16:creationId xmlns:a16="http://schemas.microsoft.com/office/drawing/2014/main" id="{AF455E12-D9B9-4DAE-8708-FB5B75A17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80975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99ECB39-A92E-49CF-8638-C2D602744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92405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8E4899A-450D-44D0-BB72-34ED2B844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050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ГИПОТЕЗЫ</a:t>
            </a:r>
          </a:p>
        </p:txBody>
      </p:sp>
      <p:sp>
        <p:nvSpPr>
          <p:cNvPr id="16" name="shape">
            <a:extLst xmlns:a="http://schemas.openxmlformats.org/drawingml/2006/main">
              <a:ext uri="{FF2B5EF4-FFF2-40B4-BE49-F238E27FC236}">
                <a16:creationId xmlns:a16="http://schemas.microsoft.com/office/drawing/2014/main" id="{4B5D4A79-256D-48A2-9147-7817E75F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80975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463559F-BC36-4E32-B1EE-C84B3982A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92405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6C00B85-E9F6-4436-A7D1-A7E08CDA0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050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ПРОВЕРКА</a:t>
            </a:r>
          </a:p>
        </p:txBody>
      </p:sp>
      <p:sp>
        <p:nvSpPr>
          <p:cNvPr id="19" name="shape">
            <a:extLst xmlns:a="http://schemas.openxmlformats.org/drawingml/2006/main">
              <a:ext uri="{FF2B5EF4-FFF2-40B4-BE49-F238E27FC236}">
                <a16:creationId xmlns:a16="http://schemas.microsoft.com/office/drawing/2014/main" id="{89666CB5-39F9-4F11-8F60-42DE5F74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35CC8697-1CB0-44D9-9635-65B2E9F9B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3380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B93001AA-F009-491A-915D-795DD1550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148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ПОСЛЕДСТВИЯ</a:t>
            </a:r>
          </a:p>
        </p:txBody>
      </p:sp>
      <p:sp>
        <p:nvSpPr>
          <p:cNvPr id="22" name="shape">
            <a:extLst xmlns:a="http://schemas.openxmlformats.org/drawingml/2006/main">
              <a:ext uri="{FF2B5EF4-FFF2-40B4-BE49-F238E27FC236}">
                <a16:creationId xmlns:a16="http://schemas.microsoft.com/office/drawing/2014/main" id="{6265D4C5-F1BC-4BBC-9855-C84A86311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61950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5DA1EE62-049E-4AC2-8500-1E1327E68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73380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6A756"/>
                </a:solidFill>
              </a:defRPr>
            </a:pPr>
            <a:r>
              <a:rPr sz="1200" b="1">
                <a:solidFill>
                  <a:srgbClr val="D6A756"/>
                </a:solidFill>
              </a:rPr>
              <a:t>7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8EA90578-62B3-4A21-BFB4-96A7F516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1148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РЕШЕНИЕ</a:t>
            </a:r>
          </a:p>
        </p:txBody>
      </p:sp>
      <p:sp>
        <p:nvSpPr>
          <p:cNvPr id="25" name="shape">
            <a:extLst xmlns:a="http://schemas.openxmlformats.org/drawingml/2006/main">
              <a:ext uri="{FF2B5EF4-FFF2-40B4-BE49-F238E27FC236}">
                <a16:creationId xmlns:a16="http://schemas.microsoft.com/office/drawing/2014/main" id="{4BC06101-F6CF-4E9D-89CD-C291DF389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61950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87F76EC-8974-4230-88E1-A7697889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73380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8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08242EDC-2965-4BD2-989D-7A892F581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1148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ИСПОЛНЕНИЕ</a:t>
            </a:r>
          </a:p>
        </p:txBody>
      </p:sp>
      <p:sp>
        <p:nvSpPr>
          <p:cNvPr id="28" name="shape">
            <a:extLst xmlns:a="http://schemas.openxmlformats.org/drawingml/2006/main">
              <a:ext uri="{FF2B5EF4-FFF2-40B4-BE49-F238E27FC236}">
                <a16:creationId xmlns:a16="http://schemas.microsoft.com/office/drawing/2014/main" id="{42DE4818-0221-44A2-B2A9-DA1A37D89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19500"/>
            <a:ext cx="19240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8F3EC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CE61EEA7-CE92-4197-866F-E3D16354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33800"/>
            <a:ext cx="323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9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53483EFA-5A4F-4363-9957-C9BFEF9CC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148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РЕЗУЛЬТАТ</a:t>
            </a:r>
          </a:p>
        </p:txBody>
      </p:sp>
      <p:sp>
        <p:nvSpPr>
          <p:cNvPr id="31" name="shape">
            <a:extLst xmlns:a="http://schemas.openxmlformats.org/drawingml/2006/main">
              <a:ext uri="{FF2B5EF4-FFF2-40B4-BE49-F238E27FC236}">
                <a16:creationId xmlns:a16="http://schemas.microsoft.com/office/drawing/2014/main" id="{3D0D0F7F-D6B8-41CB-A521-E50E439CB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10668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E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337B7E42-692D-4247-B6E1-1686DC42E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48300"/>
            <a:ext cx="10210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76A92"/>
                </a:solidFill>
              </a:defRPr>
            </a:pPr>
            <a:r>
              <a:rPr sz="1500" b="1">
                <a:solidFill>
                  <a:srgbClr val="276A92"/>
                </a:solidFill>
              </a:rPr>
              <a:t>Результат становится новым наблюдением — система обучается на последствиях, а не на декларациях.</a:t>
            </a:r>
          </a:p>
        </p:txBody>
      </p:sp>
      <p:sp>
        <p:nvSpPr>
          <p:cNvPr id="33" name="footer-left">
            <a:extLst xmlns:a="http://schemas.openxmlformats.org/drawingml/2006/main">
              <a:ext uri="{FF2B5EF4-FFF2-40B4-BE49-F238E27FC236}">
                <a16:creationId xmlns:a16="http://schemas.microsoft.com/office/drawing/2014/main" id="{45EA06E4-8E02-444D-9A9C-11CF96BA4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4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FDD1ACC-D580-4022-B216-E75CA070F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80476883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kicker">
            <a:extLst xmlns:a="http://schemas.openxmlformats.org/drawingml/2006/main">
              <a:ext uri="{FF2B5EF4-FFF2-40B4-BE49-F238E27FC236}">
                <a16:creationId xmlns:a16="http://schemas.microsoft.com/office/drawing/2014/main" id="{214909CA-521A-4518-BF8C-3DD2BAFE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E4393C4-D727-4893-9275-D4BA78CFF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Управление разделяет стратегию, метод и контроль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A1B1A582-572D-4659-90D6-A7BD0CE13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-Совет Нейросвода">
            <a:extLst xmlns:a="http://schemas.openxmlformats.org/drawingml/2006/main">
              <a:ext uri="{FF2B5EF4-FFF2-40B4-BE49-F238E27FC236}">
                <a16:creationId xmlns:a16="http://schemas.microsoft.com/office/drawing/2014/main" id="{021D6429-F04D-493E-8DEB-3B537132D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bar-Совет Нейросвода">
            <a:extLst xmlns:a="http://schemas.openxmlformats.org/drawingml/2006/main">
              <a:ext uri="{FF2B5EF4-FFF2-40B4-BE49-F238E27FC236}">
                <a16:creationId xmlns:a16="http://schemas.microsoft.com/office/drawing/2014/main" id="{F987F5BF-4D8D-4372-A307-05D65275B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8FAE932-B978-4EE8-81FA-33341A32A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621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Совет Нейросвода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4B7C90B-0057-4173-9FD4-C46E7E9CB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859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миссия • приоритеты • защита от захвата</a:t>
            </a:r>
          </a:p>
        </p:txBody>
      </p:sp>
      <p:sp>
        <p:nvSpPr>
          <p:cNvPr id="8" name="box-Научно-методический совет">
            <a:extLst xmlns:a="http://schemas.openxmlformats.org/drawingml/2006/main">
              <a:ext uri="{FF2B5EF4-FFF2-40B4-BE49-F238E27FC236}">
                <a16:creationId xmlns:a16="http://schemas.microsoft.com/office/drawing/2014/main" id="{557DB96A-4141-4BA8-A1D9-7ED458C5E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287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bar-Научно-методический совет">
            <a:extLst xmlns:a="http://schemas.openxmlformats.org/drawingml/2006/main">
              <a:ext uri="{FF2B5EF4-FFF2-40B4-BE49-F238E27FC236}">
                <a16:creationId xmlns:a16="http://schemas.microsoft.com/office/drawing/2014/main" id="{563A8612-4F2D-4AFF-BF6C-660A6D9BB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287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B2CD10A-C2D3-491C-BAAF-0CCD3C880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5621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Научно-методический совет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A5D01E3-647C-43AF-BE3A-E101085CF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8859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методы • воспроизводимость • качество моделей</a:t>
            </a:r>
          </a:p>
        </p:txBody>
      </p:sp>
      <p:sp>
        <p:nvSpPr>
          <p:cNvPr id="12" name="box-Совет по этике и правам">
            <a:extLst xmlns:a="http://schemas.openxmlformats.org/drawingml/2006/main">
              <a:ext uri="{FF2B5EF4-FFF2-40B4-BE49-F238E27FC236}">
                <a16:creationId xmlns:a16="http://schemas.microsoft.com/office/drawing/2014/main" id="{B31F41B3-97AA-4ACD-B115-C92BC75FC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3" name="bar-Совет по этике и правам">
            <a:extLst xmlns:a="http://schemas.openxmlformats.org/drawingml/2006/main">
              <a:ext uri="{FF2B5EF4-FFF2-40B4-BE49-F238E27FC236}">
                <a16:creationId xmlns:a16="http://schemas.microsoft.com/office/drawing/2014/main" id="{1F7625AC-01DD-43FF-8E41-EF613F9A3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0ACBB48-8E54-42DB-ABB9-017B08F92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432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6A756"/>
                </a:solidFill>
              </a:defRPr>
            </a:pPr>
            <a:r>
              <a:rPr sz="1425" b="1">
                <a:solidFill>
                  <a:srgbClr val="D6A756"/>
                </a:solidFill>
              </a:rPr>
              <a:t>Совет по этике и правам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50D0C01-4046-4215-A2DF-5913CE29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права человека • красные линии • апелляции</a:t>
            </a:r>
          </a:p>
        </p:txBody>
      </p:sp>
      <p:sp>
        <p:nvSpPr>
          <p:cNvPr id="16" name="box-Оператор платформы">
            <a:extLst xmlns:a="http://schemas.openxmlformats.org/drawingml/2006/main">
              <a:ext uri="{FF2B5EF4-FFF2-40B4-BE49-F238E27FC236}">
                <a16:creationId xmlns:a16="http://schemas.microsoft.com/office/drawing/2014/main" id="{E5D69E56-822C-4224-8F08-229BB4EE6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098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bar-Оператор платформы">
            <a:extLst xmlns:a="http://schemas.openxmlformats.org/drawingml/2006/main">
              <a:ext uri="{FF2B5EF4-FFF2-40B4-BE49-F238E27FC236}">
                <a16:creationId xmlns:a16="http://schemas.microsoft.com/office/drawing/2014/main" id="{4A088D6C-F57E-4D96-A1F2-73F006A09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098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579CBA5-BF4B-4A38-91E0-081195453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432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3B4C2"/>
                </a:solidFill>
              </a:defRPr>
            </a:pPr>
            <a:r>
              <a:rPr sz="1425" b="1">
                <a:solidFill>
                  <a:srgbClr val="43B4C2"/>
                </a:solidFill>
              </a:rPr>
              <a:t>Оператор платформы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8F87ECC-7227-400C-89E2-0791F8F7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670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архитектура • интеграции • надёжность</a:t>
            </a:r>
          </a:p>
        </p:txBody>
      </p:sp>
      <p:sp>
        <p:nvSpPr>
          <p:cNvPr id="20" name="box-Владельцы доменов">
            <a:extLst xmlns:a="http://schemas.openxmlformats.org/drawingml/2006/main">
              <a:ext uri="{FF2B5EF4-FFF2-40B4-BE49-F238E27FC236}">
                <a16:creationId xmlns:a16="http://schemas.microsoft.com/office/drawing/2014/main" id="{4F1691ED-D352-4BC0-B681-99D890AE2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1" name="bar-Владельцы доменов">
            <a:extLst xmlns:a="http://schemas.openxmlformats.org/drawingml/2006/main">
              <a:ext uri="{FF2B5EF4-FFF2-40B4-BE49-F238E27FC236}">
                <a16:creationId xmlns:a16="http://schemas.microsoft.com/office/drawing/2014/main" id="{A20B777E-EDEF-4476-B9AD-E9D6724CC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0499634-1809-4EB6-B6E1-2E4172F9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243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F8C72"/>
                </a:solidFill>
              </a:defRPr>
            </a:pPr>
            <a:r>
              <a:rPr sz="1425" b="1">
                <a:solidFill>
                  <a:srgbClr val="4F8C72"/>
                </a:solidFill>
              </a:rPr>
              <a:t>Владельцы доменов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F3BC4D6-079F-4442-8E2E-550ED682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481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качество данных и решений</a:t>
            </a:r>
          </a:p>
        </p:txBody>
      </p:sp>
      <p:sp>
        <p:nvSpPr>
          <p:cNvPr id="24" name="box-Органы валидации">
            <a:extLst xmlns:a="http://schemas.openxmlformats.org/drawingml/2006/main">
              <a:ext uri="{FF2B5EF4-FFF2-40B4-BE49-F238E27FC236}">
                <a16:creationId xmlns:a16="http://schemas.microsoft.com/office/drawing/2014/main" id="{CDB6A7CF-CC4C-437D-A1AA-136FD74D4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5" name="bar-Органы валидации">
            <a:extLst xmlns:a="http://schemas.openxmlformats.org/drawingml/2006/main">
              <a:ext uri="{FF2B5EF4-FFF2-40B4-BE49-F238E27FC236}">
                <a16:creationId xmlns:a16="http://schemas.microsoft.com/office/drawing/2014/main" id="{12C2D644-9EB5-4A62-8019-52CF8C3CF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DEC691C6-58D9-4A2D-97C8-124091A60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243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Органы валидации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1D51C8D-390A-49D7-8541-20C5D166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481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независимая проверка</a:t>
            </a:r>
          </a:p>
        </p:txBody>
      </p:sp>
      <p:sp>
        <p:nvSpPr>
          <p:cNvPr id="28" name="box-Общественный контур">
            <a:extLst xmlns:a="http://schemas.openxmlformats.org/drawingml/2006/main">
              <a:ext uri="{FF2B5EF4-FFF2-40B4-BE49-F238E27FC236}">
                <a16:creationId xmlns:a16="http://schemas.microsoft.com/office/drawing/2014/main" id="{7B586D5A-66C6-4642-BCA7-A11161F8D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9" name="bar-Общественный контур">
            <a:extLst xmlns:a="http://schemas.openxmlformats.org/drawingml/2006/main">
              <a:ext uri="{FF2B5EF4-FFF2-40B4-BE49-F238E27FC236}">
                <a16:creationId xmlns:a16="http://schemas.microsoft.com/office/drawing/2014/main" id="{98207E78-EA34-46CA-B519-7E444FDC4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C80ACBFF-9804-41D6-8BF4-DDCE0C917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054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3B4C2"/>
                </a:solidFill>
              </a:defRPr>
            </a:pPr>
            <a:r>
              <a:rPr sz="1425" b="1">
                <a:solidFill>
                  <a:srgbClr val="43B4C2"/>
                </a:solidFill>
              </a:rPr>
              <a:t>Общественный контур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9185E074-6551-41FB-A7B4-378E65FA9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292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участие и общественный контроль</a:t>
            </a:r>
          </a:p>
        </p:txBody>
      </p:sp>
      <p:sp>
        <p:nvSpPr>
          <p:cNvPr id="32" name="box-Уполномоченный по данным">
            <a:extLst xmlns:a="http://schemas.openxmlformats.org/drawingml/2006/main">
              <a:ext uri="{FF2B5EF4-FFF2-40B4-BE49-F238E27FC236}">
                <a16:creationId xmlns:a16="http://schemas.microsoft.com/office/drawing/2014/main" id="{C2FD1359-D4C0-454E-B16E-FCC57DED7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72050"/>
            <a:ext cx="5105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33" name="bar-Уполномоченный по данным">
            <a:extLst xmlns:a="http://schemas.openxmlformats.org/drawingml/2006/main">
              <a:ext uri="{FF2B5EF4-FFF2-40B4-BE49-F238E27FC236}">
                <a16:creationId xmlns:a16="http://schemas.microsoft.com/office/drawing/2014/main" id="{B615BAB4-B001-4B5F-AC66-6698D50F8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720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134F515A-4304-419A-BFE5-BF9D0CCD7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054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Уполномоченный по данным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6C2D3BB2-796C-4099-85D3-63741154E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29250"/>
            <a:ext cx="4705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суверенитет • приватность • доступ</a:t>
            </a:r>
          </a:p>
        </p:txBody>
      </p:sp>
      <p:sp>
        <p:nvSpPr>
          <p:cNvPr id="3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5066C6D3-0F96-4A96-A008-C947F3E7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7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350BE4A-55AB-453E-AC55-73B7F429D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2139802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FE79384D-315B-4757-B38B-EAD2D7CE9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FE7962-CE91-4CFE-BDD6-D3586DAF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Права человека встроены в архитектуру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7FA44FD5-2ACD-4045-B183-4114C35C1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AE1D36D4-3EFA-489D-A7B7-5A4C6F0A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105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BCFC30A-04AC-428D-BD6C-E4717B0E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335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3B4C2"/>
                </a:solidFill>
              </a:defRPr>
            </a:pPr>
            <a:r>
              <a:rPr sz="1275" b="1">
                <a:solidFill>
                  <a:srgbClr val="43B4C2"/>
                </a:solidFill>
              </a:rPr>
              <a:t>01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0BDE4B7-AF83-4A18-B029-89C80B40C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733550"/>
            <a:ext cx="4114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Знать, когда рекомендация создана ИИ</a:t>
            </a:r>
          </a:p>
        </p:txBody>
      </p:sp>
      <p:sp>
        <p:nvSpPr>
          <p:cNvPr id="7" name="shape">
            <a:extLst xmlns:a="http://schemas.openxmlformats.org/drawingml/2006/main">
              <a:ext uri="{FF2B5EF4-FFF2-40B4-BE49-F238E27FC236}">
                <a16:creationId xmlns:a16="http://schemas.microsoft.com/office/drawing/2014/main" id="{41CEDA2B-37C7-4505-B7C0-9CC1D3B8F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62100"/>
            <a:ext cx="5105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4ED8D8E-B578-420D-94DC-60E21D30E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335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3B4C2"/>
                </a:solidFill>
              </a:defRPr>
            </a:pPr>
            <a:r>
              <a:rPr sz="1275" b="1">
                <a:solidFill>
                  <a:srgbClr val="43B4C2"/>
                </a:solidFill>
              </a:rPr>
              <a:t>02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32F1488-CDC5-44AF-8212-8319FE80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733550"/>
            <a:ext cx="4114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Получить понятное объяснение основания</a:t>
            </a:r>
          </a:p>
        </p:txBody>
      </p:sp>
      <p:sp>
        <p:nvSpPr>
          <p:cNvPr id="10" name="shape">
            <a:extLst xmlns:a="http://schemas.openxmlformats.org/drawingml/2006/main">
              <a:ext uri="{FF2B5EF4-FFF2-40B4-BE49-F238E27FC236}">
                <a16:creationId xmlns:a16="http://schemas.microsoft.com/office/drawing/2014/main" id="{021A7EF0-2EE1-4F8E-B8BD-83412C965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5105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EE881E6-49FC-4AE8-AD1D-8698F72C8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623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3B4C2"/>
                </a:solidFill>
              </a:defRPr>
            </a:pPr>
            <a:r>
              <a:rPr sz="1275" b="1">
                <a:solidFill>
                  <a:srgbClr val="43B4C2"/>
                </a:solidFill>
              </a:rPr>
              <a:t>03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381C698-A72C-4145-B43D-74A0521B6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62300"/>
            <a:ext cx="4114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Исправить данные и представить возражение</a:t>
            </a:r>
          </a:p>
        </p:txBody>
      </p:sp>
      <p:sp>
        <p:nvSpPr>
          <p:cNvPr id="13" name="shape">
            <a:extLst xmlns:a="http://schemas.openxmlformats.org/drawingml/2006/main">
              <a:ext uri="{FF2B5EF4-FFF2-40B4-BE49-F238E27FC236}">
                <a16:creationId xmlns:a16="http://schemas.microsoft.com/office/drawing/2014/main" id="{6D6FFDEC-3AFB-4447-A9E4-878CBEDD5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90850"/>
            <a:ext cx="5105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FA4F786-172D-4D01-8D22-1713CD2D2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623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6A756"/>
                </a:solidFill>
              </a:defRPr>
            </a:pPr>
            <a:r>
              <a:rPr sz="1275" b="1">
                <a:solidFill>
                  <a:srgbClr val="D6A756"/>
                </a:solidFill>
              </a:rPr>
              <a:t>04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F0A8BA7-0A13-43B6-A5BC-8334E63EB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162300"/>
            <a:ext cx="4114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Потребовать пересмотра значимого решения человеком</a:t>
            </a:r>
          </a:p>
        </p:txBody>
      </p:sp>
      <p:sp>
        <p:nvSpPr>
          <p:cNvPr id="16" name="shape">
            <a:extLst xmlns:a="http://schemas.openxmlformats.org/drawingml/2006/main">
              <a:ext uri="{FF2B5EF4-FFF2-40B4-BE49-F238E27FC236}">
                <a16:creationId xmlns:a16="http://schemas.microsoft.com/office/drawing/2014/main" id="{C8554055-3056-442D-B0EE-967245706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5105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2085626-7D55-4C58-B497-D0442B45E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910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3B4C2"/>
                </a:solidFill>
              </a:defRPr>
            </a:pPr>
            <a:r>
              <a:rPr sz="1275" b="1">
                <a:solidFill>
                  <a:srgbClr val="43B4C2"/>
                </a:solidFill>
              </a:rPr>
              <a:t>05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7A1070A-DDF2-41F2-BFC8-03302FBF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591050"/>
            <a:ext cx="4114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Ограничить вторичное использование данных</a:t>
            </a:r>
          </a:p>
        </p:txBody>
      </p:sp>
      <p:sp>
        <p:nvSpPr>
          <p:cNvPr id="19" name="shape">
            <a:extLst xmlns:a="http://schemas.openxmlformats.org/drawingml/2006/main">
              <a:ext uri="{FF2B5EF4-FFF2-40B4-BE49-F238E27FC236}">
                <a16:creationId xmlns:a16="http://schemas.microsoft.com/office/drawing/2014/main" id="{766B88EC-659C-4892-BAD6-062B84D7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19600"/>
            <a:ext cx="51054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CEE24F9-940D-4E6B-9477-32DC93B3D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910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3B4C2"/>
                </a:solidFill>
              </a:defRPr>
            </a:pPr>
            <a:r>
              <a:rPr sz="1275" b="1">
                <a:solidFill>
                  <a:srgbClr val="43B4C2"/>
                </a:solidFill>
              </a:rPr>
              <a:t>06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A50622F-F255-4A26-B82D-78164D222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591050"/>
            <a:ext cx="4114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Сохранить частную жизнь и культурную идентичность</a:t>
            </a:r>
          </a:p>
        </p:txBody>
      </p:sp>
      <p:sp>
        <p:nvSpPr>
          <p:cNvPr id="22" name="footer-left">
            <a:extLst xmlns:a="http://schemas.openxmlformats.org/drawingml/2006/main">
              <a:ext uri="{FF2B5EF4-FFF2-40B4-BE49-F238E27FC236}">
                <a16:creationId xmlns:a16="http://schemas.microsoft.com/office/drawing/2014/main" id="{E1152764-D797-4352-AFAD-8334633B3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2E0CEDFC-4E4B-4412-A775-2924F1044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508445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kicker">
            <a:extLst xmlns:a="http://schemas.openxmlformats.org/drawingml/2006/main">
              <a:ext uri="{FF2B5EF4-FFF2-40B4-BE49-F238E27FC236}">
                <a16:creationId xmlns:a16="http://schemas.microsoft.com/office/drawing/2014/main" id="{E0C2FF3E-E7AF-4598-A813-DB2286EEC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F07CDC-25C3-463E-AA38-18BD77D30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Суверенитет данных: федеративность и Zero Trust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D8B913A6-BC07-4038-ADA3-054A2277C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53123CA-E2DC-4737-9E36-677D544E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4780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2933"/>
                </a:solidFill>
              </a:defRPr>
            </a:pPr>
            <a:r>
              <a:rPr sz="1725" b="0">
                <a:solidFill>
                  <a:srgbClr val="1F2933"/>
                </a:solidFill>
              </a:rPr>
              <a:t>Данные могут оставаться у владельца или в национальном контуре. Наружу передаются только разрешённые признаки, доказательства или результаты вычислений.</a:t>
            </a:r>
          </a:p>
        </p:txBody>
      </p:sp>
      <p:sp>
        <p:nvSpPr>
          <p:cNvPr id="5" name="shape">
            <a:extLst xmlns:a="http://schemas.openxmlformats.org/drawingml/2006/main">
              <a:ext uri="{FF2B5EF4-FFF2-40B4-BE49-F238E27FC236}">
                <a16:creationId xmlns:a16="http://schemas.microsoft.com/office/drawing/2014/main" id="{592500AE-4D4A-4B3E-907B-04AE6705E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196215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322597A-9764-488C-B1EB-02507E06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52750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ЛИЧНЫЙ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8FB6FDD-A4F0-4498-B75F-6D6E8150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1657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идентичность и согласия</a:t>
            </a:r>
          </a:p>
        </p:txBody>
      </p:sp>
      <p:sp>
        <p:nvSpPr>
          <p:cNvPr id="8" name="shape">
            <a:extLst xmlns:a="http://schemas.openxmlformats.org/drawingml/2006/main">
              <a:ext uri="{FF2B5EF4-FFF2-40B4-BE49-F238E27FC236}">
                <a16:creationId xmlns:a16="http://schemas.microsoft.com/office/drawing/2014/main" id="{94EEB7EE-BEB3-4353-89A6-FBCEC1272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705100"/>
            <a:ext cx="196215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5BA36C4-CCD8-4FFB-9062-D91A11A67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952750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ОРГАНИЗАЦИОННЫЙ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AF647E7-63DA-447F-A6C4-003CD8E20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524250"/>
            <a:ext cx="1657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коммерческие данные и модели</a:t>
            </a:r>
          </a:p>
        </p:txBody>
      </p:sp>
      <p:sp>
        <p:nvSpPr>
          <p:cNvPr id="11" name="shape">
            <a:extLst xmlns:a="http://schemas.openxmlformats.org/drawingml/2006/main">
              <a:ext uri="{FF2B5EF4-FFF2-40B4-BE49-F238E27FC236}">
                <a16:creationId xmlns:a16="http://schemas.microsoft.com/office/drawing/2014/main" id="{A4E76A20-9776-4086-97F6-963AFE752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705100"/>
            <a:ext cx="196215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7B173A8-AB3E-413B-81C8-44FDBADAB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952750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ТЕРРИТОРИАЛЬНЫЙ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2222005-C256-413E-B2BC-0E6F2F366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524250"/>
            <a:ext cx="1657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местные приоритеты</a:t>
            </a:r>
          </a:p>
        </p:txBody>
      </p:sp>
      <p:sp>
        <p:nvSpPr>
          <p:cNvPr id="14" name="shape">
            <a:extLst xmlns:a="http://schemas.openxmlformats.org/drawingml/2006/main">
              <a:ext uri="{FF2B5EF4-FFF2-40B4-BE49-F238E27FC236}">
                <a16:creationId xmlns:a16="http://schemas.microsoft.com/office/drawing/2014/main" id="{1D431D14-233A-434B-A61E-64F1E5567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705100"/>
            <a:ext cx="196215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22606D2-420C-465C-87E4-5A871A00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НАЦИОНАЛЬНЫЙ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98CC2367-61A3-4755-94A4-26896ED1E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524250"/>
            <a:ext cx="1657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DEAF0"/>
                </a:solidFill>
              </a:defRPr>
            </a:pPr>
            <a:r>
              <a:rPr sz="1200" b="0">
                <a:solidFill>
                  <a:srgbClr val="DDEAF0"/>
                </a:solidFill>
              </a:rPr>
              <a:t>право и критические реестры</a:t>
            </a:r>
          </a:p>
        </p:txBody>
      </p:sp>
      <p:sp>
        <p:nvSpPr>
          <p:cNvPr id="17" name="shape">
            <a:extLst xmlns:a="http://schemas.openxmlformats.org/drawingml/2006/main">
              <a:ext uri="{FF2B5EF4-FFF2-40B4-BE49-F238E27FC236}">
                <a16:creationId xmlns:a16="http://schemas.microsoft.com/office/drawing/2014/main" id="{C0EA5AFB-39AD-48E3-ADB0-3FFEB6EFF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705100"/>
            <a:ext cx="1962150" cy="15430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99CD38F-69BD-41F5-AB59-99FDDCBD7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952750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МЕЖДУНАРОДНЫЙ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9BFC180-2CF2-4FEC-977F-3A63B97A5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524250"/>
            <a:ext cx="1657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условия обмена и раннее предупреждение</a:t>
            </a:r>
          </a:p>
        </p:txBody>
      </p:sp>
      <p:sp>
        <p:nvSpPr>
          <p:cNvPr id="20" name="dot-0">
            <a:extLst xmlns:a="http://schemas.openxmlformats.org/drawingml/2006/main">
              <a:ext uri="{FF2B5EF4-FFF2-40B4-BE49-F238E27FC236}">
                <a16:creationId xmlns:a16="http://schemas.microsoft.com/office/drawing/2014/main" id="{1222F917-4F6B-411D-B223-F1CA0DC3A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762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0">
            <a:extLst xmlns:a="http://schemas.openxmlformats.org/drawingml/2006/main">
              <a:ext uri="{FF2B5EF4-FFF2-40B4-BE49-F238E27FC236}">
                <a16:creationId xmlns:a16="http://schemas.microsoft.com/office/drawing/2014/main" id="{8CFC3AC4-2CCF-4832-B0EA-65CC451B9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657725"/>
            <a:ext cx="9258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Минимальные полномочия</a:t>
            </a:r>
          </a:p>
        </p:txBody>
      </p:sp>
      <p:sp>
        <p:nvSpPr>
          <p:cNvPr id="22" name="dot-1">
            <a:extLst xmlns:a="http://schemas.openxmlformats.org/drawingml/2006/main">
              <a:ext uri="{FF2B5EF4-FFF2-40B4-BE49-F238E27FC236}">
                <a16:creationId xmlns:a16="http://schemas.microsoft.com/office/drawing/2014/main" id="{D498B526-2DC3-49C4-9CF9-45407FB8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143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1">
            <a:extLst xmlns:a="http://schemas.openxmlformats.org/drawingml/2006/main">
              <a:ext uri="{FF2B5EF4-FFF2-40B4-BE49-F238E27FC236}">
                <a16:creationId xmlns:a16="http://schemas.microsoft.com/office/drawing/2014/main" id="{E5247F75-9EC8-4372-91B0-6574C214E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038725"/>
            <a:ext cx="9258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Шифрование и журналирование</a:t>
            </a:r>
          </a:p>
        </p:txBody>
      </p:sp>
      <p:sp>
        <p:nvSpPr>
          <p:cNvPr id="24" name="dot-2">
            <a:extLst xmlns:a="http://schemas.openxmlformats.org/drawingml/2006/main">
              <a:ext uri="{FF2B5EF4-FFF2-40B4-BE49-F238E27FC236}">
                <a16:creationId xmlns:a16="http://schemas.microsoft.com/office/drawing/2014/main" id="{96EF1A0C-23BD-40E9-9AA1-19FC163A7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524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bullet-2">
            <a:extLst xmlns:a="http://schemas.openxmlformats.org/drawingml/2006/main">
              <a:ext uri="{FF2B5EF4-FFF2-40B4-BE49-F238E27FC236}">
                <a16:creationId xmlns:a16="http://schemas.microsoft.com/office/drawing/2014/main" id="{B9CFA633-9801-491B-BB6B-72CCC3F41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419725"/>
            <a:ext cx="9258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Версионирование данных и моделей</a:t>
            </a:r>
          </a:p>
        </p:txBody>
      </p:sp>
      <p:sp>
        <p:nvSpPr>
          <p:cNvPr id="26" name="dot-3">
            <a:extLst xmlns:a="http://schemas.openxmlformats.org/drawingml/2006/main">
              <a:ext uri="{FF2B5EF4-FFF2-40B4-BE49-F238E27FC236}">
                <a16:creationId xmlns:a16="http://schemas.microsoft.com/office/drawing/2014/main" id="{9D0E12A7-578E-4704-8F1E-259290E9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905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3">
            <a:extLst xmlns:a="http://schemas.openxmlformats.org/drawingml/2006/main">
              <a:ext uri="{FF2B5EF4-FFF2-40B4-BE49-F238E27FC236}">
                <a16:creationId xmlns:a16="http://schemas.microsoft.com/office/drawing/2014/main" id="{B604EDA7-879F-43F0-97C5-C01053615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800725"/>
            <a:ext cx="9258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Многостороннее подтверждение критических действий</a:t>
            </a:r>
          </a:p>
        </p:txBody>
      </p:sp>
      <p:sp>
        <p:nvSpPr>
          <p:cNvPr id="28" name="footer-left">
            <a:extLst xmlns:a="http://schemas.openxmlformats.org/drawingml/2006/main">
              <a:ext uri="{FF2B5EF4-FFF2-40B4-BE49-F238E27FC236}">
                <a16:creationId xmlns:a16="http://schemas.microsoft.com/office/drawing/2014/main" id="{9BE08945-F62E-4FEB-9A5C-91E947E96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9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E2498B9-F064-4867-A2DD-02BCF0CD0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462213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kicker">
            <a:extLst xmlns:a="http://schemas.openxmlformats.org/drawingml/2006/main">
              <a:ext uri="{FF2B5EF4-FFF2-40B4-BE49-F238E27FC236}">
                <a16:creationId xmlns:a16="http://schemas.microsoft.com/office/drawing/2014/main" id="{CC99BCF6-D1FB-47FB-B873-F5CA13462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4A6AB07-98FE-4864-AAED-3998A7541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Пилоты должны доказать пользу на реальных задачах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F2D00677-4BFF-4C6C-8FA0-54392424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-Экология">
            <a:extLst xmlns:a="http://schemas.openxmlformats.org/drawingml/2006/main">
              <a:ext uri="{FF2B5EF4-FFF2-40B4-BE49-F238E27FC236}">
                <a16:creationId xmlns:a16="http://schemas.microsoft.com/office/drawing/2014/main" id="{89D52C98-A237-4D4D-B1EF-28461027D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510540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bar-Экология">
            <a:extLst xmlns:a="http://schemas.openxmlformats.org/drawingml/2006/main">
              <a:ext uri="{FF2B5EF4-FFF2-40B4-BE49-F238E27FC236}">
                <a16:creationId xmlns:a16="http://schemas.microsoft.com/office/drawing/2014/main" id="{60F58E6C-C983-41BF-9C79-DE9495EDA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809BA28-3483-4DA4-A63B-F624402DA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383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F8C72"/>
                </a:solidFill>
              </a:defRPr>
            </a:pPr>
            <a:r>
              <a:rPr sz="1425" b="1">
                <a:solidFill>
                  <a:srgbClr val="4F8C72"/>
                </a:solidFill>
              </a:rPr>
              <a:t>Экология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897B9AD-C4AB-4D5E-BDAF-8091FB544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62150"/>
            <a:ext cx="4705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биоценозные точки и раннее предупреждение</a:t>
            </a:r>
          </a:p>
        </p:txBody>
      </p:sp>
      <p:sp>
        <p:nvSpPr>
          <p:cNvPr id="8" name="box-Наука и промышленность">
            <a:extLst xmlns:a="http://schemas.openxmlformats.org/drawingml/2006/main">
              <a:ext uri="{FF2B5EF4-FFF2-40B4-BE49-F238E27FC236}">
                <a16:creationId xmlns:a16="http://schemas.microsoft.com/office/drawing/2014/main" id="{2BEA9F55-013B-4C55-A47A-7C11D413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04950"/>
            <a:ext cx="510540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bar-Наука и промышленность">
            <a:extLst xmlns:a="http://schemas.openxmlformats.org/drawingml/2006/main">
              <a:ext uri="{FF2B5EF4-FFF2-40B4-BE49-F238E27FC236}">
                <a16:creationId xmlns:a16="http://schemas.microsoft.com/office/drawing/2014/main" id="{2BC46038-8CBE-4795-8C47-2E3E7FCC7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0495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763475C-6C95-430A-84FC-95E8AC119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383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Наука и промышленность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E99DFC8-787C-4488-BBC8-BE0C40F09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962150"/>
            <a:ext cx="4705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карта технологий и производственная кооперация</a:t>
            </a:r>
          </a:p>
        </p:txBody>
      </p:sp>
      <p:sp>
        <p:nvSpPr>
          <p:cNvPr id="12" name="box-Город и территория">
            <a:extLst xmlns:a="http://schemas.openxmlformats.org/drawingml/2006/main">
              <a:ext uri="{FF2B5EF4-FFF2-40B4-BE49-F238E27FC236}">
                <a16:creationId xmlns:a16="http://schemas.microsoft.com/office/drawing/2014/main" id="{3D708579-9137-456F-9DD3-CF156B4E5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510540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3" name="bar-Город и территория">
            <a:extLst xmlns:a="http://schemas.openxmlformats.org/drawingml/2006/main">
              <a:ext uri="{FF2B5EF4-FFF2-40B4-BE49-F238E27FC236}">
                <a16:creationId xmlns:a16="http://schemas.microsoft.com/office/drawing/2014/main" id="{1F4FB05E-77DF-4A91-A699-13CC2588D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BB6A61B-753B-47E9-A2DF-D018D87B6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289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3B4C2"/>
                </a:solidFill>
              </a:defRPr>
            </a:pPr>
            <a:r>
              <a:rPr sz="1425" b="1">
                <a:solidFill>
                  <a:srgbClr val="43B4C2"/>
                </a:solidFill>
              </a:rPr>
              <a:t>Город и территория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6128980-A13D-4D23-8ADC-371FCCE8A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4705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цифровой двойник инфраструктуры и качества жизни</a:t>
            </a:r>
          </a:p>
        </p:txBody>
      </p:sp>
      <p:sp>
        <p:nvSpPr>
          <p:cNvPr id="16" name="box-Социальная сфера">
            <a:extLst xmlns:a="http://schemas.openxmlformats.org/drawingml/2006/main">
              <a:ext uri="{FF2B5EF4-FFF2-40B4-BE49-F238E27FC236}">
                <a16:creationId xmlns:a16="http://schemas.microsoft.com/office/drawing/2014/main" id="{237FF21C-1E8A-47C4-AFF6-F730CFADB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95600"/>
            <a:ext cx="510540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bar-Социальная сфера">
            <a:extLst xmlns:a="http://schemas.openxmlformats.org/drawingml/2006/main">
              <a:ext uri="{FF2B5EF4-FFF2-40B4-BE49-F238E27FC236}">
                <a16:creationId xmlns:a16="http://schemas.microsoft.com/office/drawing/2014/main" id="{7C2601D4-E92C-4D0D-AC20-331852970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9560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C82F03F-5535-4E29-909C-1981415D0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6A756"/>
                </a:solidFill>
              </a:defRPr>
            </a:pPr>
            <a:r>
              <a:rPr sz="1425" b="1">
                <a:solidFill>
                  <a:srgbClr val="D6A756"/>
                </a:solidFill>
              </a:rPr>
              <a:t>Социальная сфера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983313A-7255-481D-808E-8BCDC6C4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52800"/>
            <a:ext cx="4705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адресная поддержка и оценка результата</a:t>
            </a:r>
          </a:p>
        </p:txBody>
      </p:sp>
      <p:sp>
        <p:nvSpPr>
          <p:cNvPr id="20" name="box-Культура">
            <a:extLst xmlns:a="http://schemas.openxmlformats.org/drawingml/2006/main">
              <a:ext uri="{FF2B5EF4-FFF2-40B4-BE49-F238E27FC236}">
                <a16:creationId xmlns:a16="http://schemas.microsoft.com/office/drawing/2014/main" id="{910059DD-995C-4F7D-AC62-74D7F432A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510540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1" name="bar-Культура">
            <a:extLst xmlns:a="http://schemas.openxmlformats.org/drawingml/2006/main">
              <a:ext uri="{FF2B5EF4-FFF2-40B4-BE49-F238E27FC236}">
                <a16:creationId xmlns:a16="http://schemas.microsoft.com/office/drawing/2014/main" id="{97092496-CE84-490D-BCA7-948B89B8D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D1420581-E07E-438E-837D-508A992B0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196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Культура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BE91FD3-511D-4CAF-934F-852C179F4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43450"/>
            <a:ext cx="4705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архив наследия, права и цифровая реставрация</a:t>
            </a:r>
          </a:p>
        </p:txBody>
      </p:sp>
      <p:sp>
        <p:nvSpPr>
          <p:cNvPr id="24" name="box-Финансы развития">
            <a:extLst xmlns:a="http://schemas.openxmlformats.org/drawingml/2006/main">
              <a:ext uri="{FF2B5EF4-FFF2-40B4-BE49-F238E27FC236}">
                <a16:creationId xmlns:a16="http://schemas.microsoft.com/office/drawing/2014/main" id="{F9506417-D282-4233-A9F0-037F3187F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86250"/>
            <a:ext cx="510540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5" name="bar-Финансы развития">
            <a:extLst xmlns:a="http://schemas.openxmlformats.org/drawingml/2006/main">
              <a:ext uri="{FF2B5EF4-FFF2-40B4-BE49-F238E27FC236}">
                <a16:creationId xmlns:a16="http://schemas.microsoft.com/office/drawing/2014/main" id="{8E1C14B9-3058-476D-9508-409F5F2A0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86250"/>
            <a:ext cx="762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8CFE2B82-49B3-4E17-AF0B-D0F77F9D8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196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Финансы развития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6FFEE786-3AF7-4FCD-9F1A-B9CC6B9D9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743450"/>
            <a:ext cx="4705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прослеживаемость капитала до воздействия</a:t>
            </a:r>
          </a:p>
        </p:txBody>
      </p:sp>
      <p:sp>
        <p:nvSpPr>
          <p:cNvPr id="28" name="footer-left">
            <a:extLst xmlns:a="http://schemas.openxmlformats.org/drawingml/2006/main">
              <a:ext uri="{FF2B5EF4-FFF2-40B4-BE49-F238E27FC236}">
                <a16:creationId xmlns:a16="http://schemas.microsoft.com/office/drawing/2014/main" id="{AE9250E9-4301-4DD6-B636-64C604E84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9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BCACF5A-B806-4B26-A27B-CE7B07BC8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9090981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kicker">
            <a:extLst xmlns:a="http://schemas.openxmlformats.org/drawingml/2006/main">
              <a:ext uri="{FF2B5EF4-FFF2-40B4-BE49-F238E27FC236}">
                <a16:creationId xmlns:a16="http://schemas.microsoft.com/office/drawing/2014/main" id="{0BEE7587-8F1A-4F55-ADF6-B3C914988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6BAF187-090D-4B61-A24C-FCF27287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Пять этапов: от стандарта к инфраструктуре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E7693919-F10E-4ADD-AA79-059EE2D00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11DB0601-C12E-4004-921D-F17F47E55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1962150" cy="28384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50E5519-AC21-40FD-8BB5-357AD8FC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I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703215F-DD39-40A3-9631-E1416BC55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9621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62717F"/>
                </a:solidFill>
              </a:defRPr>
            </a:pPr>
            <a:r>
              <a:rPr sz="1200" b="1">
                <a:solidFill>
                  <a:srgbClr val="62717F"/>
                </a:solidFill>
              </a:rPr>
              <a:t>0–6 мес.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17368FA-6D20-4711-B850-6EEBDDCD6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47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ОСНОВАНИЕ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96F9BF8-7149-49C8-9726-E7E3F72F0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619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F2933"/>
                </a:solidFill>
              </a:defRPr>
            </a:pPr>
            <a:r>
              <a:rPr sz="1275" b="0">
                <a:solidFill>
                  <a:srgbClr val="1F2933"/>
                </a:solidFill>
              </a:rPr>
              <a:t>архитектурный стандарт 1.0</a:t>
            </a:r>
          </a:p>
        </p:txBody>
      </p:sp>
      <p:sp>
        <p:nvSpPr>
          <p:cNvPr id="9" name="shape">
            <a:extLst xmlns:a="http://schemas.openxmlformats.org/drawingml/2006/main">
              <a:ext uri="{FF2B5EF4-FFF2-40B4-BE49-F238E27FC236}">
                <a16:creationId xmlns:a16="http://schemas.microsoft.com/office/drawing/2014/main" id="{443347F0-5EA0-4FFA-B364-DCCF3C61D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752600"/>
            <a:ext cx="1962150" cy="28384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DC53105-5DF8-4C16-8070-E7C4C261C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9621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II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5D3039D-A7B8-4817-8382-C7DBFBD52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9621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62717F"/>
                </a:solidFill>
              </a:defRPr>
            </a:pPr>
            <a:r>
              <a:rPr sz="1200" b="1">
                <a:solidFill>
                  <a:srgbClr val="62717F"/>
                </a:solidFill>
              </a:rPr>
              <a:t>6–12 мес.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FF32FFC-9DB1-420E-B0BF-1290ADB5A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647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ПРОТОТИП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81B807D-6976-4133-B82D-4EAB0D6EB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333750"/>
            <a:ext cx="1619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F2933"/>
                </a:solidFill>
              </a:defRPr>
            </a:pPr>
            <a:r>
              <a:rPr sz="1275" b="0">
                <a:solidFill>
                  <a:srgbClr val="1F2933"/>
                </a:solidFill>
              </a:rPr>
              <a:t>MVP Нейросвода</a:t>
            </a:r>
          </a:p>
        </p:txBody>
      </p:sp>
      <p:sp>
        <p:nvSpPr>
          <p:cNvPr id="14" name="shape">
            <a:extLst xmlns:a="http://schemas.openxmlformats.org/drawingml/2006/main">
              <a:ext uri="{FF2B5EF4-FFF2-40B4-BE49-F238E27FC236}">
                <a16:creationId xmlns:a16="http://schemas.microsoft.com/office/drawing/2014/main" id="{D757A145-7510-475F-83DB-61C344B05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752600"/>
            <a:ext cx="1962150" cy="28384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F29A32B-8791-448C-B6EA-204D2922D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9621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756"/>
                </a:solidFill>
              </a:defRPr>
            </a:pPr>
            <a:r>
              <a:rPr sz="1350" b="1">
                <a:solidFill>
                  <a:srgbClr val="D6A756"/>
                </a:solidFill>
              </a:rPr>
              <a:t>III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ACD2270-02EC-4894-8B07-E766DD655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19621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DDEAF0"/>
                </a:solidFill>
              </a:defRPr>
            </a:pPr>
            <a:r>
              <a:rPr sz="1200" b="1">
                <a:solidFill>
                  <a:srgbClr val="DDEAF0"/>
                </a:solidFill>
              </a:rPr>
              <a:t>12–24 мес.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0E4916C-09DD-426F-9EF1-2934D344D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647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ПИЛОТЫ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8E044E5-62E2-4C35-8820-3CD3FC9B1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333750"/>
            <a:ext cx="1619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DEAF0"/>
                </a:solidFill>
              </a:defRPr>
            </a:pPr>
            <a:r>
              <a:rPr sz="1275" b="0">
                <a:solidFill>
                  <a:srgbClr val="DDEAF0"/>
                </a:solidFill>
              </a:rPr>
              <a:t>4 доказательных пилота</a:t>
            </a:r>
          </a:p>
        </p:txBody>
      </p:sp>
      <p:sp>
        <p:nvSpPr>
          <p:cNvPr id="19" name="shape">
            <a:extLst xmlns:a="http://schemas.openxmlformats.org/drawingml/2006/main">
              <a:ext uri="{FF2B5EF4-FFF2-40B4-BE49-F238E27FC236}">
                <a16:creationId xmlns:a16="http://schemas.microsoft.com/office/drawing/2014/main" id="{8E5C5164-B858-4537-BD4D-F10E9909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752600"/>
            <a:ext cx="1962150" cy="28384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FA7FCC3-04D3-4D78-97CA-34275838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621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IV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E95A32F-B6E9-4DC3-AD2F-0817D8D67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9621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62717F"/>
                </a:solidFill>
              </a:defRPr>
            </a:pPr>
            <a:r>
              <a:rPr sz="1200" b="1">
                <a:solidFill>
                  <a:srgbClr val="62717F"/>
                </a:solidFill>
              </a:rPr>
              <a:t>24–36 мес.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B504564-6A66-4CFE-837E-DAD6B1E94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47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ФЕДЕРАЦИЯ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1D3C5348-DB15-4FF6-90D2-20E4562B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33750"/>
            <a:ext cx="1619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F2933"/>
                </a:solidFill>
              </a:defRPr>
            </a:pPr>
            <a:r>
              <a:rPr sz="1275" b="0">
                <a:solidFill>
                  <a:srgbClr val="1F2933"/>
                </a:solidFill>
              </a:rPr>
              <a:t>сеть совместимых узлов</a:t>
            </a:r>
          </a:p>
        </p:txBody>
      </p:sp>
      <p:sp>
        <p:nvSpPr>
          <p:cNvPr id="24" name="shape">
            <a:extLst xmlns:a="http://schemas.openxmlformats.org/drawingml/2006/main">
              <a:ext uri="{FF2B5EF4-FFF2-40B4-BE49-F238E27FC236}">
                <a16:creationId xmlns:a16="http://schemas.microsoft.com/office/drawing/2014/main" id="{E71AA63C-AE0A-4B87-8995-8C85291D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752600"/>
            <a:ext cx="1962150" cy="28384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B76D530D-0C86-49FF-BD1F-9FC318AB1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19621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V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DF4322F-7E2D-4B25-9118-1CFB053F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9621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62717F"/>
                </a:solidFill>
              </a:defRPr>
            </a:pPr>
            <a:r>
              <a:rPr sz="1200" b="1">
                <a:solidFill>
                  <a:srgbClr val="62717F"/>
                </a:solidFill>
              </a:rPr>
              <a:t>36–60 мес.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95AFD2B9-9AE4-4690-A197-93E9F3602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6479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МАСШТАБ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85052742-A76B-4123-88CC-3187B09A8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33750"/>
            <a:ext cx="1619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F2933"/>
                </a:solidFill>
              </a:defRPr>
            </a:pPr>
            <a:r>
              <a:rPr sz="1275" b="0">
                <a:solidFill>
                  <a:srgbClr val="1F2933"/>
                </a:solidFill>
              </a:rPr>
              <a:t>национальная и международная инфраструктура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6E714591-223B-4177-89D1-279AB9C02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6A756"/>
                </a:solidFill>
              </a:defRPr>
            </a:pPr>
            <a:r>
              <a:rPr sz="1575" b="1">
                <a:solidFill>
                  <a:srgbClr val="D6A756"/>
                </a:solidFill>
              </a:rPr>
              <a:t>100 ДНЕЙ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E4D48FC-09E0-4A93-9B35-9F1B74C68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53000"/>
            <a:ext cx="9086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76A92"/>
                </a:solidFill>
              </a:defRPr>
            </a:pPr>
            <a:r>
              <a:rPr sz="1500" b="1">
                <a:solidFill>
                  <a:srgbClr val="276A92"/>
                </a:solidFill>
              </a:rPr>
              <a:t>проектный офис • красные линии • онтология ядра • 2 пилота • каталог данных • прототип графа знаний</a:t>
            </a:r>
          </a:p>
        </p:txBody>
      </p:sp>
      <p:sp>
        <p:nvSpPr>
          <p:cNvPr id="31" name="footer-left">
            <a:extLst xmlns:a="http://schemas.openxmlformats.org/drawingml/2006/main">
              <a:ext uri="{FF2B5EF4-FFF2-40B4-BE49-F238E27FC236}">
                <a16:creationId xmlns:a16="http://schemas.microsoft.com/office/drawing/2014/main" id="{A456D7F6-F39C-46A5-AD56-0F9D74BAE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2AF62A42-4990-4EDC-AA40-D68D46A53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99763665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kicker">
            <a:extLst xmlns:a="http://schemas.openxmlformats.org/drawingml/2006/main">
              <a:ext uri="{FF2B5EF4-FFF2-40B4-BE49-F238E27FC236}">
                <a16:creationId xmlns:a16="http://schemas.microsoft.com/office/drawing/2014/main" id="{90F3F360-ABFB-4622-B475-363BFC5EF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A962AE-EBB9-4B15-854F-E2913BCB3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Красные линии защищают от тотального контроля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C3E1F84B-E3C3-498E-B9D4-2D9A9332E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1A03701-3749-4AC9-BEFD-A7AADA222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A44A4A"/>
                </a:solidFill>
              </a:defRPr>
            </a:pPr>
            <a:r>
              <a:rPr sz="1800" b="1">
                <a:solidFill>
                  <a:srgbClr val="A44A4A"/>
                </a:solidFill>
              </a:rPr>
              <a:t>НЕДОПУСТИМО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879D997A-04C2-4D5B-AA20-81AD01718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4859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4F8C72"/>
                </a:solidFill>
              </a:defRPr>
            </a:pPr>
            <a:r>
              <a:rPr sz="1800" b="1">
                <a:solidFill>
                  <a:srgbClr val="4F8C72"/>
                </a:solidFill>
              </a:rPr>
              <a:t>ОБЯЗАТЕЛЬНО</a:t>
            </a:r>
          </a:p>
        </p:txBody>
      </p:sp>
      <p:sp>
        <p:nvSpPr>
          <p:cNvPr id="6" name="shape">
            <a:extLst xmlns:a="http://schemas.openxmlformats.org/drawingml/2006/main">
              <a:ext uri="{FF2B5EF4-FFF2-40B4-BE49-F238E27FC236}">
                <a16:creationId xmlns:a16="http://schemas.microsoft.com/office/drawing/2014/main" id="{6CC2382D-D7A6-4B24-BA67-FD57C2B3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72D3DFB-51FC-4B93-A3D8-91DA0B56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38350"/>
            <a:ext cx="171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×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8BD80B7-19FE-4874-8DB9-483D821E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240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Автономные необратимые решения о жизни, свободе и правах</a:t>
            </a:r>
          </a:p>
        </p:txBody>
      </p:sp>
      <p:sp>
        <p:nvSpPr>
          <p:cNvPr id="9" name="shape">
            <a:extLst xmlns:a="http://schemas.openxmlformats.org/drawingml/2006/main">
              <a:ext uri="{FF2B5EF4-FFF2-40B4-BE49-F238E27FC236}">
                <a16:creationId xmlns:a16="http://schemas.microsoft.com/office/drawing/2014/main" id="{E04E4F23-8C7D-4FF8-B95A-5436B5C9F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A2B6499-5FE5-4822-814C-339FC0B83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914650"/>
            <a:ext cx="171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×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E244596-6978-4E09-A7D0-BB00A28CC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03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Скрытый социальный рейтинг и массовая оценка лояльности</a:t>
            </a:r>
          </a:p>
        </p:txBody>
      </p:sp>
      <p:sp>
        <p:nvSpPr>
          <p:cNvPr id="12" name="shape">
            <a:extLst xmlns:a="http://schemas.openxmlformats.org/drawingml/2006/main">
              <a:ext uri="{FF2B5EF4-FFF2-40B4-BE49-F238E27FC236}">
                <a16:creationId xmlns:a16="http://schemas.microsoft.com/office/drawing/2014/main" id="{FBC747A5-640A-4535-BB29-B03FE9D31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7C85CCB-A1EF-45B8-AB4F-1051FF5B5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790950"/>
            <a:ext cx="171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×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6BE22D6-89A4-4E20-A89C-1198AE896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766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Использование персональных данных вне заявленной цели</a:t>
            </a:r>
          </a:p>
        </p:txBody>
      </p:sp>
      <p:sp>
        <p:nvSpPr>
          <p:cNvPr id="15" name="shape">
            <a:extLst xmlns:a="http://schemas.openxmlformats.org/drawingml/2006/main">
              <a:ext uri="{FF2B5EF4-FFF2-40B4-BE49-F238E27FC236}">
                <a16:creationId xmlns:a16="http://schemas.microsoft.com/office/drawing/2014/main" id="{E9308576-1CE6-473D-859B-8C219B4BA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A3C2175-F06A-4803-9742-D9607B520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667250"/>
            <a:ext cx="171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×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D1EC7B2-1F29-47BE-B4AF-2F201F320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529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Маскировка вероятностного вывода под установленный факт</a:t>
            </a:r>
          </a:p>
        </p:txBody>
      </p:sp>
      <p:sp>
        <p:nvSpPr>
          <p:cNvPr id="18" name="shape">
            <a:extLst xmlns:a="http://schemas.openxmlformats.org/drawingml/2006/main">
              <a:ext uri="{FF2B5EF4-FFF2-40B4-BE49-F238E27FC236}">
                <a16:creationId xmlns:a16="http://schemas.microsoft.com/office/drawing/2014/main" id="{C80C3568-0230-46EE-9FEC-CC432CE50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574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65BF21B-64E4-4957-88F4-A6B61B47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2882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DA667D7-E010-4343-939F-14B5E445F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9240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Человеческий мандат и право на апелляцию</a:t>
            </a:r>
          </a:p>
        </p:txBody>
      </p:sp>
      <p:sp>
        <p:nvSpPr>
          <p:cNvPr id="21" name="shape">
            <a:extLst xmlns:a="http://schemas.openxmlformats.org/drawingml/2006/main">
              <a:ext uri="{FF2B5EF4-FFF2-40B4-BE49-F238E27FC236}">
                <a16:creationId xmlns:a16="http://schemas.microsoft.com/office/drawing/2014/main" id="{87E24BA7-A289-4CAA-BCC2-B933AC3FF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337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5DB1B1DA-44B0-40EB-892B-182E35FA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90512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5B67994-3220-4C4B-9E5E-D97DA96D7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8003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Федеративная архитектура и минимизация данных</a:t>
            </a:r>
          </a:p>
        </p:txBody>
      </p:sp>
      <p:sp>
        <p:nvSpPr>
          <p:cNvPr id="24" name="shape">
            <a:extLst xmlns:a="http://schemas.openxmlformats.org/drawingml/2006/main">
              <a:ext uri="{FF2B5EF4-FFF2-40B4-BE49-F238E27FC236}">
                <a16:creationId xmlns:a16="http://schemas.microsoft.com/office/drawing/2014/main" id="{15CA9182-0F8A-4B81-A94B-3D2A108E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100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038D5E22-7D02-450F-BC29-6AF4F5E23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78142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995D471-A14A-4450-963D-8050E1AE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6766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Проверяемое происхождение данных и моделей</a:t>
            </a:r>
          </a:p>
        </p:txBody>
      </p:sp>
      <p:sp>
        <p:nvSpPr>
          <p:cNvPr id="27" name="shape">
            <a:extLst xmlns:a="http://schemas.openxmlformats.org/drawingml/2006/main">
              <a:ext uri="{FF2B5EF4-FFF2-40B4-BE49-F238E27FC236}">
                <a16:creationId xmlns:a16="http://schemas.microsoft.com/office/drawing/2014/main" id="{4FBFE6D7-2CEC-4063-B36A-B67CA03C6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8630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CE6267C8-CDA7-4EB5-90DB-F428C301E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65772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1EE89233-99D9-452F-A9A6-60EF91F60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552950"/>
            <a:ext cx="4667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3"/>
                </a:solidFill>
              </a:defRPr>
            </a:pPr>
            <a:r>
              <a:rPr sz="1350" b="0">
                <a:solidFill>
                  <a:srgbClr val="1F2933"/>
                </a:solidFill>
              </a:rPr>
              <a:t>Независимое расследование инцидентов</a:t>
            </a:r>
          </a:p>
        </p:txBody>
      </p:sp>
      <p:sp>
        <p:nvSpPr>
          <p:cNvPr id="3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51B04AC-C522-4E46-9449-CCB0B1D4D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1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992F623-5341-443F-8271-CA7D05CA5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90923741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7324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F7D7A91-423B-4000-89B8-24F4366CB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6A756"/>
                </a:solidFill>
              </a:defRPr>
            </a:pPr>
            <a:r>
              <a:rPr sz="1275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964C795-DF2E-48F2-A576-D5443317B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8191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Соединить не базы данных,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а ответственность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E742ED81-A7AF-4DF6-925F-1B2590F4E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8001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DDEAF0"/>
                </a:solidFill>
              </a:defRPr>
            </a:pPr>
            <a:r>
              <a:rPr sz="2025" b="0">
                <a:solidFill>
                  <a:srgbClr val="DDEAF0"/>
                </a:solidFill>
              </a:rPr>
              <a:t>Не только интеллект, а мудрость.</a:t>
            </a:r>
          </a:p>
          <a:p xmlns:a="http://schemas.openxmlformats.org/drawingml/2006/main">
            <a:pPr algn="l">
              <a:defRPr sz="2025" b="0">
                <a:solidFill>
                  <a:srgbClr val="DDEAF0"/>
                </a:solidFill>
              </a:defRPr>
            </a:pPr>
            <a:r>
              <a:rPr sz="2025" b="0">
                <a:solidFill>
                  <a:srgbClr val="DDEAF0"/>
                </a:solidFill>
              </a:rPr>
              <a:t>Не только прогноз, а способность своевременно и сообща действовать.</a:t>
            </a:r>
          </a:p>
        </p:txBody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43029E36-1AA4-484D-9B9F-2B19F4CC6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106680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214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E908A93-7631-4613-88BE-AF0F26AFF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434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6A756"/>
                </a:solidFill>
              </a:defRPr>
            </a:pPr>
            <a:r>
              <a:rPr sz="1500" b="1">
                <a:solidFill>
                  <a:srgbClr val="D6A756"/>
                </a:solidFill>
              </a:rPr>
              <a:t>Первый шаг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027EFDD-0ECF-4F8A-8B97-36EC12455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667250"/>
            <a:ext cx="828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Создать ограниченный, проверяемый прототип на реальной задаче — и масштабировать только после независимого доказательства пользы.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C507116-B92F-46B0-8993-48680A12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EB4C3"/>
                </a:solidFill>
              </a:defRPr>
            </a:pPr>
            <a:r>
              <a:rPr sz="1050" b="0">
                <a:solidFill>
                  <a:srgbClr val="9EB4C3"/>
                </a:solidFill>
              </a:rPr>
              <a:t>SOKOL EQUILIBRIS • 2026</a:t>
            </a:r>
          </a:p>
        </p:txBody>
      </p:sp>
    </p:spTree>
    <p:extLst>
      <p:ext uri="{BB962C8B-B14F-4D97-AF65-F5344CB8AC3E}">
        <p14:creationId xmlns:p14="http://schemas.microsoft.com/office/powerpoint/2010/main" val="52246469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kicker">
            <a:extLst xmlns:a="http://schemas.openxmlformats.org/drawingml/2006/main">
              <a:ext uri="{FF2B5EF4-FFF2-40B4-BE49-F238E27FC236}">
                <a16:creationId xmlns:a16="http://schemas.microsoft.com/office/drawing/2014/main" id="{3FB94F94-FBE7-451D-8F71-1D0040A7E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9D92E1-AC68-4F36-B230-BB18F2EF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Миру не хватает не данных — ему не хватает целостности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48FA72A2-F8F4-483D-97D5-68FAE2BD0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23D2DFF-8F8B-4616-955C-8E26B3F5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F2933"/>
                </a:solidFill>
              </a:defRPr>
            </a:pPr>
            <a:r>
              <a:rPr sz="1875" b="0">
                <a:solidFill>
                  <a:srgbClr val="1F2933"/>
                </a:solidFill>
              </a:rPr>
              <a:t>Разрозненные системы видят отдельные фрагменты реальности. Решения запаздывают, потому что знания, ответственность и ресурсы не соединены.</a:t>
            </a:r>
          </a:p>
        </p:txBody>
      </p:sp>
      <p:sp>
        <p:nvSpPr>
          <p:cNvPr id="5" name="shape">
            <a:extLst xmlns:a="http://schemas.openxmlformats.org/drawingml/2006/main">
              <a:ext uri="{FF2B5EF4-FFF2-40B4-BE49-F238E27FC236}">
                <a16:creationId xmlns:a16="http://schemas.microsoft.com/office/drawing/2014/main" id="{ABEEC53E-C723-4E31-84CE-B52E90DD7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55B37D3-308D-4579-869D-2B40223C6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95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51CFB94-C97A-4EB7-B6F1-6D8EA25C0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1085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Информация</a:t>
            </a:r>
          </a:p>
        </p:txBody>
      </p:sp>
      <p:sp>
        <p:nvSpPr>
          <p:cNvPr id="8" name="shape">
            <a:extLst xmlns:a="http://schemas.openxmlformats.org/drawingml/2006/main">
              <a:ext uri="{FF2B5EF4-FFF2-40B4-BE49-F238E27FC236}">
                <a16:creationId xmlns:a16="http://schemas.microsoft.com/office/drawing/2014/main" id="{CDBF033B-A165-4523-832E-38C92CC9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7241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E67A1F6-C62C-42DA-B21D-B0162C8E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895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C734560-00E1-4BE9-86D4-5304B4255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14700"/>
            <a:ext cx="1085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Экспертиза</a:t>
            </a:r>
          </a:p>
        </p:txBody>
      </p:sp>
      <p:sp>
        <p:nvSpPr>
          <p:cNvPr id="11" name="shape">
            <a:extLst xmlns:a="http://schemas.openxmlformats.org/drawingml/2006/main">
              <a:ext uri="{FF2B5EF4-FFF2-40B4-BE49-F238E27FC236}">
                <a16:creationId xmlns:a16="http://schemas.microsoft.com/office/drawing/2014/main" id="{37088677-301A-4A5A-A091-0F47B104F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7241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88B5BB3-1BF3-4248-8D81-6B3923AFD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895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B8675B8-D9E8-49DB-8FEE-AC6AB5BEB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314700"/>
            <a:ext cx="1085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Решения</a:t>
            </a:r>
          </a:p>
        </p:txBody>
      </p:sp>
      <p:sp>
        <p:nvSpPr>
          <p:cNvPr id="14" name="shape">
            <a:extLst xmlns:a="http://schemas.openxmlformats.org/drawingml/2006/main">
              <a:ext uri="{FF2B5EF4-FFF2-40B4-BE49-F238E27FC236}">
                <a16:creationId xmlns:a16="http://schemas.microsoft.com/office/drawing/2014/main" id="{248B5C93-B73F-4CFB-AD0B-AC43BE8C8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7241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A8E0A39-F4FE-406F-92E2-180D6B9C1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95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3B4C2"/>
                </a:solidFill>
              </a:defRPr>
            </a:pPr>
            <a:r>
              <a:rPr sz="1200" b="1">
                <a:solidFill>
                  <a:srgbClr val="43B4C2"/>
                </a:solidFill>
              </a:rPr>
              <a:t>04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EB50D2B-7435-4659-9E05-F2552574B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14700"/>
            <a:ext cx="1085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Ресурсы</a:t>
            </a:r>
          </a:p>
        </p:txBody>
      </p:sp>
      <p:sp>
        <p:nvSpPr>
          <p:cNvPr id="17" name="shape">
            <a:extLst xmlns:a="http://schemas.openxmlformats.org/drawingml/2006/main">
              <a:ext uri="{FF2B5EF4-FFF2-40B4-BE49-F238E27FC236}">
                <a16:creationId xmlns:a16="http://schemas.microsoft.com/office/drawing/2014/main" id="{5053E3F8-0EA9-4C41-9D2F-21AE12E3B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7241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8F3EC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59974EC-287B-4E75-BDB7-6CC0F998A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8956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F8C72"/>
                </a:solidFill>
              </a:defRPr>
            </a:pPr>
            <a:r>
              <a:rPr sz="1200" b="1">
                <a:solidFill>
                  <a:srgbClr val="4F8C72"/>
                </a:solidFill>
              </a:rPr>
              <a:t>05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DC36A9F-EEDC-4276-A462-45022ED65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314700"/>
            <a:ext cx="1085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Результат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956B7C0-A9AF-47A0-9E4D-CE4AF817D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762500"/>
            <a:ext cx="4191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НЕЙРОСВОД</a:t>
            </a:r>
          </a:p>
        </p:txBody>
      </p:sp>
      <p:sp>
        <p:nvSpPr>
          <p:cNvPr id="21" name="neurosvod-banner">
            <a:extLst xmlns:a="http://schemas.openxmlformats.org/drawingml/2006/main">
              <a:ext uri="{FF2B5EF4-FFF2-40B4-BE49-F238E27FC236}">
                <a16:creationId xmlns:a16="http://schemas.microsoft.com/office/drawing/2014/main" id="{57DF855E-00A6-4E2F-939A-85A8DC632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762500"/>
            <a:ext cx="41910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446D379-3C9D-42A8-98DA-1CEA9FD24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505450"/>
            <a:ext cx="6248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76A92"/>
                </a:solidFill>
              </a:defRPr>
            </a:pPr>
            <a:r>
              <a:rPr sz="1650" b="1">
                <a:solidFill>
                  <a:srgbClr val="276A92"/>
                </a:solidFill>
              </a:rPr>
              <a:t>создаёт общий язык, доверие и цикл совместного действия</a:t>
            </a:r>
          </a:p>
        </p:txBody>
      </p:sp>
      <p:sp>
        <p:nvSpPr>
          <p:cNvPr id="23" name="footer-left">
            <a:extLst xmlns:a="http://schemas.openxmlformats.org/drawingml/2006/main">
              <a:ext uri="{FF2B5EF4-FFF2-40B4-BE49-F238E27FC236}">
                <a16:creationId xmlns:a16="http://schemas.microsoft.com/office/drawing/2014/main" id="{58CFB6C6-C3B9-4EDF-B705-21718553A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4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2C756BF-53C6-4320-BBF4-592D8E965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280383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kicker">
            <a:extLst xmlns:a="http://schemas.openxmlformats.org/drawingml/2006/main">
              <a:ext uri="{FF2B5EF4-FFF2-40B4-BE49-F238E27FC236}">
                <a16:creationId xmlns:a16="http://schemas.microsoft.com/office/drawing/2014/main" id="{8B2830A2-8D7B-4014-A9C5-8A71F1B3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275F8F-B1F3-445F-9A78-CE41FA859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Нейросвод — это распределённая система систем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8CF81688-3546-44AB-85FC-CD0C149C3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A0CF1CD-2706-4575-888A-F26962A5B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F2933"/>
                </a:solidFill>
              </a:defRPr>
            </a:pPr>
            <a:r>
              <a:rPr sz="1875" b="0">
                <a:solidFill>
                  <a:srgbClr val="1F2933"/>
                </a:solidFill>
              </a:rPr>
              <a:t>Она формирует связный граф знаний и действий на основе доверенных данных, человеческих ценностей, научных методов и искусственного интеллекта.</a:t>
            </a:r>
          </a:p>
        </p:txBody>
      </p:sp>
      <p:sp>
        <p:nvSpPr>
          <p:cNvPr id="5" name="box-Нервная система">
            <a:extLst xmlns:a="http://schemas.openxmlformats.org/drawingml/2006/main">
              <a:ext uri="{FF2B5EF4-FFF2-40B4-BE49-F238E27FC236}">
                <a16:creationId xmlns:a16="http://schemas.microsoft.com/office/drawing/2014/main" id="{3D504150-5131-40B6-B62F-18291357D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3528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6" name="bar-Нервная система">
            <a:extLst xmlns:a="http://schemas.openxmlformats.org/drawingml/2006/main">
              <a:ext uri="{FF2B5EF4-FFF2-40B4-BE49-F238E27FC236}">
                <a16:creationId xmlns:a16="http://schemas.microsoft.com/office/drawing/2014/main" id="{4DDECD3C-1C42-4D68-8557-C3B1F520A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762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7C3AA64-4CB1-421F-BC84-B481076F9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051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3B4C2"/>
                </a:solidFill>
              </a:defRPr>
            </a:pPr>
            <a:r>
              <a:rPr sz="1425" b="1">
                <a:solidFill>
                  <a:srgbClr val="43B4C2"/>
                </a:solidFill>
              </a:rPr>
              <a:t>Нервная система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9B3B9AE-1285-4D3B-BD86-5C0F7BD6E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2895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чувствует изменения и координирует реакцию</a:t>
            </a:r>
          </a:p>
        </p:txBody>
      </p:sp>
      <p:sp>
        <p:nvSpPr>
          <p:cNvPr id="9" name="box-Зеркало реальности">
            <a:extLst xmlns:a="http://schemas.openxmlformats.org/drawingml/2006/main">
              <a:ext uri="{FF2B5EF4-FFF2-40B4-BE49-F238E27FC236}">
                <a16:creationId xmlns:a16="http://schemas.microsoft.com/office/drawing/2014/main" id="{4D82D552-AFA6-4D25-9EAF-39292B99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571750"/>
            <a:ext cx="33528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0" name="bar-Зеркало реальности">
            <a:extLst xmlns:a="http://schemas.openxmlformats.org/drawingml/2006/main">
              <a:ext uri="{FF2B5EF4-FFF2-40B4-BE49-F238E27FC236}">
                <a16:creationId xmlns:a16="http://schemas.microsoft.com/office/drawing/2014/main" id="{D86508BB-79AB-402B-85A5-F68938394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571750"/>
            <a:ext cx="762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5D37B03-9722-4188-A82C-FE7CCD8D4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051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Зеркало реальности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2C5EB20-4608-43FE-9E1A-0AFBEC4DB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2895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показывает состояние мира и неопределённость</a:t>
            </a:r>
          </a:p>
        </p:txBody>
      </p:sp>
      <p:sp>
        <p:nvSpPr>
          <p:cNvPr id="13" name="box-Компас">
            <a:extLst xmlns:a="http://schemas.openxmlformats.org/drawingml/2006/main">
              <a:ext uri="{FF2B5EF4-FFF2-40B4-BE49-F238E27FC236}">
                <a16:creationId xmlns:a16="http://schemas.microsoft.com/office/drawing/2014/main" id="{AF01C6BE-A04F-45B6-8718-A06F8B9F4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71750"/>
            <a:ext cx="33528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4" name="bar-Компас">
            <a:extLst xmlns:a="http://schemas.openxmlformats.org/drawingml/2006/main">
              <a:ext uri="{FF2B5EF4-FFF2-40B4-BE49-F238E27FC236}">
                <a16:creationId xmlns:a16="http://schemas.microsoft.com/office/drawing/2014/main" id="{4C91B64B-4AB7-4AA4-82DB-F5D31C85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71750"/>
            <a:ext cx="762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03AAF2A-2DA4-4019-8C11-C29C4C73E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7051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6A756"/>
                </a:solidFill>
              </a:defRPr>
            </a:pPr>
            <a:r>
              <a:rPr sz="1425" b="1">
                <a:solidFill>
                  <a:srgbClr val="D6A756"/>
                </a:solidFill>
              </a:rPr>
              <a:t>Компас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715D2DD-0373-4C2B-94B4-724725B3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2895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соотносит варианты с ценностями и последствиями</a:t>
            </a:r>
          </a:p>
        </p:txBody>
      </p:sp>
      <p:sp>
        <p:nvSpPr>
          <p:cNvPr id="17" name="box-Память">
            <a:extLst xmlns:a="http://schemas.openxmlformats.org/drawingml/2006/main">
              <a:ext uri="{FF2B5EF4-FFF2-40B4-BE49-F238E27FC236}">
                <a16:creationId xmlns:a16="http://schemas.microsoft.com/office/drawing/2014/main" id="{CC7F1F34-572F-4A60-A369-AC658FF5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33528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8" name="bar-Память">
            <a:extLst xmlns:a="http://schemas.openxmlformats.org/drawingml/2006/main">
              <a:ext uri="{FF2B5EF4-FFF2-40B4-BE49-F238E27FC236}">
                <a16:creationId xmlns:a16="http://schemas.microsoft.com/office/drawing/2014/main" id="{CFA33AC3-0746-4E75-B995-6518BF869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762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5813E3A-0766-404C-A1E2-A051CD12F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338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F8C72"/>
                </a:solidFill>
              </a:defRPr>
            </a:pPr>
            <a:r>
              <a:rPr sz="1425" b="1">
                <a:solidFill>
                  <a:srgbClr val="4F8C72"/>
                </a:solidFill>
              </a:rPr>
              <a:t>Память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31EB13DF-AF2D-4922-A64D-E9849EAE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5770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сохраняет знания, решения и наследие</a:t>
            </a:r>
          </a:p>
        </p:txBody>
      </p:sp>
      <p:sp>
        <p:nvSpPr>
          <p:cNvPr id="21" name="box-Операционная среда">
            <a:extLst xmlns:a="http://schemas.openxmlformats.org/drawingml/2006/main">
              <a:ext uri="{FF2B5EF4-FFF2-40B4-BE49-F238E27FC236}">
                <a16:creationId xmlns:a16="http://schemas.microsoft.com/office/drawing/2014/main" id="{D81AFB53-B7DA-42B7-95FC-6B8ABDF24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33528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2" name="bar-Операционная среда">
            <a:extLst xmlns:a="http://schemas.openxmlformats.org/drawingml/2006/main">
              <a:ext uri="{FF2B5EF4-FFF2-40B4-BE49-F238E27FC236}">
                <a16:creationId xmlns:a16="http://schemas.microsoft.com/office/drawing/2014/main" id="{550499F6-1572-49AC-964E-67C7ABF98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762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3E4CD6A-885F-41A3-9A2E-34705C8A2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1338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Операционная среда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01BADE6F-3650-4C6F-AEF0-72BE4BB08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5770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связывает анализ с исполнителями и ресурсами</a:t>
            </a:r>
          </a:p>
        </p:txBody>
      </p:sp>
      <p:sp>
        <p:nvSpPr>
          <p:cNvPr id="25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179BD2D-EB0C-415F-A74F-B06C01C2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6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21F5CD0-7F2A-4539-9D39-A66350381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0394510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kicker">
            <a:extLst xmlns:a="http://schemas.openxmlformats.org/drawingml/2006/main">
              <a:ext uri="{FF2B5EF4-FFF2-40B4-BE49-F238E27FC236}">
                <a16:creationId xmlns:a16="http://schemas.microsoft.com/office/drawing/2014/main" id="{DDD78E10-90E3-44BF-BC98-EA4804F7D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0F868C-E21D-4D98-9C40-50C74509D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Миссия — понимать реальность и действовать сообща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B90723BD-B5A3-4B24-832B-948A1BD22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91F5C37-2915-4258-8573-998B686A4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F2933"/>
                </a:solidFill>
              </a:defRPr>
            </a:pPr>
            <a:r>
              <a:rPr sz="1800" b="0">
                <a:solidFill>
                  <a:srgbClr val="1F2933"/>
                </a:solidFill>
              </a:rPr>
              <a:t>Безопасная человекоцентричная среда коллективного мышления помогает своевременно распознавать угрозы и возможности, объединять участников и направлять ресурсы на созидательный результат.</a:t>
            </a:r>
          </a:p>
        </p:txBody>
      </p:sp>
      <p:sp>
        <p:nvSpPr>
          <p:cNvPr id="5" name="shape">
            <a:extLst xmlns:a="http://schemas.openxmlformats.org/drawingml/2006/main">
              <a:ext uri="{FF2B5EF4-FFF2-40B4-BE49-F238E27FC236}">
                <a16:creationId xmlns:a16="http://schemas.microsoft.com/office/drawing/2014/main" id="{365190CE-972F-421C-9548-BA3AE25A1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962150" cy="2343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CE34A54-5458-4755-886C-615A8E2F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28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9B10E11-31AC-4807-8146-E533B938B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ЦЕЛОСТНОСТЬ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CD05862-7411-447D-BCAB-D0701BCA3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38625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Единый проверяемый контур знаний</a:t>
            </a:r>
          </a:p>
        </p:txBody>
      </p:sp>
      <p:sp>
        <p:nvSpPr>
          <p:cNvPr id="9" name="shape">
            <a:extLst xmlns:a="http://schemas.openxmlformats.org/drawingml/2006/main">
              <a:ext uri="{FF2B5EF4-FFF2-40B4-BE49-F238E27FC236}">
                <a16:creationId xmlns:a16="http://schemas.microsoft.com/office/drawing/2014/main" id="{81880611-9B1F-4832-82A5-519DC09F0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857500"/>
            <a:ext cx="1962150" cy="2343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413C536-351F-4E4F-BA6C-097B2985C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028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1071F79-B74D-49B4-A08F-C2A158D68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4330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ПРЕДУПРЕЖДЕНИЕ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687DEF9-BFCF-4FD7-A818-1CFB8AADD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238625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Раннее обнаружение угроз и возможностей</a:t>
            </a:r>
          </a:p>
        </p:txBody>
      </p:sp>
      <p:sp>
        <p:nvSpPr>
          <p:cNvPr id="13" name="shape">
            <a:extLst xmlns:a="http://schemas.openxmlformats.org/drawingml/2006/main">
              <a:ext uri="{FF2B5EF4-FFF2-40B4-BE49-F238E27FC236}">
                <a16:creationId xmlns:a16="http://schemas.microsoft.com/office/drawing/2014/main" id="{E34B3CBE-BFF9-4609-B6B8-7116716AC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857500"/>
            <a:ext cx="1962150" cy="2343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994B9D3-5B38-42EE-B37C-39D05C8DC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028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756"/>
                </a:solidFill>
              </a:defRPr>
            </a:pPr>
            <a:r>
              <a:rPr sz="1350" b="1">
                <a:solidFill>
                  <a:srgbClr val="D6A756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CCEC5B64-CDA8-4E0F-BCC4-011A08D9B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54330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КАЧЕСТВО РЕШЕНИЙ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9AE11D16-F9ED-4609-BDCA-DEC48275B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4238625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AF0"/>
                </a:solidFill>
              </a:defRPr>
            </a:pPr>
            <a:r>
              <a:rPr sz="1200" b="0">
                <a:solidFill>
                  <a:srgbClr val="DDEAF0"/>
                </a:solidFill>
              </a:rPr>
              <a:t>Сценарии, валидация и объяснимость</a:t>
            </a:r>
          </a:p>
        </p:txBody>
      </p:sp>
      <p:sp>
        <p:nvSpPr>
          <p:cNvPr id="17" name="shape">
            <a:extLst xmlns:a="http://schemas.openxmlformats.org/drawingml/2006/main">
              <a:ext uri="{FF2B5EF4-FFF2-40B4-BE49-F238E27FC236}">
                <a16:creationId xmlns:a16="http://schemas.microsoft.com/office/drawing/2014/main" id="{E1217D9B-A4E7-407F-AF3C-5555BFCD3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857500"/>
            <a:ext cx="1962150" cy="2343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C4E7300-4CF0-4A68-9C13-A8F38F138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04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84F348D-2E13-4675-801A-069E1D11F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54330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КООПЕРАЦИЯ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27746BA-07A4-4319-B010-A01BBC717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38625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Государство, наука, бизнес и общество</a:t>
            </a:r>
          </a:p>
        </p:txBody>
      </p:sp>
      <p:sp>
        <p:nvSpPr>
          <p:cNvPr id="21" name="shape">
            <a:extLst xmlns:a="http://schemas.openxmlformats.org/drawingml/2006/main">
              <a:ext uri="{FF2B5EF4-FFF2-40B4-BE49-F238E27FC236}">
                <a16:creationId xmlns:a16="http://schemas.microsoft.com/office/drawing/2014/main" id="{612325CF-A1A4-4A9F-8298-C35379F34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857500"/>
            <a:ext cx="1962150" cy="2343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A09FAA4E-4B8E-4F9A-881E-B257561D2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028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05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8D2E3D35-1D15-40B2-A088-85E0CBFCA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54330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НАСЛЕДИЕ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FCB5B6F-3563-47AC-A90B-49C0ADC03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238625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Сохранение культурной памяти и суверенитета</a:t>
            </a:r>
          </a:p>
        </p:txBody>
      </p:sp>
      <p:sp>
        <p:nvSpPr>
          <p:cNvPr id="25" name="footer-left">
            <a:extLst xmlns:a="http://schemas.openxmlformats.org/drawingml/2006/main">
              <a:ext uri="{FF2B5EF4-FFF2-40B4-BE49-F238E27FC236}">
                <a16:creationId xmlns:a16="http://schemas.microsoft.com/office/drawing/2014/main" id="{39EBFCCA-ADB4-4E54-BFF0-36094F0A1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6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A16340A-5B91-454A-9FB3-FA4CA2E57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822480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kicker">
            <a:extLst xmlns:a="http://schemas.openxmlformats.org/drawingml/2006/main">
              <a:ext uri="{FF2B5EF4-FFF2-40B4-BE49-F238E27FC236}">
                <a16:creationId xmlns:a16="http://schemas.microsoft.com/office/drawing/2014/main" id="{F31478CD-7D25-420D-8BC8-5E96E164F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D7AAA1-4AF5-40EA-A57F-126AA1CA3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Ценностное ядро ограничивает технологическую мощность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E19A7AE5-8F9D-435B-B9D9-66C9490C5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-Жизнь и достоинство">
            <a:extLst xmlns:a="http://schemas.openxmlformats.org/drawingml/2006/main">
              <a:ext uri="{FF2B5EF4-FFF2-40B4-BE49-F238E27FC236}">
                <a16:creationId xmlns:a16="http://schemas.microsoft.com/office/drawing/2014/main" id="{FD00E56B-AA9A-42C7-ACA9-AD5936D7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bar-Жизнь и достоинство">
            <a:extLst xmlns:a="http://schemas.openxmlformats.org/drawingml/2006/main">
              <a:ext uri="{FF2B5EF4-FFF2-40B4-BE49-F238E27FC236}">
                <a16:creationId xmlns:a16="http://schemas.microsoft.com/office/drawing/2014/main" id="{ED0AC3C9-C3C1-45D8-85CD-306A6D71C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8AC6AC3-464D-4CE9-B15F-3DF774AB5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192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Жизнь и достоинство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19C61E2-38EE-4288-B695-6C2183D93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431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Безопасность, здоровье и свобода выбора</a:t>
            </a:r>
          </a:p>
        </p:txBody>
      </p:sp>
      <p:sp>
        <p:nvSpPr>
          <p:cNvPr id="8" name="box-Истина">
            <a:extLst xmlns:a="http://schemas.openxmlformats.org/drawingml/2006/main">
              <a:ext uri="{FF2B5EF4-FFF2-40B4-BE49-F238E27FC236}">
                <a16:creationId xmlns:a16="http://schemas.microsoft.com/office/drawing/2014/main" id="{A3942796-456E-472C-B7CA-A6D5C3E8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bar-Истина">
            <a:extLst xmlns:a="http://schemas.openxmlformats.org/drawingml/2006/main">
              <a:ext uri="{FF2B5EF4-FFF2-40B4-BE49-F238E27FC236}">
                <a16:creationId xmlns:a16="http://schemas.microsoft.com/office/drawing/2014/main" id="{5E392BC3-6AB8-4703-9234-8985CA6A7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C9D6C6B-55F3-45C2-A83B-322A9E735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241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3B4C2"/>
                </a:solidFill>
              </a:defRPr>
            </a:pPr>
            <a:r>
              <a:rPr sz="1425" b="1">
                <a:solidFill>
                  <a:srgbClr val="43B4C2"/>
                </a:solidFill>
              </a:rPr>
              <a:t>Истина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53EF270-94C4-4AA4-BC8E-34665FF73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480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Разделение фактов, гипотез и мнений</a:t>
            </a:r>
          </a:p>
        </p:txBody>
      </p:sp>
      <p:sp>
        <p:nvSpPr>
          <p:cNvPr id="12" name="box-Суверенитет">
            <a:extLst xmlns:a="http://schemas.openxmlformats.org/drawingml/2006/main">
              <a:ext uri="{FF2B5EF4-FFF2-40B4-BE49-F238E27FC236}">
                <a16:creationId xmlns:a16="http://schemas.microsoft.com/office/drawing/2014/main" id="{B0A36F9F-6216-484A-967E-A159CA36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3" name="bar-Суверенитет">
            <a:extLst xmlns:a="http://schemas.openxmlformats.org/drawingml/2006/main">
              <a:ext uri="{FF2B5EF4-FFF2-40B4-BE49-F238E27FC236}">
                <a16:creationId xmlns:a16="http://schemas.microsoft.com/office/drawing/2014/main" id="{E8117625-6E6F-4028-B583-292A36A3D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9B53FE9-B43B-4239-8E59-657063E45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6A756"/>
                </a:solidFill>
              </a:defRPr>
            </a:pPr>
            <a:r>
              <a:rPr sz="1425" b="1">
                <a:solidFill>
                  <a:srgbClr val="D6A756"/>
                </a:solidFill>
              </a:rPr>
              <a:t>Суверенитет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F817E35-7633-41AB-B6AA-C5E1A0902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529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Контроль над данными, моделями и доступом</a:t>
            </a:r>
          </a:p>
        </p:txBody>
      </p:sp>
      <p:sp>
        <p:nvSpPr>
          <p:cNvPr id="16" name="box-Справедливость">
            <a:extLst xmlns:a="http://schemas.openxmlformats.org/drawingml/2006/main">
              <a:ext uri="{FF2B5EF4-FFF2-40B4-BE49-F238E27FC236}">
                <a16:creationId xmlns:a16="http://schemas.microsoft.com/office/drawing/2014/main" id="{91C2B28C-0A9A-4089-9DF0-4F80C20A8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bar-Справедливость">
            <a:extLst xmlns:a="http://schemas.openxmlformats.org/drawingml/2006/main">
              <a:ext uri="{FF2B5EF4-FFF2-40B4-BE49-F238E27FC236}">
                <a16:creationId xmlns:a16="http://schemas.microsoft.com/office/drawing/2014/main" id="{078BA6B7-E2C6-4631-86CA-437603DE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EE52A7FA-4294-41C5-BED9-140BEC31B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339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F8C72"/>
                </a:solidFill>
              </a:defRPr>
            </a:pPr>
            <a:r>
              <a:rPr sz="1425" b="1">
                <a:solidFill>
                  <a:srgbClr val="4F8C72"/>
                </a:solidFill>
              </a:rPr>
              <a:t>Справедливость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86152DD-AFEB-4B1F-B24A-DCF9978B8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578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Баланс выгод, рисков и возможностей</a:t>
            </a:r>
          </a:p>
        </p:txBody>
      </p:sp>
      <p:sp>
        <p:nvSpPr>
          <p:cNvPr id="20" name="box-Ответственность">
            <a:extLst xmlns:a="http://schemas.openxmlformats.org/drawingml/2006/main">
              <a:ext uri="{FF2B5EF4-FFF2-40B4-BE49-F238E27FC236}">
                <a16:creationId xmlns:a16="http://schemas.microsoft.com/office/drawing/2014/main" id="{F6A1BD37-B253-49B0-A3D0-CFDB9786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859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1" name="bar-Ответственность">
            <a:extLst xmlns:a="http://schemas.openxmlformats.org/drawingml/2006/main">
              <a:ext uri="{FF2B5EF4-FFF2-40B4-BE49-F238E27FC236}">
                <a16:creationId xmlns:a16="http://schemas.microsoft.com/office/drawing/2014/main" id="{2FC4A680-CFE1-4185-8DEC-55339654E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859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53BBF75A-D05E-4CC5-AABD-59E667442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192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Ответственность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DE283FA-6406-4A36-A391-F1260EB75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9431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Автор, основание, срок и измеримый результат</a:t>
            </a:r>
          </a:p>
        </p:txBody>
      </p:sp>
      <p:sp>
        <p:nvSpPr>
          <p:cNvPr id="24" name="box-Разнообразие">
            <a:extLst xmlns:a="http://schemas.openxmlformats.org/drawingml/2006/main">
              <a:ext uri="{FF2B5EF4-FFF2-40B4-BE49-F238E27FC236}">
                <a16:creationId xmlns:a16="http://schemas.microsoft.com/office/drawing/2014/main" id="{ED2132B4-87D4-4E2F-B7FF-2526A625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908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5" name="bar-Разнообразие">
            <a:extLst xmlns:a="http://schemas.openxmlformats.org/drawingml/2006/main">
              <a:ext uri="{FF2B5EF4-FFF2-40B4-BE49-F238E27FC236}">
                <a16:creationId xmlns:a16="http://schemas.microsoft.com/office/drawing/2014/main" id="{8B2E2BE0-BA6C-410F-A17B-B179DF59C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908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CBC12B7-04CE-4737-BF89-A84BFF258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241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6A92"/>
                </a:solidFill>
              </a:defRPr>
            </a:pPr>
            <a:r>
              <a:rPr sz="1425" b="1">
                <a:solidFill>
                  <a:srgbClr val="276A92"/>
                </a:solidFill>
              </a:rPr>
              <a:t>Разнообразие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C86324D7-44A8-4B4A-938E-B22ECA66A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480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Согласование без унификации культур</a:t>
            </a:r>
          </a:p>
        </p:txBody>
      </p:sp>
      <p:sp>
        <p:nvSpPr>
          <p:cNvPr id="28" name="box-Созидание">
            <a:extLst xmlns:a="http://schemas.openxmlformats.org/drawingml/2006/main">
              <a:ext uri="{FF2B5EF4-FFF2-40B4-BE49-F238E27FC236}">
                <a16:creationId xmlns:a16="http://schemas.microsoft.com/office/drawing/2014/main" id="{6275C028-62F8-449C-8F89-8D1B259A6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95700"/>
            <a:ext cx="5105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9" name="bar-Созидание">
            <a:extLst xmlns:a="http://schemas.openxmlformats.org/drawingml/2006/main">
              <a:ext uri="{FF2B5EF4-FFF2-40B4-BE49-F238E27FC236}">
                <a16:creationId xmlns:a16="http://schemas.microsoft.com/office/drawing/2014/main" id="{B5A74998-0964-463E-B6DD-8E482D6FF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957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7D55B18B-DF5E-4939-8D55-A09612D67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8290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4F8C72"/>
                </a:solidFill>
              </a:defRPr>
            </a:pPr>
            <a:r>
              <a:rPr sz="1425" b="1">
                <a:solidFill>
                  <a:srgbClr val="4F8C72"/>
                </a:solidFill>
              </a:rPr>
              <a:t>Созидание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DF765C9-7681-4CFC-83C1-FAE32D88E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52900"/>
            <a:ext cx="4705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2933"/>
                </a:solidFill>
              </a:defRPr>
            </a:pPr>
            <a:r>
              <a:rPr sz="1200" b="0">
                <a:solidFill>
                  <a:srgbClr val="1F2933"/>
                </a:solidFill>
              </a:rPr>
              <a:t>Долгосрочное общественное и природное благо</a:t>
            </a:r>
          </a:p>
        </p:txBody>
      </p:sp>
      <p:sp>
        <p:nvSpPr>
          <p:cNvPr id="32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D73214D-40A9-466D-AB73-C8027C1F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BCA3448-EFD2-4B07-A648-5E59F42F4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832402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kicker">
            <a:extLst xmlns:a="http://schemas.openxmlformats.org/drawingml/2006/main">
              <a:ext uri="{FF2B5EF4-FFF2-40B4-BE49-F238E27FC236}">
                <a16:creationId xmlns:a16="http://schemas.microsoft.com/office/drawing/2014/main" id="{002EEDC9-36B7-4AAF-9B63-6CD72D82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807AF6-DA60-4604-AD06-D280D09F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Девять слоёв превращают сигнал в измеримый результат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93775EE3-5F7E-42B2-880E-A344DA2D7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331FA4CB-B5CA-4103-842D-E164B6C22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3830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07533E8-D67B-44CA-8698-045620D2D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7165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18D4A9F-07A2-4D7F-A5C2-9294F32C0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СЕНСОРНЫЙ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5A40F02-728A-474E-8856-17C282163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6700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наблюдения</a:t>
            </a:r>
          </a:p>
        </p:txBody>
      </p:sp>
      <p:sp>
        <p:nvSpPr>
          <p:cNvPr id="8" name="shape">
            <a:extLst xmlns:a="http://schemas.openxmlformats.org/drawingml/2006/main">
              <a:ext uri="{FF2B5EF4-FFF2-40B4-BE49-F238E27FC236}">
                <a16:creationId xmlns:a16="http://schemas.microsoft.com/office/drawing/2014/main" id="{A0FDAE13-0049-4170-9D5E-C7DF6BD47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63830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9730B0D-CB88-45BA-A7CB-8AF50E101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7165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8660330-2D55-47B8-A943-E9BC50B4E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7170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ДОВЕРИЯ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C2B34FA-3966-4988-A2D7-8E23D39EE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66700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проверенные данные</a:t>
            </a:r>
          </a:p>
        </p:txBody>
      </p:sp>
      <p:sp>
        <p:nvSpPr>
          <p:cNvPr id="12" name="shape">
            <a:extLst xmlns:a="http://schemas.openxmlformats.org/drawingml/2006/main">
              <a:ext uri="{FF2B5EF4-FFF2-40B4-BE49-F238E27FC236}">
                <a16:creationId xmlns:a16="http://schemas.microsoft.com/office/drawing/2014/main" id="{18E258F7-577E-42A2-AA9F-D8E23CCAA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63830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D2C2B07-B359-4C2C-A93F-3C6E2A9B8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77165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0CB5D15-7D87-42D6-927A-A9D7952B3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17170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СЕМАНТИЧЕСКИЙ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DC6C43A-1381-4527-A099-6532F8143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66700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единый язык</a:t>
            </a:r>
          </a:p>
        </p:txBody>
      </p:sp>
      <p:sp>
        <p:nvSpPr>
          <p:cNvPr id="16" name="shape">
            <a:extLst xmlns:a="http://schemas.openxmlformats.org/drawingml/2006/main">
              <a:ext uri="{FF2B5EF4-FFF2-40B4-BE49-F238E27FC236}">
                <a16:creationId xmlns:a16="http://schemas.microsoft.com/office/drawing/2014/main" id="{97FBFE5B-ACE0-44FE-B0DA-76E736B2B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63830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A9A0711-1275-4492-BC6F-4E94F111A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77165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48D8848-A030-4E21-9851-4C726BD18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7170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АНАЛИТИЧЕСКИЙ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24D32B4-61DC-448C-92E6-626D581ED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знания</a:t>
            </a:r>
          </a:p>
        </p:txBody>
      </p:sp>
      <p:sp>
        <p:nvSpPr>
          <p:cNvPr id="20" name="shape">
            <a:extLst xmlns:a="http://schemas.openxmlformats.org/drawingml/2006/main">
              <a:ext uri="{FF2B5EF4-FFF2-40B4-BE49-F238E27FC236}">
                <a16:creationId xmlns:a16="http://schemas.microsoft.com/office/drawing/2014/main" id="{B1D9DF34-A1FF-41C2-B6A3-861630062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63830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B48EBAAF-8A39-458B-9278-CC94F8CC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77165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756"/>
                </a:solidFill>
              </a:defRPr>
            </a:pPr>
            <a:r>
              <a:rPr sz="1350" b="1">
                <a:solidFill>
                  <a:srgbClr val="D6A756"/>
                </a:solidFill>
              </a:rPr>
              <a:t>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3AD1FD7-7D45-4FD6-BE42-74558118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7170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ПРОГНОЗНЫЙ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ECAAD247-2C0A-46B3-9125-EB4272EF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66700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AF0"/>
                </a:solidFill>
              </a:defRPr>
            </a:pPr>
            <a:r>
              <a:rPr sz="1200" b="0">
                <a:solidFill>
                  <a:srgbClr val="DDEAF0"/>
                </a:solidFill>
              </a:rPr>
              <a:t>сценарии</a:t>
            </a:r>
          </a:p>
        </p:txBody>
      </p:sp>
      <p:sp>
        <p:nvSpPr>
          <p:cNvPr id="24" name="shape">
            <a:extLst xmlns:a="http://schemas.openxmlformats.org/drawingml/2006/main">
              <a:ext uri="{FF2B5EF4-FFF2-40B4-BE49-F238E27FC236}">
                <a16:creationId xmlns:a16="http://schemas.microsoft.com/office/drawing/2014/main" id="{C151AFF0-9974-4D49-BB6D-42D81C77B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2425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C57AFF9-090C-4CA2-B3AD-6F43AE52C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6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7B2F1CC-8C16-4429-82B3-CB3AC638D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576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ЦЕННОСТНЫЙ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CBD9C00F-933D-4675-A277-C1CB3AE17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допустимость</a:t>
            </a:r>
          </a:p>
        </p:txBody>
      </p:sp>
      <p:sp>
        <p:nvSpPr>
          <p:cNvPr id="28" name="shape">
            <a:extLst xmlns:a="http://schemas.openxmlformats.org/drawingml/2006/main">
              <a:ext uri="{FF2B5EF4-FFF2-40B4-BE49-F238E27FC236}">
                <a16:creationId xmlns:a16="http://schemas.microsoft.com/office/drawing/2014/main" id="{186602B0-F0D7-4AD0-8327-C1F6226FB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52425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21C64D63-E98D-4743-B8F7-1249ED900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65760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7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F459683-8A6C-465A-A80F-96851A814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0576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РЕШАЮЩИЙ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13604A60-844C-4909-950C-7A375A21D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55295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мандат</a:t>
            </a:r>
          </a:p>
        </p:txBody>
      </p:sp>
      <p:sp>
        <p:nvSpPr>
          <p:cNvPr id="32" name="shape">
            <a:extLst xmlns:a="http://schemas.openxmlformats.org/drawingml/2006/main">
              <a:ext uri="{FF2B5EF4-FFF2-40B4-BE49-F238E27FC236}">
                <a16:creationId xmlns:a16="http://schemas.microsoft.com/office/drawing/2014/main" id="{859BE131-A0DA-40DD-8268-76ECC0BF8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52425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7BF34A22-F768-4C72-BC26-C8F6A37C7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65760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8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96EF97EB-6691-41A3-B88C-4C7C15463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0576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КООПЕРАЦИОННЫЙ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04668ACC-A34A-4017-BEAE-6010BB7EB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55295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исполнение</a:t>
            </a:r>
          </a:p>
        </p:txBody>
      </p:sp>
      <p:sp>
        <p:nvSpPr>
          <p:cNvPr id="36" name="shape">
            <a:extLst xmlns:a="http://schemas.openxmlformats.org/drawingml/2006/main">
              <a:ext uri="{FF2B5EF4-FFF2-40B4-BE49-F238E27FC236}">
                <a16:creationId xmlns:a16="http://schemas.microsoft.com/office/drawing/2014/main" id="{6A8C0715-1227-47F5-A7C6-4551629FE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524250"/>
            <a:ext cx="196215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E8F3EC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58F18D4D-3BB8-4779-81BE-C726763D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657600"/>
            <a:ext cx="342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3B4C2"/>
                </a:solidFill>
              </a:defRPr>
            </a:pPr>
            <a:r>
              <a:rPr sz="1350" b="1">
                <a:solidFill>
                  <a:srgbClr val="43B4C2"/>
                </a:solidFill>
              </a:rPr>
              <a:t>9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07643929-B82D-4100-A2B2-032E067D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0576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РЕЗУЛЬТАТИВНЫЙ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23B0D550-936E-441F-A04C-004D89F75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552950"/>
            <a:ext cx="1657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2717F"/>
                </a:solidFill>
              </a:defRPr>
            </a:pPr>
            <a:r>
              <a:rPr sz="1200" b="0">
                <a:solidFill>
                  <a:srgbClr val="62717F"/>
                </a:solidFill>
              </a:rPr>
              <a:t>эффект</a:t>
            </a:r>
          </a:p>
        </p:txBody>
      </p:sp>
      <p:sp>
        <p:nvSpPr>
          <p:cNvPr id="4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906025E-DFBB-4A95-99F3-A675F2567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41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076D8EC-DC14-4233-B3A0-ED7C95811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7761536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kicker">
            <a:extLst xmlns:a="http://schemas.openxmlformats.org/drawingml/2006/main">
              <a:ext uri="{FF2B5EF4-FFF2-40B4-BE49-F238E27FC236}">
                <a16:creationId xmlns:a16="http://schemas.microsoft.com/office/drawing/2014/main" id="{97398530-0A9F-469F-9C2B-99935624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CF04344-B052-4A53-951D-1307909D6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Граф знаний работает вместе с ансамблем моделей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29A39290-DF44-42B3-AD85-4577F8B1F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8233825A-E098-4A3A-9451-7D554B939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49530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EE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F874BA1-B16A-4B83-9C32-94DF4C5AC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09750"/>
            <a:ext cx="4343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ГИПЕРГРАФ РЕАЛЬНОСТИ</a:t>
            </a:r>
          </a:p>
        </p:txBody>
      </p:sp>
      <p:sp>
        <p:nvSpPr>
          <p:cNvPr id="6" name="node-Люди">
            <a:extLst xmlns:a="http://schemas.openxmlformats.org/drawingml/2006/main">
              <a:ext uri="{FF2B5EF4-FFF2-40B4-BE49-F238E27FC236}">
                <a16:creationId xmlns:a16="http://schemas.microsoft.com/office/drawing/2014/main" id="{939CCBD2-F5CF-4439-A732-0E8977092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28900"/>
            <a:ext cx="12382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node-text-Люди">
            <a:extLst xmlns:a="http://schemas.openxmlformats.org/drawingml/2006/main">
              <a:ext uri="{FF2B5EF4-FFF2-40B4-BE49-F238E27FC236}">
                <a16:creationId xmlns:a16="http://schemas.microsoft.com/office/drawing/2014/main" id="{20425803-C5B8-4EFF-B9BA-567FC94F2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Люди</a:t>
            </a:r>
          </a:p>
        </p:txBody>
      </p:sp>
      <p:sp>
        <p:nvSpPr>
          <p:cNvPr id="8" name="node-Территории">
            <a:extLst xmlns:a="http://schemas.openxmlformats.org/drawingml/2006/main">
              <a:ext uri="{FF2B5EF4-FFF2-40B4-BE49-F238E27FC236}">
                <a16:creationId xmlns:a16="http://schemas.microsoft.com/office/drawing/2014/main" id="{F40E3474-F8FB-491E-AD1A-878F90F4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438400"/>
            <a:ext cx="12382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-text-Территории">
            <a:extLst xmlns:a="http://schemas.openxmlformats.org/drawingml/2006/main">
              <a:ext uri="{FF2B5EF4-FFF2-40B4-BE49-F238E27FC236}">
                <a16:creationId xmlns:a16="http://schemas.microsoft.com/office/drawing/2014/main" id="{2883C829-C5E6-4D6B-A519-5E5CB2CE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4765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Территории</a:t>
            </a:r>
          </a:p>
        </p:txBody>
      </p:sp>
      <p:sp>
        <p:nvSpPr>
          <p:cNvPr id="10" name="node-События">
            <a:extLst xmlns:a="http://schemas.openxmlformats.org/drawingml/2006/main">
              <a:ext uri="{FF2B5EF4-FFF2-40B4-BE49-F238E27FC236}">
                <a16:creationId xmlns:a16="http://schemas.microsoft.com/office/drawing/2014/main" id="{1F69B5FC-1EA9-4C3A-990B-8962AD3C5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95750"/>
            <a:ext cx="12382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-text-События">
            <a:extLst xmlns:a="http://schemas.openxmlformats.org/drawingml/2006/main">
              <a:ext uri="{FF2B5EF4-FFF2-40B4-BE49-F238E27FC236}">
                <a16:creationId xmlns:a16="http://schemas.microsoft.com/office/drawing/2014/main" id="{BF2063F8-76BD-4A42-869F-33BF1E2C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413385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События</a:t>
            </a:r>
          </a:p>
        </p:txBody>
      </p:sp>
      <p:sp>
        <p:nvSpPr>
          <p:cNvPr id="12" name="node-Риски">
            <a:extLst xmlns:a="http://schemas.openxmlformats.org/drawingml/2006/main">
              <a:ext uri="{FF2B5EF4-FFF2-40B4-BE49-F238E27FC236}">
                <a16:creationId xmlns:a16="http://schemas.microsoft.com/office/drawing/2014/main" id="{D090005F-87CD-41C0-8F16-7922978D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000500"/>
            <a:ext cx="12382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-text-Риски">
            <a:extLst xmlns:a="http://schemas.openxmlformats.org/drawingml/2006/main">
              <a:ext uri="{FF2B5EF4-FFF2-40B4-BE49-F238E27FC236}">
                <a16:creationId xmlns:a16="http://schemas.microsoft.com/office/drawing/2014/main" id="{B35B42AF-9103-4CB7-A839-4028A891E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0386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Риски</a:t>
            </a:r>
          </a:p>
        </p:txBody>
      </p:sp>
      <p:sp>
        <p:nvSpPr>
          <p:cNvPr id="14" name="node-Цели">
            <a:extLst xmlns:a="http://schemas.openxmlformats.org/drawingml/2006/main">
              <a:ext uri="{FF2B5EF4-FFF2-40B4-BE49-F238E27FC236}">
                <a16:creationId xmlns:a16="http://schemas.microsoft.com/office/drawing/2014/main" id="{DB993AB9-F470-477D-AABA-DF69670A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295650"/>
            <a:ext cx="12382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-text-Цели">
            <a:extLst xmlns:a="http://schemas.openxmlformats.org/drawingml/2006/main">
              <a:ext uri="{FF2B5EF4-FFF2-40B4-BE49-F238E27FC236}">
                <a16:creationId xmlns:a16="http://schemas.microsoft.com/office/drawing/2014/main" id="{5EBD3731-751B-46F8-A78C-65C62B77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33375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Цели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98733003-BCCF-4BA2-90F3-643C16687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933950"/>
            <a:ext cx="422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Сущности, связи, время, география, доверие и доказательства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B9BE4FF-9C72-40AE-B3BE-E70269996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3830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АНСАМБЛЬ МОДЕЛЕЙ</a:t>
            </a:r>
          </a:p>
        </p:txBody>
      </p:sp>
      <p:sp>
        <p:nvSpPr>
          <p:cNvPr id="18" name="dot-0">
            <a:extLst xmlns:a="http://schemas.openxmlformats.org/drawingml/2006/main">
              <a:ext uri="{FF2B5EF4-FFF2-40B4-BE49-F238E27FC236}">
                <a16:creationId xmlns:a16="http://schemas.microsoft.com/office/drawing/2014/main" id="{CACE10F6-B78E-4786-B5E4-7E1511684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383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0">
            <a:extLst xmlns:a="http://schemas.openxmlformats.org/drawingml/2006/main">
              <a:ext uri="{FF2B5EF4-FFF2-40B4-BE49-F238E27FC236}">
                <a16:creationId xmlns:a16="http://schemas.microsoft.com/office/drawing/2014/main" id="{4374345B-6A9A-48B0-ACEB-CB96F845D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13360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3"/>
                </a:solidFill>
              </a:defRPr>
            </a:pPr>
            <a:r>
              <a:rPr sz="1425" b="0">
                <a:solidFill>
                  <a:srgbClr val="1F2933"/>
                </a:solidFill>
              </a:rPr>
              <a:t>Языковые и семантические</a:t>
            </a:r>
          </a:p>
        </p:txBody>
      </p:sp>
      <p:sp>
        <p:nvSpPr>
          <p:cNvPr id="20" name="dot-1">
            <a:extLst xmlns:a="http://schemas.openxmlformats.org/drawingml/2006/main">
              <a:ext uri="{FF2B5EF4-FFF2-40B4-BE49-F238E27FC236}">
                <a16:creationId xmlns:a16="http://schemas.microsoft.com/office/drawing/2014/main" id="{F723426E-55EF-4A40-B649-A7236AFD3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7622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1">
            <a:extLst xmlns:a="http://schemas.openxmlformats.org/drawingml/2006/main">
              <a:ext uri="{FF2B5EF4-FFF2-40B4-BE49-F238E27FC236}">
                <a16:creationId xmlns:a16="http://schemas.microsoft.com/office/drawing/2014/main" id="{D6C8671F-C404-47AF-BD5A-24D93C412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5747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3"/>
                </a:solidFill>
              </a:defRPr>
            </a:pPr>
            <a:r>
              <a:rPr sz="1425" b="0">
                <a:solidFill>
                  <a:srgbClr val="1F2933"/>
                </a:solidFill>
              </a:rPr>
              <a:t>Причинно-следственные</a:t>
            </a:r>
          </a:p>
        </p:txBody>
      </p:sp>
      <p:sp>
        <p:nvSpPr>
          <p:cNvPr id="22" name="dot-2">
            <a:extLst xmlns:a="http://schemas.openxmlformats.org/drawingml/2006/main">
              <a:ext uri="{FF2B5EF4-FFF2-40B4-BE49-F238E27FC236}">
                <a16:creationId xmlns:a16="http://schemas.microsoft.com/office/drawing/2014/main" id="{C9E455B4-6B74-4371-905F-0B5636C2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86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2">
            <a:extLst xmlns:a="http://schemas.openxmlformats.org/drawingml/2006/main">
              <a:ext uri="{FF2B5EF4-FFF2-40B4-BE49-F238E27FC236}">
                <a16:creationId xmlns:a16="http://schemas.microsoft.com/office/drawing/2014/main" id="{561F92D7-6E35-4CA3-9D30-AB279E799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8135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3"/>
                </a:solidFill>
              </a:defRPr>
            </a:pPr>
            <a:r>
              <a:rPr sz="1425" b="0">
                <a:solidFill>
                  <a:srgbClr val="1F2933"/>
                </a:solidFill>
              </a:rPr>
              <a:t>Пространственно-временные</a:t>
            </a:r>
          </a:p>
        </p:txBody>
      </p:sp>
      <p:sp>
        <p:nvSpPr>
          <p:cNvPr id="24" name="dot-3">
            <a:extLst xmlns:a="http://schemas.openxmlformats.org/drawingml/2006/main">
              <a:ext uri="{FF2B5EF4-FFF2-40B4-BE49-F238E27FC236}">
                <a16:creationId xmlns:a16="http://schemas.microsoft.com/office/drawing/2014/main" id="{941DABFB-216A-46B6-A43D-2E2426B43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bullet-3">
            <a:extLst xmlns:a="http://schemas.openxmlformats.org/drawingml/2006/main">
              <a:ext uri="{FF2B5EF4-FFF2-40B4-BE49-F238E27FC236}">
                <a16:creationId xmlns:a16="http://schemas.microsoft.com/office/drawing/2014/main" id="{ADFA4989-6025-456E-8276-84FE2FDD9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70522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3"/>
                </a:solidFill>
              </a:defRPr>
            </a:pPr>
            <a:r>
              <a:rPr sz="1425" b="0">
                <a:solidFill>
                  <a:srgbClr val="1F2933"/>
                </a:solidFill>
              </a:rPr>
              <a:t>Сценарные и агентные</a:t>
            </a:r>
          </a:p>
        </p:txBody>
      </p:sp>
      <p:sp>
        <p:nvSpPr>
          <p:cNvPr id="26" name="dot-4">
            <a:extLst xmlns:a="http://schemas.openxmlformats.org/drawingml/2006/main">
              <a:ext uri="{FF2B5EF4-FFF2-40B4-BE49-F238E27FC236}">
                <a16:creationId xmlns:a16="http://schemas.microsoft.com/office/drawing/2014/main" id="{095E053D-00B6-4235-AD75-D3C6F9B00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338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4">
            <a:extLst xmlns:a="http://schemas.openxmlformats.org/drawingml/2006/main">
              <a:ext uri="{FF2B5EF4-FFF2-40B4-BE49-F238E27FC236}">
                <a16:creationId xmlns:a16="http://schemas.microsoft.com/office/drawing/2014/main" id="{E5C271CE-15F4-423C-B2B8-763D36508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229100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3"/>
                </a:solidFill>
              </a:defRPr>
            </a:pPr>
            <a:r>
              <a:rPr sz="1425" b="0">
                <a:solidFill>
                  <a:srgbClr val="1F2933"/>
                </a:solidFill>
              </a:rPr>
              <a:t>Оптимизационные</a:t>
            </a:r>
          </a:p>
        </p:txBody>
      </p:sp>
      <p:sp>
        <p:nvSpPr>
          <p:cNvPr id="28" name="dot-5">
            <a:extLst xmlns:a="http://schemas.openxmlformats.org/drawingml/2006/main">
              <a:ext uri="{FF2B5EF4-FFF2-40B4-BE49-F238E27FC236}">
                <a16:creationId xmlns:a16="http://schemas.microsoft.com/office/drawing/2014/main" id="{9D903168-20F0-4612-9F34-D2AADCA9C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577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5">
            <a:extLst xmlns:a="http://schemas.openxmlformats.org/drawingml/2006/main">
              <a:ext uri="{FF2B5EF4-FFF2-40B4-BE49-F238E27FC236}">
                <a16:creationId xmlns:a16="http://schemas.microsoft.com/office/drawing/2014/main" id="{AB961B0F-F351-4674-82C0-77D25A3C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75297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3"/>
                </a:solidFill>
              </a:defRPr>
            </a:pPr>
            <a:r>
              <a:rPr sz="1425" b="0">
                <a:solidFill>
                  <a:srgbClr val="1F2933"/>
                </a:solidFill>
              </a:rPr>
              <a:t>Экспертные правила</a:t>
            </a:r>
          </a:p>
        </p:txBody>
      </p:sp>
      <p:sp>
        <p:nvSpPr>
          <p:cNvPr id="3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F7F927A-9A25-46CA-8FFB-CBACA0120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31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C0CEC2E-4A28-4EA6-87B5-3DC30115F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993056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B9F567AB-A9C4-45F1-8010-4BD5EBBF8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9EC039-2F93-44B1-AF8E-C4DD9A457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Критическое решение не может зависеть от одного ответа ИИ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2CCB82AA-D4A8-4978-A5F5-DDCF58B17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hape">
            <a:extLst xmlns:a="http://schemas.openxmlformats.org/drawingml/2006/main">
              <a:ext uri="{FF2B5EF4-FFF2-40B4-BE49-F238E27FC236}">
                <a16:creationId xmlns:a16="http://schemas.microsoft.com/office/drawing/2014/main" id="{3DA43866-4939-4B93-92EE-B327ADDE1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245745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9ED55C1-18EC-4E63-9BDA-4A1CA0A9E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0505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43B4C2"/>
                </a:solidFill>
              </a:defRPr>
            </a:pPr>
            <a:r>
              <a:rPr sz="1500" b="1">
                <a:solidFill>
                  <a:srgbClr val="43B4C2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446FE6C-4FBC-4852-9B0C-ABBDF64D6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1465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ДАННЫЕ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7E6C462-D343-4A6D-B85E-F9AF389E6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4805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происхождение и качество</a:t>
            </a:r>
          </a:p>
        </p:txBody>
      </p:sp>
      <p:sp>
        <p:nvSpPr>
          <p:cNvPr id="8" name="shape">
            <a:extLst xmlns:a="http://schemas.openxmlformats.org/drawingml/2006/main">
              <a:ext uri="{FF2B5EF4-FFF2-40B4-BE49-F238E27FC236}">
                <a16:creationId xmlns:a16="http://schemas.microsoft.com/office/drawing/2014/main" id="{F00B6F18-1BF9-4E41-94E8-8A62BF542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095500"/>
            <a:ext cx="245745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DFEC142-C568-42C2-82B4-3BEB4C776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30505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43B4C2"/>
                </a:solidFill>
              </a:defRPr>
            </a:pPr>
            <a:r>
              <a:rPr sz="1500" b="1">
                <a:solidFill>
                  <a:srgbClr val="43B4C2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C76A547-981B-43F0-89C8-6D1853FB9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91465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МОДЕЛИ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6E6ED21-FF5F-4209-8175-564CE983D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44805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несколько независимых методов</a:t>
            </a:r>
          </a:p>
        </p:txBody>
      </p:sp>
      <p:sp>
        <p:nvSpPr>
          <p:cNvPr id="12" name="shape">
            <a:extLst xmlns:a="http://schemas.openxmlformats.org/drawingml/2006/main">
              <a:ext uri="{FF2B5EF4-FFF2-40B4-BE49-F238E27FC236}">
                <a16:creationId xmlns:a16="http://schemas.microsoft.com/office/drawing/2014/main" id="{C47B52C5-5BC8-4D67-93E9-E45EB417D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095500"/>
            <a:ext cx="245745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3EC3872-7361-45EE-94DC-2D1E621F1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30505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43B4C2"/>
                </a:solidFill>
              </a:defRPr>
            </a:pPr>
            <a:r>
              <a:rPr sz="1500" b="1">
                <a:solidFill>
                  <a:srgbClr val="43B4C2"/>
                </a:solidFill>
              </a:rPr>
              <a:t>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FFA31B5-0501-4448-A920-D6D632918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91465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ЭКСПЕРТЫ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13A50D8-81DF-4527-9F66-1B3937DB2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44805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проверка и особые мнения</a:t>
            </a:r>
          </a:p>
        </p:txBody>
      </p:sp>
      <p:sp>
        <p:nvSpPr>
          <p:cNvPr id="16" name="shape">
            <a:extLst xmlns:a="http://schemas.openxmlformats.org/drawingml/2006/main">
              <a:ext uri="{FF2B5EF4-FFF2-40B4-BE49-F238E27FC236}">
                <a16:creationId xmlns:a16="http://schemas.microsoft.com/office/drawing/2014/main" id="{5364A053-5D01-4A87-9665-944C0D7F2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095500"/>
            <a:ext cx="245745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5A986E4-5508-4858-A0B9-EA1DD468F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05050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6A756"/>
                </a:solidFill>
              </a:defRPr>
            </a:pPr>
            <a:r>
              <a:rPr sz="1500" b="1">
                <a:solidFill>
                  <a:srgbClr val="D6A756"/>
                </a:solidFill>
              </a:rPr>
              <a:t>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0E2556D-D21C-4FB5-A574-909B37AD4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91465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ЧЕЛОВЕК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8C8807B-D53B-41D9-AA53-AC266B7A5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44805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DEAF0"/>
                </a:solidFill>
              </a:defRPr>
            </a:pPr>
            <a:r>
              <a:rPr sz="1350" b="0">
                <a:solidFill>
                  <a:srgbClr val="DDEAF0"/>
                </a:solidFill>
              </a:rPr>
              <a:t>явный мандат и ответственность</a:t>
            </a:r>
          </a:p>
        </p:txBody>
      </p:sp>
      <p:sp>
        <p:nvSpPr>
          <p:cNvPr id="20" name="shape">
            <a:extLst xmlns:a="http://schemas.openxmlformats.org/drawingml/2006/main">
              <a:ext uri="{FF2B5EF4-FFF2-40B4-BE49-F238E27FC236}">
                <a16:creationId xmlns:a16="http://schemas.microsoft.com/office/drawing/2014/main" id="{FB1995BE-A9A8-4167-B308-1F9C86100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838700"/>
            <a:ext cx="86868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8F3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508A036-40AE-4B99-82E7-0AAD09C27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953000"/>
            <a:ext cx="815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4F8C72"/>
                </a:solidFill>
              </a:defRPr>
            </a:pPr>
            <a:r>
              <a:rPr sz="1650" b="1">
                <a:solidFill>
                  <a:srgbClr val="4F8C72"/>
                </a:solidFill>
              </a:rPr>
              <a:t>Вероятностный вывод становится решением только после проверки, оценки последствий и принятия ответственности.</a:t>
            </a:r>
          </a:p>
        </p:txBody>
      </p:sp>
      <p:sp>
        <p:nvSpPr>
          <p:cNvPr id="22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8B1CB1C-5E02-4C4F-9F17-98EEB7469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C06FE3A-044B-44B3-9229-D47CFE956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263052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9684FD63-592B-49FA-AB63-B8FE4EE38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756"/>
                </a:solidFill>
              </a:defRPr>
            </a:pPr>
            <a:r>
              <a:rPr sz="1050" b="1">
                <a:solidFill>
                  <a:srgbClr val="D6A756"/>
                </a:solidFill>
              </a:rPr>
              <a:t>НЕЙРОСВОД ЭКВИЛИБРИУМ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79B656C-F62E-4673-8646-0C517AB97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24D"/>
                </a:solidFill>
              </a:defRPr>
            </a:pPr>
            <a:r>
              <a:rPr sz="2850" b="1">
                <a:solidFill>
                  <a:srgbClr val="17324D"/>
                </a:solidFill>
              </a:rPr>
              <a:t>Экосистема связывает понимание с исполнением</a:t>
            </a:r>
          </a:p>
        </p:txBody>
      </p:sp>
      <p:sp>
        <p:nvSpPr>
          <p:cNvPr id="3" name="accent-line">
            <a:extLst xmlns:a="http://schemas.openxmlformats.org/drawingml/2006/main">
              <a:ext uri="{FF2B5EF4-FFF2-40B4-BE49-F238E27FC236}">
                <a16:creationId xmlns:a16="http://schemas.microsoft.com/office/drawing/2014/main" id="{B3043E6A-831E-457D-B656-19EE3301E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66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node-ЭКВИЛИБРИУМ&#10;наблюдение • прогноз">
            <a:extLst xmlns:a="http://schemas.openxmlformats.org/drawingml/2006/main">
              <a:ext uri="{FF2B5EF4-FFF2-40B4-BE49-F238E27FC236}">
                <a16:creationId xmlns:a16="http://schemas.microsoft.com/office/drawing/2014/main" id="{B8B1FF9D-E05C-4497-9DB0-24B80425C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05050"/>
            <a:ext cx="36195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node-text-ЭКВИЛИБРИУМ&#10;наблюдение • прогноз">
            <a:extLst xmlns:a="http://schemas.openxmlformats.org/drawingml/2006/main">
              <a:ext uri="{FF2B5EF4-FFF2-40B4-BE49-F238E27FC236}">
                <a16:creationId xmlns:a16="http://schemas.microsoft.com/office/drawing/2014/main" id="{F999D62B-0AF7-48D0-9CBC-54E413751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43150"/>
            <a:ext cx="342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ЭКВИЛИБРИУМ</a:t>
            </a:r>
          </a:p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наблюдение • прогноз</a:t>
            </a:r>
          </a:p>
        </p:txBody>
      </p:sp>
      <p:sp>
        <p:nvSpPr>
          <p:cNvPr id="6" name="shape">
            <a:extLst xmlns:a="http://schemas.openxmlformats.org/drawingml/2006/main">
              <a:ext uri="{FF2B5EF4-FFF2-40B4-BE49-F238E27FC236}">
                <a16:creationId xmlns:a16="http://schemas.microsoft.com/office/drawing/2014/main" id="{5B5CA81A-EE31-4B02-8BA0-7478FE7A4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667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7" name="shape">
            <a:extLst xmlns:a="http://schemas.openxmlformats.org/drawingml/2006/main">
              <a:ext uri="{FF2B5EF4-FFF2-40B4-BE49-F238E27FC236}">
                <a16:creationId xmlns:a16="http://schemas.microsoft.com/office/drawing/2014/main" id="{DD4539AD-45FC-44DF-BBBD-A14145B10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95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3B4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C15AABF-F27A-46C5-B29F-E86B63610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00025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СФЕРА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411B484-BD07-4ACB-9619-FA7BADE56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193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инициативы и участие</a:t>
            </a:r>
          </a:p>
        </p:txBody>
      </p:sp>
      <p:sp>
        <p:nvSpPr>
          <p:cNvPr id="10" name="shape">
            <a:extLst xmlns:a="http://schemas.openxmlformats.org/drawingml/2006/main">
              <a:ext uri="{FF2B5EF4-FFF2-40B4-BE49-F238E27FC236}">
                <a16:creationId xmlns:a16="http://schemas.microsoft.com/office/drawing/2014/main" id="{DDF69267-CCD8-49A8-8A5C-450D8A0E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2667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1" name="shape">
            <a:extLst xmlns:a="http://schemas.openxmlformats.org/drawingml/2006/main">
              <a:ext uri="{FF2B5EF4-FFF2-40B4-BE49-F238E27FC236}">
                <a16:creationId xmlns:a16="http://schemas.microsoft.com/office/drawing/2014/main" id="{8BC88778-2421-4AE0-8C4B-4B3B0201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95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6A9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2876E46-EC73-46ED-A35C-B24556747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910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ECO-PPA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3FBA91B-801C-4117-9713-D7F1047B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6101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ресурсы развития</a:t>
            </a:r>
          </a:p>
        </p:txBody>
      </p:sp>
      <p:sp>
        <p:nvSpPr>
          <p:cNvPr id="14" name="shape">
            <a:extLst xmlns:a="http://schemas.openxmlformats.org/drawingml/2006/main">
              <a:ext uri="{FF2B5EF4-FFF2-40B4-BE49-F238E27FC236}">
                <a16:creationId xmlns:a16="http://schemas.microsoft.com/office/drawing/2014/main" id="{DF60553B-D822-40EF-B704-EFAEC455E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809750"/>
            <a:ext cx="2667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5" name="shape">
            <a:extLst xmlns:a="http://schemas.openxmlformats.org/drawingml/2006/main">
              <a:ext uri="{FF2B5EF4-FFF2-40B4-BE49-F238E27FC236}">
                <a16:creationId xmlns:a16="http://schemas.microsoft.com/office/drawing/2014/main" id="{A1A1F938-E3C6-4F9D-AAB5-8F2FC5FC7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809750"/>
            <a:ext cx="95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C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EBE0B8F-59DC-431F-B488-13BEF146F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00025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СПЕЦЗАЩИТА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AD63680-4702-4913-948B-BD7B2CCD5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4193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кооперация и исполнение</a:t>
            </a:r>
          </a:p>
        </p:txBody>
      </p:sp>
      <p:sp>
        <p:nvSpPr>
          <p:cNvPr id="18" name="shape">
            <a:extLst xmlns:a="http://schemas.openxmlformats.org/drawingml/2006/main">
              <a:ext uri="{FF2B5EF4-FFF2-40B4-BE49-F238E27FC236}">
                <a16:creationId xmlns:a16="http://schemas.microsoft.com/office/drawing/2014/main" id="{8166771F-ABD3-4E4E-BB70-8C889F04F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000500"/>
            <a:ext cx="2667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9FA"/>
          </a:solidFill>
          <a:ln xmlns:a="http://schemas.openxmlformats.org/drawingml/2006/main" w="9525">
            <a:solidFill>
              <a:srgbClr val="DCE5EA"/>
            </a:solidFill>
            <a:prstDash val="solid"/>
          </a:ln>
        </p:spPr>
      </p:sp>
      <p:sp>
        <p:nvSpPr>
          <p:cNvPr id="19" name="shape">
            <a:extLst xmlns:a="http://schemas.openxmlformats.org/drawingml/2006/main">
              <a:ext uri="{FF2B5EF4-FFF2-40B4-BE49-F238E27FC236}">
                <a16:creationId xmlns:a16="http://schemas.microsoft.com/office/drawing/2014/main" id="{82B3600C-733C-434C-94DC-F4238B69A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000500"/>
            <a:ext cx="95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7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E0DEF52-023C-45F8-8A7A-6D49DB0C8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ГАСМП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1E3F568-78AB-4AEC-93AF-8DC562813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6101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планетарное предупреждение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2820867D-8EA2-4C4B-A379-F3E6742A0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914900"/>
            <a:ext cx="628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76A92"/>
                </a:solidFill>
              </a:defRPr>
            </a:pPr>
            <a:r>
              <a:rPr sz="1650" b="1">
                <a:solidFill>
                  <a:srgbClr val="276A92"/>
                </a:solidFill>
              </a:rPr>
              <a:t>ESG-IR 1.0 • КРИСТАЛЛ 741 • ИАЦ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A544222-4392-467B-9C85-3CA198DE2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314950"/>
            <a:ext cx="628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2717F"/>
                </a:solidFill>
              </a:defRPr>
            </a:pPr>
            <a:r>
              <a:rPr sz="1350" b="0">
                <a:solidFill>
                  <a:srgbClr val="62717F"/>
                </a:solidFill>
              </a:rPr>
              <a:t>доказательность • модульность • защищённая аналитика</a:t>
            </a:r>
          </a:p>
        </p:txBody>
      </p:sp>
      <p:sp>
        <p:nvSpPr>
          <p:cNvPr id="24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C14AD4C-1C2A-40C7-BA9E-83845C485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2717F"/>
                </a:solidFill>
              </a:defRPr>
            </a:pPr>
            <a:r>
              <a:rPr sz="900" b="0">
                <a:solidFill>
                  <a:srgbClr val="62717F"/>
                </a:solidFill>
              </a:rPr>
              <a:t>Стратегическая концепция • 2026</a:t>
            </a:r>
          </a:p>
        </p:txBody>
      </p:sp>
      <p:sp>
        <p:nvSpPr>
          <p:cNvPr id="25" name="footer-page">
            <a:extLst xmlns:a="http://schemas.openxmlformats.org/drawingml/2006/main">
              <a:ext uri="{FF2B5EF4-FFF2-40B4-BE49-F238E27FC236}">
                <a16:creationId xmlns:a16="http://schemas.microsoft.com/office/drawing/2014/main" id="{FE4F2C0C-6A6D-45F4-B1FB-E05E01762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17F"/>
                </a:solidFill>
              </a:defRPr>
            </a:pPr>
            <a:r>
              <a:rPr sz="900" b="1">
                <a:solidFill>
                  <a:srgbClr val="62717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9401530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2026-08-23T18:29:07.9530000Z</dcterms:created>
  <dcterms:modified xsi:type="dcterms:W3CDTF">2026-08-23T18:29:07.9530000Z</dcterms:modified>
</coreProperties>
</file>