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Q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473952"/>
            <a:ext cx="10972800" cy="0"/>
          </a:xfrm>
          <a:prstGeom prst="line">
            <a:avLst/>
          </a:prstGeom>
          <a:noFill/>
          <a:ln w="12700">
            <a:solidFill>
              <a:srgbClr val="D9DEE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6510528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A849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 · НАУКА ЦИКЛОВ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91440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283F"/>
                </a:solidFill>
              </a:rPr>
              <a:t>НАУКА ЦИКЛОВ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77240" y="1828800"/>
            <a:ext cx="5669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A7C7F"/>
                </a:solidFill>
              </a:rPr>
              <a:t>Фундаментальная теория ритмов, фаз, переходов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A7C7F"/>
                </a:solidFill>
              </a:rPr>
              <a:t>и управляемой эволюции систем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777240" y="3063240"/>
            <a:ext cx="530352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321868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X(t) = F(P, E, C, R, M)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77240" y="39776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58B2D"/>
                </a:solidFill>
              </a:rPr>
              <a:t>ЭКВИЛИБРИУМ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9116568" y="1207008"/>
            <a:ext cx="512064" cy="512064"/>
          </a:xfrm>
          <a:prstGeom prst="ellipse">
            <a:avLst/>
          </a:prstGeom>
          <a:solidFill>
            <a:srgbClr val="B58B2D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62288" y="12755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01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8750808" y="95097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Потенциал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939528" y="1427519"/>
            <a:ext cx="512064" cy="512064"/>
          </a:xfrm>
          <a:prstGeom prst="ellipse">
            <a:avLst/>
          </a:prstGeom>
          <a:solidFill>
            <a:srgbClr val="4A936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985248" y="1496099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9573768" y="1171487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Импульс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10541977" y="2029968"/>
            <a:ext cx="512064" cy="512064"/>
          </a:xfrm>
          <a:prstGeom prst="ellipse">
            <a:avLst/>
          </a:prstGeom>
          <a:solidFill>
            <a:srgbClr val="1A7C7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87697" y="209854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03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10176217" y="177393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Активация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10762488" y="2852928"/>
            <a:ext cx="512064" cy="512064"/>
          </a:xfrm>
          <a:prstGeom prst="ellipse">
            <a:avLst/>
          </a:prstGeom>
          <a:solidFill>
            <a:srgbClr val="3B78B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808208" y="292150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04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0396728" y="259689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Рост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10541977" y="3675888"/>
            <a:ext cx="512064" cy="512064"/>
          </a:xfrm>
          <a:prstGeom prst="ellipse">
            <a:avLst/>
          </a:prstGeom>
          <a:solidFill>
            <a:srgbClr val="D47A3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87697" y="374446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05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0176217" y="415137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Ускорение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9939528" y="4278337"/>
            <a:ext cx="512064" cy="512064"/>
          </a:xfrm>
          <a:prstGeom prst="ellipse">
            <a:avLst/>
          </a:prstGeom>
          <a:solidFill>
            <a:srgbClr val="C94A4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985248" y="4346917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06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9573768" y="4753825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Пик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9116568" y="4498848"/>
            <a:ext cx="512064" cy="512064"/>
          </a:xfrm>
          <a:prstGeom prst="ellipse">
            <a:avLst/>
          </a:prstGeom>
          <a:solidFill>
            <a:srgbClr val="7757A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62288" y="456742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07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8750808" y="497433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Насыщение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8293608" y="4278337"/>
            <a:ext cx="512064" cy="512064"/>
          </a:xfrm>
          <a:prstGeom prst="ellipse">
            <a:avLst/>
          </a:prstGeom>
          <a:solidFill>
            <a:srgbClr val="4BA3A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339328" y="4346917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08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7927848" y="4753825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Перенапряжение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7691159" y="3675888"/>
            <a:ext cx="512064" cy="512064"/>
          </a:xfrm>
          <a:prstGeom prst="ellipse">
            <a:avLst/>
          </a:prstGeom>
          <a:solidFill>
            <a:srgbClr val="6F8E5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736879" y="374446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09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7325399" y="415137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Кризис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7470648" y="2852928"/>
            <a:ext cx="512064" cy="512064"/>
          </a:xfrm>
          <a:prstGeom prst="ellipse">
            <a:avLst/>
          </a:prstGeom>
          <a:solidFill>
            <a:srgbClr val="B27942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516368" y="292150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10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7104888" y="259689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Трансформация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7691159" y="2029968"/>
            <a:ext cx="512064" cy="512064"/>
          </a:xfrm>
          <a:prstGeom prst="ellipse">
            <a:avLst/>
          </a:prstGeom>
          <a:solidFill>
            <a:srgbClr val="6B6B8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736879" y="209854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11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7325399" y="177393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Стабилизация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8293608" y="1427519"/>
            <a:ext cx="512064" cy="512064"/>
          </a:xfrm>
          <a:prstGeom prst="ellipse">
            <a:avLst/>
          </a:prstGeom>
          <a:solidFill>
            <a:srgbClr val="3A6D7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339328" y="1496099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12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7927848" y="1171487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Перезапуск</a:t>
            </a:r>
            <a:endParaRPr lang="en-US" sz="850" dirty="0"/>
          </a:p>
        </p:txBody>
      </p:sp>
      <p:sp>
        <p:nvSpPr>
          <p:cNvPr id="43" name="Shape 41"/>
          <p:cNvSpPr/>
          <p:nvPr/>
        </p:nvSpPr>
        <p:spPr>
          <a:xfrm>
            <a:off x="8659368" y="2395728"/>
            <a:ext cx="1426464" cy="142646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4283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961120" y="2999232"/>
            <a:ext cx="822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283F"/>
                </a:solidFill>
              </a:rPr>
              <a:t>ЦИКЛ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9. Циклы открытых систем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Внутренний ритм всегда взаимодействует со средой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3108960" y="1280160"/>
            <a:ext cx="594360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46120" y="1435608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dX/dt = F(X, U, ξ, t)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2331720"/>
            <a:ext cx="251460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22960" y="2331720"/>
            <a:ext cx="73152" cy="2103120"/>
          </a:xfrm>
          <a:prstGeom prst="rect">
            <a:avLst/>
          </a:prstGeom>
          <a:solidFill>
            <a:srgbClr val="B58B2D"/>
          </a:solidFill>
          <a:ln w="12700">
            <a:solidFill>
              <a:srgbClr val="B58B2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24128" y="249631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Человек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24128" y="2843784"/>
            <a:ext cx="2194560" cy="1444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сон, нагрузка, восстановление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2331720"/>
            <a:ext cx="251460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11880" y="2331720"/>
            <a:ext cx="73152" cy="2103120"/>
          </a:xfrm>
          <a:prstGeom prst="rect">
            <a:avLst/>
          </a:prstGeom>
          <a:solidFill>
            <a:srgbClr val="1A7C7F"/>
          </a:solidFill>
          <a:ln w="12700">
            <a:solidFill>
              <a:srgbClr val="1A7C7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13048" y="249631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Общество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813048" y="2843784"/>
            <a:ext cx="2194560" cy="1444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институты, доверие, демография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0" y="2331720"/>
            <a:ext cx="251460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400800" y="2331720"/>
            <a:ext cx="73152" cy="2103120"/>
          </a:xfrm>
          <a:prstGeom prst="rect">
            <a:avLst/>
          </a:prstGeom>
          <a:solidFill>
            <a:srgbClr val="3B78B8"/>
          </a:solidFill>
          <a:ln w="12700">
            <a:solidFill>
              <a:srgbClr val="3B78B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01968" y="249631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Экономика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601968" y="2843784"/>
            <a:ext cx="2194560" cy="1444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кредит, инвестиции, производство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9189720" y="2331720"/>
            <a:ext cx="2514600" cy="210312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9189720" y="2331720"/>
            <a:ext cx="73152" cy="2103120"/>
          </a:xfrm>
          <a:prstGeom prst="rect">
            <a:avLst/>
          </a:prstGeom>
          <a:solidFill>
            <a:srgbClr val="7757A8"/>
          </a:solidFill>
          <a:ln w="12700">
            <a:solidFill>
              <a:srgbClr val="7757A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390888" y="249631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Технологии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390888" y="2843784"/>
            <a:ext cx="2194560" cy="144475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R&amp;D, внедрение, насыщение, замещение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3657600" y="49834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66717D"/>
                </a:solidFill>
              </a:rPr>
              <a:t>U — управление · ξ — внешние возмущения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Спираль развития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Память превращает повторение в эволюцию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2148840" y="1280160"/>
            <a:ext cx="786384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86000" y="1435608"/>
            <a:ext cx="7589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Lₙ₊₁ = Lₙ + ΔKnowledge + ΔStructure - ΔLoss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172200" y="3822192"/>
            <a:ext cx="128016" cy="128016"/>
          </a:xfrm>
          <a:prstGeom prst="ellipse">
            <a:avLst/>
          </a:prstGeom>
          <a:solidFill>
            <a:srgbClr val="1A7C7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218756" y="3933765"/>
            <a:ext cx="128016" cy="128016"/>
          </a:xfrm>
          <a:prstGeom prst="ellipse">
            <a:avLst/>
          </a:prstGeom>
          <a:solidFill>
            <a:srgbClr val="1A7C7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151570" y="4081639"/>
            <a:ext cx="128016" cy="128016"/>
          </a:xfrm>
          <a:prstGeom prst="ellipse">
            <a:avLst/>
          </a:prstGeom>
          <a:solidFill>
            <a:srgbClr val="1A7C7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60769" y="4163998"/>
            <a:ext cx="128016" cy="128016"/>
          </a:xfrm>
          <a:prstGeom prst="ellipse">
            <a:avLst/>
          </a:prstGeom>
          <a:solidFill>
            <a:srgbClr val="1A7C7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716164" y="4091848"/>
            <a:ext cx="128016" cy="128016"/>
          </a:xfrm>
          <a:prstGeom prst="ellipse">
            <a:avLst/>
          </a:prstGeom>
          <a:solidFill>
            <a:srgbClr val="1A7C7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541715" y="3843864"/>
            <a:ext cx="128016" cy="128016"/>
          </a:xfrm>
          <a:prstGeom prst="ellipse">
            <a:avLst/>
          </a:prstGeom>
          <a:solidFill>
            <a:srgbClr val="1A7C7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557137" y="3492262"/>
            <a:ext cx="128016" cy="128016"/>
          </a:xfrm>
          <a:prstGeom prst="ellipse">
            <a:avLst/>
          </a:prstGeom>
          <a:solidFill>
            <a:srgbClr val="1A7C7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12949" y="3183396"/>
            <a:ext cx="128016" cy="128016"/>
          </a:xfrm>
          <a:prstGeom prst="ellipse">
            <a:avLst/>
          </a:prstGeom>
          <a:solidFill>
            <a:srgbClr val="1A7C7F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50724" y="3077522"/>
            <a:ext cx="128016" cy="128016"/>
          </a:xfrm>
          <a:prstGeom prst="ellipse">
            <a:avLst/>
          </a:prstGeom>
          <a:solidFill>
            <a:srgbClr val="B58B2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711139" y="3272285"/>
            <a:ext cx="128016" cy="128016"/>
          </a:xfrm>
          <a:prstGeom prst="ellipse">
            <a:avLst/>
          </a:prstGeom>
          <a:solidFill>
            <a:srgbClr val="B58B2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991935" y="3744696"/>
            <a:ext cx="128016" cy="128016"/>
          </a:xfrm>
          <a:prstGeom prst="ellipse">
            <a:avLst/>
          </a:prstGeom>
          <a:solidFill>
            <a:srgbClr val="B58B2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934690" y="4341256"/>
            <a:ext cx="128016" cy="128016"/>
          </a:xfrm>
          <a:prstGeom prst="ellipse">
            <a:avLst/>
          </a:prstGeom>
          <a:solidFill>
            <a:srgbClr val="B58B2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503861" y="4826781"/>
            <a:ext cx="128016" cy="128016"/>
          </a:xfrm>
          <a:prstGeom prst="ellipse">
            <a:avLst/>
          </a:prstGeom>
          <a:solidFill>
            <a:srgbClr val="B58B2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821173" y="4976824"/>
            <a:ext cx="128016" cy="128016"/>
          </a:xfrm>
          <a:prstGeom prst="ellipse">
            <a:avLst/>
          </a:prstGeom>
          <a:solidFill>
            <a:srgbClr val="B58B2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134695" y="4677500"/>
            <a:ext cx="128016" cy="128016"/>
          </a:xfrm>
          <a:prstGeom prst="ellipse">
            <a:avLst/>
          </a:prstGeom>
          <a:solidFill>
            <a:srgbClr val="B58B2D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728754" y="3989480"/>
            <a:ext cx="128016" cy="128016"/>
          </a:xfrm>
          <a:prstGeom prst="ellipse">
            <a:avLst/>
          </a:prstGeom>
          <a:solidFill>
            <a:srgbClr val="7757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807379" y="3144298"/>
            <a:ext cx="128016" cy="128016"/>
          </a:xfrm>
          <a:prstGeom prst="ellipse">
            <a:avLst/>
          </a:prstGeom>
          <a:solidFill>
            <a:srgbClr val="7757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398651" y="2467313"/>
            <a:ext cx="128016" cy="128016"/>
          </a:xfrm>
          <a:prstGeom prst="ellipse">
            <a:avLst/>
          </a:prstGeom>
          <a:solidFill>
            <a:srgbClr val="7757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322905" y="2252595"/>
            <a:ext cx="128016" cy="128016"/>
          </a:xfrm>
          <a:prstGeom prst="ellipse">
            <a:avLst/>
          </a:prstGeom>
          <a:solidFill>
            <a:srgbClr val="7757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244559" y="2637803"/>
            <a:ext cx="128016" cy="128016"/>
          </a:xfrm>
          <a:prstGeom prst="ellipse">
            <a:avLst/>
          </a:prstGeom>
          <a:solidFill>
            <a:srgbClr val="7757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93879" y="3531449"/>
            <a:ext cx="128016" cy="128016"/>
          </a:xfrm>
          <a:prstGeom prst="ellipse">
            <a:avLst/>
          </a:prstGeom>
          <a:solidFill>
            <a:srgbClr val="7757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714531" y="4627636"/>
            <a:ext cx="128016" cy="128016"/>
          </a:xfrm>
          <a:prstGeom prst="ellipse">
            <a:avLst/>
          </a:prstGeom>
          <a:solidFill>
            <a:srgbClr val="7757A8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8680" y="2926080"/>
            <a:ext cx="3108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283F"/>
                </a:solidFill>
              </a:rPr>
              <a:t>Круг повторяет.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4283F"/>
                </a:solidFill>
              </a:rPr>
              <a:t>Спираль накапливает опыт.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8001000" y="2743200"/>
            <a:ext cx="3154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32A31"/>
                </a:solidFill>
              </a:rPr>
              <a:t>Критерий развития: система лучше различает состояние, прогнозирует последствия и выбирает действие.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Гиперграф Науки Циклов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Состояние одновременно принадлежит нескольким измерениям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3794760" y="1234440"/>
            <a:ext cx="457200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931920" y="138988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N = (P, E, C, R, D, L)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103120" y="2743200"/>
            <a:ext cx="1051560" cy="1051560"/>
          </a:xfrm>
          <a:prstGeom prst="ellipse">
            <a:avLst/>
          </a:prstGeom>
          <a:solidFill>
            <a:srgbClr val="B58B2D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103120" y="294436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P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874520" y="3858768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Фаза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840480" y="2103120"/>
            <a:ext cx="1051560" cy="1051560"/>
          </a:xfrm>
          <a:prstGeom prst="ellipse">
            <a:avLst/>
          </a:prstGeom>
          <a:solidFill>
            <a:srgbClr val="4A9366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40480" y="230428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11880" y="3218688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Энергия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989320" y="1828800"/>
            <a:ext cx="1051560" cy="1051560"/>
          </a:xfrm>
          <a:prstGeom prst="ellipse">
            <a:avLst/>
          </a:prstGeom>
          <a:solidFill>
            <a:srgbClr val="1A7C7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89320" y="202996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C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760720" y="2944368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Контекст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046720" y="2331720"/>
            <a:ext cx="1051560" cy="1051560"/>
          </a:xfrm>
          <a:prstGeom prst="ellipse">
            <a:avLst/>
          </a:prstGeom>
          <a:solidFill>
            <a:srgbClr val="3B78B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0" y="253288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7818120" y="3447288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Ресурс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595360" y="4069080"/>
            <a:ext cx="1051560" cy="1051560"/>
          </a:xfrm>
          <a:prstGeom prst="ellipse">
            <a:avLst/>
          </a:prstGeom>
          <a:solidFill>
            <a:srgbClr val="D47A3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595360" y="427024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366760" y="5184648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Действие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035040" y="4892040"/>
            <a:ext cx="1051560" cy="1051560"/>
          </a:xfrm>
          <a:prstGeom prst="ellipse">
            <a:avLst/>
          </a:prstGeom>
          <a:solidFill>
            <a:srgbClr val="7757A8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35040" y="509320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806440" y="6007608"/>
            <a:ext cx="1508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Уровень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166360" y="3154680"/>
            <a:ext cx="1371600" cy="1371600"/>
          </a:xfrm>
          <a:prstGeom prst="ellipse">
            <a:avLst/>
          </a:prstGeom>
          <a:solidFill>
            <a:srgbClr val="14283F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166360" y="3630168"/>
            <a:ext cx="137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STATE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5852160" y="3840480"/>
            <a:ext cx="-3223260" cy="-571500"/>
          </a:xfrm>
          <a:prstGeom prst="line">
            <a:avLst/>
          </a:prstGeom>
          <a:noFill/>
          <a:ln w="19050">
            <a:solidFill>
              <a:srgbClr val="D9DEE6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852160" y="3840480"/>
            <a:ext cx="-1485900" cy="-1211580"/>
          </a:xfrm>
          <a:prstGeom prst="line">
            <a:avLst/>
          </a:prstGeom>
          <a:noFill/>
          <a:ln w="19050">
            <a:solidFill>
              <a:srgbClr val="D9DEE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852160" y="3840480"/>
            <a:ext cx="662940" cy="-1485900"/>
          </a:xfrm>
          <a:prstGeom prst="line">
            <a:avLst/>
          </a:prstGeom>
          <a:noFill/>
          <a:ln w="19050">
            <a:solidFill>
              <a:srgbClr val="D9DEE6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852160" y="3840480"/>
            <a:ext cx="2720340" cy="-982980"/>
          </a:xfrm>
          <a:prstGeom prst="line">
            <a:avLst/>
          </a:prstGeom>
          <a:noFill/>
          <a:ln w="19050">
            <a:solidFill>
              <a:srgbClr val="D9DEE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852160" y="3840480"/>
            <a:ext cx="3268980" cy="754380"/>
          </a:xfrm>
          <a:prstGeom prst="line">
            <a:avLst/>
          </a:prstGeom>
          <a:noFill/>
          <a:ln w="19050">
            <a:solidFill>
              <a:srgbClr val="D9DEE6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852160" y="3840480"/>
            <a:ext cx="708660" cy="1577340"/>
          </a:xfrm>
          <a:prstGeom prst="line">
            <a:avLst/>
          </a:prstGeom>
          <a:noFill/>
          <a:ln w="19050">
            <a:solidFill>
              <a:srgbClr val="D9DEE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Операционная система циклов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Из наблюдения — в диагностируемое состояние и решение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389888" cy="1097280"/>
          </a:xfrm>
          <a:prstGeom prst="roundRect">
            <a:avLst>
              <a:gd name="adj" fmla="val 4167"/>
            </a:avLst>
          </a:prstGeom>
          <a:solidFill>
            <a:srgbClr val="E9F2F2"/>
          </a:solidFill>
          <a:ln w="12700">
            <a:solidFill>
              <a:srgbClr val="1A7C7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52144" y="205740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4283F"/>
                </a:solidFill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31520" y="2359152"/>
            <a:ext cx="1207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32A31"/>
                </a:solidFill>
              </a:rPr>
              <a:t>Наблюдение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984248" y="2276856"/>
            <a:ext cx="256032" cy="320040"/>
          </a:xfrm>
          <a:prstGeom prst="chevron">
            <a:avLst/>
          </a:prstGeom>
          <a:solidFill>
            <a:srgbClr val="D9DEE6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267712" y="1920240"/>
            <a:ext cx="1389888" cy="1097280"/>
          </a:xfrm>
          <a:prstGeom prst="roundRect">
            <a:avLst>
              <a:gd name="adj" fmla="val 4167"/>
            </a:avLst>
          </a:prstGeom>
          <a:solidFill>
            <a:srgbClr val="E9F2F2"/>
          </a:solidFill>
          <a:ln w="12700">
            <a:solidFill>
              <a:srgbClr val="1A7C7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79776" y="205740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4283F"/>
                </a:solidFill>
              </a:rPr>
              <a:t>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359152" y="2359152"/>
            <a:ext cx="1207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32A31"/>
                </a:solidFill>
              </a:rPr>
              <a:t>Нормализация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611880" y="2276856"/>
            <a:ext cx="256032" cy="320040"/>
          </a:xfrm>
          <a:prstGeom prst="chevron">
            <a:avLst/>
          </a:prstGeom>
          <a:solidFill>
            <a:srgbClr val="D9DEE6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895344" y="1920240"/>
            <a:ext cx="1389888" cy="1097280"/>
          </a:xfrm>
          <a:prstGeom prst="roundRect">
            <a:avLst>
              <a:gd name="adj" fmla="val 4167"/>
            </a:avLst>
          </a:prstGeom>
          <a:solidFill>
            <a:srgbClr val="E9F2F2"/>
          </a:solidFill>
          <a:ln w="12700">
            <a:solidFill>
              <a:srgbClr val="1A7C7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07408" y="205740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4283F"/>
                </a:solidFill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986784" y="2359152"/>
            <a:ext cx="1207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32A31"/>
                </a:solidFill>
              </a:rPr>
              <a:t>Фазовая диагностика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239512" y="2276856"/>
            <a:ext cx="256032" cy="320040"/>
          </a:xfrm>
          <a:prstGeom prst="chevron">
            <a:avLst/>
          </a:prstGeom>
          <a:solidFill>
            <a:srgbClr val="D9DEE6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522976" y="1920240"/>
            <a:ext cx="1389888" cy="1097280"/>
          </a:xfrm>
          <a:prstGeom prst="roundRect">
            <a:avLst>
              <a:gd name="adj" fmla="val 4167"/>
            </a:avLst>
          </a:prstGeom>
          <a:solidFill>
            <a:srgbClr val="F5EFE1"/>
          </a:solidFill>
          <a:ln w="12700">
            <a:solidFill>
              <a:srgbClr val="B58B2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35040" y="205740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4283F"/>
                </a:solidFill>
              </a:rPr>
              <a:t>4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614416" y="2359152"/>
            <a:ext cx="1207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32A31"/>
                </a:solidFill>
              </a:rPr>
              <a:t>Сценарный расчёт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867144" y="2276856"/>
            <a:ext cx="256032" cy="320040"/>
          </a:xfrm>
          <a:prstGeom prst="chevron">
            <a:avLst/>
          </a:prstGeom>
          <a:solidFill>
            <a:srgbClr val="D9DEE6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150608" y="1920240"/>
            <a:ext cx="1389888" cy="1097280"/>
          </a:xfrm>
          <a:prstGeom prst="roundRect">
            <a:avLst>
              <a:gd name="adj" fmla="val 4167"/>
            </a:avLst>
          </a:prstGeom>
          <a:solidFill>
            <a:srgbClr val="F5EFE1"/>
          </a:solidFill>
          <a:ln w="12700">
            <a:solidFill>
              <a:srgbClr val="B58B2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662672" y="205740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4283F"/>
                </a:solidFill>
              </a:rPr>
              <a:t>5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242048" y="2359152"/>
            <a:ext cx="1207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32A31"/>
                </a:solidFill>
              </a:rPr>
              <a:t>Выбор действия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8494776" y="2276856"/>
            <a:ext cx="256032" cy="320040"/>
          </a:xfrm>
          <a:prstGeom prst="chevron">
            <a:avLst/>
          </a:prstGeom>
          <a:solidFill>
            <a:srgbClr val="D9DEE6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778240" y="1920240"/>
            <a:ext cx="1389888" cy="1097280"/>
          </a:xfrm>
          <a:prstGeom prst="roundRect">
            <a:avLst>
              <a:gd name="adj" fmla="val 4167"/>
            </a:avLst>
          </a:prstGeom>
          <a:solidFill>
            <a:srgbClr val="EEF0F6"/>
          </a:solidFill>
          <a:ln w="12700">
            <a:solidFill>
              <a:srgbClr val="7757A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290304" y="205740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4283F"/>
                </a:solidFill>
              </a:rPr>
              <a:t>6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8869680" y="2359152"/>
            <a:ext cx="1207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32A31"/>
                </a:solidFill>
              </a:rPr>
              <a:t>Контроль перехода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10122408" y="2276856"/>
            <a:ext cx="256032" cy="320040"/>
          </a:xfrm>
          <a:prstGeom prst="chevron">
            <a:avLst/>
          </a:prstGeom>
          <a:solidFill>
            <a:srgbClr val="D9DEE6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405872" y="1920240"/>
            <a:ext cx="1389888" cy="1097280"/>
          </a:xfrm>
          <a:prstGeom prst="roundRect">
            <a:avLst>
              <a:gd name="adj" fmla="val 4167"/>
            </a:avLst>
          </a:prstGeom>
          <a:solidFill>
            <a:srgbClr val="EEF0F6"/>
          </a:solidFill>
          <a:ln w="12700">
            <a:solidFill>
              <a:srgbClr val="7757A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917936" y="2057400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4283F"/>
                </a:solidFill>
              </a:rPr>
              <a:t>7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10497312" y="2359152"/>
            <a:ext cx="12070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32A31"/>
                </a:solidFill>
              </a:rPr>
              <a:t>Обучение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240280" y="4069080"/>
            <a:ext cx="768096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377440" y="4224528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Decision* = argmaxₐ E[Utility | State, Action=a]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13. Индекс фазовой готовности и прогноз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Инженерные метрики требуют калибровки и ретроспективной проверки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68680" y="1417320"/>
            <a:ext cx="493776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5727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FRI = w₁E + w₂R + w₃K + w₄S - w₅H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355080" y="1417320"/>
            <a:ext cx="493776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92240" y="1572768"/>
            <a:ext cx="4663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Forecast = Ensemble(Spectral, StateSpace, ML, Scenario, Expert)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68680" y="2514600"/>
            <a:ext cx="4937760" cy="205740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68680" y="2514600"/>
            <a:ext cx="73152" cy="2057400"/>
          </a:xfrm>
          <a:prstGeom prst="rect">
            <a:avLst/>
          </a:prstGeom>
          <a:solidFill>
            <a:srgbClr val="B58B2D"/>
          </a:solidFill>
          <a:ln w="12700">
            <a:solidFill>
              <a:srgbClr val="B58B2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69848" y="2679192"/>
            <a:ext cx="4617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FRI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69848" y="3026664"/>
            <a:ext cx="4617720" cy="1399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Нормированный индекс для конкретной предметной области. Не универсальная физическая константа.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355080" y="2514600"/>
            <a:ext cx="4937760" cy="2057400"/>
          </a:xfrm>
          <a:prstGeom prst="roundRect">
            <a:avLst>
              <a:gd name="adj" fmla="val 3111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355080" y="2514600"/>
            <a:ext cx="73152" cy="2057400"/>
          </a:xfrm>
          <a:prstGeom prst="rect">
            <a:avLst/>
          </a:prstGeom>
          <a:solidFill>
            <a:srgbClr val="1A7C7F"/>
          </a:solidFill>
          <a:ln w="12700">
            <a:solidFill>
              <a:srgbClr val="1A7C7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56248" y="2679192"/>
            <a:ext cx="4617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Ансамбль прогноза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556248" y="3026664"/>
            <a:ext cx="4617720" cy="1399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Спектральный анализ, модели состояния, машинное обучение, сценарии и экспертная оценка.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143000" y="5166360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Критерий качества: backtesting + доверительные интервалы + сравнение с наивной моделью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14. Научность против иллюзии закономерности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Теория должна уметь опровергать саму себя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417320"/>
            <a:ext cx="5120640" cy="4251960"/>
          </a:xfrm>
          <a:prstGeom prst="roundRect">
            <a:avLst>
              <a:gd name="adj" fmla="val 1505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417320"/>
            <a:ext cx="73152" cy="4251960"/>
          </a:xfrm>
          <a:prstGeom prst="rect">
            <a:avLst/>
          </a:prstGeom>
          <a:solidFill>
            <a:srgbClr val="4A9366"/>
          </a:solidFill>
          <a:ln w="12700">
            <a:solidFill>
              <a:srgbClr val="4A93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78408" y="1581912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Критерии научности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78408" y="1929384"/>
            <a:ext cx="4800600" cy="3593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Измеримые переменные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Фальсифицируемые гипотезы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Повторяемые методы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Открытые данные и допущения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Проверка устойчивости результата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309360" y="1417320"/>
            <a:ext cx="5120640" cy="4251960"/>
          </a:xfrm>
          <a:prstGeom prst="roundRect">
            <a:avLst>
              <a:gd name="adj" fmla="val 1505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309360" y="1417320"/>
            <a:ext cx="73152" cy="4251960"/>
          </a:xfrm>
          <a:prstGeom prst="rect">
            <a:avLst/>
          </a:prstGeom>
          <a:solidFill>
            <a:srgbClr val="C94A4A"/>
          </a:solidFill>
          <a:ln w="12700">
            <a:solidFill>
              <a:srgbClr val="C94A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10528" y="1581912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Ошибки циклического мышления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10528" y="1929384"/>
            <a:ext cx="4800600" cy="359359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Подгонка периода постфактум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Выбор удобных примеров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Игнорирование структурных сдвигов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Перенос аналогий без доказательств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• Символика вместо данных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15. Реестры Науки Циклов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Каждая закономерность получает паспорт, источник, метод и статус верификации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37160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5361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283F"/>
                </a:solidFill>
              </a:rPr>
              <a:t>RCY-01 Природные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309360" y="137160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73952" y="153619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283F"/>
                </a:solidFill>
              </a:rPr>
              <a:t>RCY-02 Биологические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1520" y="219456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235915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283F"/>
                </a:solidFill>
              </a:rPr>
              <a:t>RCY-03 Климат/геофизика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309360" y="219456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73952" y="235915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283F"/>
                </a:solidFill>
              </a:rPr>
              <a:t>RCY-04 Социальные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731520" y="301752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96112" y="318211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283F"/>
                </a:solidFill>
              </a:rPr>
              <a:t>RCY-05 Экономические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309360" y="301752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73952" y="318211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283F"/>
                </a:solidFill>
              </a:rPr>
              <a:t>RCY-06 Технологические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731520" y="384048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6112" y="400507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283F"/>
                </a:solidFill>
              </a:rPr>
              <a:t>RCY-07 Цивилизационные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309360" y="384048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73952" y="400507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283F"/>
                </a:solidFill>
              </a:rPr>
              <a:t>RCY-08 Бифуркации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31520" y="466344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96112" y="482803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4283F"/>
                </a:solidFill>
              </a:rPr>
              <a:t>RCY-09 Методы прогнозирования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309360" y="4663440"/>
            <a:ext cx="512064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73952" y="4828032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4A4A"/>
                </a:solidFill>
              </a:rPr>
              <a:t>RCY-10 Опровергнутые гипотезы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16. Наука Циклов в архитектуре ЭКВИЛИБРИУМ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Временной слой над объектами, реестрами, гиперграфами и решениями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1828800" y="1371600"/>
            <a:ext cx="850392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965960" y="1527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Reality Model = Objects × Relations × Time × Cycles × Decisions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914400" y="2743200"/>
            <a:ext cx="1874520" cy="1417320"/>
          </a:xfrm>
          <a:prstGeom prst="roundRect">
            <a:avLst>
              <a:gd name="adj" fmla="val 3226"/>
            </a:avLst>
          </a:prstGeom>
          <a:solidFill>
            <a:srgbClr val="B58B2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4128" y="299923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ОБЪЕКТЫ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60704" y="3429000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что существует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154680" y="2743200"/>
            <a:ext cx="1874520" cy="1417320"/>
          </a:xfrm>
          <a:prstGeom prst="roundRect">
            <a:avLst>
              <a:gd name="adj" fmla="val 3226"/>
            </a:avLst>
          </a:prstGeom>
          <a:solidFill>
            <a:srgbClr val="1A7C7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64408" y="299923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СВЯЗИ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00984" y="3429000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как связано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394960" y="2743200"/>
            <a:ext cx="1874520" cy="1417320"/>
          </a:xfrm>
          <a:prstGeom prst="roundRect">
            <a:avLst>
              <a:gd name="adj" fmla="val 3226"/>
            </a:avLst>
          </a:prstGeom>
          <a:solidFill>
            <a:srgbClr val="3B78B8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504688" y="299923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ВРЕМЯ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541264" y="3429000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как меняется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7635240" y="2743200"/>
            <a:ext cx="1874520" cy="1417320"/>
          </a:xfrm>
          <a:prstGeom prst="roundRect">
            <a:avLst>
              <a:gd name="adj" fmla="val 3226"/>
            </a:avLst>
          </a:prstGeom>
          <a:solidFill>
            <a:srgbClr val="7757A8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44968" y="299923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ЦИКЛЫ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781544" y="3429000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в какой фазе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9875520" y="2743200"/>
            <a:ext cx="1874520" cy="1417320"/>
          </a:xfrm>
          <a:prstGeom prst="roundRect">
            <a:avLst>
              <a:gd name="adj" fmla="val 3226"/>
            </a:avLst>
          </a:prstGeom>
          <a:solidFill>
            <a:srgbClr val="4A936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985248" y="2999232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РЕШЕНИЯ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021824" y="3429000"/>
            <a:ext cx="1572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что делать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143000" y="4937760"/>
            <a:ext cx="9875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283F"/>
                </a:solidFill>
              </a:rPr>
              <a:t>Следующий шаг: Атлас Циклов + фазовый классификатор + библиотека сценариев + API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Что изучает Наука Циклов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Не «повторение событий», а временную архитектуру изменения систем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463040"/>
            <a:ext cx="342900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463040"/>
            <a:ext cx="73152" cy="1828800"/>
          </a:xfrm>
          <a:prstGeom prst="rect">
            <a:avLst/>
          </a:prstGeom>
          <a:solidFill>
            <a:srgbClr val="B58B2D"/>
          </a:solidFill>
          <a:ln w="12700">
            <a:solidFill>
              <a:srgbClr val="B58B2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627632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Объект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32688" y="1975104"/>
            <a:ext cx="3108960" cy="11704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Состояния, ритмы, периоды, амплитуды, фазовые сдвиги, память и устойчивость систем.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89120" y="1463040"/>
            <a:ext cx="342900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389120" y="1463040"/>
            <a:ext cx="73152" cy="1828800"/>
          </a:xfrm>
          <a:prstGeom prst="rect">
            <a:avLst/>
          </a:prstGeom>
          <a:solidFill>
            <a:srgbClr val="1A7C7F"/>
          </a:solidFill>
          <a:ln w="12700">
            <a:solidFill>
              <a:srgbClr val="1A7C7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1627632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Предмет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90288" y="1975104"/>
            <a:ext cx="3108960" cy="11704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Закономерности возникновения, роста, насыщения, перехода, кризиса и обновления.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46720" y="1463040"/>
            <a:ext cx="3429000" cy="1828800"/>
          </a:xfrm>
          <a:prstGeom prst="roundRect">
            <a:avLst>
              <a:gd name="adj" fmla="val 35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046720" y="1463040"/>
            <a:ext cx="73152" cy="1828800"/>
          </a:xfrm>
          <a:prstGeom prst="rect">
            <a:avLst/>
          </a:prstGeom>
          <a:solidFill>
            <a:srgbClr val="3B78B8"/>
          </a:solidFill>
          <a:ln w="12700">
            <a:solidFill>
              <a:srgbClr val="3B78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47888" y="1627632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Практика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47888" y="1975104"/>
            <a:ext cx="3108960" cy="11704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Диагностика фазы, прогноз переходов, выбор своевременного действия и обучение системы.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1828800" y="4069080"/>
            <a:ext cx="850392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965960" y="4224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CycleScience = Observation + Mathematics + Validation + Prediction + Control + Learning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50292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83F"/>
                </a:solidFill>
              </a:rPr>
              <a:t>Ключевой принцип: цикл — это форма организации изменений во времени.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Научные основания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Междисциплинарный мост между динамикой, биологией, управлением и системным анализом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463040"/>
            <a:ext cx="333756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31520" y="1463040"/>
            <a:ext cx="73152" cy="1554480"/>
          </a:xfrm>
          <a:prstGeom prst="rect">
            <a:avLst/>
          </a:prstGeom>
          <a:solidFill>
            <a:srgbClr val="B58B2D"/>
          </a:solidFill>
          <a:ln w="12700">
            <a:solidFill>
              <a:srgbClr val="B58B2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32688" y="162763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Динамические системы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32688" y="1975104"/>
            <a:ext cx="3017520" cy="8961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траектории, устойчивость, аттракторы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434840" y="1463040"/>
            <a:ext cx="333756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434840" y="1463040"/>
            <a:ext cx="73152" cy="1554480"/>
          </a:xfrm>
          <a:prstGeom prst="rect">
            <a:avLst/>
          </a:prstGeom>
          <a:solidFill>
            <a:srgbClr val="1A7C7F"/>
          </a:solidFill>
          <a:ln w="12700">
            <a:solidFill>
              <a:srgbClr val="1A7C7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6008" y="162763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Колебания и волны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636008" y="1975104"/>
            <a:ext cx="3017520" cy="8961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частота, фаза, резонанс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138160" y="1463040"/>
            <a:ext cx="333756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138160" y="1463040"/>
            <a:ext cx="73152" cy="1554480"/>
          </a:xfrm>
          <a:prstGeom prst="rect">
            <a:avLst/>
          </a:prstGeom>
          <a:solidFill>
            <a:srgbClr val="3B78B8"/>
          </a:solidFill>
          <a:ln w="12700">
            <a:solidFill>
              <a:srgbClr val="3B78B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39328" y="162763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Хронобиология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339328" y="1975104"/>
            <a:ext cx="3017520" cy="8961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циркадные и ультрадианные ритмы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31520" y="3429000"/>
            <a:ext cx="333756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31520" y="3429000"/>
            <a:ext cx="73152" cy="1554480"/>
          </a:xfrm>
          <a:prstGeom prst="rect">
            <a:avLst/>
          </a:prstGeom>
          <a:solidFill>
            <a:srgbClr val="4A9366"/>
          </a:solidFill>
          <a:ln w="12700">
            <a:solidFill>
              <a:srgbClr val="4A936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2688" y="359359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Теория управления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32688" y="3941064"/>
            <a:ext cx="3017520" cy="8961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обратная связь и коррекция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434840" y="3429000"/>
            <a:ext cx="333756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434840" y="3429000"/>
            <a:ext cx="73152" cy="1554480"/>
          </a:xfrm>
          <a:prstGeom prst="rect">
            <a:avLst/>
          </a:prstGeom>
          <a:solidFill>
            <a:srgbClr val="D47A33"/>
          </a:solidFill>
          <a:ln w="12700">
            <a:solidFill>
              <a:srgbClr val="D47A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36008" y="359359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Синергетика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636008" y="3941064"/>
            <a:ext cx="3017520" cy="8961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самоорганизация и переходы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138160" y="3429000"/>
            <a:ext cx="3337560" cy="1554480"/>
          </a:xfrm>
          <a:prstGeom prst="roundRect">
            <a:avLst>
              <a:gd name="adj" fmla="val 4118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0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138160" y="3429000"/>
            <a:ext cx="73152" cy="1554480"/>
          </a:xfrm>
          <a:prstGeom prst="rect">
            <a:avLst/>
          </a:prstGeom>
          <a:solidFill>
            <a:srgbClr val="7757A8"/>
          </a:solidFill>
          <a:ln w="12700">
            <a:solidFill>
              <a:srgbClr val="7757A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39328" y="359359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83F"/>
                </a:solidFill>
              </a:rPr>
              <a:t>Экономическая динамика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339328" y="3941064"/>
            <a:ext cx="3017520" cy="8961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32A31"/>
                </a:solidFill>
              </a:rPr>
              <a:t>деловые, инвестиционные и инновационные циклы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371600" y="5577840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4A4A"/>
                </a:solidFill>
              </a:rPr>
              <a:t>Разделять: подтверждённые циклы ↔ инженерные модели ↔ гипотезы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Семь аксиом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Каркас теории, который можно проверять данными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22960" y="1371600"/>
            <a:ext cx="411480" cy="411480"/>
          </a:xfrm>
          <a:prstGeom prst="ellipse">
            <a:avLst/>
          </a:prstGeom>
          <a:solidFill>
            <a:srgbClr val="1A7C7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9536" y="1490472"/>
            <a:ext cx="3383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A1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1417320" y="1426464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32A31"/>
                </a:solidFill>
              </a:rPr>
              <a:t>Состояние системы меняется во времени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309360" y="1371600"/>
            <a:ext cx="411480" cy="411480"/>
          </a:xfrm>
          <a:prstGeom prst="ellipse">
            <a:avLst/>
          </a:prstGeom>
          <a:solidFill>
            <a:srgbClr val="1A7C7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45936" y="1490472"/>
            <a:ext cx="3383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A2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903720" y="1426464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32A31"/>
                </a:solidFill>
              </a:rPr>
              <a:t>Многие системы имеют повторяющиеся режимы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22960" y="2423160"/>
            <a:ext cx="411480" cy="411480"/>
          </a:xfrm>
          <a:prstGeom prst="ellipse">
            <a:avLst/>
          </a:prstGeom>
          <a:solidFill>
            <a:srgbClr val="1A7C7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9536" y="2542032"/>
            <a:ext cx="3383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A3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417320" y="2478024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32A31"/>
                </a:solidFill>
              </a:rPr>
              <a:t>Реальный цикл редко идеален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309360" y="2423160"/>
            <a:ext cx="411480" cy="411480"/>
          </a:xfrm>
          <a:prstGeom prst="ellipse">
            <a:avLst/>
          </a:prstGeom>
          <a:solidFill>
            <a:srgbClr val="1A7C7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45936" y="2542032"/>
            <a:ext cx="3383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A4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6903720" y="2478024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32A31"/>
                </a:solidFill>
              </a:rPr>
              <a:t>Фазы требуют разных стратегий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822960" y="3474720"/>
            <a:ext cx="411480" cy="411480"/>
          </a:xfrm>
          <a:prstGeom prst="ellipse">
            <a:avLst/>
          </a:prstGeom>
          <a:solidFill>
            <a:srgbClr val="1A7C7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9536" y="3593592"/>
            <a:ext cx="3383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A5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417320" y="3529584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32A31"/>
                </a:solidFill>
              </a:rPr>
              <a:t>Кризис часто связан с пределами устойчивости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309360" y="3474720"/>
            <a:ext cx="411480" cy="411480"/>
          </a:xfrm>
          <a:prstGeom prst="ellipse">
            <a:avLst/>
          </a:prstGeom>
          <a:solidFill>
            <a:srgbClr val="1A7C7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45936" y="3593592"/>
            <a:ext cx="3383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A6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6903720" y="3529584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32A31"/>
                </a:solidFill>
              </a:rPr>
              <a:t>Обратная связь меняет сам цикл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822960" y="4526280"/>
            <a:ext cx="411480" cy="411480"/>
          </a:xfrm>
          <a:prstGeom prst="ellipse">
            <a:avLst/>
          </a:prstGeom>
          <a:solidFill>
            <a:srgbClr val="B58B2D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9536" y="4645152"/>
            <a:ext cx="3383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A7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1417320" y="4581144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32A31"/>
                </a:solidFill>
              </a:rPr>
              <a:t>Память превращает круг в спираль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Математика циклического процесса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От гармонического ритма к суперпозиции множества частот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22960" y="1417320"/>
            <a:ext cx="484632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5727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x(t) = A sin(ωt + φ) + C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492240" y="1417320"/>
            <a:ext cx="484632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629400" y="157276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ω = 2π / 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2331720"/>
            <a:ext cx="4114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32A31"/>
                </a:solidFill>
              </a:rPr>
              <a:t>A — амплитуда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32A31"/>
                </a:solidFill>
              </a:rPr>
              <a:t>ω — угловая частота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32A31"/>
                </a:solidFill>
              </a:rPr>
              <a:t>φ — фазовый сдвиг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32A31"/>
                </a:solidFill>
              </a:rPr>
              <a:t>C — среднее состояние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12280" y="2331720"/>
            <a:ext cx="3931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32A31"/>
                </a:solidFill>
              </a:rPr>
              <a:t>T — период одного полного оборота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232A31"/>
                </a:solidFill>
              </a:rPr>
              <a:t>В реальных системах T может дрейфовать: T = T(t)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2011680" y="4114800"/>
            <a:ext cx="813816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48840" y="4270248"/>
            <a:ext cx="7863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x(t) = Σ Aᵢ sin(ωᵢt + φᵢ) + ε(t)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828800" y="50749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7C7F"/>
                </a:solidFill>
              </a:rPr>
              <a:t>Наблюдаемое состояние = наложение циклов + шум + внешние возмущения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Расширенный цикл: 12 фаз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От потенциальной возможности до нового витка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824728" y="1207008"/>
            <a:ext cx="512064" cy="512064"/>
          </a:xfrm>
          <a:prstGeom prst="ellipse">
            <a:avLst/>
          </a:prstGeom>
          <a:solidFill>
            <a:srgbClr val="B58B2D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870448" y="12755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01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458968" y="95097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Потенциал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6853428" y="1482647"/>
            <a:ext cx="512064" cy="512064"/>
          </a:xfrm>
          <a:prstGeom prst="ellipse">
            <a:avLst/>
          </a:prstGeom>
          <a:solidFill>
            <a:srgbClr val="4A9366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99148" y="1551227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02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487668" y="1226615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Импульс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7606489" y="2235708"/>
            <a:ext cx="512064" cy="512064"/>
          </a:xfrm>
          <a:prstGeom prst="ellipse">
            <a:avLst/>
          </a:prstGeom>
          <a:solidFill>
            <a:srgbClr val="1A7C7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52209" y="23042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03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240729" y="197967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Активация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7882128" y="3264408"/>
            <a:ext cx="512064" cy="512064"/>
          </a:xfrm>
          <a:prstGeom prst="ellipse">
            <a:avLst/>
          </a:prstGeom>
          <a:solidFill>
            <a:srgbClr val="3B78B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27848" y="33329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04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7516368" y="300837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Рост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7606489" y="4293108"/>
            <a:ext cx="512064" cy="512064"/>
          </a:xfrm>
          <a:prstGeom prst="ellipse">
            <a:avLst/>
          </a:prstGeom>
          <a:solidFill>
            <a:srgbClr val="D47A3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52209" y="43616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05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7240729" y="476859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Ускорение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6853428" y="5046169"/>
            <a:ext cx="512064" cy="512064"/>
          </a:xfrm>
          <a:prstGeom prst="ellipse">
            <a:avLst/>
          </a:prstGeom>
          <a:solidFill>
            <a:srgbClr val="C94A4A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99148" y="5114749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06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6487668" y="5521657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Пик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5824728" y="5321808"/>
            <a:ext cx="512064" cy="512064"/>
          </a:xfrm>
          <a:prstGeom prst="ellipse">
            <a:avLst/>
          </a:prstGeom>
          <a:solidFill>
            <a:srgbClr val="7757A8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870448" y="53903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07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458968" y="579729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Насыщение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96028" y="5046169"/>
            <a:ext cx="512064" cy="512064"/>
          </a:xfrm>
          <a:prstGeom prst="ellipse">
            <a:avLst/>
          </a:prstGeom>
          <a:solidFill>
            <a:srgbClr val="4BA3A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41748" y="5114749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08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4430268" y="5521657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Перенапряжение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4042967" y="4293108"/>
            <a:ext cx="512064" cy="512064"/>
          </a:xfrm>
          <a:prstGeom prst="ellipse">
            <a:avLst/>
          </a:prstGeom>
          <a:solidFill>
            <a:srgbClr val="6F8E5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088687" y="43616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09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3677207" y="476859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Кризис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3767328" y="3264408"/>
            <a:ext cx="512064" cy="512064"/>
          </a:xfrm>
          <a:prstGeom prst="ellipse">
            <a:avLst/>
          </a:prstGeom>
          <a:solidFill>
            <a:srgbClr val="B27942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813048" y="33329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10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3401568" y="300837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Трансформация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042967" y="2235708"/>
            <a:ext cx="512064" cy="512064"/>
          </a:xfrm>
          <a:prstGeom prst="ellipse">
            <a:avLst/>
          </a:prstGeom>
          <a:solidFill>
            <a:srgbClr val="6B6B87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088687" y="23042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11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3677207" y="197967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Стабилизация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4796028" y="1482647"/>
            <a:ext cx="512064" cy="512064"/>
          </a:xfrm>
          <a:prstGeom prst="ellipse">
            <a:avLst/>
          </a:prstGeom>
          <a:solidFill>
            <a:srgbClr val="3A6D79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41748" y="1551227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12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4430268" y="1226615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232A31"/>
                </a:solidFill>
              </a:rPr>
              <a:t>Перезапуск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5367528" y="2807208"/>
            <a:ext cx="1426464" cy="1426464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4283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669280" y="3410712"/>
            <a:ext cx="822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283F"/>
                </a:solidFill>
              </a:rPr>
              <a:t>ЦИКЛ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822960" y="146304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83F"/>
                </a:solidFill>
              </a:rPr>
              <a:t>Временная логика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822960" y="1874520"/>
            <a:ext cx="26517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32A31"/>
                </a:solidFill>
              </a:rPr>
              <a:t>зарождение → развёртывание → максимум → предел → переход → новая конфигурация</a:t>
            </a:r>
            <a:endParaRPr lang="en-US" sz="1500" dirty="0"/>
          </a:p>
        </p:txBody>
      </p:sp>
      <p:sp>
        <p:nvSpPr>
          <p:cNvPr id="44" name="Text 42"/>
          <p:cNvSpPr/>
          <p:nvPr/>
        </p:nvSpPr>
        <p:spPr>
          <a:xfrm>
            <a:off x="8686800" y="1600200"/>
            <a:ext cx="26060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32A31"/>
                </a:solidFill>
              </a:rPr>
              <a:t>Не каждая система проходит кризис обязательно — переход может быть мягким, если коррекция происходит до потери устойчивости.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Девять параметров цикла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То, что измеряется и становится входом для диагностики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22960" y="1417320"/>
            <a:ext cx="333756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81912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B2D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T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83080" y="16002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83F"/>
                </a:solidFill>
              </a:rPr>
              <a:t>Период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526280" y="1417320"/>
            <a:ext cx="333756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90872" y="1581912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B2D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A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0" y="16002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83F"/>
                </a:solidFill>
              </a:rPr>
              <a:t>Амплитуда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229600" y="1417320"/>
            <a:ext cx="333756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94192" y="1581912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B2D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φ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89720" y="160020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83F"/>
                </a:solidFill>
              </a:rPr>
              <a:t>Фаза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22960" y="2926080"/>
            <a:ext cx="333756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87552" y="3090672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B2D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f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783080" y="310896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83F"/>
                </a:solidFill>
              </a:rPr>
              <a:t>Частота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4526280" y="2926080"/>
            <a:ext cx="333756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90872" y="3090672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B2D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K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486400" y="310896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83F"/>
                </a:solidFill>
              </a:rPr>
              <a:t>Когерентность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229600" y="2926080"/>
            <a:ext cx="333756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394192" y="3090672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B2D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H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9189720" y="310896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83F"/>
                </a:solidFill>
              </a:rPr>
              <a:t>Энтропия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822960" y="4434840"/>
            <a:ext cx="333756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87552" y="4599432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B2D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M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783080" y="46177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83F"/>
                </a:solidFill>
              </a:rPr>
              <a:t>Память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4526280" y="4434840"/>
            <a:ext cx="333756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90872" y="4599432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B2D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5486400" y="46177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83F"/>
                </a:solidFill>
              </a:rPr>
              <a:t>Устойчивость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8229600" y="4434840"/>
            <a:ext cx="3337560" cy="11430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EE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394192" y="4599432"/>
            <a:ext cx="685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58B2D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Ad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9189720" y="461772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83F"/>
                </a:solidFill>
              </a:rPr>
              <a:t>Адаптивность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Резонанс и синхронизация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Совпадение ритмов может усилить и развитие, и разрушение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868680" y="1463040"/>
            <a:ext cx="448056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1618488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Δω = |ω₁ - ω₂|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720840" y="1463040"/>
            <a:ext cx="448056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0" y="1618488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Sync ≈ 1 / (1 + Δω)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005840" y="3474720"/>
            <a:ext cx="502920" cy="731520"/>
          </a:xfrm>
          <a:prstGeom prst="line">
            <a:avLst/>
          </a:prstGeom>
          <a:noFill/>
          <a:ln w="25400">
            <a:solidFill>
              <a:srgbClr val="1A7C7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720840" y="3474720"/>
            <a:ext cx="502920" cy="731520"/>
          </a:xfrm>
          <a:prstGeom prst="line">
            <a:avLst/>
          </a:prstGeom>
          <a:noFill/>
          <a:ln w="25400">
            <a:solidFill>
              <a:srgbClr val="B58B2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645920" y="3474720"/>
            <a:ext cx="502920" cy="-731520"/>
          </a:xfrm>
          <a:prstGeom prst="line">
            <a:avLst/>
          </a:prstGeom>
          <a:noFill/>
          <a:ln w="25400">
            <a:solidFill>
              <a:srgbClr val="1A7C7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60920" y="3474720"/>
            <a:ext cx="502920" cy="-731520"/>
          </a:xfrm>
          <a:prstGeom prst="line">
            <a:avLst/>
          </a:prstGeom>
          <a:noFill/>
          <a:ln w="25400">
            <a:solidFill>
              <a:srgbClr val="B58B2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286000" y="3474720"/>
            <a:ext cx="502920" cy="731520"/>
          </a:xfrm>
          <a:prstGeom prst="line">
            <a:avLst/>
          </a:prstGeom>
          <a:noFill/>
          <a:ln w="25400">
            <a:solidFill>
              <a:srgbClr val="1A7C7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01000" y="3474720"/>
            <a:ext cx="502920" cy="731520"/>
          </a:xfrm>
          <a:prstGeom prst="line">
            <a:avLst/>
          </a:prstGeom>
          <a:noFill/>
          <a:ln w="25400">
            <a:solidFill>
              <a:srgbClr val="B58B2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926080" y="3474720"/>
            <a:ext cx="502920" cy="-731520"/>
          </a:xfrm>
          <a:prstGeom prst="line">
            <a:avLst/>
          </a:prstGeom>
          <a:noFill/>
          <a:ln w="25400">
            <a:solidFill>
              <a:srgbClr val="1A7C7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641080" y="3474720"/>
            <a:ext cx="502920" cy="-731520"/>
          </a:xfrm>
          <a:prstGeom prst="line">
            <a:avLst/>
          </a:prstGeom>
          <a:noFill/>
          <a:ln w="25400">
            <a:solidFill>
              <a:srgbClr val="B58B2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566160" y="3474720"/>
            <a:ext cx="502920" cy="731520"/>
          </a:xfrm>
          <a:prstGeom prst="line">
            <a:avLst/>
          </a:prstGeom>
          <a:noFill/>
          <a:ln w="25400">
            <a:solidFill>
              <a:srgbClr val="1A7C7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281160" y="3474720"/>
            <a:ext cx="502920" cy="731520"/>
          </a:xfrm>
          <a:prstGeom prst="line">
            <a:avLst/>
          </a:prstGeom>
          <a:noFill/>
          <a:ln w="25400">
            <a:solidFill>
              <a:srgbClr val="B58B2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206240" y="3474720"/>
            <a:ext cx="502920" cy="-731520"/>
          </a:xfrm>
          <a:prstGeom prst="line">
            <a:avLst/>
          </a:prstGeom>
          <a:noFill/>
          <a:ln w="25400">
            <a:solidFill>
              <a:srgbClr val="1A7C7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921240" y="3474720"/>
            <a:ext cx="502920" cy="-731520"/>
          </a:xfrm>
          <a:prstGeom prst="line">
            <a:avLst/>
          </a:prstGeom>
          <a:noFill/>
          <a:ln w="25400">
            <a:solidFill>
              <a:srgbClr val="B58B2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846320" y="3474720"/>
            <a:ext cx="502920" cy="731520"/>
          </a:xfrm>
          <a:prstGeom prst="line">
            <a:avLst/>
          </a:prstGeom>
          <a:noFill/>
          <a:ln w="25400">
            <a:solidFill>
              <a:srgbClr val="1A7C7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61320" y="3474720"/>
            <a:ext cx="502920" cy="731520"/>
          </a:xfrm>
          <a:prstGeom prst="line">
            <a:avLst/>
          </a:prstGeom>
          <a:noFill/>
          <a:ln w="25400">
            <a:solidFill>
              <a:srgbClr val="B58B2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828800" y="4846320"/>
            <a:ext cx="8595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83F"/>
                </a:solidFill>
              </a:rPr>
              <a:t>Резонанс полезен только при совместимости фаз и наличии запаса устойчивости.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457200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4283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8. Бифуркации: точки смены траектории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713232" y="96012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17D"/>
                </a:solidFill>
              </a:rPr>
              <a:t>Малое изменение параметра может перевести систему в качественно иной режим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3063240" y="1417320"/>
            <a:ext cx="6035040" cy="621792"/>
          </a:xfrm>
          <a:prstGeom prst="roundRect">
            <a:avLst>
              <a:gd name="adj" fmla="val 8824"/>
            </a:avLst>
          </a:prstGeom>
          <a:solidFill>
            <a:srgbClr val="EEF2F6"/>
          </a:solidFill>
          <a:ln w="12700">
            <a:solidFill>
              <a:srgbClr val="D3DA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0" y="1572768"/>
            <a:ext cx="5760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4283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xₙ₊₁ = r xₙ (1 - xₙ)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371600" y="5029200"/>
            <a:ext cx="3749040" cy="-2194560"/>
          </a:xfrm>
          <a:prstGeom prst="line">
            <a:avLst/>
          </a:prstGeom>
          <a:noFill/>
          <a:ln w="38100">
            <a:solidFill>
              <a:srgbClr val="1A7C7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120640" y="2834640"/>
            <a:ext cx="1920240" cy="-1097280"/>
          </a:xfrm>
          <a:prstGeom prst="line">
            <a:avLst/>
          </a:prstGeom>
          <a:noFill/>
          <a:ln w="38100">
            <a:solidFill>
              <a:srgbClr val="B58B2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120640" y="2834640"/>
            <a:ext cx="1920240" cy="1097280"/>
          </a:xfrm>
          <a:prstGeom prst="line">
            <a:avLst/>
          </a:prstGeom>
          <a:noFill/>
          <a:ln w="38100">
            <a:solidFill>
              <a:srgbClr val="C94A4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040880" y="1737360"/>
            <a:ext cx="1828800" cy="-594360"/>
          </a:xfrm>
          <a:prstGeom prst="line">
            <a:avLst/>
          </a:prstGeom>
          <a:noFill/>
          <a:ln w="25400">
            <a:solidFill>
              <a:srgbClr val="3B78B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040880" y="1737360"/>
            <a:ext cx="1828800" cy="594360"/>
          </a:xfrm>
          <a:prstGeom prst="line">
            <a:avLst/>
          </a:prstGeom>
          <a:noFill/>
          <a:ln w="25400">
            <a:solidFill>
              <a:srgbClr val="7757A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040880" y="3931920"/>
            <a:ext cx="1828800" cy="-594360"/>
          </a:xfrm>
          <a:prstGeom prst="line">
            <a:avLst/>
          </a:prstGeom>
          <a:noFill/>
          <a:ln w="25400">
            <a:solidFill>
              <a:srgbClr val="D47A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040880" y="3931920"/>
            <a:ext cx="1828800" cy="594360"/>
          </a:xfrm>
          <a:prstGeom prst="line">
            <a:avLst/>
          </a:prstGeom>
          <a:noFill/>
          <a:ln w="25400">
            <a:solidFill>
              <a:srgbClr val="C94A4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05840" y="5303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717D"/>
                </a:solidFill>
              </a:rPr>
              <a:t>устойчивость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389120" y="23317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58B2D"/>
                </a:solidFill>
              </a:rPr>
              <a:t>бифуркация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138160" y="470916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4283F"/>
                </a:solidFill>
              </a:rPr>
              <a:t>несколько возможных режимов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473952"/>
            <a:ext cx="4572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A8492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Наука Циклов — ЭКВИЛИБРИУМ</dc:title>
  <dc:subject>Наука Циклов — ЭКВИЛИБРИУМ</dc:subject>
  <dc:creator>OpenAI</dc:creator>
  <cp:lastModifiedBy>OpenAI</cp:lastModifiedBy>
  <cp:revision>1</cp:revision>
  <dcterms:created xsi:type="dcterms:W3CDTF">2026-08-24T07:43:37Z</dcterms:created>
  <dcterms:modified xsi:type="dcterms:W3CDTF">2026-08-24T07:43:37Z</dcterms:modified>
</cp:coreProperties>
</file>