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76200">
            <a:solidFill>
              <a:srgbClr val="1F7A8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13×20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8549640" y="6446520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Нарративы и ценности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C"/>
          </a:solidFill>
          <a:ln w="12700">
            <a:solidFill>
              <a:srgbClr val="F7FAF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818120" y="502920"/>
            <a:ext cx="3749040" cy="3749040"/>
          </a:xfrm>
          <a:prstGeom prst="arc">
            <a:avLst/>
          </a:prstGeom>
          <a:solidFill>
            <a:srgbClr val="EAF4F6">
              <a:alpha val="65000"/>
            </a:srgbClr>
          </a:solidFill>
          <a:ln w="25400">
            <a:solidFill>
              <a:srgbClr val="9ACAD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439912" y="1152144"/>
            <a:ext cx="2487168" cy="2487168"/>
          </a:xfrm>
          <a:prstGeom prst="ellipse">
            <a:avLst/>
          </a:prstGeom>
          <a:solidFill>
            <a:srgbClr val="FFFFFF">
              <a:alpha val="82000"/>
            </a:srgbClr>
          </a:solidFill>
          <a:ln w="25400">
            <a:solidFill>
              <a:srgbClr val="3AAFA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34272" y="1746504"/>
            <a:ext cx="1298448" cy="1298448"/>
          </a:xfrm>
          <a:prstGeom prst="ellipse">
            <a:avLst/>
          </a:prstGeom>
          <a:solidFill>
            <a:srgbClr val="F0F8F9"/>
          </a:solidFill>
          <a:ln w="25400">
            <a:solidFill>
              <a:srgbClr val="1F7A8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454896" y="2167128"/>
            <a:ext cx="457200" cy="457200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051560"/>
            <a:ext cx="6858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НАРРАТИВЫ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 ЦЕННОСТИ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13232" y="278892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7A8C"/>
                </a:solidFill>
              </a:rPr>
              <a:t>ЭКВИЛИБРИУМ • Архитектура 13×20 • Основа ядра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13232" y="3401568"/>
            <a:ext cx="6355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24343C"/>
                </a:solidFill>
              </a:rPr>
              <a:t>Смысловой слой системы: ценности → нарративы → метрики → доказательства → решения → обратная связь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13232" y="4663440"/>
            <a:ext cx="2084832" cy="530352"/>
          </a:xfrm>
          <a:prstGeom prst="roundRect">
            <a:avLst>
              <a:gd name="adj" fmla="val 10345"/>
            </a:avLst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3232" y="4837176"/>
            <a:ext cx="20848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13 полей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971800" y="4663440"/>
            <a:ext cx="2084832" cy="530352"/>
          </a:xfrm>
          <a:prstGeom prst="roundRect">
            <a:avLst>
              <a:gd name="adj" fmla="val 10345"/>
            </a:avLst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971800" y="4837176"/>
            <a:ext cx="20848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20 осей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230368" y="4663440"/>
            <a:ext cx="2084832" cy="530352"/>
          </a:xfrm>
          <a:prstGeom prst="roundRect">
            <a:avLst>
              <a:gd name="adj" fmla="val 10345"/>
            </a:avLst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30368" y="4837176"/>
            <a:ext cx="20848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260 ячеек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13232" y="5650992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87982"/>
                </a:solidFill>
              </a:rPr>
              <a:t>Методологическая презентация • версия 1.0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Паспорт нарратива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Каждый нарратив должен быть формализован так, чтобы его можно было проверять и пересматривать.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49808" y="13533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ID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2286000" y="1353312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Связь с ячейкой Eᵢⱼ</a:t>
            </a:r>
            <a:endParaRPr lang="en-US" sz="1020" dirty="0"/>
          </a:p>
        </p:txBody>
      </p:sp>
      <p:sp>
        <p:nvSpPr>
          <p:cNvPr id="6" name="Shape 4"/>
          <p:cNvSpPr/>
          <p:nvPr/>
        </p:nvSpPr>
        <p:spPr>
          <a:xfrm>
            <a:off x="749808" y="1920240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2103120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Название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286000" y="2103120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Краткая формулировка</a:t>
            </a:r>
            <a:endParaRPr lang="en-US" sz="1020" dirty="0"/>
          </a:p>
        </p:txBody>
      </p:sp>
      <p:sp>
        <p:nvSpPr>
          <p:cNvPr id="9" name="Shape 7"/>
          <p:cNvSpPr/>
          <p:nvPr/>
        </p:nvSpPr>
        <p:spPr>
          <a:xfrm>
            <a:off x="749808" y="2670048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852928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Ценность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286000" y="2852928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Нормативный ориентир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749808" y="3419856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49808" y="3602736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Нарратив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286000" y="3602736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Причинно-следственная картина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749808" y="4169664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4352544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Антинарратив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286000" y="4352544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Крайность или искажение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749808" y="4919472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9808" y="510235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Объект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286000" y="5102352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Человек / организация / территория / государство / проект</a:t>
            </a:r>
            <a:endParaRPr lang="en-US" sz="1020" dirty="0"/>
          </a:p>
        </p:txBody>
      </p:sp>
      <p:sp>
        <p:nvSpPr>
          <p:cNvPr id="21" name="Text 19"/>
          <p:cNvSpPr/>
          <p:nvPr/>
        </p:nvSpPr>
        <p:spPr>
          <a:xfrm>
            <a:off x="6254496" y="13533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Метрики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790688" y="1353312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Наблюдаемые показатели</a:t>
            </a:r>
            <a:endParaRPr lang="en-US" sz="1020" dirty="0"/>
          </a:p>
        </p:txBody>
      </p:sp>
      <p:sp>
        <p:nvSpPr>
          <p:cNvPr id="23" name="Shape 21"/>
          <p:cNvSpPr/>
          <p:nvPr/>
        </p:nvSpPr>
        <p:spPr>
          <a:xfrm>
            <a:off x="6254496" y="1920240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54496" y="2103120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Доказательства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790688" y="2103120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Источники, статистика, исследования</a:t>
            </a:r>
            <a:endParaRPr lang="en-US" sz="1020" dirty="0"/>
          </a:p>
        </p:txBody>
      </p:sp>
      <p:sp>
        <p:nvSpPr>
          <p:cNvPr id="26" name="Shape 24"/>
          <p:cNvSpPr/>
          <p:nvPr/>
        </p:nvSpPr>
        <p:spPr>
          <a:xfrm>
            <a:off x="6254496" y="2670048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54496" y="2852928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Оптимум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790688" y="2852928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Целевой диапазон, а не автоматически 100</a:t>
            </a:r>
            <a:endParaRPr lang="en-US" sz="1020" dirty="0"/>
          </a:p>
        </p:txBody>
      </p:sp>
      <p:sp>
        <p:nvSpPr>
          <p:cNvPr id="29" name="Shape 27"/>
          <p:cNvSpPr/>
          <p:nvPr/>
        </p:nvSpPr>
        <p:spPr>
          <a:xfrm>
            <a:off x="6254496" y="3419856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54496" y="3602736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Динамика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790688" y="3602736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Направление и скорость изменения</a:t>
            </a:r>
            <a:endParaRPr lang="en-US" sz="1020" dirty="0"/>
          </a:p>
        </p:txBody>
      </p:sp>
      <p:sp>
        <p:nvSpPr>
          <p:cNvPr id="32" name="Shape 30"/>
          <p:cNvSpPr/>
          <p:nvPr/>
        </p:nvSpPr>
        <p:spPr>
          <a:xfrm>
            <a:off x="6254496" y="4169664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54496" y="4352544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Риски вмешательства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790688" y="4352544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Побочные эффекты улучшения показателя</a:t>
            </a:r>
            <a:endParaRPr lang="en-US" sz="1020" dirty="0"/>
          </a:p>
        </p:txBody>
      </p:sp>
      <p:sp>
        <p:nvSpPr>
          <p:cNvPr id="35" name="Shape 33"/>
          <p:cNvSpPr/>
          <p:nvPr/>
        </p:nvSpPr>
        <p:spPr>
          <a:xfrm>
            <a:off x="6254496" y="4919472"/>
            <a:ext cx="4983480" cy="0"/>
          </a:xfrm>
          <a:prstGeom prst="line">
            <a:avLst/>
          </a:prstGeom>
          <a:noFill/>
          <a:ln w="10160">
            <a:solidFill>
              <a:srgbClr val="D9E3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254496" y="510235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7A8C"/>
                </a:solidFill>
              </a:rPr>
              <a:t>Механизмы развития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790688" y="5102352"/>
            <a:ext cx="3703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24343C"/>
                </a:solidFill>
              </a:rPr>
              <a:t>Институты, образование, стимулы, инфраструктура, технологии</a:t>
            </a:r>
            <a:endParaRPr lang="en-US" sz="10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Правила применения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Смысловой профиль — инструмент развития и диагностики, а не механизм автоматического ранжирования человека.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507492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417320"/>
            <a:ext cx="64008" cy="1170432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563624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Не оценивать по одной ячейке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32688" y="1901952"/>
            <a:ext cx="4764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Нужен профиль, контекст, динамика и неопределённость.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6263640" y="1417320"/>
            <a:ext cx="507492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63640" y="1417320"/>
            <a:ext cx="64008" cy="1170432"/>
          </a:xfrm>
          <a:prstGeom prst="rect">
            <a:avLst/>
          </a:prstGeom>
          <a:solidFill>
            <a:srgbClr val="B85C5C"/>
          </a:solidFill>
          <a:ln w="12700">
            <a:solidFill>
              <a:srgbClr val="B85C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64808" y="1563624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Не лишать прав по индексу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64808" y="1901952"/>
            <a:ext cx="4764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Ценностная оценка не должна быть основанием дискриминации или автоматизированного наказания.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731520" y="2907792"/>
            <a:ext cx="507492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907792"/>
            <a:ext cx="64008" cy="1170432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32688" y="3054096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Разделять факт и интерпретацию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932688" y="3392424"/>
            <a:ext cx="4764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Пользователь должен видеть, что является данными, а что — нормативной моделью.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6263640" y="2907792"/>
            <a:ext cx="507492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63640" y="2907792"/>
            <a:ext cx="64008" cy="1170432"/>
          </a:xfrm>
          <a:prstGeom prst="rect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64808" y="3054096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Раскрывать методику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64808" y="3392424"/>
            <a:ext cx="4764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Для публичных решений — источники, веса, формулы, допущения и ошибки измерения.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731520" y="4398264"/>
            <a:ext cx="507492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31520" y="4398264"/>
            <a:ext cx="64008" cy="1170432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2688" y="4544568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Давать право на пересмотр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932688" y="4882896"/>
            <a:ext cx="4764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Оценка должна допускать обжалование и альтернативное доказательство.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6263640" y="4398264"/>
            <a:ext cx="507492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63640" y="4398264"/>
            <a:ext cx="64008" cy="1170432"/>
          </a:xfrm>
          <a:prstGeom prst="rect">
            <a:avLst/>
          </a:prstGeom>
          <a:solidFill>
            <a:srgbClr val="6366F1"/>
          </a:solidFill>
          <a:ln w="12700">
            <a:solidFill>
              <a:srgbClr val="6366F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64808" y="4544568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Не максимизировать один показатель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464808" y="4882896"/>
            <a:ext cx="4764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Цель — целостность и устойчивое согласование полей, а не победа одной ценности над всеми другими.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Расчётный контур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Нарратив становится частью ядра только тогда, когда связан с измерением и качеством доказательства.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04672" y="1627632"/>
            <a:ext cx="1417320" cy="14173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E3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874520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F7A8C"/>
                </a:solidFill>
              </a:rPr>
              <a:t>V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21792" y="31729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15313B"/>
                </a:solidFill>
              </a:rPr>
              <a:t>Текущее значение</a:t>
            </a:r>
            <a:endParaRPr lang="en-US" sz="1020" dirty="0"/>
          </a:p>
        </p:txBody>
      </p:sp>
      <p:sp>
        <p:nvSpPr>
          <p:cNvPr id="7" name="Text 5"/>
          <p:cNvSpPr/>
          <p:nvPr/>
        </p:nvSpPr>
        <p:spPr>
          <a:xfrm>
            <a:off x="621792" y="347472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87982"/>
                </a:solidFill>
              </a:rPr>
              <a:t>0–100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072384" y="1627632"/>
            <a:ext cx="1417320" cy="14173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E3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72384" y="1874520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F7A8C"/>
                </a:solidFill>
              </a:rPr>
              <a:t>W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2889504" y="31729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15313B"/>
                </a:solidFill>
              </a:rPr>
              <a:t>Вес важности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2889504" y="347472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87982"/>
                </a:solidFill>
              </a:rPr>
              <a:t>0–1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340096" y="1627632"/>
            <a:ext cx="1417320" cy="14173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E3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40096" y="1874520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F7A8C"/>
                </a:solidFill>
              </a:rPr>
              <a:t>D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5157216" y="31729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15313B"/>
                </a:solidFill>
              </a:rPr>
              <a:t>Динамика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5157216" y="347472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87982"/>
                </a:solidFill>
              </a:rPr>
              <a:t>−1 / 0 / +1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607808" y="1627632"/>
            <a:ext cx="1417320" cy="14173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E3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07808" y="1874520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F7A8C"/>
                </a:solidFill>
              </a:rPr>
              <a:t>R</a:t>
            </a:r>
            <a:endParaRPr lang="en-US" sz="2300" dirty="0"/>
          </a:p>
        </p:txBody>
      </p:sp>
      <p:sp>
        <p:nvSpPr>
          <p:cNvPr id="18" name="Text 16"/>
          <p:cNvSpPr/>
          <p:nvPr/>
        </p:nvSpPr>
        <p:spPr>
          <a:xfrm>
            <a:off x="7424928" y="31729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15313B"/>
                </a:solidFill>
              </a:rPr>
              <a:t>Риск перекоса</a:t>
            </a:r>
            <a:endParaRPr lang="en-US" sz="1020" dirty="0"/>
          </a:p>
        </p:txBody>
      </p:sp>
      <p:sp>
        <p:nvSpPr>
          <p:cNvPr id="19" name="Text 17"/>
          <p:cNvSpPr/>
          <p:nvPr/>
        </p:nvSpPr>
        <p:spPr>
          <a:xfrm>
            <a:off x="7424928" y="347472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87982"/>
                </a:solidFill>
              </a:rPr>
              <a:t>0–1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9875520" y="1627632"/>
            <a:ext cx="1417320" cy="1417320"/>
          </a:xfrm>
          <a:prstGeom prst="ellipse">
            <a:avLst/>
          </a:prstGeom>
          <a:solidFill>
            <a:srgbClr val="DDEFF2"/>
          </a:solidFill>
          <a:ln w="19050">
            <a:solidFill>
              <a:srgbClr val="1F7A8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75520" y="1874520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F7A8C"/>
                </a:solidFill>
              </a:rPr>
              <a:t>C</a:t>
            </a:r>
            <a:endParaRPr lang="en-US" sz="2300" dirty="0"/>
          </a:p>
        </p:txBody>
      </p:sp>
      <p:sp>
        <p:nvSpPr>
          <p:cNvPr id="22" name="Text 20"/>
          <p:cNvSpPr/>
          <p:nvPr/>
        </p:nvSpPr>
        <p:spPr>
          <a:xfrm>
            <a:off x="9692640" y="31729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15313B"/>
                </a:solidFill>
              </a:rPr>
              <a:t>Достоверность</a:t>
            </a:r>
            <a:endParaRPr lang="en-US" sz="1020" dirty="0"/>
          </a:p>
        </p:txBody>
      </p:sp>
      <p:sp>
        <p:nvSpPr>
          <p:cNvPr id="23" name="Text 21"/>
          <p:cNvSpPr/>
          <p:nvPr/>
        </p:nvSpPr>
        <p:spPr>
          <a:xfrm>
            <a:off x="9692640" y="347472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87982"/>
                </a:solidFill>
              </a:rPr>
              <a:t>0–1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051560" y="4224528"/>
            <a:ext cx="10058400" cy="1051560"/>
          </a:xfrm>
          <a:prstGeom prst="roundRect">
            <a:avLst>
              <a:gd name="adj" fmla="val 5217"/>
            </a:avLst>
          </a:prstGeom>
          <a:solidFill>
            <a:srgbClr val="EAF4F6"/>
          </a:solidFill>
          <a:ln w="12700">
            <a:solidFill>
              <a:srgbClr val="B9DAD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325880" y="4507992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313B"/>
                </a:solidFill>
              </a:rPr>
              <a:t>Итоговая оценка должна учитывать не только уровень показателя, но и вес, направление изменения, риск системного перекоса и качество доказательств.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Цикл управления ЭКВИЛИБРИУМ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Смысловой слой соединяется с наблюдением, решением и проверкой результата.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449824" y="1078992"/>
            <a:ext cx="1316736" cy="768096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532120" y="1243584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788152" y="1252728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Ценность</a:t>
            </a:r>
            <a:endParaRPr lang="en-US" sz="920" dirty="0"/>
          </a:p>
        </p:txBody>
      </p:sp>
      <p:sp>
        <p:nvSpPr>
          <p:cNvPr id="7" name="Shape 5"/>
          <p:cNvSpPr/>
          <p:nvPr/>
        </p:nvSpPr>
        <p:spPr>
          <a:xfrm>
            <a:off x="7454217" y="1681591"/>
            <a:ext cx="1316736" cy="768096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36513" y="1846183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792545" y="1855327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Нарратив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8284464" y="3136392"/>
            <a:ext cx="1316736" cy="768096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66760" y="3300984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622792" y="3310128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Метрика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7454217" y="4591193"/>
            <a:ext cx="1316736" cy="768096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36513" y="4755785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792545" y="4764929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Доказательство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5449824" y="5193792"/>
            <a:ext cx="1316736" cy="768096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532120" y="5358384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788152" y="5367528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Решение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3445431" y="4591193"/>
            <a:ext cx="1316736" cy="768096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27727" y="4755785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783759" y="4764929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Результат</a:t>
            </a:r>
            <a:endParaRPr lang="en-US" sz="920" dirty="0"/>
          </a:p>
        </p:txBody>
      </p:sp>
      <p:sp>
        <p:nvSpPr>
          <p:cNvPr id="22" name="Shape 20"/>
          <p:cNvSpPr/>
          <p:nvPr/>
        </p:nvSpPr>
        <p:spPr>
          <a:xfrm>
            <a:off x="2615184" y="3136392"/>
            <a:ext cx="1316736" cy="768096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697480" y="3300984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7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953512" y="3310128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Обратная связь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3445431" y="1681591"/>
            <a:ext cx="1316736" cy="768096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27727" y="1846183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8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783759" y="1855327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</a:rPr>
              <a:t>Коррекция</a:t>
            </a:r>
            <a:endParaRPr lang="en-US" sz="920" dirty="0"/>
          </a:p>
        </p:txBody>
      </p:sp>
      <p:sp>
        <p:nvSpPr>
          <p:cNvPr id="28" name="Shape 26"/>
          <p:cNvSpPr/>
          <p:nvPr/>
        </p:nvSpPr>
        <p:spPr>
          <a:xfrm>
            <a:off x="4754880" y="2578608"/>
            <a:ext cx="2743200" cy="1874520"/>
          </a:xfrm>
          <a:prstGeom prst="ellipse">
            <a:avLst/>
          </a:prstGeom>
          <a:solidFill>
            <a:srgbClr val="FFFFFF"/>
          </a:solidFill>
          <a:ln w="15240">
            <a:solidFill>
              <a:srgbClr val="D9E3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83480" y="3063240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313B"/>
                </a:solidFill>
              </a:rPr>
              <a:t>ДИНАМИЧЕСКОЕ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15313B"/>
                </a:solidFill>
              </a:rPr>
              <a:t>РАВНОВЕСИЕ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Следующий уровень развития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ядра 20 ячеек — к полной методологии 260 ячеек и цифровому сканеру.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572768"/>
            <a:ext cx="1938528" cy="3520440"/>
          </a:xfrm>
          <a:prstGeom prst="roundRect">
            <a:avLst>
              <a:gd name="adj" fmla="val 2830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35024" y="1810512"/>
            <a:ext cx="731520" cy="731520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35024" y="203911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96112" y="2788920"/>
            <a:ext cx="16093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Паспорта 20 ячеек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3456432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5–10 метрик на каждую ячейку; источники; пороги; целевые диапазоны.</a:t>
            </a:r>
            <a:endParaRPr lang="en-US" sz="920" dirty="0"/>
          </a:p>
        </p:txBody>
      </p:sp>
      <p:sp>
        <p:nvSpPr>
          <p:cNvPr id="9" name="Shape 7"/>
          <p:cNvSpPr/>
          <p:nvPr/>
        </p:nvSpPr>
        <p:spPr>
          <a:xfrm>
            <a:off x="2990088" y="1572768"/>
            <a:ext cx="1938528" cy="3520440"/>
          </a:xfrm>
          <a:prstGeom prst="roundRect">
            <a:avLst>
              <a:gd name="adj" fmla="val 2830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93592" y="1810512"/>
            <a:ext cx="731520" cy="731520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93592" y="203911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154680" y="2788920"/>
            <a:ext cx="16093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Калибровка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172968" y="3456432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Экспертные панели, пилотные данные, проверка весов и шкал.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5248656" y="1572768"/>
            <a:ext cx="1938528" cy="3520440"/>
          </a:xfrm>
          <a:prstGeom prst="roundRect">
            <a:avLst>
              <a:gd name="adj" fmla="val 2830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852160" y="1810512"/>
            <a:ext cx="731520" cy="731520"/>
          </a:xfrm>
          <a:prstGeom prst="ellipse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52160" y="203911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13248" y="2788920"/>
            <a:ext cx="16093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Сканер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431536" y="3456432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Интерфейс ввода, профили, красные зоны, динамика, доказательность.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7507224" y="1572768"/>
            <a:ext cx="1938528" cy="3520440"/>
          </a:xfrm>
          <a:prstGeom prst="roundRect">
            <a:avLst>
              <a:gd name="adj" fmla="val 2830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10728" y="1810512"/>
            <a:ext cx="731520" cy="731520"/>
          </a:xfrm>
          <a:prstGeom prst="ellipse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10728" y="203911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671816" y="2788920"/>
            <a:ext cx="16093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Расширение 13×20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690104" y="3456432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Полные 260 паспортов и межъячеечные связи.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9765792" y="1572768"/>
            <a:ext cx="1938528" cy="3520440"/>
          </a:xfrm>
          <a:prstGeom prst="roundRect">
            <a:avLst>
              <a:gd name="adj" fmla="val 2830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69296" y="1810512"/>
            <a:ext cx="731520" cy="731520"/>
          </a:xfrm>
          <a:prstGeom prst="ellipse">
            <a:avLst/>
          </a:prstGeom>
          <a:solidFill>
            <a:srgbClr val="B85C5C"/>
          </a:solidFill>
          <a:ln w="12700">
            <a:solidFill>
              <a:srgbClr val="B85C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369296" y="203911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930384" y="2788920"/>
            <a:ext cx="16093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Контур решений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948672" y="3456432"/>
            <a:ext cx="15727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Сценарии вмешательства, оценка побочных эффектов и контроль результата.</a:t>
            </a:r>
            <a:endParaRPr lang="en-US" sz="920" dirty="0"/>
          </a:p>
        </p:txBody>
      </p:sp>
      <p:sp>
        <p:nvSpPr>
          <p:cNvPr id="29" name="Text 27"/>
          <p:cNvSpPr/>
          <p:nvPr/>
        </p:nvSpPr>
        <p:spPr>
          <a:xfrm>
            <a:off x="1051560" y="5605272"/>
            <a:ext cx="10149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7A8C"/>
                </a:solidFill>
              </a:rPr>
              <a:t>Цель: превратить ценности из декларации в прозрачную, проверяемую и корректируемую систему развития.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Что задаёт смысловой слой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Нарративы не заменяют данные — они связывают ценность, доказательство и управленческое решение.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342900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508760"/>
            <a:ext cx="64008" cy="1600200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655064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Ценность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41248" y="1993392"/>
            <a:ext cx="31181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Нормативный ориентир: что система считает важным и достойным сохранения.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4434840" y="1508760"/>
            <a:ext cx="342900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34840" y="1508760"/>
            <a:ext cx="64008" cy="16002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655064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Нарратив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636008" y="1993392"/>
            <a:ext cx="31181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Проверяемая причинно-следственная конструкция: почему это важно и какое направление развития желательно.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8229600" y="1508760"/>
            <a:ext cx="342900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0" y="1508760"/>
            <a:ext cx="64008" cy="1600200"/>
          </a:xfrm>
          <a:prstGeom prst="rect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0768" y="1655064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Метрика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430768" y="1993392"/>
            <a:ext cx="31181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Наблюдаемый показатель, по которому проверяется проявление ценности в реальности.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640080" y="3566160"/>
            <a:ext cx="342900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566160"/>
            <a:ext cx="64008" cy="1600200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3712464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Доказательство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41248" y="4050792"/>
            <a:ext cx="31181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Источники, статистика, исследования, документы и наблюдаемые результаты.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4434840" y="3566160"/>
            <a:ext cx="342900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34840" y="3566160"/>
            <a:ext cx="64008" cy="1600200"/>
          </a:xfrm>
          <a:prstGeom prst="rect">
            <a:avLst/>
          </a:prstGeom>
          <a:solidFill>
            <a:srgbClr val="B85C5C"/>
          </a:solidFill>
          <a:ln w="12700">
            <a:solidFill>
              <a:srgbClr val="B85C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36008" y="3712464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Решение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636008" y="4050792"/>
            <a:ext cx="31181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Допустимое действие с учётом контекста, рисков, свободы и побочных эффектов.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8229600" y="3566160"/>
            <a:ext cx="3429000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0" y="3566160"/>
            <a:ext cx="64008" cy="1600200"/>
          </a:xfrm>
          <a:prstGeom prst="rect">
            <a:avLst/>
          </a:prstGeom>
          <a:solidFill>
            <a:srgbClr val="3AAFA9"/>
          </a:solidFill>
          <a:ln w="12700">
            <a:solidFill>
              <a:srgbClr val="3AAFA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30768" y="3712464"/>
            <a:ext cx="3118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Обратная связь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8430768" y="4050792"/>
            <a:ext cx="3118104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Пересмотр оценки и решения при появлении новых данных.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Архитектура 13 × 20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 полей описывают уровни системы. 20 ценностных осей задают измеряемые напряжения внутри каждого поля.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44475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95528" y="159105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207008" y="157276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Исток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207008" y="1874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474720" y="144475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11880" y="159105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023360" y="157276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Сознание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023360" y="1874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6291072" y="144475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8232" y="159105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839712" y="157276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Информация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839712" y="1874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9107424" y="144475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244584" y="159105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656064" y="157276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Энергия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656064" y="187452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58368" y="254203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95528" y="268833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05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207008" y="267004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Время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207008" y="297180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474720" y="254203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11880" y="268833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06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023360" y="267004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Пространство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023360" y="297180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291072" y="254203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28232" y="268833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07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39712" y="267004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Природа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839712" y="297180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9107424" y="254203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244584" y="268833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08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9656064" y="267004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Человек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9656064" y="297180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58368" y="363931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95528" y="378561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09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207008" y="376732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Общество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1207008" y="406908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3474720" y="363931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611880" y="378561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10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023360" y="376732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Экономика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4023360" y="406908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6291072" y="363931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428232" y="378561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11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6839712" y="376732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Технологии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6839712" y="406908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9107424" y="363931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244584" y="378561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12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9656064" y="376732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Культура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9656064" y="406908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поле системы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58368" y="4736592"/>
            <a:ext cx="2487168" cy="749808"/>
          </a:xfrm>
          <a:prstGeom prst="roundRect">
            <a:avLst>
              <a:gd name="adj" fmla="val 6098"/>
            </a:avLst>
          </a:prstGeom>
          <a:solidFill>
            <a:srgbClr val="DDEFF2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95528" y="4882896"/>
            <a:ext cx="3840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7A8C"/>
                </a:solidFill>
              </a:rPr>
              <a:t>13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1207008" y="486460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313B"/>
                </a:solidFill>
              </a:rPr>
              <a:t>Целостность</a:t>
            </a:r>
            <a:endParaRPr lang="en-US" sz="1200" dirty="0"/>
          </a:p>
        </p:txBody>
      </p:sp>
      <p:sp>
        <p:nvSpPr>
          <p:cNvPr id="55" name="Text 53"/>
          <p:cNvSpPr/>
          <p:nvPr/>
        </p:nvSpPr>
        <p:spPr>
          <a:xfrm>
            <a:off x="1207008" y="516636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982"/>
                </a:solidFill>
              </a:rPr>
              <a:t>интегральный уровень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658368" y="5193792"/>
            <a:ext cx="10927080" cy="822960"/>
          </a:xfrm>
          <a:prstGeom prst="roundRect">
            <a:avLst>
              <a:gd name="adj" fmla="val 5556"/>
            </a:avLst>
          </a:prstGeom>
          <a:solidFill>
            <a:srgbClr val="EAF4F6"/>
          </a:solidFill>
          <a:ln w="12700">
            <a:solidFill>
              <a:srgbClr val="B9DADF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14400" y="5449824"/>
            <a:ext cx="10378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5313B"/>
                </a:solidFill>
              </a:rPr>
              <a:t>Результат: 13 × 20 = 260 ячеек состояния. Каждая ячейка получает смысл, метрики, вес, динамику, риск и уровень достоверности.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Двадцать ценностных осей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«добро против зла», а управляемые напряжения системы. Оптимум зависит от контекста и не обязан находиться на краю шкалы.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49808" y="14264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4767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3856" y="13990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Смысл ↔ Пустота</a:t>
            </a:r>
            <a:endParaRPr lang="en-US" sz="1120" dirty="0"/>
          </a:p>
        </p:txBody>
      </p:sp>
      <p:sp>
        <p:nvSpPr>
          <p:cNvPr id="7" name="Shape 5"/>
          <p:cNvSpPr/>
          <p:nvPr/>
        </p:nvSpPr>
        <p:spPr>
          <a:xfrm>
            <a:off x="749808" y="18836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9339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2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33856" y="18562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Истина ↔ Иллюзия</a:t>
            </a:r>
            <a:endParaRPr lang="en-US" sz="1120" dirty="0"/>
          </a:p>
        </p:txBody>
      </p:sp>
      <p:sp>
        <p:nvSpPr>
          <p:cNvPr id="10" name="Shape 8"/>
          <p:cNvSpPr/>
          <p:nvPr/>
        </p:nvSpPr>
        <p:spPr>
          <a:xfrm>
            <a:off x="749808" y="23408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23911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3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33856" y="23134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Развитие ↔ Деградация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749808" y="27980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28483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4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33856" y="27706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Креативность ↔ Пассивность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749808" y="32552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9808" y="33055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5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33856" y="32278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Инновация ↔ Реакционность</a:t>
            </a:r>
            <a:endParaRPr lang="en-US" sz="1120" dirty="0"/>
          </a:p>
        </p:txBody>
      </p:sp>
      <p:sp>
        <p:nvSpPr>
          <p:cNvPr id="19" name="Shape 17"/>
          <p:cNvSpPr/>
          <p:nvPr/>
        </p:nvSpPr>
        <p:spPr>
          <a:xfrm>
            <a:off x="749808" y="37124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37627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6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33856" y="36850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Сопереживание ↔ Равнодушие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749808" y="41696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9808" y="42199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7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33856" y="41422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Ценность жизни ↔ Обесценивание</a:t>
            </a:r>
            <a:endParaRPr lang="en-US" sz="1120" dirty="0"/>
          </a:p>
        </p:txBody>
      </p:sp>
      <p:sp>
        <p:nvSpPr>
          <p:cNvPr id="25" name="Shape 23"/>
          <p:cNvSpPr/>
          <p:nvPr/>
        </p:nvSpPr>
        <p:spPr>
          <a:xfrm>
            <a:off x="749808" y="46268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" y="46771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8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1133856" y="45994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Свобода ↔ Подчинение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749808" y="50840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49808" y="51343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9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33856" y="50566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Ответственность ↔ Перекладывание</a:t>
            </a:r>
            <a:endParaRPr lang="en-US" sz="1120" dirty="0"/>
          </a:p>
        </p:txBody>
      </p:sp>
      <p:sp>
        <p:nvSpPr>
          <p:cNvPr id="31" name="Shape 29"/>
          <p:cNvSpPr/>
          <p:nvPr/>
        </p:nvSpPr>
        <p:spPr>
          <a:xfrm>
            <a:off x="749808" y="5541264"/>
            <a:ext cx="256032" cy="256032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49808" y="55915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10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1133856" y="55138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Любовь ↔ Потребление</a:t>
            </a:r>
            <a:endParaRPr lang="en-US" sz="1120" dirty="0"/>
          </a:p>
        </p:txBody>
      </p:sp>
      <p:sp>
        <p:nvSpPr>
          <p:cNvPr id="34" name="Shape 32"/>
          <p:cNvSpPr/>
          <p:nvPr/>
        </p:nvSpPr>
        <p:spPr>
          <a:xfrm>
            <a:off x="6309360" y="14264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309360" y="14767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11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6693408" y="13990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Семья ↔ Разобщённость</a:t>
            </a:r>
            <a:endParaRPr lang="en-US" sz="1120" dirty="0"/>
          </a:p>
        </p:txBody>
      </p:sp>
      <p:sp>
        <p:nvSpPr>
          <p:cNvPr id="37" name="Shape 35"/>
          <p:cNvSpPr/>
          <p:nvPr/>
        </p:nvSpPr>
        <p:spPr>
          <a:xfrm>
            <a:off x="6309360" y="18836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09360" y="19339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12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6693408" y="18562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Дух ↔ Материя</a:t>
            </a:r>
            <a:endParaRPr lang="en-US" sz="1120" dirty="0"/>
          </a:p>
        </p:txBody>
      </p:sp>
      <p:sp>
        <p:nvSpPr>
          <p:cNvPr id="40" name="Shape 38"/>
          <p:cNvSpPr/>
          <p:nvPr/>
        </p:nvSpPr>
        <p:spPr>
          <a:xfrm>
            <a:off x="6309360" y="23408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309360" y="23911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13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6693408" y="23134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Труд ↔ Рента</a:t>
            </a:r>
            <a:endParaRPr lang="en-US" sz="1120" dirty="0"/>
          </a:p>
        </p:txBody>
      </p:sp>
      <p:sp>
        <p:nvSpPr>
          <p:cNvPr id="43" name="Shape 41"/>
          <p:cNvSpPr/>
          <p:nvPr/>
        </p:nvSpPr>
        <p:spPr>
          <a:xfrm>
            <a:off x="6309360" y="27980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309360" y="28483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14</a:t>
            </a:r>
            <a:endParaRPr lang="en-US" sz="750" dirty="0"/>
          </a:p>
        </p:txBody>
      </p:sp>
      <p:sp>
        <p:nvSpPr>
          <p:cNvPr id="45" name="Text 43"/>
          <p:cNvSpPr/>
          <p:nvPr/>
        </p:nvSpPr>
        <p:spPr>
          <a:xfrm>
            <a:off x="6693408" y="27706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Альтруизм ↔ Эгоизм</a:t>
            </a:r>
            <a:endParaRPr lang="en-US" sz="1120" dirty="0"/>
          </a:p>
        </p:txBody>
      </p:sp>
      <p:sp>
        <p:nvSpPr>
          <p:cNvPr id="46" name="Shape 44"/>
          <p:cNvSpPr/>
          <p:nvPr/>
        </p:nvSpPr>
        <p:spPr>
          <a:xfrm>
            <a:off x="6309360" y="32552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309360" y="33055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15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6693408" y="32278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Коллектив ↔ Индивидуализм</a:t>
            </a:r>
            <a:endParaRPr lang="en-US" sz="1120" dirty="0"/>
          </a:p>
        </p:txBody>
      </p:sp>
      <p:sp>
        <p:nvSpPr>
          <p:cNvPr id="49" name="Shape 47"/>
          <p:cNvSpPr/>
          <p:nvPr/>
        </p:nvSpPr>
        <p:spPr>
          <a:xfrm>
            <a:off x="6309360" y="37124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309360" y="37627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16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6693408" y="36850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Гармония ↔ Конфликт</a:t>
            </a:r>
            <a:endParaRPr lang="en-US" sz="1120" dirty="0"/>
          </a:p>
        </p:txBody>
      </p:sp>
      <p:sp>
        <p:nvSpPr>
          <p:cNvPr id="52" name="Shape 50"/>
          <p:cNvSpPr/>
          <p:nvPr/>
        </p:nvSpPr>
        <p:spPr>
          <a:xfrm>
            <a:off x="6309360" y="41696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6309360" y="42199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17</a:t>
            </a:r>
            <a:endParaRPr lang="en-US" sz="750" dirty="0"/>
          </a:p>
        </p:txBody>
      </p:sp>
      <p:sp>
        <p:nvSpPr>
          <p:cNvPr id="54" name="Text 52"/>
          <p:cNvSpPr/>
          <p:nvPr/>
        </p:nvSpPr>
        <p:spPr>
          <a:xfrm>
            <a:off x="6693408" y="41422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Устойчивость ↔ Хаос</a:t>
            </a:r>
            <a:endParaRPr lang="en-US" sz="1120" dirty="0"/>
          </a:p>
        </p:txBody>
      </p:sp>
      <p:sp>
        <p:nvSpPr>
          <p:cNvPr id="55" name="Shape 53"/>
          <p:cNvSpPr/>
          <p:nvPr/>
        </p:nvSpPr>
        <p:spPr>
          <a:xfrm>
            <a:off x="6309360" y="46268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309360" y="46771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18</a:t>
            </a:r>
            <a:endParaRPr lang="en-US" sz="750" dirty="0"/>
          </a:p>
        </p:txBody>
      </p:sp>
      <p:sp>
        <p:nvSpPr>
          <p:cNvPr id="57" name="Text 55"/>
          <p:cNvSpPr/>
          <p:nvPr/>
        </p:nvSpPr>
        <p:spPr>
          <a:xfrm>
            <a:off x="6693408" y="45994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Осознанность ↔ Автоматизм</a:t>
            </a:r>
            <a:endParaRPr lang="en-US" sz="1120" dirty="0"/>
          </a:p>
        </p:txBody>
      </p:sp>
      <p:sp>
        <p:nvSpPr>
          <p:cNvPr id="58" name="Shape 56"/>
          <p:cNvSpPr/>
          <p:nvPr/>
        </p:nvSpPr>
        <p:spPr>
          <a:xfrm>
            <a:off x="6309360" y="50840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309360" y="51343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19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6693408" y="50566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Справедливость ↔ Искажение</a:t>
            </a:r>
            <a:endParaRPr lang="en-US" sz="1120" dirty="0"/>
          </a:p>
        </p:txBody>
      </p:sp>
      <p:sp>
        <p:nvSpPr>
          <p:cNvPr id="61" name="Shape 59"/>
          <p:cNvSpPr/>
          <p:nvPr/>
        </p:nvSpPr>
        <p:spPr>
          <a:xfrm>
            <a:off x="6309360" y="5541264"/>
            <a:ext cx="256032" cy="256032"/>
          </a:xfrm>
          <a:prstGeom prst="ellipse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309360" y="5591556"/>
            <a:ext cx="256032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FFFFF"/>
                </a:solidFill>
              </a:rPr>
              <a:t>20</a:t>
            </a:r>
            <a:endParaRPr lang="en-US" sz="750" dirty="0"/>
          </a:p>
        </p:txBody>
      </p:sp>
      <p:sp>
        <p:nvSpPr>
          <p:cNvPr id="63" name="Text 61"/>
          <p:cNvSpPr/>
          <p:nvPr/>
        </p:nvSpPr>
        <p:spPr>
          <a:xfrm>
            <a:off x="6693408" y="551383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24343C"/>
                </a:solidFill>
              </a:rPr>
              <a:t>Эволюция ↔ Стагнация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Группировка ценностей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 осей можно читать как пять взаимосвязанных контуров развития.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389888"/>
            <a:ext cx="10698480" cy="758952"/>
          </a:xfrm>
          <a:prstGeom prst="roundRect">
            <a:avLst>
              <a:gd name="adj" fmla="val 8434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536192"/>
            <a:ext cx="502920" cy="502920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63677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481328" y="1517904"/>
            <a:ext cx="9802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Смысл и познание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481328" y="1810512"/>
            <a:ext cx="9738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87982"/>
                </a:solidFill>
              </a:rPr>
              <a:t>Смысл • Истина • Осознанность • Дух/материя — Способность понимать цель, различать факт и интерпретацию, видеть последствия.</a:t>
            </a:r>
            <a:endParaRPr lang="en-US" sz="920" dirty="0"/>
          </a:p>
        </p:txBody>
      </p:sp>
      <p:sp>
        <p:nvSpPr>
          <p:cNvPr id="9" name="Shape 7"/>
          <p:cNvSpPr/>
          <p:nvPr/>
        </p:nvSpPr>
        <p:spPr>
          <a:xfrm>
            <a:off x="731520" y="2304288"/>
            <a:ext cx="10698480" cy="758952"/>
          </a:xfrm>
          <a:prstGeom prst="roundRect">
            <a:avLst>
              <a:gd name="adj" fmla="val 8434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68680" y="2450592"/>
            <a:ext cx="502920" cy="502920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255117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481328" y="2432304"/>
            <a:ext cx="9802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Человек и отношения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81328" y="2724912"/>
            <a:ext cx="9738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87982"/>
                </a:solidFill>
              </a:rPr>
              <a:t>Сопереживание • Ценность жизни • Свобода • Ответственность • Любовь • Семья — Достоинство, субъектность, взаимность и устойчивые человеческие связи.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731520" y="3218688"/>
            <a:ext cx="10698480" cy="758952"/>
          </a:xfrm>
          <a:prstGeom prst="roundRect">
            <a:avLst>
              <a:gd name="adj" fmla="val 8434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68680" y="3364992"/>
            <a:ext cx="502920" cy="502920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" y="346557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481328" y="3346704"/>
            <a:ext cx="9802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Созидание и развитие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81328" y="3639312"/>
            <a:ext cx="9738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87982"/>
                </a:solidFill>
              </a:rPr>
              <a:t>Развитие • Креативность • Инновация • Труд • Эволюция — Наращивание способностей и создание полезной ценности.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731520" y="4133088"/>
            <a:ext cx="10698480" cy="758952"/>
          </a:xfrm>
          <a:prstGeom prst="roundRect">
            <a:avLst>
              <a:gd name="adj" fmla="val 8434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279392"/>
            <a:ext cx="502920" cy="502920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37997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81328" y="4261104"/>
            <a:ext cx="9802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Общество и справедливость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481328" y="4553712"/>
            <a:ext cx="9738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87982"/>
                </a:solidFill>
              </a:rPr>
              <a:t>Альтруизм • Коллектив/индивидуум • Гармония • Справедливость — Согласование личного интереса, кооперации, правил и общего блага.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731520" y="5047488"/>
            <a:ext cx="10698480" cy="758952"/>
          </a:xfrm>
          <a:prstGeom prst="roundRect">
            <a:avLst>
              <a:gd name="adj" fmla="val 8434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68680" y="5193792"/>
            <a:ext cx="502920" cy="502920"/>
          </a:xfrm>
          <a:prstGeom prst="ellipse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481328" y="5175504"/>
            <a:ext cx="9802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313B"/>
                </a:solidFill>
              </a:rPr>
              <a:t>Устойчивость системы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481328" y="5468112"/>
            <a:ext cx="97383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687982"/>
                </a:solidFill>
              </a:rPr>
              <a:t>Устойчивость • баланс свободы и порядка • управление конфликтами — Способность сохранять функции, учиться, восстанавливаться и не разрушать собственную основу.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Ядро: 20 ключевых ячеек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Минимальный смысловой контур для первого прототипа ЭКВИЛИБРИУМ.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13232" y="13533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353312"/>
            <a:ext cx="73152" cy="356616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" y="14447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E8.18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645920" y="14356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Человек</a:t>
            </a:r>
            <a:endParaRPr lang="en-US" sz="920" dirty="0"/>
          </a:p>
        </p:txBody>
      </p:sp>
      <p:sp>
        <p:nvSpPr>
          <p:cNvPr id="8" name="Text 6"/>
          <p:cNvSpPr/>
          <p:nvPr/>
        </p:nvSpPr>
        <p:spPr>
          <a:xfrm>
            <a:off x="2724912" y="14356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Осознанность</a:t>
            </a:r>
            <a:endParaRPr lang="en-US" sz="920" dirty="0"/>
          </a:p>
        </p:txBody>
      </p:sp>
      <p:sp>
        <p:nvSpPr>
          <p:cNvPr id="9" name="Shape 7"/>
          <p:cNvSpPr/>
          <p:nvPr/>
        </p:nvSpPr>
        <p:spPr>
          <a:xfrm>
            <a:off x="713232" y="18105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3232" y="1810512"/>
            <a:ext cx="73152" cy="356616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77824" y="19019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E8.9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645920" y="18928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Человек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2724912" y="18928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Ответственность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713232" y="22677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13232" y="2267712"/>
            <a:ext cx="73152" cy="356616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7824" y="23591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E8.6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645920" y="23500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Человек</a:t>
            </a:r>
            <a:endParaRPr lang="en-US" sz="920" dirty="0"/>
          </a:p>
        </p:txBody>
      </p:sp>
      <p:sp>
        <p:nvSpPr>
          <p:cNvPr id="18" name="Text 16"/>
          <p:cNvSpPr/>
          <p:nvPr/>
        </p:nvSpPr>
        <p:spPr>
          <a:xfrm>
            <a:off x="2724912" y="23500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Сопереживание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713232" y="27249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3232" y="2724912"/>
            <a:ext cx="73152" cy="356616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77824" y="28163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E8.8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645920" y="28072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Человек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2724912" y="28072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Свобода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713232" y="31821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13232" y="3182112"/>
            <a:ext cx="73152" cy="356616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77824" y="32735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E8.3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645920" y="32644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Человек</a:t>
            </a:r>
            <a:endParaRPr lang="en-US" sz="920" dirty="0"/>
          </a:p>
        </p:txBody>
      </p:sp>
      <p:sp>
        <p:nvSpPr>
          <p:cNvPr id="28" name="Text 26"/>
          <p:cNvSpPr/>
          <p:nvPr/>
        </p:nvSpPr>
        <p:spPr>
          <a:xfrm>
            <a:off x="2724912" y="32644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Развитие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713232" y="36393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13232" y="3639312"/>
            <a:ext cx="73152" cy="356616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77824" y="37307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E2.2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645920" y="37216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Сознание</a:t>
            </a:r>
            <a:endParaRPr lang="en-US" sz="920" dirty="0"/>
          </a:p>
        </p:txBody>
      </p:sp>
      <p:sp>
        <p:nvSpPr>
          <p:cNvPr id="33" name="Text 31"/>
          <p:cNvSpPr/>
          <p:nvPr/>
        </p:nvSpPr>
        <p:spPr>
          <a:xfrm>
            <a:off x="2724912" y="37216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Истина</a:t>
            </a:r>
            <a:endParaRPr lang="en-US" sz="920" dirty="0"/>
          </a:p>
        </p:txBody>
      </p:sp>
      <p:sp>
        <p:nvSpPr>
          <p:cNvPr id="34" name="Shape 32"/>
          <p:cNvSpPr/>
          <p:nvPr/>
        </p:nvSpPr>
        <p:spPr>
          <a:xfrm>
            <a:off x="713232" y="40965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13232" y="4096512"/>
            <a:ext cx="73152" cy="356616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77824" y="41879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E2.18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1645920" y="41788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Сознание</a:t>
            </a:r>
            <a:endParaRPr lang="en-US" sz="920" dirty="0"/>
          </a:p>
        </p:txBody>
      </p:sp>
      <p:sp>
        <p:nvSpPr>
          <p:cNvPr id="38" name="Text 36"/>
          <p:cNvSpPr/>
          <p:nvPr/>
        </p:nvSpPr>
        <p:spPr>
          <a:xfrm>
            <a:off x="2724912" y="41788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Осознанность</a:t>
            </a:r>
            <a:endParaRPr lang="en-US" sz="920" dirty="0"/>
          </a:p>
        </p:txBody>
      </p:sp>
      <p:sp>
        <p:nvSpPr>
          <p:cNvPr id="39" name="Shape 37"/>
          <p:cNvSpPr/>
          <p:nvPr/>
        </p:nvSpPr>
        <p:spPr>
          <a:xfrm>
            <a:off x="713232" y="45537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13232" y="4553712"/>
            <a:ext cx="73152" cy="356616"/>
          </a:xfrm>
          <a:prstGeom prst="rect">
            <a:avLst/>
          </a:prstGeom>
          <a:solidFill>
            <a:srgbClr val="4E9BAE"/>
          </a:solidFill>
          <a:ln w="12700">
            <a:solidFill>
              <a:srgbClr val="4E9BA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77824" y="46451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E3.2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1645920" y="46360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Информация</a:t>
            </a:r>
            <a:endParaRPr lang="en-US" sz="920" dirty="0"/>
          </a:p>
        </p:txBody>
      </p:sp>
      <p:sp>
        <p:nvSpPr>
          <p:cNvPr id="43" name="Text 41"/>
          <p:cNvSpPr/>
          <p:nvPr/>
        </p:nvSpPr>
        <p:spPr>
          <a:xfrm>
            <a:off x="2724912" y="46360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Чистота информации</a:t>
            </a:r>
            <a:endParaRPr lang="en-US" sz="920" dirty="0"/>
          </a:p>
        </p:txBody>
      </p:sp>
      <p:sp>
        <p:nvSpPr>
          <p:cNvPr id="44" name="Shape 42"/>
          <p:cNvSpPr/>
          <p:nvPr/>
        </p:nvSpPr>
        <p:spPr>
          <a:xfrm>
            <a:off x="713232" y="50109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13232" y="5010912"/>
            <a:ext cx="73152" cy="356616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77824" y="51023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E9.19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1645920" y="50932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Общество</a:t>
            </a:r>
            <a:endParaRPr lang="en-US" sz="920" dirty="0"/>
          </a:p>
        </p:txBody>
      </p:sp>
      <p:sp>
        <p:nvSpPr>
          <p:cNvPr id="48" name="Text 46"/>
          <p:cNvSpPr/>
          <p:nvPr/>
        </p:nvSpPr>
        <p:spPr>
          <a:xfrm>
            <a:off x="2724912" y="50932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Справедливость</a:t>
            </a:r>
            <a:endParaRPr lang="en-US" sz="920" dirty="0"/>
          </a:p>
        </p:txBody>
      </p:sp>
      <p:sp>
        <p:nvSpPr>
          <p:cNvPr id="49" name="Shape 47"/>
          <p:cNvSpPr/>
          <p:nvPr/>
        </p:nvSpPr>
        <p:spPr>
          <a:xfrm>
            <a:off x="713232" y="54681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13232" y="5468112"/>
            <a:ext cx="73152" cy="356616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77824" y="55595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E9.15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1645920" y="55504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Общество</a:t>
            </a:r>
            <a:endParaRPr lang="en-US" sz="920" dirty="0"/>
          </a:p>
        </p:txBody>
      </p:sp>
      <p:sp>
        <p:nvSpPr>
          <p:cNvPr id="53" name="Text 51"/>
          <p:cNvSpPr/>
          <p:nvPr/>
        </p:nvSpPr>
        <p:spPr>
          <a:xfrm>
            <a:off x="2724912" y="55504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Кооперация</a:t>
            </a:r>
            <a:endParaRPr lang="en-US" sz="920" dirty="0"/>
          </a:p>
        </p:txBody>
      </p:sp>
      <p:sp>
        <p:nvSpPr>
          <p:cNvPr id="54" name="Shape 52"/>
          <p:cNvSpPr/>
          <p:nvPr/>
        </p:nvSpPr>
        <p:spPr>
          <a:xfrm>
            <a:off x="6309360" y="13533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309360" y="1353312"/>
            <a:ext cx="73152" cy="356616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473952" y="14447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E9.16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7242048" y="14356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Общество</a:t>
            </a:r>
            <a:endParaRPr lang="en-US" sz="920" dirty="0"/>
          </a:p>
        </p:txBody>
      </p:sp>
      <p:sp>
        <p:nvSpPr>
          <p:cNvPr id="58" name="Text 56"/>
          <p:cNvSpPr/>
          <p:nvPr/>
        </p:nvSpPr>
        <p:spPr>
          <a:xfrm>
            <a:off x="8321040" y="14356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Гармония</a:t>
            </a:r>
            <a:endParaRPr lang="en-US" sz="920" dirty="0"/>
          </a:p>
        </p:txBody>
      </p:sp>
      <p:sp>
        <p:nvSpPr>
          <p:cNvPr id="59" name="Shape 57"/>
          <p:cNvSpPr/>
          <p:nvPr/>
        </p:nvSpPr>
        <p:spPr>
          <a:xfrm>
            <a:off x="6309360" y="18105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309360" y="1810512"/>
            <a:ext cx="73152" cy="356616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6473952" y="19019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E9.7</a:t>
            </a:r>
            <a:endParaRPr lang="en-US" sz="850" dirty="0"/>
          </a:p>
        </p:txBody>
      </p:sp>
      <p:sp>
        <p:nvSpPr>
          <p:cNvPr id="62" name="Text 60"/>
          <p:cNvSpPr/>
          <p:nvPr/>
        </p:nvSpPr>
        <p:spPr>
          <a:xfrm>
            <a:off x="7242048" y="18928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Общество</a:t>
            </a:r>
            <a:endParaRPr lang="en-US" sz="920" dirty="0"/>
          </a:p>
        </p:txBody>
      </p:sp>
      <p:sp>
        <p:nvSpPr>
          <p:cNvPr id="63" name="Text 61"/>
          <p:cNvSpPr/>
          <p:nvPr/>
        </p:nvSpPr>
        <p:spPr>
          <a:xfrm>
            <a:off x="8321040" y="18928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Ценность жизни</a:t>
            </a:r>
            <a:endParaRPr lang="en-US" sz="920" dirty="0"/>
          </a:p>
        </p:txBody>
      </p:sp>
      <p:sp>
        <p:nvSpPr>
          <p:cNvPr id="64" name="Shape 62"/>
          <p:cNvSpPr/>
          <p:nvPr/>
        </p:nvSpPr>
        <p:spPr>
          <a:xfrm>
            <a:off x="6309360" y="22677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6309360" y="2267712"/>
            <a:ext cx="73152" cy="356616"/>
          </a:xfrm>
          <a:prstGeom prst="rect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473952" y="23591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E10.13</a:t>
            </a:r>
            <a:endParaRPr lang="en-US" sz="850" dirty="0"/>
          </a:p>
        </p:txBody>
      </p:sp>
      <p:sp>
        <p:nvSpPr>
          <p:cNvPr id="67" name="Text 65"/>
          <p:cNvSpPr/>
          <p:nvPr/>
        </p:nvSpPr>
        <p:spPr>
          <a:xfrm>
            <a:off x="7242048" y="23500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Экономика</a:t>
            </a:r>
            <a:endParaRPr lang="en-US" sz="920" dirty="0"/>
          </a:p>
        </p:txBody>
      </p:sp>
      <p:sp>
        <p:nvSpPr>
          <p:cNvPr id="68" name="Text 66"/>
          <p:cNvSpPr/>
          <p:nvPr/>
        </p:nvSpPr>
        <p:spPr>
          <a:xfrm>
            <a:off x="8321040" y="23500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Труд</a:t>
            </a:r>
            <a:endParaRPr lang="en-US" sz="920" dirty="0"/>
          </a:p>
        </p:txBody>
      </p:sp>
      <p:sp>
        <p:nvSpPr>
          <p:cNvPr id="69" name="Shape 67"/>
          <p:cNvSpPr/>
          <p:nvPr/>
        </p:nvSpPr>
        <p:spPr>
          <a:xfrm>
            <a:off x="6309360" y="27249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309360" y="2724912"/>
            <a:ext cx="73152" cy="356616"/>
          </a:xfrm>
          <a:prstGeom prst="rect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473952" y="28163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E10.19</a:t>
            </a:r>
            <a:endParaRPr lang="en-US" sz="850" dirty="0"/>
          </a:p>
        </p:txBody>
      </p:sp>
      <p:sp>
        <p:nvSpPr>
          <p:cNvPr id="72" name="Text 70"/>
          <p:cNvSpPr/>
          <p:nvPr/>
        </p:nvSpPr>
        <p:spPr>
          <a:xfrm>
            <a:off x="7242048" y="28072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Экономика</a:t>
            </a:r>
            <a:endParaRPr lang="en-US" sz="920" dirty="0"/>
          </a:p>
        </p:txBody>
      </p:sp>
      <p:sp>
        <p:nvSpPr>
          <p:cNvPr id="73" name="Text 71"/>
          <p:cNvSpPr/>
          <p:nvPr/>
        </p:nvSpPr>
        <p:spPr>
          <a:xfrm>
            <a:off x="8321040" y="28072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Справедливость</a:t>
            </a:r>
            <a:endParaRPr lang="en-US" sz="920" dirty="0"/>
          </a:p>
        </p:txBody>
      </p:sp>
      <p:sp>
        <p:nvSpPr>
          <p:cNvPr id="74" name="Shape 72"/>
          <p:cNvSpPr/>
          <p:nvPr/>
        </p:nvSpPr>
        <p:spPr>
          <a:xfrm>
            <a:off x="6309360" y="31821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309360" y="3182112"/>
            <a:ext cx="73152" cy="356616"/>
          </a:xfrm>
          <a:prstGeom prst="rect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473952" y="32735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E10.17</a:t>
            </a:r>
            <a:endParaRPr lang="en-US" sz="850" dirty="0"/>
          </a:p>
        </p:txBody>
      </p:sp>
      <p:sp>
        <p:nvSpPr>
          <p:cNvPr id="77" name="Text 75"/>
          <p:cNvSpPr/>
          <p:nvPr/>
        </p:nvSpPr>
        <p:spPr>
          <a:xfrm>
            <a:off x="7242048" y="32644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Экономика</a:t>
            </a:r>
            <a:endParaRPr lang="en-US" sz="920" dirty="0"/>
          </a:p>
        </p:txBody>
      </p:sp>
      <p:sp>
        <p:nvSpPr>
          <p:cNvPr id="78" name="Text 76"/>
          <p:cNvSpPr/>
          <p:nvPr/>
        </p:nvSpPr>
        <p:spPr>
          <a:xfrm>
            <a:off x="8321040" y="32644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Устойчивость</a:t>
            </a:r>
            <a:endParaRPr lang="en-US" sz="920" dirty="0"/>
          </a:p>
        </p:txBody>
      </p:sp>
      <p:sp>
        <p:nvSpPr>
          <p:cNvPr id="79" name="Shape 77"/>
          <p:cNvSpPr/>
          <p:nvPr/>
        </p:nvSpPr>
        <p:spPr>
          <a:xfrm>
            <a:off x="6309360" y="36393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309360" y="3639312"/>
            <a:ext cx="73152" cy="356616"/>
          </a:xfrm>
          <a:prstGeom prst="rect">
            <a:avLst/>
          </a:prstGeom>
          <a:solidFill>
            <a:srgbClr val="6366F1"/>
          </a:solidFill>
          <a:ln w="12700">
            <a:solidFill>
              <a:srgbClr val="6366F1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473952" y="37307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E11.5</a:t>
            </a:r>
            <a:endParaRPr lang="en-US" sz="850" dirty="0"/>
          </a:p>
        </p:txBody>
      </p:sp>
      <p:sp>
        <p:nvSpPr>
          <p:cNvPr id="82" name="Text 80"/>
          <p:cNvSpPr/>
          <p:nvPr/>
        </p:nvSpPr>
        <p:spPr>
          <a:xfrm>
            <a:off x="7242048" y="37216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Технологии</a:t>
            </a:r>
            <a:endParaRPr lang="en-US" sz="920" dirty="0"/>
          </a:p>
        </p:txBody>
      </p:sp>
      <p:sp>
        <p:nvSpPr>
          <p:cNvPr id="83" name="Text 81"/>
          <p:cNvSpPr/>
          <p:nvPr/>
        </p:nvSpPr>
        <p:spPr>
          <a:xfrm>
            <a:off x="8321040" y="37216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Инновации</a:t>
            </a:r>
            <a:endParaRPr lang="en-US" sz="920" dirty="0"/>
          </a:p>
        </p:txBody>
      </p:sp>
      <p:sp>
        <p:nvSpPr>
          <p:cNvPr id="84" name="Shape 82"/>
          <p:cNvSpPr/>
          <p:nvPr/>
        </p:nvSpPr>
        <p:spPr>
          <a:xfrm>
            <a:off x="6309360" y="40965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309360" y="4096512"/>
            <a:ext cx="73152" cy="356616"/>
          </a:xfrm>
          <a:prstGeom prst="rect">
            <a:avLst/>
          </a:prstGeom>
          <a:solidFill>
            <a:srgbClr val="6366F1"/>
          </a:solidFill>
          <a:ln w="12700">
            <a:solidFill>
              <a:srgbClr val="6366F1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473952" y="41879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E11.18</a:t>
            </a:r>
            <a:endParaRPr lang="en-US" sz="850" dirty="0"/>
          </a:p>
        </p:txBody>
      </p:sp>
      <p:sp>
        <p:nvSpPr>
          <p:cNvPr id="87" name="Text 85"/>
          <p:cNvSpPr/>
          <p:nvPr/>
        </p:nvSpPr>
        <p:spPr>
          <a:xfrm>
            <a:off x="7242048" y="41788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Технологии</a:t>
            </a:r>
            <a:endParaRPr lang="en-US" sz="920" dirty="0"/>
          </a:p>
        </p:txBody>
      </p:sp>
      <p:sp>
        <p:nvSpPr>
          <p:cNvPr id="88" name="Text 86"/>
          <p:cNvSpPr/>
          <p:nvPr/>
        </p:nvSpPr>
        <p:spPr>
          <a:xfrm>
            <a:off x="8321040" y="41788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Осознанность</a:t>
            </a:r>
            <a:endParaRPr lang="en-US" sz="920" dirty="0"/>
          </a:p>
        </p:txBody>
      </p:sp>
      <p:sp>
        <p:nvSpPr>
          <p:cNvPr id="89" name="Shape 87"/>
          <p:cNvSpPr/>
          <p:nvPr/>
        </p:nvSpPr>
        <p:spPr>
          <a:xfrm>
            <a:off x="6309360" y="45537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309360" y="4553712"/>
            <a:ext cx="73152" cy="356616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6473952" y="46451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E12.1</a:t>
            </a:r>
            <a:endParaRPr lang="en-US" sz="850" dirty="0"/>
          </a:p>
        </p:txBody>
      </p:sp>
      <p:sp>
        <p:nvSpPr>
          <p:cNvPr id="92" name="Text 90"/>
          <p:cNvSpPr/>
          <p:nvPr/>
        </p:nvSpPr>
        <p:spPr>
          <a:xfrm>
            <a:off x="7242048" y="46360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Культура</a:t>
            </a:r>
            <a:endParaRPr lang="en-US" sz="920" dirty="0"/>
          </a:p>
        </p:txBody>
      </p:sp>
      <p:sp>
        <p:nvSpPr>
          <p:cNvPr id="93" name="Text 91"/>
          <p:cNvSpPr/>
          <p:nvPr/>
        </p:nvSpPr>
        <p:spPr>
          <a:xfrm>
            <a:off x="8321040" y="46360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Смысл</a:t>
            </a:r>
            <a:endParaRPr lang="en-US" sz="920" dirty="0"/>
          </a:p>
        </p:txBody>
      </p:sp>
      <p:sp>
        <p:nvSpPr>
          <p:cNvPr id="94" name="Shape 92"/>
          <p:cNvSpPr/>
          <p:nvPr/>
        </p:nvSpPr>
        <p:spPr>
          <a:xfrm>
            <a:off x="6309360" y="50109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6309360" y="5010912"/>
            <a:ext cx="73152" cy="356616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473952" y="51023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E12.10</a:t>
            </a:r>
            <a:endParaRPr lang="en-US" sz="850" dirty="0"/>
          </a:p>
        </p:txBody>
      </p:sp>
      <p:sp>
        <p:nvSpPr>
          <p:cNvPr id="97" name="Text 95"/>
          <p:cNvSpPr/>
          <p:nvPr/>
        </p:nvSpPr>
        <p:spPr>
          <a:xfrm>
            <a:off x="7242048" y="50932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Культура</a:t>
            </a:r>
            <a:endParaRPr lang="en-US" sz="920" dirty="0"/>
          </a:p>
        </p:txBody>
      </p:sp>
      <p:sp>
        <p:nvSpPr>
          <p:cNvPr id="98" name="Text 96"/>
          <p:cNvSpPr/>
          <p:nvPr/>
        </p:nvSpPr>
        <p:spPr>
          <a:xfrm>
            <a:off x="8321040" y="50932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Забота и любовь</a:t>
            </a:r>
            <a:endParaRPr lang="en-US" sz="920" dirty="0"/>
          </a:p>
        </p:txBody>
      </p:sp>
      <p:sp>
        <p:nvSpPr>
          <p:cNvPr id="99" name="Shape 97"/>
          <p:cNvSpPr/>
          <p:nvPr/>
        </p:nvSpPr>
        <p:spPr>
          <a:xfrm>
            <a:off x="6309360" y="5468112"/>
            <a:ext cx="5230368" cy="356616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0160">
            <a:solidFill>
              <a:srgbClr val="D9E3E8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6309360" y="5468112"/>
            <a:ext cx="73152" cy="356616"/>
          </a:xfrm>
          <a:prstGeom prst="rect">
            <a:avLst/>
          </a:prstGeom>
          <a:solidFill>
            <a:srgbClr val="B85C5C"/>
          </a:solidFill>
          <a:ln w="12700">
            <a:solidFill>
              <a:srgbClr val="B85C5C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6473952" y="5559552"/>
            <a:ext cx="68580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87982"/>
                </a:solidFill>
              </a:rPr>
              <a:t>E13.16</a:t>
            </a:r>
            <a:endParaRPr lang="en-US" sz="850" dirty="0"/>
          </a:p>
        </p:txBody>
      </p:sp>
      <p:sp>
        <p:nvSpPr>
          <p:cNvPr id="102" name="Text 100"/>
          <p:cNvSpPr/>
          <p:nvPr/>
        </p:nvSpPr>
        <p:spPr>
          <a:xfrm>
            <a:off x="7242048" y="5550408"/>
            <a:ext cx="111556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b="1" dirty="0">
                <a:solidFill>
                  <a:srgbClr val="15313B"/>
                </a:solidFill>
              </a:rPr>
              <a:t>Целостность</a:t>
            </a:r>
            <a:endParaRPr lang="en-US" sz="920" dirty="0"/>
          </a:p>
        </p:txBody>
      </p:sp>
      <p:sp>
        <p:nvSpPr>
          <p:cNvPr id="103" name="Text 101"/>
          <p:cNvSpPr/>
          <p:nvPr/>
        </p:nvSpPr>
        <p:spPr>
          <a:xfrm>
            <a:off x="8321040" y="5550408"/>
            <a:ext cx="2926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24343C"/>
                </a:solidFill>
              </a:rPr>
              <a:t>Гармония системы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Человек — опорный уровень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Пять ключевых ячеек задают субъектность человека и способность к развитию.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13232" y="1481328"/>
            <a:ext cx="3383280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481328"/>
            <a:ext cx="64008" cy="1645920"/>
          </a:xfrm>
          <a:prstGeom prst="rect">
            <a:avLst/>
          </a:prstGeom>
          <a:solidFill>
            <a:srgbClr val="1F7A8C"/>
          </a:solidFill>
          <a:ln w="12700">
            <a:solidFill>
              <a:srgbClr val="1F7A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62763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E8.18 • Осознанность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14400" y="1965960"/>
            <a:ext cx="307238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Понимать причины своих действий, альтернативы и последствия.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4462272" y="1481328"/>
            <a:ext cx="3383280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62272" y="1481328"/>
            <a:ext cx="64008" cy="164592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162763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E8.9 • Ответственность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663440" y="1965960"/>
            <a:ext cx="307238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Связывать свободу выбора с обязательствами и последствиями решений.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8211312" y="1481328"/>
            <a:ext cx="3383280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11312" y="1481328"/>
            <a:ext cx="64008" cy="1645920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0" y="162763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E8.6 • Сопереживание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412480" y="1965960"/>
            <a:ext cx="307238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Видеть в другом субъекта, учитывать человеческие последствия решений.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1874520" y="3749040"/>
            <a:ext cx="3886200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874520" y="3749040"/>
            <a:ext cx="64008" cy="1645920"/>
          </a:xfrm>
          <a:prstGeom prst="rect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075688" y="3895344"/>
            <a:ext cx="3575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E8.8 • Свобода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2075688" y="4233672"/>
            <a:ext cx="357530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Иметь пространство самостоятельного выбора при сохранении прав других.</a:t>
            </a:r>
            <a:endParaRPr lang="en-US" sz="930" dirty="0"/>
          </a:p>
        </p:txBody>
      </p:sp>
      <p:sp>
        <p:nvSpPr>
          <p:cNvPr id="20" name="Shape 18"/>
          <p:cNvSpPr/>
          <p:nvPr/>
        </p:nvSpPr>
        <p:spPr>
          <a:xfrm>
            <a:off x="6126480" y="3749040"/>
            <a:ext cx="3886200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126480" y="3749040"/>
            <a:ext cx="64008" cy="1645920"/>
          </a:xfrm>
          <a:prstGeom prst="rect">
            <a:avLst/>
          </a:prstGeom>
          <a:solidFill>
            <a:srgbClr val="B85C5C"/>
          </a:solidFill>
          <a:ln w="12700">
            <a:solidFill>
              <a:srgbClr val="B85C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27648" y="3895344"/>
            <a:ext cx="3575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E8.3 • Развитие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327648" y="4233672"/>
            <a:ext cx="357530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Наращивать знания, здоровье, мастерство, зрелость и созидательные способности.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Общество, экономика и технологии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Ядро связывает гуманитарные ценности с реальными институтами, ресурсами и техническими системами.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13232" y="1417320"/>
            <a:ext cx="3520440" cy="4343400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417320"/>
            <a:ext cx="64008" cy="4343400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563624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ОБЩЕСТВО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14400" y="1901952"/>
            <a:ext cx="3209544" cy="3721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E9.19 Справедливость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Прозрачные и обоснованные правила.</a:t>
            </a:r>
            <a:endParaRPr lang="en-US" sz="930" dirty="0"/>
          </a:p>
          <a:p>
            <a:pPr indent="0" marL="0">
              <a:buNone/>
            </a:pP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E9.15 Кооперация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Объединение без уничтожения индивидуальности.</a:t>
            </a:r>
            <a:endParaRPr lang="en-US" sz="930" dirty="0"/>
          </a:p>
          <a:p>
            <a:pPr indent="0" marL="0">
              <a:buNone/>
            </a:pP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E9.16 Гармония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Перевод противоречий в процедуры согласования.</a:t>
            </a:r>
            <a:endParaRPr lang="en-US" sz="930" dirty="0"/>
          </a:p>
          <a:p>
            <a:pPr indent="0" marL="0">
              <a:buNone/>
            </a:pP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E9.7 Ценность жизни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Защита достоинства и возможности развития.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4343400" y="1417320"/>
            <a:ext cx="3520440" cy="4343400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417320"/>
            <a:ext cx="64008" cy="4343400"/>
          </a:xfrm>
          <a:prstGeom prst="rect">
            <a:avLst/>
          </a:prstGeom>
          <a:solidFill>
            <a:srgbClr val="C99B33"/>
          </a:solidFill>
          <a:ln w="12700">
            <a:solidFill>
              <a:srgbClr val="C99B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1563624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ЭКОНОМИКА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544568" y="1901952"/>
            <a:ext cx="3209544" cy="3721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E10.13 Труд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Создание полезной ценности, компетенция и продуктивность.</a:t>
            </a:r>
            <a:endParaRPr lang="en-US" sz="930" dirty="0"/>
          </a:p>
          <a:p>
            <a:pPr indent="0" marL="0">
              <a:buNone/>
            </a:pP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E10.19 Справедливость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Обоснованный доступ к возможностям и распределению результатов.</a:t>
            </a:r>
            <a:endParaRPr lang="en-US" sz="930" dirty="0"/>
          </a:p>
          <a:p>
            <a:pPr indent="0" marL="0">
              <a:buNone/>
            </a:pP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E10.17 Устойчивость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Способность переживать шоки без разрушения социальной и природной основы.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7973568" y="1417320"/>
            <a:ext cx="3520440" cy="4343400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973568" y="1417320"/>
            <a:ext cx="64008" cy="4343400"/>
          </a:xfrm>
          <a:prstGeom prst="rect">
            <a:avLst/>
          </a:prstGeom>
          <a:solidFill>
            <a:srgbClr val="6366F1"/>
          </a:solidFill>
          <a:ln w="12700">
            <a:solidFill>
              <a:srgbClr val="6366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74736" y="1563624"/>
            <a:ext cx="3209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ТЕХНОЛОГИИ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174736" y="1901952"/>
            <a:ext cx="3209544" cy="3721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E11.5 Инновации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Технологическое улучшение, подтверждённое полезностью.</a:t>
            </a:r>
            <a:endParaRPr lang="en-US" sz="930" dirty="0"/>
          </a:p>
          <a:p>
            <a:pPr indent="0" marL="0">
              <a:buNone/>
            </a:pP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E11.18 Осознанность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Возможность понимать, оспаривать и контролировать критические решения машин и алгоритмов.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11018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531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Культура и целостность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987552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879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Смысловой слой замыкается не на лозунге, а на согласованности всей системы.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508760"/>
            <a:ext cx="507492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508760"/>
            <a:ext cx="64008" cy="1874520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655064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E12.1 • Культура × Смысл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32688" y="1993392"/>
            <a:ext cx="4764024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Культура формирует язык, через который общество понимает себя, своё прошлое и возможное будущее.</a:t>
            </a:r>
            <a:endParaRPr lang="en-US" sz="930" dirty="0"/>
          </a:p>
        </p:txBody>
      </p:sp>
      <p:sp>
        <p:nvSpPr>
          <p:cNvPr id="8" name="Shape 6"/>
          <p:cNvSpPr/>
          <p:nvPr/>
        </p:nvSpPr>
        <p:spPr>
          <a:xfrm>
            <a:off x="731520" y="3703320"/>
            <a:ext cx="507492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3703320"/>
            <a:ext cx="64008" cy="1874520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3849624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E12.10 • Культура × Забота и любовь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32688" y="4187952"/>
            <a:ext cx="4764024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Уважение, взаимность, достоинство и способность к долговременным отношениям становятся нормой, а не декоративной декларацией.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6172200" y="1920240"/>
            <a:ext cx="5074920" cy="320040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72200" y="1920240"/>
            <a:ext cx="64008" cy="3200400"/>
          </a:xfrm>
          <a:prstGeom prst="rect">
            <a:avLst/>
          </a:prstGeom>
          <a:solidFill>
            <a:srgbClr val="B85C5C"/>
          </a:solidFill>
          <a:ln w="12700">
            <a:solidFill>
              <a:srgbClr val="B85C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73368" y="2066544"/>
            <a:ext cx="4764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313B"/>
                </a:solidFill>
              </a:rPr>
              <a:t>E13.16 • Целостность × Гармония системы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373368" y="2404872"/>
            <a:ext cx="4764024" cy="2578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Развитие считается полноценным только тогда, когда улучшение одного поля не достигается разрушением другого.</a:t>
            </a:r>
            <a:endParaRPr lang="en-US" sz="930" dirty="0"/>
          </a:p>
          <a:p>
            <a:pPr indent="0" marL="0">
              <a:buNone/>
            </a:pP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Ключевой тест: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• есть ли скрытый перенос издержек;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• не создаёт ли решение новый критический перекос;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• сохраняется ли способность к самокоррекции;</a:t>
            </a:r>
            <a:endParaRPr lang="en-US" sz="930" dirty="0"/>
          </a:p>
          <a:p>
            <a:pPr indent="0" marL="0">
              <a:buNone/>
            </a:pPr>
            <a:r>
              <a:rPr lang="en-US" sz="930" dirty="0">
                <a:solidFill>
                  <a:srgbClr val="24343C"/>
                </a:solidFill>
              </a:rPr>
              <a:t>• существует ли доказуемая обратная связь.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50040" y="6419088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B67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Нарративы и ценности — ЭКВИЛИБРИУМ 13×20</dc:title>
  <dc:subject>ЭКВИЛИБРИУМ 13×20 — Нарративы и ценности</dc:subject>
  <dc:creator>OpenAI</dc:creator>
  <cp:lastModifiedBy>OpenAI</cp:lastModifiedBy>
  <cp:revision>1</cp:revision>
  <dcterms:created xsi:type="dcterms:W3CDTF">2026-08-22T14:43:09Z</dcterms:created>
  <dcterms:modified xsi:type="dcterms:W3CDTF">2026-08-22T14:43:09Z</dcterms:modified>
</cp:coreProperties>
</file>