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241280" y="-822960"/>
            <a:ext cx="2468880" cy="24688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05840" y="5303520"/>
            <a:ext cx="1920240" cy="1920240"/>
          </a:xfrm>
          <a:prstGeom prst="ellipse">
            <a:avLst/>
          </a:prstGeom>
          <a:solidFill>
            <a:srgbClr val="FCF2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784080" y="5394960"/>
            <a:ext cx="1097280" cy="10972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7955279" y="914400"/>
            <a:ext cx="2926080" cy="2926080"/>
          </a:xfrm>
          <a:prstGeom prst="ellipse">
            <a:avLst/>
          </a:prstGeom>
          <a:solidFill>
            <a:srgbClr val="E3F0F9"/>
          </a:solidFill>
          <a:ln w="25400">
            <a:solidFill>
              <a:srgbClr val="43A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8183879" y="1143000"/>
            <a:ext cx="2468880" cy="2468880"/>
          </a:xfrm>
          <a:prstGeom prst="ellipse">
            <a:avLst/>
          </a:prstGeom>
          <a:noFill/>
          <a:ln>
            <a:solidFill>
              <a:srgbClr val="43A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8513063" y="1143000"/>
            <a:ext cx="1810512" cy="2468880"/>
          </a:xfrm>
          <a:prstGeom prst="ellipse">
            <a:avLst/>
          </a:prstGeom>
          <a:noFill/>
          <a:ln>
            <a:solidFill>
              <a:srgbClr val="43A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8842248" y="1143000"/>
            <a:ext cx="1152144" cy="2468880"/>
          </a:xfrm>
          <a:prstGeom prst="ellipse">
            <a:avLst/>
          </a:prstGeom>
          <a:noFill/>
          <a:ln>
            <a:solidFill>
              <a:srgbClr val="43A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9171432" y="1143000"/>
            <a:ext cx="493776" cy="2468880"/>
          </a:xfrm>
          <a:prstGeom prst="ellipse">
            <a:avLst/>
          </a:prstGeom>
          <a:noFill/>
          <a:ln>
            <a:solidFill>
              <a:srgbClr val="43AA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8229600" y="1600200"/>
            <a:ext cx="2423160" cy="13716"/>
          </a:xfrm>
          <a:prstGeom prst="rect">
            <a:avLst/>
          </a:prstGeom>
          <a:solidFill>
            <a:srgbClr val="43A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8229600" y="2377440"/>
            <a:ext cx="2423160" cy="13716"/>
          </a:xfrm>
          <a:prstGeom prst="rect">
            <a:avLst/>
          </a:prstGeom>
          <a:solidFill>
            <a:srgbClr val="43A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8229600" y="3154680"/>
            <a:ext cx="2423160" cy="13716"/>
          </a:xfrm>
          <a:prstGeom prst="rect">
            <a:avLst/>
          </a:prstGeom>
          <a:solidFill>
            <a:srgbClr val="43A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960120"/>
            <a:ext cx="6858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2567B0"/>
                </a:solidFill>
                <a:latin typeface="Aptos"/>
              </a:defRPr>
            </a:pPr>
            <a:r>
              <a:t>МИР БЕЗ ГРАНИЦ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3232" y="1417320"/>
            <a:ext cx="690372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200" b="1">
                <a:solidFill>
                  <a:srgbClr val="112846"/>
                </a:solidFill>
                <a:latin typeface="Aptos"/>
              </a:defRPr>
            </a:pPr>
            <a:r>
              <a:t>Продвижение портала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9808" y="3154680"/>
            <a:ext cx="66751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202C3B"/>
                </a:solidFill>
                <a:latin typeface="Aptos"/>
              </a:defRPr>
            </a:pPr>
            <a:r>
              <a:t>Стратегия запуска, продвижения и масштабирования международной платформы культуры, знаний, городов, событий и созидательных инициатив.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49808" y="4160520"/>
            <a:ext cx="1280160" cy="347472"/>
          </a:xfrm>
          <a:prstGeom prst="roundRect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7" y="4233672"/>
            <a:ext cx="10972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50" b="1">
                <a:solidFill>
                  <a:srgbClr val="112846"/>
                </a:solidFill>
                <a:latin typeface="Aptos"/>
              </a:defRPr>
            </a:pPr>
            <a:r>
              <a:t>Культура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148840" y="4160520"/>
            <a:ext cx="1234440" cy="347472"/>
          </a:xfrm>
          <a:prstGeom prst="roundRect">
            <a:avLst/>
          </a:prstGeom>
          <a:solidFill>
            <a:srgbClr val="FCF2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240280" y="4233672"/>
            <a:ext cx="10515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50" b="1">
                <a:solidFill>
                  <a:srgbClr val="112846"/>
                </a:solidFill>
                <a:latin typeface="Aptos"/>
              </a:defRPr>
            </a:pPr>
            <a:r>
              <a:t>Знания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520440" y="4160520"/>
            <a:ext cx="1143000" cy="347472"/>
          </a:xfrm>
          <a:prstGeom prst="roundRect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611880" y="4233672"/>
            <a:ext cx="960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50" b="1">
                <a:solidFill>
                  <a:srgbClr val="112846"/>
                </a:solidFill>
                <a:latin typeface="Aptos"/>
              </a:defRPr>
            </a:pPr>
            <a:r>
              <a:t>Города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800600" y="4160520"/>
            <a:ext cx="1234440" cy="347472"/>
          </a:xfrm>
          <a:prstGeom prst="roundRect">
            <a:avLst/>
          </a:prstGeom>
          <a:solidFill>
            <a:srgbClr val="FCF2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892040" y="4233672"/>
            <a:ext cx="10515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50" b="1">
                <a:solidFill>
                  <a:srgbClr val="112846"/>
                </a:solidFill>
                <a:latin typeface="Aptos"/>
              </a:defRPr>
            </a:pPr>
            <a:r>
              <a:t>События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172200" y="4160520"/>
            <a:ext cx="1234440" cy="347472"/>
          </a:xfrm>
          <a:prstGeom prst="roundRect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263640" y="4233672"/>
            <a:ext cx="10515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50" b="1">
                <a:solidFill>
                  <a:srgbClr val="112846"/>
                </a:solidFill>
                <a:latin typeface="Aptos"/>
              </a:defRPr>
            </a:pPr>
            <a:r>
              <a:t>Люди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49808" y="6089904"/>
            <a:ext cx="40233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50" b="0">
                <a:solidFill>
                  <a:srgbClr val="606E7F"/>
                </a:solidFill>
                <a:latin typeface="Aptos"/>
              </a:defRPr>
            </a:pPr>
            <a:r>
              <a:t>Версия 1.0 · август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241280" y="-822960"/>
            <a:ext cx="2468880" cy="24688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05840" y="5303520"/>
            <a:ext cx="1920240" cy="1920240"/>
          </a:xfrm>
          <a:prstGeom prst="ellipse">
            <a:avLst/>
          </a:prstGeom>
          <a:solidFill>
            <a:srgbClr val="FCF2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784080" y="5394960"/>
            <a:ext cx="1097280" cy="10972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384048"/>
            <a:ext cx="841248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12846"/>
                </a:solidFill>
                <a:latin typeface="Aptos Display"/>
              </a:defRPr>
            </a:pPr>
            <a:r>
              <a:t>Программа амбассадоров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656" y="987552"/>
            <a:ext cx="93268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606E7F"/>
                </a:solidFill>
                <a:latin typeface="Aptos"/>
              </a:defRPr>
            </a:pPr>
            <a:r>
              <a:t>Сетевой рост через людей с ролью, статусом и задачей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98480" y="502920"/>
            <a:ext cx="8229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400" b="1">
                <a:solidFill>
                  <a:srgbClr val="43AAD6"/>
                </a:solidFill>
                <a:latin typeface="Aptos Display"/>
              </a:defRPr>
            </a:pPr>
            <a:r>
              <a:t>10</a:t>
            </a:r>
          </a:p>
        </p:txBody>
      </p:sp>
      <p:sp>
        <p:nvSpPr>
          <p:cNvPr id="9" name="Rectangle 8"/>
          <p:cNvSpPr/>
          <p:nvPr/>
        </p:nvSpPr>
        <p:spPr>
          <a:xfrm>
            <a:off x="658368" y="6473952"/>
            <a:ext cx="10881360" cy="18288"/>
          </a:xfrm>
          <a:prstGeom prst="rect">
            <a:avLst/>
          </a:prstGeom>
          <a:solidFill>
            <a:srgbClr val="D5E2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6510528"/>
            <a:ext cx="50292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06E7F"/>
                </a:solidFill>
                <a:latin typeface="Aptos"/>
              </a:defRPr>
            </a:pPr>
            <a:r>
              <a:t>Мир без границ · стратегия продвижения портала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77240" y="1371600"/>
            <a:ext cx="324612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777240" y="1371600"/>
            <a:ext cx="73152" cy="1234440"/>
          </a:xfrm>
          <a:prstGeom prst="rect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05840" y="1536192"/>
            <a:ext cx="2834639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Амбассадоры Городов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40" y="1938528"/>
            <a:ext cx="27889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представляют портал на территории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480559" y="1371600"/>
            <a:ext cx="324612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480559" y="1371600"/>
            <a:ext cx="73152" cy="1234440"/>
          </a:xfrm>
          <a:prstGeom prst="rect">
            <a:avLst/>
          </a:prstGeom>
          <a:solidFill>
            <a:srgbClr val="43A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709159" y="1536192"/>
            <a:ext cx="2834639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Амбассадоры Культуры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09159" y="1938528"/>
            <a:ext cx="27889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собирают культурные инициативы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183879" y="1371600"/>
            <a:ext cx="324612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183879" y="1371600"/>
            <a:ext cx="73152" cy="1234440"/>
          </a:xfrm>
          <a:prstGeom prst="rect">
            <a:avLst/>
          </a:prstGeom>
          <a:solidFill>
            <a:srgbClr val="DCA6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412480" y="1536192"/>
            <a:ext cx="2834639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Амбассадоры Науки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80" y="1938528"/>
            <a:ext cx="27889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ведут экспертные и образовательные программы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77240" y="3246120"/>
            <a:ext cx="324612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777240" y="3246120"/>
            <a:ext cx="73152" cy="1234440"/>
          </a:xfrm>
          <a:prstGeom prst="rect">
            <a:avLst/>
          </a:prstGeom>
          <a:solidFill>
            <a:srgbClr val="3D91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05840" y="3410712"/>
            <a:ext cx="2834639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Амбассадоры Молодёжи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05840" y="3813048"/>
            <a:ext cx="27889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запускают клубы, волонтёрство и стажировки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480559" y="3246120"/>
            <a:ext cx="324612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4480559" y="3246120"/>
            <a:ext cx="73152" cy="1234440"/>
          </a:xfrm>
          <a:prstGeom prst="rect">
            <a:avLst/>
          </a:prstGeom>
          <a:solidFill>
            <a:srgbClr val="1128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709159" y="3410712"/>
            <a:ext cx="2834639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Амбассадоры Событий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709159" y="3813048"/>
            <a:ext cx="27889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создают календарь и партнёрские форматы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183879" y="3246120"/>
            <a:ext cx="324612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8183879" y="3246120"/>
            <a:ext cx="73152" cy="1234440"/>
          </a:xfrm>
          <a:prstGeom prst="rect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12480" y="3410712"/>
            <a:ext cx="2834639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Амбассадоры Медиа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412480" y="3813048"/>
            <a:ext cx="27889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производят истории, интервью, репортажи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1005840" y="5303520"/>
            <a:ext cx="10058400" cy="658368"/>
          </a:xfrm>
          <a:prstGeom prst="roundRect">
            <a:avLst/>
          </a:prstGeom>
          <a:solidFill>
            <a:srgbClr val="1128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371600" y="5623559"/>
            <a:ext cx="9326880" cy="155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  <a:latin typeface="Aptos Display"/>
              </a:defRPr>
            </a:pPr>
            <a:r>
              <a:t>Каждый амбассадор получает страницу, цифровой знак, право публиковать инициативы и представлять направление проекта.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241280" y="-822960"/>
            <a:ext cx="2468880" cy="24688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05840" y="5303520"/>
            <a:ext cx="1920240" cy="1920240"/>
          </a:xfrm>
          <a:prstGeom prst="ellipse">
            <a:avLst/>
          </a:prstGeom>
          <a:solidFill>
            <a:srgbClr val="FCF2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784080" y="5394960"/>
            <a:ext cx="1097280" cy="10972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384048"/>
            <a:ext cx="841248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12846"/>
                </a:solidFill>
                <a:latin typeface="Aptos Display"/>
              </a:defRPr>
            </a:pPr>
            <a:r>
              <a:t>Первые 30 дней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656" y="987552"/>
            <a:ext cx="93268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606E7F"/>
                </a:solidFill>
                <a:latin typeface="Aptos"/>
              </a:defRPr>
            </a:pPr>
            <a:r>
              <a:t>Запуск через статус, наполнение, публичность и закрепление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98480" y="502920"/>
            <a:ext cx="8229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400" b="1">
                <a:solidFill>
                  <a:srgbClr val="43AAD6"/>
                </a:solidFill>
                <a:latin typeface="Aptos Display"/>
              </a:defRPr>
            </a:pPr>
            <a:r>
              <a:t>11</a:t>
            </a:r>
          </a:p>
        </p:txBody>
      </p:sp>
      <p:sp>
        <p:nvSpPr>
          <p:cNvPr id="9" name="Rectangle 8"/>
          <p:cNvSpPr/>
          <p:nvPr/>
        </p:nvSpPr>
        <p:spPr>
          <a:xfrm>
            <a:off x="658368" y="6473952"/>
            <a:ext cx="10881360" cy="18288"/>
          </a:xfrm>
          <a:prstGeom prst="rect">
            <a:avLst/>
          </a:prstGeom>
          <a:solidFill>
            <a:srgbClr val="D5E2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6510528"/>
            <a:ext cx="50292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06E7F"/>
                </a:solidFill>
                <a:latin typeface="Aptos"/>
              </a:defRPr>
            </a:pPr>
            <a:r>
              <a:t>Мир без границ · стратегия продвижения портала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68680" y="1600200"/>
            <a:ext cx="2395728" cy="3429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1069848" y="1801368"/>
            <a:ext cx="411480" cy="411480"/>
          </a:xfrm>
          <a:prstGeom prst="ellipse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69848" y="1860804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81912" y="1764792"/>
            <a:ext cx="149961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Неделя 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2167128"/>
            <a:ext cx="1938528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позиционирование, главная страница, формы, пресс-релиз, первые 20 публикаций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657600" y="1600200"/>
            <a:ext cx="2395728" cy="3429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858768" y="1801368"/>
            <a:ext cx="411480" cy="411480"/>
          </a:xfrm>
          <a:prstGeom prst="ellipse">
            <a:avLst/>
          </a:prstGeom>
          <a:solidFill>
            <a:srgbClr val="43A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858768" y="1860804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70832" y="1764792"/>
            <a:ext cx="149961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Неделя 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86200" y="2167128"/>
            <a:ext cx="1938528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первые партнёры, проекты, события, закрытая презентация, обратная связь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46520" y="1600200"/>
            <a:ext cx="2395728" cy="3429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6647688" y="1801368"/>
            <a:ext cx="411480" cy="411480"/>
          </a:xfrm>
          <a:prstGeom prst="ellipse">
            <a:avLst/>
          </a:prstGeom>
          <a:solidFill>
            <a:srgbClr val="DCA6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647688" y="1860804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59752" y="1764792"/>
            <a:ext cx="149961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Неделя 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75120" y="2167128"/>
            <a:ext cx="1938528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публичный запуск, манифест, соцсети, онлайн-презентация, рассылки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235439" y="1600200"/>
            <a:ext cx="2395728" cy="3429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9436607" y="1801368"/>
            <a:ext cx="411480" cy="411480"/>
          </a:xfrm>
          <a:prstGeom prst="ellipse">
            <a:avLst/>
          </a:prstGeom>
          <a:solidFill>
            <a:srgbClr val="3D91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436607" y="1860804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948671" y="1764792"/>
            <a:ext cx="149961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Неделя 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464039" y="2167128"/>
            <a:ext cx="1938528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итоги запуска, первые участники, экспертная сессия, рубрики, план на 90 дней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14400" y="5532120"/>
            <a:ext cx="10287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50" b="0">
                <a:solidFill>
                  <a:srgbClr val="202C3B"/>
                </a:solidFill>
                <a:latin typeface="Aptos"/>
              </a:defRPr>
            </a:pPr>
            <a:r>
              <a:t>Критически важно: перед публичным запуском загрузить первые 20–30 сильных объектов — проекты, города, события, партнёры, эксперты.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241280" y="-822960"/>
            <a:ext cx="2468880" cy="24688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05840" y="5303520"/>
            <a:ext cx="1920240" cy="1920240"/>
          </a:xfrm>
          <a:prstGeom prst="ellipse">
            <a:avLst/>
          </a:prstGeom>
          <a:solidFill>
            <a:srgbClr val="FCF2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784080" y="5394960"/>
            <a:ext cx="1097280" cy="10972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384048"/>
            <a:ext cx="841248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12846"/>
                </a:solidFill>
                <a:latin typeface="Aptos Display"/>
              </a:defRPr>
            </a:pPr>
            <a:r>
              <a:t>План на 90 дней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656" y="987552"/>
            <a:ext cx="93268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606E7F"/>
                </a:solidFill>
                <a:latin typeface="Aptos"/>
              </a:defRPr>
            </a:pPr>
            <a:r>
              <a:t>Три фазы: статус → доверие → масштабирование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98480" y="502920"/>
            <a:ext cx="8229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400" b="1">
                <a:solidFill>
                  <a:srgbClr val="43AAD6"/>
                </a:solidFill>
                <a:latin typeface="Aptos Display"/>
              </a:defRPr>
            </a:pPr>
            <a:r>
              <a:t>12</a:t>
            </a:r>
          </a:p>
        </p:txBody>
      </p:sp>
      <p:sp>
        <p:nvSpPr>
          <p:cNvPr id="9" name="Rectangle 8"/>
          <p:cNvSpPr/>
          <p:nvPr/>
        </p:nvSpPr>
        <p:spPr>
          <a:xfrm>
            <a:off x="658368" y="6473952"/>
            <a:ext cx="10881360" cy="18288"/>
          </a:xfrm>
          <a:prstGeom prst="rect">
            <a:avLst/>
          </a:prstGeom>
          <a:solidFill>
            <a:srgbClr val="D5E2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6510528"/>
            <a:ext cx="50292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06E7F"/>
                </a:solidFill>
                <a:latin typeface="Aptos"/>
              </a:defRPr>
            </a:pPr>
            <a:r>
              <a:t>Мир без границ · стратегия продвижения портала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" y="1554480"/>
            <a:ext cx="3154680" cy="3794760"/>
          </a:xfrm>
          <a:prstGeom prst="roundRect">
            <a:avLst/>
          </a:prstGeom>
          <a:solidFill>
            <a:srgbClr val="FFFFFF"/>
          </a:solidFill>
          <a:ln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1170432" y="1847088"/>
            <a:ext cx="1078992" cy="347472"/>
          </a:xfrm>
          <a:prstGeom prst="roundRect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261872" y="1920240"/>
            <a:ext cx="896112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50" b="1">
                <a:solidFill>
                  <a:srgbClr val="112846"/>
                </a:solidFill>
                <a:latin typeface="Aptos"/>
              </a:defRPr>
            </a:pPr>
            <a:r>
              <a:t>1 месяц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34440" y="2395728"/>
            <a:ext cx="25603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12846"/>
                </a:solidFill>
                <a:latin typeface="Aptos"/>
              </a:defRPr>
            </a:pPr>
            <a:r>
              <a:t>Статус и запуск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61872" y="3246120"/>
            <a:ext cx="2487168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20" b="0">
                <a:solidFill>
                  <a:srgbClr val="202C3B"/>
                </a:solidFill>
                <a:latin typeface="Aptos"/>
              </a:defRPr>
            </a:pPr>
            <a:r>
              <a:t>портал открыт, заявки работают, есть партнёры, проекты, календарь и медиапакет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617720" y="1554480"/>
            <a:ext cx="3154680" cy="3794760"/>
          </a:xfrm>
          <a:prstGeom prst="roundRect">
            <a:avLst/>
          </a:prstGeom>
          <a:solidFill>
            <a:srgbClr val="FFFFFF"/>
          </a:solidFill>
          <a:ln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4873752" y="1847088"/>
            <a:ext cx="1078992" cy="347472"/>
          </a:xfrm>
          <a:prstGeom prst="roundRect">
            <a:avLst/>
          </a:prstGeom>
          <a:solidFill>
            <a:srgbClr val="FCF2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965192" y="1920240"/>
            <a:ext cx="896112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50" b="1">
                <a:solidFill>
                  <a:srgbClr val="112846"/>
                </a:solidFill>
                <a:latin typeface="Aptos"/>
              </a:defRPr>
            </a:pPr>
            <a:r>
              <a:t>2 месяц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37759" y="2395728"/>
            <a:ext cx="25603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12846"/>
                </a:solidFill>
                <a:latin typeface="Aptos"/>
              </a:defRPr>
            </a:pPr>
            <a:r>
              <a:t>Наполнение и доверие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65192" y="3246120"/>
            <a:ext cx="2487168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20" b="0">
                <a:solidFill>
                  <a:srgbClr val="202C3B"/>
                </a:solidFill>
                <a:latin typeface="Aptos"/>
              </a:defRPr>
            </a:pPr>
            <a:r>
              <a:t>30–50 проектов, 10–20 событий, 10 городов, 20 экспертов, первые интервью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321040" y="1554480"/>
            <a:ext cx="3154680" cy="3794760"/>
          </a:xfrm>
          <a:prstGeom prst="roundRect">
            <a:avLst/>
          </a:prstGeom>
          <a:solidFill>
            <a:srgbClr val="FFFFFF"/>
          </a:solidFill>
          <a:ln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577072" y="1847088"/>
            <a:ext cx="1078992" cy="347472"/>
          </a:xfrm>
          <a:prstGeom prst="roundRect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668511" y="1920240"/>
            <a:ext cx="896112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950" b="1">
                <a:solidFill>
                  <a:srgbClr val="112846"/>
                </a:solidFill>
                <a:latin typeface="Aptos"/>
              </a:defRPr>
            </a:pPr>
            <a:r>
              <a:t>3 месяц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41080" y="2395728"/>
            <a:ext cx="25603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112846"/>
                </a:solidFill>
                <a:latin typeface="Aptos"/>
              </a:defRPr>
            </a:pPr>
            <a:r>
              <a:t>Масштабирование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68512" y="3246120"/>
            <a:ext cx="2487168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20" b="0">
                <a:solidFill>
                  <a:srgbClr val="202C3B"/>
                </a:solidFill>
                <a:latin typeface="Aptos"/>
              </a:defRPr>
            </a:pPr>
            <a:r>
              <a:t>открытый форум, амбассадоры, Академия, международная версия, первый журнал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241280" y="-822960"/>
            <a:ext cx="2468880" cy="24688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05840" y="5303520"/>
            <a:ext cx="1920240" cy="1920240"/>
          </a:xfrm>
          <a:prstGeom prst="ellipse">
            <a:avLst/>
          </a:prstGeom>
          <a:solidFill>
            <a:srgbClr val="FCF2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784080" y="5394960"/>
            <a:ext cx="1097280" cy="10972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384048"/>
            <a:ext cx="841248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12846"/>
                </a:solidFill>
                <a:latin typeface="Aptos Display"/>
              </a:defRPr>
            </a:pPr>
            <a:r>
              <a:t>KPI продвижения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656" y="987552"/>
            <a:ext cx="93268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606E7F"/>
                </a:solidFill>
                <a:latin typeface="Aptos"/>
              </a:defRPr>
            </a:pPr>
            <a:r>
              <a:t>Показатели нужны не для отчёта, а для управления ростом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98480" y="502920"/>
            <a:ext cx="8229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400" b="1">
                <a:solidFill>
                  <a:srgbClr val="43AAD6"/>
                </a:solidFill>
                <a:latin typeface="Aptos Display"/>
              </a:defRPr>
            </a:pPr>
            <a:r>
              <a:t>13</a:t>
            </a:r>
          </a:p>
        </p:txBody>
      </p:sp>
      <p:sp>
        <p:nvSpPr>
          <p:cNvPr id="9" name="Rectangle 8"/>
          <p:cNvSpPr/>
          <p:nvPr/>
        </p:nvSpPr>
        <p:spPr>
          <a:xfrm>
            <a:off x="658368" y="6473952"/>
            <a:ext cx="10881360" cy="18288"/>
          </a:xfrm>
          <a:prstGeom prst="rect">
            <a:avLst/>
          </a:prstGeom>
          <a:solidFill>
            <a:srgbClr val="D5E2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6510528"/>
            <a:ext cx="50292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06E7F"/>
                </a:solidFill>
                <a:latin typeface="Aptos"/>
              </a:defRPr>
            </a:pPr>
            <a:r>
              <a:t>Мир без границ · стратегия продвижения портала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60120" y="1508760"/>
            <a:ext cx="3063240" cy="3703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960120" y="1508760"/>
            <a:ext cx="73152" cy="3703320"/>
          </a:xfrm>
          <a:prstGeom prst="rect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188720" y="1673351"/>
            <a:ext cx="26517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30 дней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8720" y="2075688"/>
            <a:ext cx="2606040" cy="3017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1 000+ посетителей</a:t>
            </a:r>
            <a:br/>
            <a:r>
              <a:t>100+ заявок</a:t>
            </a:r>
            <a:br/>
            <a:r>
              <a:t>20+ проектов</a:t>
            </a:r>
            <a:br/>
            <a:r>
              <a:t>10+ событий</a:t>
            </a:r>
            <a:br/>
            <a:r>
              <a:t>5+ партнёров</a:t>
            </a:r>
            <a:br/>
            <a:r>
              <a:t>1 презентационное событие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663440" y="1508760"/>
            <a:ext cx="3063240" cy="3703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663440" y="1508760"/>
            <a:ext cx="73152" cy="3703320"/>
          </a:xfrm>
          <a:prstGeom prst="rect">
            <a:avLst/>
          </a:prstGeom>
          <a:solidFill>
            <a:srgbClr val="DCA6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892040" y="1673351"/>
            <a:ext cx="26517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90 дней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92040" y="2075688"/>
            <a:ext cx="2606040" cy="3017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10 000+ посетителей</a:t>
            </a:r>
            <a:br/>
            <a:r>
              <a:t>500+ заявок</a:t>
            </a:r>
            <a:br/>
            <a:r>
              <a:t>50+ проектов</a:t>
            </a:r>
            <a:br/>
            <a:r>
              <a:t>30+ событий</a:t>
            </a:r>
            <a:br/>
            <a:r>
              <a:t>10+ городов</a:t>
            </a:r>
            <a:br/>
            <a:r>
              <a:t>20+ партнёров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366760" y="1508760"/>
            <a:ext cx="3063240" cy="3703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366760" y="1508760"/>
            <a:ext cx="73152" cy="3703320"/>
          </a:xfrm>
          <a:prstGeom prst="rect">
            <a:avLst/>
          </a:prstGeom>
          <a:solidFill>
            <a:srgbClr val="3D91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595360" y="1673351"/>
            <a:ext cx="26517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1 год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95360" y="2075688"/>
            <a:ext cx="2606040" cy="3017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100 000+ посетителей</a:t>
            </a:r>
            <a:br/>
            <a:r>
              <a:t>1 000+ участников</a:t>
            </a:r>
            <a:br/>
            <a:r>
              <a:t>300+ проектов</a:t>
            </a:r>
            <a:br/>
            <a:r>
              <a:t>100+ событий</a:t>
            </a:r>
            <a:br/>
            <a:r>
              <a:t>50+ городов</a:t>
            </a:r>
            <a:br/>
            <a:r>
              <a:t>ежегодный форум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97280" y="5532120"/>
            <a:ext cx="9966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202C3B"/>
                </a:solidFill>
                <a:latin typeface="Aptos"/>
              </a:defRPr>
            </a:pPr>
            <a:r>
              <a:t>Главный качественный KPI: портал воспринимается как живая система, где постоянно появляются новые люди, проекты, события и партнёры.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241280" y="-822960"/>
            <a:ext cx="2468880" cy="24688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05840" y="5303520"/>
            <a:ext cx="1920240" cy="1920240"/>
          </a:xfrm>
          <a:prstGeom prst="ellipse">
            <a:avLst/>
          </a:prstGeom>
          <a:solidFill>
            <a:srgbClr val="FCF2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784080" y="5394960"/>
            <a:ext cx="1097280" cy="10972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384048"/>
            <a:ext cx="841248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12846"/>
                </a:solidFill>
                <a:latin typeface="Aptos Display"/>
              </a:defRPr>
            </a:pPr>
            <a:r>
              <a:t>Ближайшие действия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656" y="987552"/>
            <a:ext cx="93268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606E7F"/>
                </a:solidFill>
                <a:latin typeface="Aptos"/>
              </a:defRPr>
            </a:pPr>
            <a:r>
              <a:t>Что нужно сделать перед рекламной кампанией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98480" y="502920"/>
            <a:ext cx="8229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400" b="1">
                <a:solidFill>
                  <a:srgbClr val="43AAD6"/>
                </a:solidFill>
                <a:latin typeface="Aptos Display"/>
              </a:defRPr>
            </a:pPr>
            <a:r>
              <a:t>14</a:t>
            </a:r>
          </a:p>
        </p:txBody>
      </p:sp>
      <p:sp>
        <p:nvSpPr>
          <p:cNvPr id="9" name="Rectangle 8"/>
          <p:cNvSpPr/>
          <p:nvPr/>
        </p:nvSpPr>
        <p:spPr>
          <a:xfrm>
            <a:off x="658368" y="6473952"/>
            <a:ext cx="10881360" cy="18288"/>
          </a:xfrm>
          <a:prstGeom prst="rect">
            <a:avLst/>
          </a:prstGeom>
          <a:solidFill>
            <a:srgbClr val="D5E2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6510528"/>
            <a:ext cx="50292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06E7F"/>
                </a:solidFill>
                <a:latin typeface="Aptos"/>
              </a:defRPr>
            </a:pPr>
            <a:r>
              <a:t>Мир без границ · стратегия продвижения портала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68680" y="1417320"/>
            <a:ext cx="4983480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1069848" y="1618488"/>
            <a:ext cx="411480" cy="411480"/>
          </a:xfrm>
          <a:prstGeom prst="ellipse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69848" y="1677924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81912" y="1581912"/>
            <a:ext cx="408736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Утвердить позиционирование и слоган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0" y="1417320"/>
            <a:ext cx="4983480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6601968" y="1618488"/>
            <a:ext cx="411480" cy="411480"/>
          </a:xfrm>
          <a:prstGeom prst="ellipse">
            <a:avLst/>
          </a:prstGeom>
          <a:solidFill>
            <a:srgbClr val="43A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601968" y="1677924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14032" y="1581912"/>
            <a:ext cx="408736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Собрать первые 20–30 объектов портала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68680" y="2651760"/>
            <a:ext cx="4983480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1069848" y="2852928"/>
            <a:ext cx="411480" cy="411480"/>
          </a:xfrm>
          <a:prstGeom prst="ellipse">
            <a:avLst/>
          </a:prstGeom>
          <a:solidFill>
            <a:srgbClr val="DCA6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69848" y="2912364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81912" y="2816352"/>
            <a:ext cx="408736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Подготовить страницы входа для аудиторий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00800" y="2651760"/>
            <a:ext cx="4983480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6601968" y="2852928"/>
            <a:ext cx="411480" cy="411480"/>
          </a:xfrm>
          <a:prstGeom prst="ellipse">
            <a:avLst/>
          </a:prstGeom>
          <a:solidFill>
            <a:srgbClr val="3D91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601968" y="2912364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14032" y="2816352"/>
            <a:ext cx="408736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Запустить формы заявок и базовую аналитику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68680" y="3886200"/>
            <a:ext cx="4983480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1069848" y="4087368"/>
            <a:ext cx="411480" cy="411480"/>
          </a:xfrm>
          <a:prstGeom prst="ellipse">
            <a:avLst/>
          </a:prstGeom>
          <a:solidFill>
            <a:srgbClr val="1128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069848" y="4146804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81912" y="4050791"/>
            <a:ext cx="408736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Собрать пресс-пакет и партнёрские письма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00800" y="3886200"/>
            <a:ext cx="4983480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601968" y="4087368"/>
            <a:ext cx="411480" cy="411480"/>
          </a:xfrm>
          <a:prstGeom prst="ellipse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601968" y="4146804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6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114032" y="4050791"/>
            <a:ext cx="408736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Провести форум-презентацию запуска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960120" y="5532120"/>
            <a:ext cx="10058400" cy="658368"/>
          </a:xfrm>
          <a:prstGeom prst="roundRect">
            <a:avLst/>
          </a:prstGeom>
          <a:solidFill>
            <a:srgbClr val="1128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325880" y="5852159"/>
            <a:ext cx="9326880" cy="155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  <a:latin typeface="Aptos Display"/>
              </a:defRPr>
            </a:pPr>
            <a:r>
              <a:t>Пустой портал продвигать нельзя — сначала его нужно сделать похожим на уже действующий центр силы.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241280" y="-822960"/>
            <a:ext cx="2468880" cy="24688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05840" y="5303520"/>
            <a:ext cx="1920240" cy="1920240"/>
          </a:xfrm>
          <a:prstGeom prst="ellipse">
            <a:avLst/>
          </a:prstGeom>
          <a:solidFill>
            <a:srgbClr val="FCF2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784080" y="5394960"/>
            <a:ext cx="1097280" cy="10972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384048"/>
            <a:ext cx="841248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12846"/>
                </a:solidFill>
                <a:latin typeface="Aptos Display"/>
              </a:defRPr>
            </a:pPr>
            <a:r>
              <a:t>Главная идея продвижения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656" y="987552"/>
            <a:ext cx="93268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606E7F"/>
                </a:solidFill>
                <a:latin typeface="Aptos"/>
              </a:defRPr>
            </a:pPr>
            <a:r>
              <a:t>Продвигаем не сайт, а центр сборки международного движения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98480" y="502920"/>
            <a:ext cx="8229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400" b="1">
                <a:solidFill>
                  <a:srgbClr val="43AAD6"/>
                </a:solidFill>
                <a:latin typeface="Aptos Display"/>
              </a:defRPr>
            </a:pPr>
            <a:r>
              <a:t>02</a:t>
            </a:r>
          </a:p>
        </p:txBody>
      </p:sp>
      <p:sp>
        <p:nvSpPr>
          <p:cNvPr id="9" name="Rectangle 8"/>
          <p:cNvSpPr/>
          <p:nvPr/>
        </p:nvSpPr>
        <p:spPr>
          <a:xfrm>
            <a:off x="658368" y="6473952"/>
            <a:ext cx="10881360" cy="18288"/>
          </a:xfrm>
          <a:prstGeom prst="rect">
            <a:avLst/>
          </a:prstGeom>
          <a:solidFill>
            <a:srgbClr val="D5E2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6510528"/>
            <a:ext cx="50292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06E7F"/>
                </a:solidFill>
                <a:latin typeface="Aptos"/>
              </a:defRPr>
            </a:pPr>
            <a:r>
              <a:t>Мир без границ · стратегия продвижения портала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4672" y="1508760"/>
            <a:ext cx="10561320" cy="1417320"/>
          </a:xfrm>
          <a:prstGeom prst="roundRect">
            <a:avLst/>
          </a:prstGeom>
          <a:solidFill>
            <a:srgbClr val="1128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70432" y="1828800"/>
            <a:ext cx="9829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  <a:latin typeface="Aptos Display"/>
              </a:defRPr>
            </a:pPr>
            <a:r>
              <a:t>«Мир без границ» — пространство, где культура, знания, города и события соединяются в систему сотрудничества.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" y="3291840"/>
            <a:ext cx="256032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1024128" y="3493008"/>
            <a:ext cx="411480" cy="411480"/>
          </a:xfrm>
          <a:prstGeom prst="ellipse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24128" y="3552444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36192" y="3456432"/>
            <a:ext cx="1664207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Статус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51560" y="3858768"/>
            <a:ext cx="21031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Портал должен выглядеть как действующий центр силы, а не как пустая витрина.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611880" y="3291840"/>
            <a:ext cx="256032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813048" y="3493008"/>
            <a:ext cx="411480" cy="411480"/>
          </a:xfrm>
          <a:prstGeom prst="ellipse">
            <a:avLst/>
          </a:prstGeom>
          <a:solidFill>
            <a:srgbClr val="3D91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813048" y="3552444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25112" y="3456432"/>
            <a:ext cx="1664207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Доверие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840480" y="3858768"/>
            <a:ext cx="21031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Первые партнёры, проекты, события и эксперты создают основу легитимности.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00800" y="3291840"/>
            <a:ext cx="256032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6601968" y="3493008"/>
            <a:ext cx="411480" cy="411480"/>
          </a:xfrm>
          <a:prstGeom prst="ellipse">
            <a:avLst/>
          </a:prstGeom>
          <a:solidFill>
            <a:srgbClr val="DCA6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601968" y="3552444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14032" y="3456432"/>
            <a:ext cx="1664207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Сообщество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3858768"/>
            <a:ext cx="21031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Участники получают роль, страницу, форму действия и повод возвращаться.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189720" y="3291840"/>
            <a:ext cx="2148840" cy="15544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9390888" y="3493008"/>
            <a:ext cx="411480" cy="411480"/>
          </a:xfrm>
          <a:prstGeom prst="ellipse">
            <a:avLst/>
          </a:prstGeom>
          <a:solidFill>
            <a:srgbClr val="43A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390888" y="3552444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902952" y="3456432"/>
            <a:ext cx="125272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Поток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418320" y="3858768"/>
            <a:ext cx="16916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Заявки, события, публикации, партнёрства, городские подключения.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241280" y="-822960"/>
            <a:ext cx="2468880" cy="24688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05840" y="5303520"/>
            <a:ext cx="1920240" cy="1920240"/>
          </a:xfrm>
          <a:prstGeom prst="ellipse">
            <a:avLst/>
          </a:prstGeom>
          <a:solidFill>
            <a:srgbClr val="FCF2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784080" y="5394960"/>
            <a:ext cx="1097280" cy="10972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384048"/>
            <a:ext cx="841248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12846"/>
                </a:solidFill>
                <a:latin typeface="Aptos Display"/>
              </a:defRPr>
            </a:pPr>
            <a:r>
              <a:t>Что должен делать портал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656" y="987552"/>
            <a:ext cx="93268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606E7F"/>
                </a:solidFill>
                <a:latin typeface="Aptos"/>
              </a:defRPr>
            </a:pPr>
            <a:r>
              <a:t>От информационного сайта — к рабочей цифровой платформе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98480" y="502920"/>
            <a:ext cx="8229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400" b="1">
                <a:solidFill>
                  <a:srgbClr val="43AAD6"/>
                </a:solidFill>
                <a:latin typeface="Aptos Display"/>
              </a:defRPr>
            </a:pPr>
            <a:r>
              <a:t>03</a:t>
            </a:r>
          </a:p>
        </p:txBody>
      </p:sp>
      <p:sp>
        <p:nvSpPr>
          <p:cNvPr id="9" name="Rectangle 8"/>
          <p:cNvSpPr/>
          <p:nvPr/>
        </p:nvSpPr>
        <p:spPr>
          <a:xfrm>
            <a:off x="658368" y="6473952"/>
            <a:ext cx="10881360" cy="18288"/>
          </a:xfrm>
          <a:prstGeom prst="rect">
            <a:avLst/>
          </a:prstGeom>
          <a:solidFill>
            <a:srgbClr val="D5E2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6510528"/>
            <a:ext cx="50292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06E7F"/>
                </a:solidFill>
                <a:latin typeface="Aptos"/>
              </a:defRPr>
            </a:pPr>
            <a:r>
              <a:t>Мир без границ · стратегия продвижения портала</a:t>
            </a:r>
          </a:p>
        </p:txBody>
      </p:sp>
      <p:sp>
        <p:nvSpPr>
          <p:cNvPr id="11" name="Oval 10"/>
          <p:cNvSpPr/>
          <p:nvPr/>
        </p:nvSpPr>
        <p:spPr>
          <a:xfrm>
            <a:off x="4617720" y="2084831"/>
            <a:ext cx="2926080" cy="1234440"/>
          </a:xfrm>
          <a:prstGeom prst="ellipse">
            <a:avLst/>
          </a:prstGeom>
          <a:solidFill>
            <a:srgbClr val="1128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800600" y="2359152"/>
            <a:ext cx="25603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  <a:latin typeface="Aptos"/>
              </a:defRPr>
            </a:pPr>
            <a:r>
              <a:t>ПОРТАЛ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1325880"/>
            <a:ext cx="219456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731520" y="1325880"/>
            <a:ext cx="73152" cy="777240"/>
          </a:xfrm>
          <a:prstGeom prst="rect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60120" y="1490472"/>
            <a:ext cx="1783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Реестр проектов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828800" y="1714500"/>
            <a:ext cx="4251960" cy="982980"/>
          </a:xfrm>
          <a:prstGeom prst="line">
            <a:avLst/>
          </a:prstGeom>
          <a:ln w="16510">
            <a:solidFill>
              <a:srgbClr val="C3D3E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4480560" y="1051560"/>
            <a:ext cx="2377440" cy="731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4480560" y="1051560"/>
            <a:ext cx="73152" cy="731520"/>
          </a:xfrm>
          <a:prstGeom prst="rect">
            <a:avLst/>
          </a:prstGeom>
          <a:solidFill>
            <a:srgbClr val="43A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709160" y="1216151"/>
            <a:ext cx="19659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Карта городов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5669280" y="1417319"/>
            <a:ext cx="411480" cy="1280161"/>
          </a:xfrm>
          <a:prstGeom prst="line">
            <a:avLst/>
          </a:prstGeom>
          <a:ln w="16510">
            <a:solidFill>
              <a:srgbClr val="C3D3E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8961120" y="1325880"/>
            <a:ext cx="219456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8961120" y="1325880"/>
            <a:ext cx="73152" cy="777240"/>
          </a:xfrm>
          <a:prstGeom prst="rect">
            <a:avLst/>
          </a:prstGeom>
          <a:solidFill>
            <a:srgbClr val="DCA6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189720" y="1490472"/>
            <a:ext cx="1783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Календарь событий</a:t>
            </a:r>
          </a:p>
        </p:txBody>
      </p:sp>
      <p:cxnSp>
        <p:nvCxnSpPr>
          <p:cNvPr id="24" name="Connector 23"/>
          <p:cNvCxnSpPr/>
          <p:nvPr/>
        </p:nvCxnSpPr>
        <p:spPr>
          <a:xfrm flipH="1">
            <a:off x="6080760" y="1714500"/>
            <a:ext cx="3977640" cy="982980"/>
          </a:xfrm>
          <a:prstGeom prst="line">
            <a:avLst/>
          </a:prstGeom>
          <a:ln w="16510">
            <a:solidFill>
              <a:srgbClr val="C3D3E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731520" y="4069080"/>
            <a:ext cx="219456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731520" y="4069080"/>
            <a:ext cx="73152" cy="777240"/>
          </a:xfrm>
          <a:prstGeom prst="rect">
            <a:avLst/>
          </a:prstGeom>
          <a:solidFill>
            <a:srgbClr val="3D91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60120" y="4233672"/>
            <a:ext cx="1783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Академия</a:t>
            </a:r>
          </a:p>
        </p:txBody>
      </p:sp>
      <p:cxnSp>
        <p:nvCxnSpPr>
          <p:cNvPr id="28" name="Connector 27"/>
          <p:cNvCxnSpPr/>
          <p:nvPr/>
        </p:nvCxnSpPr>
        <p:spPr>
          <a:xfrm flipV="1">
            <a:off x="1828800" y="2697480"/>
            <a:ext cx="4251960" cy="1760220"/>
          </a:xfrm>
          <a:prstGeom prst="line">
            <a:avLst/>
          </a:prstGeom>
          <a:ln w="16510">
            <a:solidFill>
              <a:srgbClr val="C3D3E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4480560" y="4434840"/>
            <a:ext cx="2377440" cy="731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4480560" y="4434840"/>
            <a:ext cx="73152" cy="731520"/>
          </a:xfrm>
          <a:prstGeom prst="rect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709160" y="4599431"/>
            <a:ext cx="19659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Медиацентр</a:t>
            </a:r>
          </a:p>
        </p:txBody>
      </p:sp>
      <p:cxnSp>
        <p:nvCxnSpPr>
          <p:cNvPr id="32" name="Connector 31"/>
          <p:cNvCxnSpPr/>
          <p:nvPr/>
        </p:nvCxnSpPr>
        <p:spPr>
          <a:xfrm flipV="1">
            <a:off x="5669280" y="2697480"/>
            <a:ext cx="411480" cy="2103120"/>
          </a:xfrm>
          <a:prstGeom prst="line">
            <a:avLst/>
          </a:prstGeom>
          <a:ln w="16510">
            <a:solidFill>
              <a:srgbClr val="C3D3E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8961120" y="4069080"/>
            <a:ext cx="219456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8961120" y="4069080"/>
            <a:ext cx="73152" cy="777240"/>
          </a:xfrm>
          <a:prstGeom prst="rect">
            <a:avLst/>
          </a:prstGeom>
          <a:solidFill>
            <a:srgbClr val="43A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9189720" y="4233672"/>
            <a:ext cx="1783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Партнёрская сеть</a:t>
            </a:r>
          </a:p>
        </p:txBody>
      </p:sp>
      <p:cxnSp>
        <p:nvCxnSpPr>
          <p:cNvPr id="36" name="Connector 35"/>
          <p:cNvCxnSpPr/>
          <p:nvPr/>
        </p:nvCxnSpPr>
        <p:spPr>
          <a:xfrm flipH="1" flipV="1">
            <a:off x="6080760" y="2697480"/>
            <a:ext cx="3977640" cy="1760220"/>
          </a:xfrm>
          <a:prstGeom prst="line">
            <a:avLst/>
          </a:prstGeom>
          <a:ln w="16510">
            <a:solidFill>
              <a:srgbClr val="C3D3E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024128" y="5504688"/>
            <a:ext cx="101498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202C3B"/>
                </a:solidFill>
                <a:latin typeface="Aptos"/>
              </a:defRPr>
            </a:pPr>
            <a:r>
              <a:t>Внешнее продвижение должно вести не на одну главную страницу, а на конкретные входы: для городов, партнёров, проектов, молодёжи, экспертов и СМИ.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241280" y="-822960"/>
            <a:ext cx="2468880" cy="24688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05840" y="5303520"/>
            <a:ext cx="1920240" cy="1920240"/>
          </a:xfrm>
          <a:prstGeom prst="ellipse">
            <a:avLst/>
          </a:prstGeom>
          <a:solidFill>
            <a:srgbClr val="FCF2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784080" y="5394960"/>
            <a:ext cx="1097280" cy="10972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384048"/>
            <a:ext cx="841248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12846"/>
                </a:solidFill>
                <a:latin typeface="Aptos Display"/>
              </a:defRPr>
            </a:pPr>
            <a:r>
              <a:t>Целевые аудитории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656" y="987552"/>
            <a:ext cx="93268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606E7F"/>
                </a:solidFill>
                <a:latin typeface="Aptos"/>
              </a:defRPr>
            </a:pPr>
            <a:r>
              <a:t>Для каждой аудитории — свой оффер, страница и форма заявки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98480" y="502920"/>
            <a:ext cx="8229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400" b="1">
                <a:solidFill>
                  <a:srgbClr val="43AAD6"/>
                </a:solidFill>
                <a:latin typeface="Aptos Display"/>
              </a:defRPr>
            </a:pPr>
            <a:r>
              <a:t>04</a:t>
            </a:r>
          </a:p>
        </p:txBody>
      </p:sp>
      <p:sp>
        <p:nvSpPr>
          <p:cNvPr id="9" name="Rectangle 8"/>
          <p:cNvSpPr/>
          <p:nvPr/>
        </p:nvSpPr>
        <p:spPr>
          <a:xfrm>
            <a:off x="658368" y="6473952"/>
            <a:ext cx="10881360" cy="18288"/>
          </a:xfrm>
          <a:prstGeom prst="rect">
            <a:avLst/>
          </a:prstGeom>
          <a:solidFill>
            <a:srgbClr val="D5E2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6510528"/>
            <a:ext cx="50292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06E7F"/>
                </a:solidFill>
                <a:latin typeface="Aptos"/>
              </a:defRPr>
            </a:pPr>
            <a:r>
              <a:t>Мир без границ · стратегия продвижения портала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1417320"/>
            <a:ext cx="251460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932688" y="1618488"/>
            <a:ext cx="411480" cy="411480"/>
          </a:xfrm>
          <a:prstGeom prst="ellipse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32688" y="1677924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44752" y="1581912"/>
            <a:ext cx="161848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Города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0120" y="1984248"/>
            <a:ext cx="2057400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позиционирование, события, международная карта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566160" y="1417320"/>
            <a:ext cx="251460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767328" y="1618488"/>
            <a:ext cx="411480" cy="411480"/>
          </a:xfrm>
          <a:prstGeom prst="ellipse">
            <a:avLst/>
          </a:prstGeom>
          <a:solidFill>
            <a:srgbClr val="43A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767328" y="1677924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79392" y="1581912"/>
            <a:ext cx="1618487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Культура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94760" y="1984248"/>
            <a:ext cx="2057400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музеи, театры, фестивали, творческие союзы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0" y="1417320"/>
            <a:ext cx="251460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6601968" y="1618488"/>
            <a:ext cx="411480" cy="411480"/>
          </a:xfrm>
          <a:prstGeom prst="ellipse">
            <a:avLst/>
          </a:prstGeom>
          <a:solidFill>
            <a:srgbClr val="DCA6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601968" y="1677924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14032" y="1581912"/>
            <a:ext cx="1618487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Университеты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29400" y="1984248"/>
            <a:ext cx="2057400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курсы, исследования, конференции, молодёжь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235440" y="1417320"/>
            <a:ext cx="251460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9436608" y="1618488"/>
            <a:ext cx="411480" cy="411480"/>
          </a:xfrm>
          <a:prstGeom prst="ellipse">
            <a:avLst/>
          </a:prstGeom>
          <a:solidFill>
            <a:srgbClr val="3D91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436608" y="1677924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948672" y="1581912"/>
            <a:ext cx="161848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Авторы проектов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464040" y="1984248"/>
            <a:ext cx="2057400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витрина, партнёры, эксперты, ресурсы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31520" y="3291839"/>
            <a:ext cx="251460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932688" y="3493008"/>
            <a:ext cx="411480" cy="411480"/>
          </a:xfrm>
          <a:prstGeom prst="ellipse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32688" y="3552444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44752" y="3456432"/>
            <a:ext cx="161848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Молодёжь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60120" y="3858768"/>
            <a:ext cx="2057400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волонтёрство, стажировки, клубы, конкурсы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566160" y="3291839"/>
            <a:ext cx="251460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3767328" y="3493008"/>
            <a:ext cx="411480" cy="411480"/>
          </a:xfrm>
          <a:prstGeom prst="ellipse">
            <a:avLst/>
          </a:prstGeom>
          <a:solidFill>
            <a:srgbClr val="43A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767328" y="3552444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279392" y="3456432"/>
            <a:ext cx="1618487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Эксперты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794760" y="3858768"/>
            <a:ext cx="2057400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профиль, советы, публикации, наставничество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6400800" y="3291839"/>
            <a:ext cx="251460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6601968" y="3493008"/>
            <a:ext cx="411480" cy="411480"/>
          </a:xfrm>
          <a:prstGeom prst="ellipse">
            <a:avLst/>
          </a:prstGeom>
          <a:solidFill>
            <a:srgbClr val="DCA6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601968" y="3552444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7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114032" y="3456432"/>
            <a:ext cx="1618487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Бизнес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629400" y="3858768"/>
            <a:ext cx="2057400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статус, социальная миссия, партнёрские пакеты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9235440" y="3291839"/>
            <a:ext cx="2514600" cy="1353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36608" y="3493008"/>
            <a:ext cx="411480" cy="411480"/>
          </a:xfrm>
          <a:prstGeom prst="ellipse">
            <a:avLst/>
          </a:prstGeom>
          <a:solidFill>
            <a:srgbClr val="3D91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9436608" y="3552444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8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948672" y="3456432"/>
            <a:ext cx="161848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СМИ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464040" y="3858768"/>
            <a:ext cx="2057400" cy="667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новости, герои, темы, комментарии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241280" y="-822960"/>
            <a:ext cx="2468880" cy="24688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05840" y="5303520"/>
            <a:ext cx="1920240" cy="1920240"/>
          </a:xfrm>
          <a:prstGeom prst="ellipse">
            <a:avLst/>
          </a:prstGeom>
          <a:solidFill>
            <a:srgbClr val="FCF2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784080" y="5394960"/>
            <a:ext cx="1097280" cy="10972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384048"/>
            <a:ext cx="841248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12846"/>
                </a:solidFill>
                <a:latin typeface="Aptos Display"/>
              </a:defRPr>
            </a:pPr>
            <a:r>
              <a:t>Пять коммуникационных линий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656" y="987552"/>
            <a:ext cx="93268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606E7F"/>
                </a:solidFill>
                <a:latin typeface="Aptos"/>
              </a:defRPr>
            </a:pPr>
            <a:r>
              <a:t>Рубрики, через которые портал становится живым и понятным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98480" y="502920"/>
            <a:ext cx="8229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400" b="1">
                <a:solidFill>
                  <a:srgbClr val="43AAD6"/>
                </a:solidFill>
                <a:latin typeface="Aptos Display"/>
              </a:defRPr>
            </a:pPr>
            <a:r>
              <a:t>05</a:t>
            </a:r>
          </a:p>
        </p:txBody>
      </p:sp>
      <p:sp>
        <p:nvSpPr>
          <p:cNvPr id="9" name="Rectangle 8"/>
          <p:cNvSpPr/>
          <p:nvPr/>
        </p:nvSpPr>
        <p:spPr>
          <a:xfrm>
            <a:off x="658368" y="6473952"/>
            <a:ext cx="10881360" cy="18288"/>
          </a:xfrm>
          <a:prstGeom prst="rect">
            <a:avLst/>
          </a:prstGeom>
          <a:solidFill>
            <a:srgbClr val="D5E2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6510528"/>
            <a:ext cx="50292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06E7F"/>
                </a:solidFill>
                <a:latin typeface="Aptos"/>
              </a:defRPr>
            </a:pPr>
            <a:r>
              <a:t>Мир без границ · стратегия продвижения портала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" y="1298448"/>
            <a:ext cx="1033272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1115568" y="1499616"/>
            <a:ext cx="411480" cy="411480"/>
          </a:xfrm>
          <a:prstGeom prst="ellipse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115568" y="1559051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27632" y="1463039"/>
            <a:ext cx="943660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Культура без границ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43000" y="1865376"/>
            <a:ext cx="9875520" cy="27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истории, фестивали, традиции, культурная дипломатия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4400" y="2231136"/>
            <a:ext cx="1033272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115568" y="2432304"/>
            <a:ext cx="411480" cy="411480"/>
          </a:xfrm>
          <a:prstGeom prst="ellipse">
            <a:avLst/>
          </a:prstGeom>
          <a:solidFill>
            <a:srgbClr val="43A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115568" y="2491740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27632" y="2395728"/>
            <a:ext cx="943660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Города без границ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43000" y="2798064"/>
            <a:ext cx="9875520" cy="27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город недели, карта городов, муниципальные инициативы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14400" y="3163824"/>
            <a:ext cx="1033272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1115568" y="3364992"/>
            <a:ext cx="411480" cy="411480"/>
          </a:xfrm>
          <a:prstGeom prst="ellipse">
            <a:avLst/>
          </a:prstGeom>
          <a:solidFill>
            <a:srgbClr val="DCA6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115568" y="3424428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627632" y="3328416"/>
            <a:ext cx="943660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Знание без границ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43000" y="3730752"/>
            <a:ext cx="9875520" cy="27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лекции, курсы, исследования, экспертные статьи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14400" y="4096512"/>
            <a:ext cx="1033272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1115568" y="4297680"/>
            <a:ext cx="411480" cy="411480"/>
          </a:xfrm>
          <a:prstGeom prst="ellipse">
            <a:avLst/>
          </a:prstGeom>
          <a:solidFill>
            <a:srgbClr val="3D91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115568" y="4357116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27632" y="4261104"/>
            <a:ext cx="943660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События без границ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43000" y="4663440"/>
            <a:ext cx="9875520" cy="27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календарь, анонсы, трансляции, архив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914400" y="5029200"/>
            <a:ext cx="1033272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1115568" y="5230368"/>
            <a:ext cx="411480" cy="411480"/>
          </a:xfrm>
          <a:prstGeom prst="ellipse">
            <a:avLst/>
          </a:prstGeom>
          <a:solidFill>
            <a:srgbClr val="1128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115568" y="5289804"/>
            <a:ext cx="4114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Aptos"/>
              </a:defRPr>
            </a:pPr>
            <a:r>
              <a:t>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627632" y="5193792"/>
            <a:ext cx="9436608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Люди без границ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43000" y="5596128"/>
            <a:ext cx="9875520" cy="27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интервью, личные истории, амбассадоры, наставники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241280" y="-822960"/>
            <a:ext cx="2468880" cy="24688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05840" y="5303520"/>
            <a:ext cx="1920240" cy="1920240"/>
          </a:xfrm>
          <a:prstGeom prst="ellipse">
            <a:avLst/>
          </a:prstGeom>
          <a:solidFill>
            <a:srgbClr val="FCF2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784080" y="5394960"/>
            <a:ext cx="1097280" cy="10972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384048"/>
            <a:ext cx="841248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12846"/>
                </a:solidFill>
                <a:latin typeface="Aptos Display"/>
              </a:defRPr>
            </a:pPr>
            <a:r>
              <a:t>Каналы продвижения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656" y="987552"/>
            <a:ext cx="93268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606E7F"/>
                </a:solidFill>
                <a:latin typeface="Aptos"/>
              </a:defRPr>
            </a:pPr>
            <a:r>
              <a:t>Портал в центре, вокруг — медиа, партнёры, события и социальные сети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98480" y="502920"/>
            <a:ext cx="8229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400" b="1">
                <a:solidFill>
                  <a:srgbClr val="43AAD6"/>
                </a:solidFill>
                <a:latin typeface="Aptos Display"/>
              </a:defRPr>
            </a:pPr>
            <a:r>
              <a:t>06</a:t>
            </a:r>
          </a:p>
        </p:txBody>
      </p:sp>
      <p:sp>
        <p:nvSpPr>
          <p:cNvPr id="9" name="Rectangle 8"/>
          <p:cNvSpPr/>
          <p:nvPr/>
        </p:nvSpPr>
        <p:spPr>
          <a:xfrm>
            <a:off x="658368" y="6473952"/>
            <a:ext cx="10881360" cy="18288"/>
          </a:xfrm>
          <a:prstGeom prst="rect">
            <a:avLst/>
          </a:prstGeom>
          <a:solidFill>
            <a:srgbClr val="D5E2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6510528"/>
            <a:ext cx="50292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06E7F"/>
                </a:solidFill>
                <a:latin typeface="Aptos"/>
              </a:defRPr>
            </a:pPr>
            <a:r>
              <a:t>Мир без границ · стратегия продвижения портала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2960" y="1508760"/>
            <a:ext cx="324612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822960" y="1508760"/>
            <a:ext cx="73152" cy="1417320"/>
          </a:xfrm>
          <a:prstGeom prst="rect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51560" y="1673351"/>
            <a:ext cx="2834639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Портал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1560" y="2075688"/>
            <a:ext cx="27889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посадочные страницы, формы, реестры, новости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26280" y="1508760"/>
            <a:ext cx="324612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526280" y="1508760"/>
            <a:ext cx="73152" cy="1417320"/>
          </a:xfrm>
          <a:prstGeom prst="rect">
            <a:avLst/>
          </a:prstGeom>
          <a:solidFill>
            <a:srgbClr val="43A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754880" y="1673351"/>
            <a:ext cx="2834639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Соцсети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54880" y="2075688"/>
            <a:ext cx="27889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Telegram, VK, YouTube/Rutube, Дзен, международные каналы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229600" y="1508760"/>
            <a:ext cx="324612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229600" y="1508760"/>
            <a:ext cx="73152" cy="1417320"/>
          </a:xfrm>
          <a:prstGeom prst="rect">
            <a:avLst/>
          </a:prstGeom>
          <a:solidFill>
            <a:srgbClr val="DCA6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458200" y="1673351"/>
            <a:ext cx="2834639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PR и СМИ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58200" y="2075688"/>
            <a:ext cx="27889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пресс-релизы, интервью, спецтемы, пресс-кит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22960" y="3657600"/>
            <a:ext cx="324612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22960" y="3657600"/>
            <a:ext cx="73152" cy="1417320"/>
          </a:xfrm>
          <a:prstGeom prst="rect">
            <a:avLst/>
          </a:prstGeom>
          <a:solidFill>
            <a:srgbClr val="3D91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51560" y="3822191"/>
            <a:ext cx="2834639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Рассылки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51560" y="4224528"/>
            <a:ext cx="27889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письма городам, вузам, музеям, фондам, экспертам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526280" y="3657600"/>
            <a:ext cx="324612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4526280" y="3657600"/>
            <a:ext cx="73152" cy="1417320"/>
          </a:xfrm>
          <a:prstGeom prst="rect">
            <a:avLst/>
          </a:prstGeom>
          <a:solidFill>
            <a:srgbClr val="1128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754880" y="3822191"/>
            <a:ext cx="2834639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События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754880" y="4224528"/>
            <a:ext cx="27889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презентации, форумы, круглые столы, экспертные сессии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229600" y="3657600"/>
            <a:ext cx="324612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8229600" y="3657600"/>
            <a:ext cx="73152" cy="1417320"/>
          </a:xfrm>
          <a:prstGeom prst="rect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58200" y="3822191"/>
            <a:ext cx="2834639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Амбассадоры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458200" y="4224528"/>
            <a:ext cx="27889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городские, культурные, молодёжные, научные представители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241280" y="-822960"/>
            <a:ext cx="2468880" cy="24688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05840" y="5303520"/>
            <a:ext cx="1920240" cy="1920240"/>
          </a:xfrm>
          <a:prstGeom prst="ellipse">
            <a:avLst/>
          </a:prstGeom>
          <a:solidFill>
            <a:srgbClr val="FCF2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784080" y="5394960"/>
            <a:ext cx="1097280" cy="10972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384048"/>
            <a:ext cx="841248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12846"/>
                </a:solidFill>
                <a:latin typeface="Aptos Display"/>
              </a:defRPr>
            </a:pPr>
            <a:r>
              <a:t>Воронка вовлечения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656" y="987552"/>
            <a:ext cx="93268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606E7F"/>
                </a:solidFill>
                <a:latin typeface="Aptos"/>
              </a:defRPr>
            </a:pPr>
            <a:r>
              <a:t>Главный KPI — не трафик, а переход человека в действие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98480" y="502920"/>
            <a:ext cx="8229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400" b="1">
                <a:solidFill>
                  <a:srgbClr val="43AAD6"/>
                </a:solidFill>
                <a:latin typeface="Aptos Display"/>
              </a:defRPr>
            </a:pPr>
            <a:r>
              <a:t>07</a:t>
            </a:r>
          </a:p>
        </p:txBody>
      </p:sp>
      <p:sp>
        <p:nvSpPr>
          <p:cNvPr id="9" name="Rectangle 8"/>
          <p:cNvSpPr/>
          <p:nvPr/>
        </p:nvSpPr>
        <p:spPr>
          <a:xfrm>
            <a:off x="658368" y="6473952"/>
            <a:ext cx="10881360" cy="18288"/>
          </a:xfrm>
          <a:prstGeom prst="rect">
            <a:avLst/>
          </a:prstGeom>
          <a:solidFill>
            <a:srgbClr val="D5E2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6510528"/>
            <a:ext cx="50292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06E7F"/>
                </a:solidFill>
                <a:latin typeface="Aptos"/>
              </a:defRPr>
            </a:pPr>
            <a:r>
              <a:t>Мир без границ · стратегия продвижения портала</a:t>
            </a:r>
          </a:p>
        </p:txBody>
      </p:sp>
      <p:sp>
        <p:nvSpPr>
          <p:cNvPr id="11" name="Chevron 10"/>
          <p:cNvSpPr/>
          <p:nvPr/>
        </p:nvSpPr>
        <p:spPr>
          <a:xfrm>
            <a:off x="777240" y="1965960"/>
            <a:ext cx="2011680" cy="1325880"/>
          </a:xfrm>
          <a:prstGeom prst="chevron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2240280"/>
            <a:ext cx="167335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Узнавание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3584448"/>
            <a:ext cx="1600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50" b="0">
                <a:solidFill>
                  <a:srgbClr val="202C3B"/>
                </a:solidFill>
                <a:latin typeface="Aptos"/>
              </a:defRPr>
            </a:pPr>
            <a:r>
              <a:t>ролик, пост, новость, приглашение</a:t>
            </a:r>
          </a:p>
        </p:txBody>
      </p:sp>
      <p:sp>
        <p:nvSpPr>
          <p:cNvPr id="14" name="Chevron 13"/>
          <p:cNvSpPr/>
          <p:nvPr/>
        </p:nvSpPr>
        <p:spPr>
          <a:xfrm>
            <a:off x="3017520" y="1965960"/>
            <a:ext cx="2011680" cy="1325880"/>
          </a:xfrm>
          <a:prstGeom prst="chevron">
            <a:avLst/>
          </a:prstGeom>
          <a:solidFill>
            <a:srgbClr val="43A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108960" y="2240280"/>
            <a:ext cx="167335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Интерес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54680" y="3584448"/>
            <a:ext cx="1600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50" b="0">
                <a:solidFill>
                  <a:srgbClr val="202C3B"/>
                </a:solidFill>
                <a:latin typeface="Aptos"/>
              </a:defRPr>
            </a:pPr>
            <a:r>
              <a:t>переход на страницу аудитории</a:t>
            </a:r>
          </a:p>
        </p:txBody>
      </p:sp>
      <p:sp>
        <p:nvSpPr>
          <p:cNvPr id="17" name="Chevron 16"/>
          <p:cNvSpPr/>
          <p:nvPr/>
        </p:nvSpPr>
        <p:spPr>
          <a:xfrm>
            <a:off x="5257800" y="1965960"/>
            <a:ext cx="2011680" cy="1325880"/>
          </a:xfrm>
          <a:prstGeom prst="chevron">
            <a:avLst/>
          </a:prstGeom>
          <a:solidFill>
            <a:srgbClr val="DCA6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349240" y="2240280"/>
            <a:ext cx="167335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Вовлечение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94960" y="3584448"/>
            <a:ext cx="1600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50" b="0">
                <a:solidFill>
                  <a:srgbClr val="202C3B"/>
                </a:solidFill>
                <a:latin typeface="Aptos"/>
              </a:defRPr>
            </a:pPr>
            <a:r>
              <a:t>заявка: проект, город, партнёр, эксперт</a:t>
            </a:r>
          </a:p>
        </p:txBody>
      </p:sp>
      <p:sp>
        <p:nvSpPr>
          <p:cNvPr id="20" name="Chevron 19"/>
          <p:cNvSpPr/>
          <p:nvPr/>
        </p:nvSpPr>
        <p:spPr>
          <a:xfrm>
            <a:off x="7498080" y="1965960"/>
            <a:ext cx="2011680" cy="1325880"/>
          </a:xfrm>
          <a:prstGeom prst="chevron">
            <a:avLst/>
          </a:prstGeom>
          <a:solidFill>
            <a:srgbClr val="3D91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589520" y="2240280"/>
            <a:ext cx="167335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Участие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635240" y="3584448"/>
            <a:ext cx="1600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50" b="0">
                <a:solidFill>
                  <a:srgbClr val="202C3B"/>
                </a:solidFill>
                <a:latin typeface="Aptos"/>
              </a:defRPr>
            </a:pPr>
            <a:r>
              <a:t>карточка, событие, публикация, роль</a:t>
            </a:r>
          </a:p>
        </p:txBody>
      </p:sp>
      <p:sp>
        <p:nvSpPr>
          <p:cNvPr id="23" name="Chevron 22"/>
          <p:cNvSpPr/>
          <p:nvPr/>
        </p:nvSpPr>
        <p:spPr>
          <a:xfrm>
            <a:off x="9738360" y="1965960"/>
            <a:ext cx="2011680" cy="1325880"/>
          </a:xfrm>
          <a:prstGeom prst="chevron">
            <a:avLst/>
          </a:prstGeom>
          <a:solidFill>
            <a:srgbClr val="1128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829800" y="2240280"/>
            <a:ext cx="167335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Aptos"/>
              </a:defRPr>
            </a:pPr>
            <a:r>
              <a:t>Посол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875520" y="3584448"/>
            <a:ext cx="1600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50" b="0">
                <a:solidFill>
                  <a:srgbClr val="202C3B"/>
                </a:solidFill>
                <a:latin typeface="Aptos"/>
              </a:defRPr>
            </a:pPr>
            <a:r>
              <a:t>участник приводит новых участников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97280" y="4983480"/>
            <a:ext cx="99669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202C3B"/>
                </a:solidFill>
                <a:latin typeface="Aptos"/>
              </a:defRPr>
            </a:pPr>
            <a:r>
              <a:t>Для каждой ступени нужны свои материалы: короткое сообщение, посадочная страница, форма, автоматическое подтверждение и следующий шаг участия.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241280" y="-822960"/>
            <a:ext cx="2468880" cy="24688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05840" y="5303520"/>
            <a:ext cx="1920240" cy="1920240"/>
          </a:xfrm>
          <a:prstGeom prst="ellipse">
            <a:avLst/>
          </a:prstGeom>
          <a:solidFill>
            <a:srgbClr val="FCF2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784080" y="5394960"/>
            <a:ext cx="1097280" cy="10972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384048"/>
            <a:ext cx="841248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12846"/>
                </a:solidFill>
                <a:latin typeface="Aptos Display"/>
              </a:defRPr>
            </a:pPr>
            <a:r>
              <a:t>Контент-стратегия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656" y="987552"/>
            <a:ext cx="93268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606E7F"/>
                </a:solidFill>
                <a:latin typeface="Aptos"/>
              </a:defRPr>
            </a:pPr>
            <a:r>
              <a:t>Портал должен каждый день показывать движение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98480" y="502920"/>
            <a:ext cx="8229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400" b="1">
                <a:solidFill>
                  <a:srgbClr val="43AAD6"/>
                </a:solidFill>
                <a:latin typeface="Aptos Display"/>
              </a:defRPr>
            </a:pPr>
            <a:r>
              <a:t>08</a:t>
            </a:r>
          </a:p>
        </p:txBody>
      </p:sp>
      <p:sp>
        <p:nvSpPr>
          <p:cNvPr id="9" name="Rectangle 8"/>
          <p:cNvSpPr/>
          <p:nvPr/>
        </p:nvSpPr>
        <p:spPr>
          <a:xfrm>
            <a:off x="658368" y="6473952"/>
            <a:ext cx="10881360" cy="18288"/>
          </a:xfrm>
          <a:prstGeom prst="rect">
            <a:avLst/>
          </a:prstGeom>
          <a:solidFill>
            <a:srgbClr val="D5E2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6510528"/>
            <a:ext cx="50292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06E7F"/>
                </a:solidFill>
                <a:latin typeface="Aptos"/>
              </a:defRPr>
            </a:pPr>
            <a:r>
              <a:t>Мир без границ · стратегия продвижения портала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68680" y="1508760"/>
            <a:ext cx="2468880" cy="2971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868680" y="1508760"/>
            <a:ext cx="73152" cy="2971800"/>
          </a:xfrm>
          <a:prstGeom prst="rect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97280" y="1673351"/>
            <a:ext cx="2057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Ежедневно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7280" y="2075688"/>
            <a:ext cx="201168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• новость</a:t>
            </a:r>
            <a:br/>
            <a:r>
              <a:t>• анонс события</a:t>
            </a:r>
            <a:br/>
            <a:r>
              <a:t>• карточка проекта</a:t>
            </a:r>
            <a:br/>
            <a:r>
              <a:t>• публикация в соцсетях</a:t>
            </a:r>
            <a:br/>
            <a:r>
              <a:t>• цитата манифеста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611880" y="1508760"/>
            <a:ext cx="2468880" cy="2971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3611880" y="1508760"/>
            <a:ext cx="73152" cy="2971800"/>
          </a:xfrm>
          <a:prstGeom prst="rect">
            <a:avLst/>
          </a:prstGeom>
          <a:solidFill>
            <a:srgbClr val="43AA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840480" y="1673351"/>
            <a:ext cx="2057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Еженедельно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40480" y="2075688"/>
            <a:ext cx="201168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• город недели</a:t>
            </a:r>
            <a:br/>
            <a:r>
              <a:t>• проект недели</a:t>
            </a:r>
            <a:br/>
            <a:r>
              <a:t>• интервью</a:t>
            </a:r>
            <a:br/>
            <a:r>
              <a:t>• обзор событий</a:t>
            </a:r>
            <a:br/>
            <a:r>
              <a:t>• подборка возможностей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355080" y="1508760"/>
            <a:ext cx="2468880" cy="2971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355080" y="1508760"/>
            <a:ext cx="73152" cy="2971800"/>
          </a:xfrm>
          <a:prstGeom prst="rect">
            <a:avLst/>
          </a:prstGeom>
          <a:solidFill>
            <a:srgbClr val="DCA6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583680" y="1673351"/>
            <a:ext cx="2057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Ежемесячно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83680" y="2075688"/>
            <a:ext cx="201168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• электронный журнал</a:t>
            </a:r>
            <a:br/>
            <a:r>
              <a:t>• аналитический обзор</a:t>
            </a:r>
            <a:br/>
            <a:r>
              <a:t>• видеоматериал</a:t>
            </a:r>
            <a:br/>
            <a:r>
              <a:t>• партнёрская рассылка</a:t>
            </a:r>
            <a:br/>
            <a:r>
              <a:t>• открытая встреча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098280" y="1508760"/>
            <a:ext cx="2240280" cy="2971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9098280" y="1508760"/>
            <a:ext cx="73152" cy="2971800"/>
          </a:xfrm>
          <a:prstGeom prst="rect">
            <a:avLst/>
          </a:prstGeom>
          <a:solidFill>
            <a:srgbClr val="3D917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326880" y="1673351"/>
            <a:ext cx="1828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20" b="1">
                <a:solidFill>
                  <a:srgbClr val="112846"/>
                </a:solidFill>
                <a:latin typeface="Aptos"/>
              </a:defRPr>
            </a:pPr>
            <a:r>
              <a:t>Ежеквартально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26880" y="2075688"/>
            <a:ext cx="178308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60">
                <a:solidFill>
                  <a:srgbClr val="202C3B"/>
                </a:solidFill>
                <a:latin typeface="Aptos"/>
              </a:defRPr>
            </a:pPr>
            <a:r>
              <a:t>• форум</a:t>
            </a:r>
            <a:br/>
            <a:r>
              <a:t>• отчёт</a:t>
            </a:r>
            <a:br/>
            <a:r>
              <a:t>• обновление реестров</a:t>
            </a:r>
            <a:br/>
            <a:r>
              <a:t>• презентация партнёров</a:t>
            </a:r>
            <a:br/>
            <a:r>
              <a:t>• стратегическая сессия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87552" y="5166360"/>
            <a:ext cx="10058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50" b="0">
                <a:solidFill>
                  <a:srgbClr val="202C3B"/>
                </a:solidFill>
                <a:latin typeface="Aptos"/>
              </a:defRPr>
            </a:pPr>
            <a:r>
              <a:t>Контент должен вести к действию: подписаться, подать заявку, предложить событие, вступить в партнёрскую сеть.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6FAF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2567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241280" y="-822960"/>
            <a:ext cx="2468880" cy="24688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1005840" y="5303520"/>
            <a:ext cx="1920240" cy="1920240"/>
          </a:xfrm>
          <a:prstGeom prst="ellipse">
            <a:avLst/>
          </a:prstGeom>
          <a:solidFill>
            <a:srgbClr val="FCF2D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784080" y="5394960"/>
            <a:ext cx="1097280" cy="1097280"/>
          </a:xfrm>
          <a:prstGeom prst="ellipse">
            <a:avLst/>
          </a:prstGeom>
          <a:solidFill>
            <a:srgbClr val="E3F0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384048"/>
            <a:ext cx="8412480" cy="6583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700" b="1">
                <a:solidFill>
                  <a:srgbClr val="112846"/>
                </a:solidFill>
                <a:latin typeface="Aptos Display"/>
              </a:defRPr>
            </a:pPr>
            <a:r>
              <a:t>PR и партнёрские коммуникации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656" y="987552"/>
            <a:ext cx="9326880" cy="2926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50">
                <a:solidFill>
                  <a:srgbClr val="606E7F"/>
                </a:solidFill>
                <a:latin typeface="Aptos"/>
              </a:defRPr>
            </a:pPr>
            <a:r>
              <a:t>Нужны разные письма и разные страницы входа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98480" y="502920"/>
            <a:ext cx="8229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400" b="1">
                <a:solidFill>
                  <a:srgbClr val="43AAD6"/>
                </a:solidFill>
                <a:latin typeface="Aptos Display"/>
              </a:defRPr>
            </a:pPr>
            <a:r>
              <a:t>09</a:t>
            </a:r>
          </a:p>
        </p:txBody>
      </p:sp>
      <p:sp>
        <p:nvSpPr>
          <p:cNvPr id="9" name="Rectangle 8"/>
          <p:cNvSpPr/>
          <p:nvPr/>
        </p:nvSpPr>
        <p:spPr>
          <a:xfrm>
            <a:off x="658368" y="6473952"/>
            <a:ext cx="10881360" cy="18288"/>
          </a:xfrm>
          <a:prstGeom prst="rect">
            <a:avLst/>
          </a:prstGeom>
          <a:solidFill>
            <a:srgbClr val="D5E2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6510528"/>
            <a:ext cx="50292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50">
                <a:solidFill>
                  <a:srgbClr val="606E7F"/>
                </a:solidFill>
                <a:latin typeface="Aptos"/>
              </a:defRPr>
            </a:pPr>
            <a:r>
              <a:t>Мир без границ · стратегия продвижения портала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2960" y="1417320"/>
            <a:ext cx="4983480" cy="4434840"/>
          </a:xfrm>
          <a:prstGeom prst="roundRect">
            <a:avLst/>
          </a:prstGeom>
          <a:solidFill>
            <a:srgbClr val="FFFFFF"/>
          </a:solidFill>
          <a:ln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78992" y="1700784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12846"/>
                </a:solidFill>
                <a:latin typeface="Aptos"/>
              </a:defRPr>
            </a:pPr>
            <a:r>
              <a:t>Пресс-пакет запуска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78992" y="2148840"/>
            <a:ext cx="4389120" cy="3246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  <a:defRPr sz="1250">
                <a:solidFill>
                  <a:srgbClr val="202C3B"/>
                </a:solidFill>
                <a:latin typeface="Aptos"/>
              </a:defRPr>
            </a:pPr>
            <a:r>
              <a:t>пресс-релиз запуска</a:t>
            </a:r>
          </a:p>
          <a:p>
            <a:pPr>
              <a:spcAft>
                <a:spcPts val="500"/>
              </a:spcAft>
              <a:defRPr sz="1250">
                <a:solidFill>
                  <a:srgbClr val="202C3B"/>
                </a:solidFill>
                <a:latin typeface="Aptos"/>
              </a:defRPr>
            </a:pPr>
            <a:r>
              <a:t>описание проекта и миссии</a:t>
            </a:r>
          </a:p>
          <a:p>
            <a:pPr>
              <a:spcAft>
                <a:spcPts val="500"/>
              </a:spcAft>
              <a:defRPr sz="1250">
                <a:solidFill>
                  <a:srgbClr val="202C3B"/>
                </a:solidFill>
                <a:latin typeface="Aptos"/>
              </a:defRPr>
            </a:pPr>
            <a:r>
              <a:t>биографии ключевых лиц</a:t>
            </a:r>
          </a:p>
          <a:p>
            <a:pPr>
              <a:spcAft>
                <a:spcPts val="500"/>
              </a:spcAft>
              <a:defRPr sz="1250">
                <a:solidFill>
                  <a:srgbClr val="202C3B"/>
                </a:solidFill>
                <a:latin typeface="Aptos"/>
              </a:defRPr>
            </a:pPr>
            <a:r>
              <a:t>логотип и визуальные материалы</a:t>
            </a:r>
          </a:p>
          <a:p>
            <a:pPr>
              <a:spcAft>
                <a:spcPts val="500"/>
              </a:spcAft>
              <a:defRPr sz="1250">
                <a:solidFill>
                  <a:srgbClr val="202C3B"/>
                </a:solidFill>
                <a:latin typeface="Aptos"/>
              </a:defRPr>
            </a:pPr>
            <a:r>
              <a:t>презентация и FAQ</a:t>
            </a:r>
          </a:p>
          <a:p>
            <a:pPr>
              <a:spcAft>
                <a:spcPts val="500"/>
              </a:spcAft>
              <a:defRPr sz="1250">
                <a:solidFill>
                  <a:srgbClr val="202C3B"/>
                </a:solidFill>
                <a:latin typeface="Aptos"/>
              </a:defRPr>
            </a:pPr>
            <a:r>
              <a:t>контакты пресс-службы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72200" y="1417320"/>
            <a:ext cx="5166360" cy="4434840"/>
          </a:xfrm>
          <a:prstGeom prst="roundRect">
            <a:avLst/>
          </a:prstGeom>
          <a:solidFill>
            <a:srgbClr val="FFFFFF"/>
          </a:solidFill>
          <a:ln>
            <a:solidFill>
              <a:srgbClr val="DBE6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37376" y="1700784"/>
            <a:ext cx="4526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112846"/>
                </a:solidFill>
                <a:latin typeface="Aptos"/>
              </a:defRPr>
            </a:pPr>
            <a:r>
              <a:t>Пакеты писем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7376" y="2148840"/>
            <a:ext cx="4434840" cy="3246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500"/>
              </a:spcAft>
              <a:defRPr sz="1250">
                <a:solidFill>
                  <a:srgbClr val="202C3B"/>
                </a:solidFill>
                <a:latin typeface="Aptos"/>
              </a:defRPr>
            </a:pPr>
            <a:r>
              <a:t>городам и муниципалитетам</a:t>
            </a:r>
          </a:p>
          <a:p>
            <a:pPr>
              <a:spcAft>
                <a:spcPts val="500"/>
              </a:spcAft>
              <a:defRPr sz="1250">
                <a:solidFill>
                  <a:srgbClr val="202C3B"/>
                </a:solidFill>
                <a:latin typeface="Aptos"/>
              </a:defRPr>
            </a:pPr>
            <a:r>
              <a:t>университетам и научным центрам</a:t>
            </a:r>
          </a:p>
          <a:p>
            <a:pPr>
              <a:spcAft>
                <a:spcPts val="500"/>
              </a:spcAft>
              <a:defRPr sz="1250">
                <a:solidFill>
                  <a:srgbClr val="202C3B"/>
                </a:solidFill>
                <a:latin typeface="Aptos"/>
              </a:defRPr>
            </a:pPr>
            <a:r>
              <a:t>музеям, театрам, фестивалям</a:t>
            </a:r>
          </a:p>
          <a:p>
            <a:pPr>
              <a:spcAft>
                <a:spcPts val="500"/>
              </a:spcAft>
              <a:defRPr sz="1250">
                <a:solidFill>
                  <a:srgbClr val="202C3B"/>
                </a:solidFill>
                <a:latin typeface="Aptos"/>
              </a:defRPr>
            </a:pPr>
            <a:r>
              <a:t>фондам и общественным организациям</a:t>
            </a:r>
          </a:p>
          <a:p>
            <a:pPr>
              <a:spcAft>
                <a:spcPts val="500"/>
              </a:spcAft>
              <a:defRPr sz="1250">
                <a:solidFill>
                  <a:srgbClr val="202C3B"/>
                </a:solidFill>
                <a:latin typeface="Aptos"/>
              </a:defRPr>
            </a:pPr>
            <a:r>
              <a:t>экспертам и СМИ</a:t>
            </a:r>
          </a:p>
          <a:p>
            <a:pPr>
              <a:spcAft>
                <a:spcPts val="500"/>
              </a:spcAft>
              <a:defRPr sz="1250">
                <a:solidFill>
                  <a:srgbClr val="202C3B"/>
                </a:solidFill>
                <a:latin typeface="Aptos"/>
              </a:defRPr>
            </a:pPr>
            <a:r>
              <a:t>бизнесу и меценатам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без границ — продвижение портала</dc:title>
  <dc:subject>Стратегия запуска и масштабирования портала</dc:subject>
  <dc:creator>OpenAI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