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1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2.xml" ContentType="application/vnd.openxmlformats-officedocument.drawingml.chart+xml"/>
  <Override PartName="/ppt/slides/charts/chart3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slides/charts/chart4.xml" ContentType="application/vnd.openxmlformats-officedocument.drawingml.chart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slides/charts/chart5.xml" ContentType="application/vnd.openxmlformats-officedocument.drawingml.chart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slides/charts/chart6.xml" ContentType="application/vnd.openxmlformats-officedocument.drawingml.chart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bf466147e8949f8" /><Relationship Type="http://schemas.openxmlformats.org/officeDocument/2006/relationships/extended-properties" Target="/docProps/app.xml" Id="Ra46614e520f34bcc" /><Relationship Type="http://schemas.openxmlformats.org/officeDocument/2006/relationships/officeDocument" Target="/ppt/presentation.xml" Id="Rd464ed9eb1584a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546a3e47649c3"/>
  </p:sldMasterIdLst>
  <p:notesMasterIdLst>
    <p:notesMasterId xmlns:r="http://schemas.openxmlformats.org/officeDocument/2006/relationships" r:id="Ree9a8641baaf440c"/>
  </p:notesMasterIdLst>
  <p:sldIdLst>
    <p:sldId xmlns:r="http://schemas.openxmlformats.org/officeDocument/2006/relationships" id="256" r:id="R482bda8ac98e4cef"/>
    <p:sldId xmlns:r="http://schemas.openxmlformats.org/officeDocument/2006/relationships" id="257" r:id="R9f3f21cf82534765"/>
    <p:sldId xmlns:r="http://schemas.openxmlformats.org/officeDocument/2006/relationships" id="258" r:id="R941a08fdb1774d54"/>
    <p:sldId xmlns:r="http://schemas.openxmlformats.org/officeDocument/2006/relationships" id="259" r:id="R2cb65cf9b3d6475d"/>
    <p:sldId xmlns:r="http://schemas.openxmlformats.org/officeDocument/2006/relationships" id="260" r:id="R35911617d9344a8d"/>
    <p:sldId xmlns:r="http://schemas.openxmlformats.org/officeDocument/2006/relationships" id="261" r:id="R0e6c3808e8fb4bf5"/>
    <p:sldId xmlns:r="http://schemas.openxmlformats.org/officeDocument/2006/relationships" id="262" r:id="R2b18c5130b5e40b1"/>
    <p:sldId xmlns:r="http://schemas.openxmlformats.org/officeDocument/2006/relationships" id="263" r:id="Rf1cfdd3cb6be4ab2"/>
    <p:sldId xmlns:r="http://schemas.openxmlformats.org/officeDocument/2006/relationships" id="264" r:id="Rcaaead95ce9a4ec2"/>
    <p:sldId xmlns:r="http://schemas.openxmlformats.org/officeDocument/2006/relationships" id="265" r:id="Rbbf3066224154ef0"/>
    <p:sldId xmlns:r="http://schemas.openxmlformats.org/officeDocument/2006/relationships" id="266" r:id="R91d68d94e37c45df"/>
    <p:sldId xmlns:r="http://schemas.openxmlformats.org/officeDocument/2006/relationships" id="267" r:id="R8528d6090cd44490"/>
    <p:sldId xmlns:r="http://schemas.openxmlformats.org/officeDocument/2006/relationships" id="268" r:id="Rc1332e78867b46a6"/>
    <p:sldId xmlns:r="http://schemas.openxmlformats.org/officeDocument/2006/relationships" id="269" r:id="R7dbec72869d04890"/>
    <p:sldId xmlns:r="http://schemas.openxmlformats.org/officeDocument/2006/relationships" id="270" r:id="Reb6e7f324fba4c0f"/>
    <p:sldId xmlns:r="http://schemas.openxmlformats.org/officeDocument/2006/relationships" id="271" r:id="R06538ed43d434e77"/>
    <p:sldId xmlns:r="http://schemas.openxmlformats.org/officeDocument/2006/relationships" id="272" r:id="R5603ae8aa0c34d97"/>
    <p:sldId xmlns:r="http://schemas.openxmlformats.org/officeDocument/2006/relationships" id="273" r:id="R68445ff9481f4372"/>
    <p:sldId xmlns:r="http://schemas.openxmlformats.org/officeDocument/2006/relationships" id="274" r:id="R0ceb1c5825a543a7"/>
    <p:sldId xmlns:r="http://schemas.openxmlformats.org/officeDocument/2006/relationships" id="275" r:id="R102bbfb1ac8f4915"/>
    <p:sldId xmlns:r="http://schemas.openxmlformats.org/officeDocument/2006/relationships" id="276" r:id="R82ba0e62ae1f4b72"/>
    <p:sldId xmlns:r="http://schemas.openxmlformats.org/officeDocument/2006/relationships" id="277" r:id="R13f1f4ecfc614b0c"/>
    <p:sldId xmlns:r="http://schemas.openxmlformats.org/officeDocument/2006/relationships" id="278" r:id="Rfd56fc672fbf4921"/>
    <p:sldId xmlns:r="http://schemas.openxmlformats.org/officeDocument/2006/relationships" id="279" r:id="R226b5f9d95fb402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f3e9fd1d0974a35" /><Relationship Type="http://schemas.openxmlformats.org/officeDocument/2006/relationships/slideMaster" Target="/ppt/slideMasters/slideMaster1.xml" Id="R08c546a3e47649c3" /><Relationship Type="http://schemas.openxmlformats.org/officeDocument/2006/relationships/notesMaster" Target="/ppt/notesMasters/notesMaster1.xml" Id="Ree9a8641baaf440c" /><Relationship Type="http://schemas.openxmlformats.org/officeDocument/2006/relationships/presProps" Target="/ppt/presProps.xml" Id="R2d469f57d1534c60" /><Relationship Type="http://schemas.openxmlformats.org/officeDocument/2006/relationships/tableStyles" Target="/ppt/tableStyles.xml" Id="R264a26b72d25453f" /><Relationship Type="http://schemas.openxmlformats.org/officeDocument/2006/relationships/slide" Target="/ppt/slides/slide1.xml" Id="R482bda8ac98e4cef" /><Relationship Type="http://schemas.openxmlformats.org/officeDocument/2006/relationships/slide" Target="/ppt/slides/slide2.xml" Id="R9f3f21cf82534765" /><Relationship Type="http://schemas.openxmlformats.org/officeDocument/2006/relationships/slide" Target="/ppt/slides/slide3.xml" Id="R941a08fdb1774d54" /><Relationship Type="http://schemas.openxmlformats.org/officeDocument/2006/relationships/slide" Target="/ppt/slides/slide4.xml" Id="R2cb65cf9b3d6475d" /><Relationship Type="http://schemas.openxmlformats.org/officeDocument/2006/relationships/slide" Target="/ppt/slides/slide5.xml" Id="R35911617d9344a8d" /><Relationship Type="http://schemas.openxmlformats.org/officeDocument/2006/relationships/slide" Target="/ppt/slides/slide6.xml" Id="R0e6c3808e8fb4bf5" /><Relationship Type="http://schemas.openxmlformats.org/officeDocument/2006/relationships/slide" Target="/ppt/slides/slide7.xml" Id="R2b18c5130b5e40b1" /><Relationship Type="http://schemas.openxmlformats.org/officeDocument/2006/relationships/slide" Target="/ppt/slides/slide8.xml" Id="Rf1cfdd3cb6be4ab2" /><Relationship Type="http://schemas.openxmlformats.org/officeDocument/2006/relationships/slide" Target="/ppt/slides/slide9.xml" Id="Rcaaead95ce9a4ec2" /><Relationship Type="http://schemas.openxmlformats.org/officeDocument/2006/relationships/slide" Target="/ppt/slides/slide10.xml" Id="Rbbf3066224154ef0" /><Relationship Type="http://schemas.openxmlformats.org/officeDocument/2006/relationships/slide" Target="/ppt/slides/slide11.xml" Id="R91d68d94e37c45df" /><Relationship Type="http://schemas.openxmlformats.org/officeDocument/2006/relationships/slide" Target="/ppt/slides/slide12.xml" Id="R8528d6090cd44490" /><Relationship Type="http://schemas.openxmlformats.org/officeDocument/2006/relationships/slide" Target="/ppt/slides/slide13.xml" Id="Rc1332e78867b46a6" /><Relationship Type="http://schemas.openxmlformats.org/officeDocument/2006/relationships/slide" Target="/ppt/slides/slide14.xml" Id="R7dbec72869d04890" /><Relationship Type="http://schemas.openxmlformats.org/officeDocument/2006/relationships/slide" Target="/ppt/slides/slide15.xml" Id="Reb6e7f324fba4c0f" /><Relationship Type="http://schemas.openxmlformats.org/officeDocument/2006/relationships/slide" Target="/ppt/slides/slide16.xml" Id="R06538ed43d434e77" /><Relationship Type="http://schemas.openxmlformats.org/officeDocument/2006/relationships/slide" Target="/ppt/slides/slide17.xml" Id="R5603ae8aa0c34d97" /><Relationship Type="http://schemas.openxmlformats.org/officeDocument/2006/relationships/slide" Target="/ppt/slides/slide18.xml" Id="R68445ff9481f4372" /><Relationship Type="http://schemas.openxmlformats.org/officeDocument/2006/relationships/slide" Target="/ppt/slides/slide19.xml" Id="R0ceb1c5825a543a7" /><Relationship Type="http://schemas.openxmlformats.org/officeDocument/2006/relationships/slide" Target="/ppt/slides/slide20.xml" Id="R102bbfb1ac8f4915" /><Relationship Type="http://schemas.openxmlformats.org/officeDocument/2006/relationships/slide" Target="/ppt/slides/slide21.xml" Id="R82ba0e62ae1f4b72" /><Relationship Type="http://schemas.openxmlformats.org/officeDocument/2006/relationships/slide" Target="/ppt/slides/slide22.xml" Id="R13f1f4ecfc614b0c" /><Relationship Type="http://schemas.openxmlformats.org/officeDocument/2006/relationships/slide" Target="/ppt/slides/slide23.xml" Id="Rfd56fc672fbf4921" /><Relationship Type="http://schemas.openxmlformats.org/officeDocument/2006/relationships/slide" Target="/ppt/slides/slide24.xml" Id="R226b5f9d95fb402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e61ab91818a403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a6be926515e4b48" /><Relationship Type="http://schemas.openxmlformats.org/officeDocument/2006/relationships/notesMaster" Target="/ppt/notesMasters/notesMaster1.xml" Id="R56c9365008eb4e9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70ef249ae094bbb" /><Relationship Type="http://schemas.openxmlformats.org/officeDocument/2006/relationships/notesMaster" Target="/ppt/notesMasters/notesMaster1.xml" Id="R5695c3735bfe418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619da91afce40dd" /><Relationship Type="http://schemas.openxmlformats.org/officeDocument/2006/relationships/notesMaster" Target="/ppt/notesMasters/notesMaster1.xml" Id="Rbfa9018acadd4b9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fba3462ead7476e" /><Relationship Type="http://schemas.openxmlformats.org/officeDocument/2006/relationships/notesMaster" Target="/ppt/notesMasters/notesMaster1.xml" Id="Rbf52a755f469491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38060371531411b" /><Relationship Type="http://schemas.openxmlformats.org/officeDocument/2006/relationships/notesMaster" Target="/ppt/notesMasters/notesMaster1.xml" Id="Rf54285ae9c00427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4e918508db045fa" /><Relationship Type="http://schemas.openxmlformats.org/officeDocument/2006/relationships/notesMaster" Target="/ppt/notesMasters/notesMaster1.xml" Id="R88188631309744b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dc14acddf414219" /><Relationship Type="http://schemas.openxmlformats.org/officeDocument/2006/relationships/notesMaster" Target="/ppt/notesMasters/notesMaster1.xml" Id="R391a3caaeded441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6d7c569bd7be4e8b" /><Relationship Type="http://schemas.openxmlformats.org/officeDocument/2006/relationships/notesMaster" Target="/ppt/notesMasters/notesMaster1.xml" Id="Rd8e5f0b28fcb4b6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00e5e09fcd143f8" /><Relationship Type="http://schemas.openxmlformats.org/officeDocument/2006/relationships/notesMaster" Target="/ppt/notesMasters/notesMaster1.xml" Id="R013566a35a1043c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43faef6c3a3471d" /><Relationship Type="http://schemas.openxmlformats.org/officeDocument/2006/relationships/notesMaster" Target="/ppt/notesMasters/notesMaster1.xml" Id="Rda99df1d1fd2436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fa3ac1a37b54c77" /><Relationship Type="http://schemas.openxmlformats.org/officeDocument/2006/relationships/notesMaster" Target="/ppt/notesMasters/notesMaster1.xml" Id="R80cc4b985228497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6b7264ee0154670" /><Relationship Type="http://schemas.openxmlformats.org/officeDocument/2006/relationships/notesMaster" Target="/ppt/notesMasters/notesMaster1.xml" Id="R95d5356437c444c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e282b3ed40a4bd4" /><Relationship Type="http://schemas.openxmlformats.org/officeDocument/2006/relationships/notesMaster" Target="/ppt/notesMasters/notesMaster1.xml" Id="R48fb695dd27047c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96b4eca4a034755" /><Relationship Type="http://schemas.openxmlformats.org/officeDocument/2006/relationships/notesMaster" Target="/ppt/notesMasters/notesMaster1.xml" Id="R7cdb4b0064904ba9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19ce55a0d9334bb9" /><Relationship Type="http://schemas.openxmlformats.org/officeDocument/2006/relationships/notesMaster" Target="/ppt/notesMasters/notesMaster1.xml" Id="R24a388c76b1b40a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559e33b64af41eb" /><Relationship Type="http://schemas.openxmlformats.org/officeDocument/2006/relationships/notesMaster" Target="/ppt/notesMasters/notesMaster1.xml" Id="R5b2d3c10595c4b4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fb15631218554fc3" /><Relationship Type="http://schemas.openxmlformats.org/officeDocument/2006/relationships/notesMaster" Target="/ppt/notesMasters/notesMaster1.xml" Id="R601e81e193ce43f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994fb93b9f24ab0" /><Relationship Type="http://schemas.openxmlformats.org/officeDocument/2006/relationships/notesMaster" Target="/ppt/notesMasters/notesMaster1.xml" Id="Ra50ac335cb664bb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bea066d38e94a9a" /><Relationship Type="http://schemas.openxmlformats.org/officeDocument/2006/relationships/notesMaster" Target="/ppt/notesMasters/notesMaster1.xml" Id="R6a0653708b6345f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0d306c50c674377" /><Relationship Type="http://schemas.openxmlformats.org/officeDocument/2006/relationships/notesMaster" Target="/ppt/notesMasters/notesMaster1.xml" Id="R4aa9d1e1a171400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05ce7a6318a4daf" /><Relationship Type="http://schemas.openxmlformats.org/officeDocument/2006/relationships/notesMaster" Target="/ppt/notesMasters/notesMaster1.xml" Id="R5b1f762b08294de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f0cd9b91fb54393" /><Relationship Type="http://schemas.openxmlformats.org/officeDocument/2006/relationships/notesMaster" Target="/ppt/notesMasters/notesMaster1.xml" Id="R44693d98c704476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5078f4f65ef49de" /><Relationship Type="http://schemas.openxmlformats.org/officeDocument/2006/relationships/notesMaster" Target="/ppt/notesMasters/notesMaster1.xml" Id="R0a4305bdb14f45a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dcd36620b334635" /><Relationship Type="http://schemas.openxmlformats.org/officeDocument/2006/relationships/notesMaster" Target="/ppt/notesMasters/notesMaster1.xml" Id="R7940676fb97e45e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Факты, расчётные доли и авторские модели отделены друг от друга.</a:t>
            </a:r>
          </a:p>
          <a:p xmlns:a="http://schemas.openxmlformats.org/drawingml/2006/main">
            <a:r>
              <a:t>2026 — дата аналитического среза; общий структурный год OECD ICIO — 2022.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https://www.oecd.org/en/data/datasets/inter-country-input-output-tables.html</a:t>
            </a:r>
          </a:p>
          <a:p xmlns:a="http://schemas.openxmlformats.org/drawingml/2006/main">
            <a:r>
              <a:t>- https://rosstat.gov.ru/statistics/accounts</a:t>
            </a:r>
          </a:p>
          <a:p xmlns:a="http://schemas.openxmlformats.org/drawingml/2006/main">
            <a:r>
              <a:t>- https://www.stats.gov.cn/sj/ndsj/2025/html/sme03.htm</a:t>
            </a:r>
          </a:p>
          <a:p xmlns:a="http://schemas.openxmlformats.org/drawingml/2006/main">
            <a:r>
              <a:t>- https://www.bea.gov/data/industries/input-output-accounts-data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FY2024 outlays, не budget authority.</a:t>
            </a:r>
          </a:p>
          <a:p xmlns:a="http://schemas.openxmlformats.org/drawingml/2006/main">
            <a:r>
              <a:t>HHS и Treasury включают крупные трансферты, страховые и процентные потоки.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https://www.whitehouse.gov/omb/information-resources/budget/historical-tables/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Россия и США: оборона 2024; Китай: 2025.</a:t>
            </a:r>
          </a:p>
          <a:p xmlns:a="http://schemas.openxmlformats.org/drawingml/2006/main">
            <a:r>
              <a:t>R&amp;D: WDI для России/США и NBS для Китая.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- https://komitet-oboron.duma.gov.ru/novosti/a9265059-877c-4b78-9903-68db68f81dea</a:t>
            </a:r>
          </a:p>
          <a:p xmlns:a="http://schemas.openxmlformats.org/drawingml/2006/main">
            <a:r>
              <a:t>- https://www.whitehouse.gov/omb/information-resources/budget/historical-tables/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OECD ICIO 2025 edition покрывает 1995–2022; редакция января 2026.</a:t>
            </a:r>
          </a:p>
          <a:p xmlns:a="http://schemas.openxmlformats.org/drawingml/2006/main">
            <a:r>
              <a:t>Текущие KPI 2024–2026 подключаются как спутниковые счета.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https://www.oecd.org/en/data/datasets/inter-country-input-output-tables.html</a:t>
            </a:r>
          </a:p>
          <a:p xmlns:a="http://schemas.openxmlformats.org/drawingml/2006/main">
            <a:r>
              <a:t>- https://rosstat.gov.ru/statistics/accounts</a:t>
            </a:r>
          </a:p>
          <a:p xmlns:a="http://schemas.openxmlformats.org/drawingml/2006/main">
            <a:r>
              <a:t>- https://www.stats.gov.cn/sj/ndsj/2025/html/sme03.htm</a:t>
            </a:r>
          </a:p>
          <a:p xmlns:a="http://schemas.openxmlformats.org/drawingml/2006/main">
            <a:r>
              <a:t>- https://www.bea.gov/data/industries/input-output-accounts-data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Нормированный баланс 100 единиц — авторская внутренне согласованная конструкция.</a:t>
            </a:r>
          </a:p>
          <a:p xmlns:a="http://schemas.openxmlformats.org/drawingml/2006/main">
            <a:r>
              <a:t>Промежуточная интенсивность 51,5%; VA 48,5%; spectral radius A=0,528.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Авторская матрица, не официальная статистика.</a:t>
            </a:r>
          </a:p>
          <a:p xmlns:a="http://schemas.openxmlformats.org/drawingml/2006/main">
            <a:r>
              <a:t>Она служит воспроизводимой сценарной заготовкой для демонстрации метода.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Мультипликатор показывает валовой выпуск, не добавленную стоимость и не welfare.</a:t>
            </a:r>
          </a:p>
          <a:p xmlns:a="http://schemas.openxmlformats.org/drawingml/2006/main">
            <a:r>
              <a:t>Высокий μ требует проверки импорта, ресурсов и экстерналий.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Критичность — авторский индекс, основанный на связности и гипотетическом извлечении.</a:t>
            </a:r>
          </a:p>
          <a:p xmlns:a="http://schemas.openxmlformats.org/drawingml/2006/main">
            <a:r>
              <a:t>Физический multiplier и системный bottleneck отвечают на разные вопросы.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Показанная 0/1/2 карта — схема интенсивности ответственности, не оценённая G.</a:t>
            </a:r>
          </a:p>
          <a:p xmlns:a="http://schemas.openxmlformats.org/drawingml/2006/main">
            <a:r>
              <a:t>Финальная G должна фиксировать веса и исключать двойной счёт.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Миссионные KPI должны иметь базовую линию, независимого верификатора и stop rule.</a:t>
            </a:r>
          </a:p>
          <a:p xmlns:a="http://schemas.openxmlformats.org/drawingml/2006/main">
            <a:r>
              <a:t>Фискальные входы и outcomes публикуются раздельно.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Восемь смыслов публикуются отдельно; сводный индекс — навигация.</a:t>
            </a:r>
          </a:p>
          <a:p xmlns:a="http://schemas.openxmlformats.org/drawingml/2006/main">
            <a:r>
              <a:t>Веса и нормирующие якоря фиксируются до периода.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https://www.worldbank.org/en/publication/worldwide-governance-indicators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2,06 и 30×30 относятся к авторской межотраслевой конструкции.</a:t>
            </a:r>
          </a:p>
          <a:p xmlns:a="http://schemas.openxmlformats.org/drawingml/2006/main">
            <a:r>
              <a:t>55,9→60,0 — демонстрационная смысловая модель, не официальный рейтинг.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https://www.oecd.org/en/data/datasets/inter-country-input-output-tables.html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https://www.worldbank.org/en/publication/worldwide-governance-indicators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Матрица H нормативная и авторская; она не является официальным бюджетным классификатором.</a:t>
            </a:r>
          </a:p>
          <a:p xmlns:a="http://schemas.openxmlformats.org/drawingml/2006/main">
            <a:r>
              <a:t>Академии работают прежде всего через опционность, развитие, безопасность и общие блага.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Официальны исходные WDI/WGI; веса, пороги и сводные индексы — авторские.</a:t>
            </a:r>
          </a:p>
          <a:p xmlns:a="http://schemas.openxmlformats.org/drawingml/2006/main">
            <a:r>
              <a:t>Это профиль возможностей, не моральная иерархия или официальный рейтинг.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https://www.worldbank.org/en/publication/worldwide-governance-indicators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Синхронизация = совместимые решения, резервирование и закрытие части разрыва до лучшей практики тройки.</a:t>
            </a:r>
          </a:p>
          <a:p xmlns:a="http://schemas.openxmlformats.org/drawingml/2006/main">
            <a:r>
              <a:t>Индекс нельзя автоматически переводить в доллары.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https://www.worldbank.org/en/publication/worldwide-governance-indicators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Один outcome-KPI имеет одного primary owner.</a:t>
            </a:r>
          </a:p>
          <a:p xmlns:a="http://schemas.openxmlformats.org/drawingml/2006/main">
            <a:r>
              <a:t>Проекты должны быть модульными, проверяемыми и обратимыми.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- https://www.oecd.org/en/data/datasets/inter-country-input-output-tables.html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тезис объединяет институциональный, межотраслевой и смысловой уровни.</a:t>
            </a:r>
          </a:p>
          <a:p xmlns:a="http://schemas.openxmlformats.org/drawingml/2006/main">
            <a:r>
              <a:t>Все авторские коэффициенты должны обновляться и публиковаться вместе с чувствительностью.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https://www.oecd.org/en/data/datasets/inter-country-input-output-tables.html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- https://data360.worldbank.org/en/dataset/WB_WDI</a:t>
            </a:r>
          </a:p>
          <a:p xmlns:a="http://schemas.openxmlformats.org/drawingml/2006/main">
            <a:r>
              <a:t>- https://www.worldbank.org/en/publication/worldwide-governance-indicators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Ведомство, отрасль и результат — разные объекты учёта.</a:t>
            </a:r>
          </a:p>
          <a:p xmlns:a="http://schemas.openxmlformats.org/drawingml/2006/main">
            <a:r>
              <a:t>Промежуточный выпуск нельзя суммировать с добавленной стоимостью.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Бюджет, кредит, физический выпуск, outcome и смысловой результат должны публиковаться раздельно.</a:t>
            </a:r>
          </a:p>
          <a:p xmlns:a="http://schemas.openxmlformats.org/drawingml/2006/main">
            <a:r>
              <a:t>Один KPI имеет одного первичного владельца.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— прямые коэффициенты; L=(I−A)−1 — обратная матрица Леонтьева.</a:t>
            </a:r>
          </a:p>
          <a:p xmlns:a="http://schemas.openxmlformats.org/drawingml/2006/main">
            <a:r>
              <a:t>Причинный вклад требует оценённой эластичности, а не только совместной динамики.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https://www.oecd.org/en/data/datasets/input-output-tables.html</a:t>
            </a:r>
          </a:p>
          <a:p xmlns:a="http://schemas.openxmlformats.org/drawingml/2006/main">
            <a:r>
              <a:t>- https://unstats.un.org/unsd/nationalaccount/capdev/resources/details?ResourceID=36&amp;ResourceType=handbook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Проценты расходов близки, но институциональные периметры различаются.</a:t>
            </a:r>
          </a:p>
          <a:p xmlns:a="http://schemas.openxmlformats.org/drawingml/2006/main">
            <a:r>
              <a:t>План, оценка и исполнение маркируются отдельно.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https://minfin.gov.ru/ru/press-center/?id_4=39570-predvaritelnaya_otsenka_ispolneniya_federalnogo_byudzheta_za_2024_god</a:t>
            </a:r>
          </a:p>
          <a:p xmlns:a="http://schemas.openxmlformats.org/drawingml/2006/main">
            <a:r>
              <a:t>- https://www.mof.gov.cn/zhengwuxinxi/caizhengxinwen/202603/t20260317_3985436.htm</a:t>
            </a:r>
          </a:p>
          <a:p xmlns:a="http://schemas.openxmlformats.org/drawingml/2006/main">
            <a:r>
              <a:t>- https://www.whitehouse.gov/omb/information-resources/budget/historical-tables/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функциональное соответствие, не утверждение об одинаковых полномочиях.</a:t>
            </a:r>
          </a:p>
          <a:p xmlns:a="http://schemas.openxmlformats.org/drawingml/2006/main">
            <a:r>
              <a:t>Функции описывают ответственность; отрасли — производственную технологию.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https://rosstat.gov.ru/statistics/accounts</a:t>
            </a:r>
          </a:p>
          <a:p xmlns:a="http://schemas.openxmlformats.org/drawingml/2006/main">
            <a:r>
              <a:t>- https://www.stats.gov.cn/sj/ndsj/2025/html/sme03.htm</a:t>
            </a:r>
          </a:p>
          <a:p xmlns:a="http://schemas.openxmlformats.org/drawingml/2006/main">
            <a:r>
              <a:t>- https://www.bea.gov/data/industries/input-output-accounts-data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ВВП 2024 после пересмотра Росстата — 202,32 трлн руб.</a:t>
            </a:r>
          </a:p>
          <a:p xmlns:a="http://schemas.openxmlformats.org/drawingml/2006/main">
            <a:r>
              <a:t>Строка «Национальная экономика» включает транспорт, энергетику, АПК и другие функции.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https://rosstat.gov.ru/folder/313/document/277380</a:t>
            </a:r>
          </a:p>
          <a:p xmlns:a="http://schemas.openxmlformats.org/drawingml/2006/main">
            <a:r>
              <a:t>- https://minfin.gov.ru/ru/press-center/?id_4=39570-predvaritelnaya_otsenka_ispolneniya_federalnogo_byudzheta_za_2024_god</a:t>
            </a:r>
          </a:p>
          <a:p xmlns:a="http://schemas.openxmlformats.org/drawingml/2006/main">
            <a:r>
              <a:t>- https://government.ru/news/56347/</a:t>
            </a:r>
          </a:p>
          <a:p xmlns:a="http://schemas.openxmlformats.org/drawingml/2006/main">
            <a:r>
              <a:t>- https://komitet-oboron.duma.gov.ru/novosti/a9265059-877c-4b78-9903-68db68f81dea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Человеческий блок = education + health + employment/social security.</a:t>
            </a:r>
          </a:p>
          <a:p xmlns:a="http://schemas.openxmlformats.org/drawingml/2006/main">
            <a:r>
              <a:t>Бюджет, кредит, корпоративный баланс и промышленный выпуск не складываются.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https://www.stats.gov.cn/english/PressRelease/202602/t20260228_1962661.html</a:t>
            </a:r>
          </a:p>
          <a:p xmlns:a="http://schemas.openxmlformats.org/drawingml/2006/main">
            <a:r>
              <a:t>- https://www.mof.gov.cn/zhengwuxinxi/caizhengxinwen/202603/t20260317_3985436.htm</a:t>
            </a:r>
          </a:p>
          <a:p xmlns:a="http://schemas.openxmlformats.org/drawingml/2006/main">
            <a:r>
              <a:t>- https://english.www.gov.cn/news/202503/05/content_WS67c7ba5dc6d0868f4e8f05cf.html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5b1050b5d452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765101e9d94b07" /><Relationship Type="http://schemas.openxmlformats.org/officeDocument/2006/relationships/slideLayout" Target="/ppt/slideLayouts/slideLayout1.xml" Id="R34daac0eb68e404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aac0eb68e404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a77411b734a03" /><Relationship Type="http://schemas.openxmlformats.org/officeDocument/2006/relationships/notesSlide" Target="/ppt/notesSlides/notesSlide1.xml" Id="Reb7482f95b0749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b3ce18542445b" /><Relationship Type="http://schemas.openxmlformats.org/officeDocument/2006/relationships/chart" Target="/ppt/slides/charts/chart1.xml" Id="R31bbebaefdf64d52" /><Relationship Type="http://schemas.openxmlformats.org/officeDocument/2006/relationships/notesSlide" Target="/ppt/notesSlides/notesSlide10.xml" Id="R3e3840e4964c4b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4cbe0dfe400e" /><Relationship Type="http://schemas.openxmlformats.org/officeDocument/2006/relationships/chart" Target="/ppt/slides/charts/chart2.xml" Id="R712e6d4fb14c4d7d" /><Relationship Type="http://schemas.openxmlformats.org/officeDocument/2006/relationships/chart" Target="/ppt/slides/charts/chart3.xml" Id="Rad843b9371dc4c2f" /><Relationship Type="http://schemas.openxmlformats.org/officeDocument/2006/relationships/notesSlide" Target="/ppt/notesSlides/notesSlide11.xml" Id="R9a22345642944257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6afeccfed4fe0" /><Relationship Type="http://schemas.openxmlformats.org/officeDocument/2006/relationships/notesSlide" Target="/ppt/notesSlides/notesSlide12.xml" Id="R79e05d756aa7408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11f47790e4309" /><Relationship Type="http://schemas.openxmlformats.org/officeDocument/2006/relationships/notesSlide" Target="/ppt/notesSlides/notesSlide13.xml" Id="Rfdfe465a5b35434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7c8ddc43248be" /><Relationship Type="http://schemas.openxmlformats.org/officeDocument/2006/relationships/notesSlide" Target="/ppt/notesSlides/notesSlide14.xml" Id="R9929c24a1d404ac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ddb629aa4db9" /><Relationship Type="http://schemas.openxmlformats.org/officeDocument/2006/relationships/chart" Target="/ppt/slides/charts/chart4.xml" Id="R7d1f553133864f98" /><Relationship Type="http://schemas.openxmlformats.org/officeDocument/2006/relationships/notesSlide" Target="/ppt/notesSlides/notesSlide15.xml" Id="Rf9371bc1327b42b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f0ebf45b414d" /><Relationship Type="http://schemas.openxmlformats.org/officeDocument/2006/relationships/notesSlide" Target="/ppt/notesSlides/notesSlide16.xml" Id="Rc128b70b858a46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d7d842994ea0" /><Relationship Type="http://schemas.openxmlformats.org/officeDocument/2006/relationships/notesSlide" Target="/ppt/notesSlides/notesSlide17.xml" Id="R27432bc791e24523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0ef5be2f42b4" /><Relationship Type="http://schemas.openxmlformats.org/officeDocument/2006/relationships/notesSlide" Target="/ppt/notesSlides/notesSlide18.xml" Id="Rff64ccc1f6164f0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1d2aa722e4e11" /><Relationship Type="http://schemas.openxmlformats.org/officeDocument/2006/relationships/notesSlide" Target="/ppt/notesSlides/notesSlide19.xml" Id="R475c24cf2f75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72828ff4f411a" /><Relationship Type="http://schemas.openxmlformats.org/officeDocument/2006/relationships/notesSlide" Target="/ppt/notesSlides/notesSlide2.xml" Id="Re4f334ab92e940c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cc4ff95b4b8e" /><Relationship Type="http://schemas.openxmlformats.org/officeDocument/2006/relationships/notesSlide" Target="/ppt/notesSlides/notesSlide20.xml" Id="Re12746254aaa457d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998abf644f7b" /><Relationship Type="http://schemas.openxmlformats.org/officeDocument/2006/relationships/chart" Target="/ppt/slides/charts/chart5.xml" Id="R2d963f79fc444173" /><Relationship Type="http://schemas.openxmlformats.org/officeDocument/2006/relationships/notesSlide" Target="/ppt/notesSlides/notesSlide21.xml" Id="R7093d2d1a4874ecb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6fbed5cae49e7" /><Relationship Type="http://schemas.openxmlformats.org/officeDocument/2006/relationships/chart" Target="/ppt/slides/charts/chart6.xml" Id="Rf6ea719065f74a42" /><Relationship Type="http://schemas.openxmlformats.org/officeDocument/2006/relationships/notesSlide" Target="/ppt/notesSlides/notesSlide22.xml" Id="Rd95c80e7d97f41aa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e3df93414c28" /><Relationship Type="http://schemas.openxmlformats.org/officeDocument/2006/relationships/notesSlide" Target="/ppt/notesSlides/notesSlide23.xml" Id="Rd36c351cfd794a4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0e4aaa924475" /><Relationship Type="http://schemas.openxmlformats.org/officeDocument/2006/relationships/notesSlide" Target="/ppt/notesSlides/notesSlide24.xml" Id="R8fe07290f60b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757701894eae" /><Relationship Type="http://schemas.openxmlformats.org/officeDocument/2006/relationships/notesSlide" Target="/ppt/notesSlides/notesSlide3.xml" Id="Rb6eaf7dd0be749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bbca2dbdc440a" /><Relationship Type="http://schemas.openxmlformats.org/officeDocument/2006/relationships/notesSlide" Target="/ppt/notesSlides/notesSlide4.xml" Id="R29e6a97c8582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10fceac634cc8" /><Relationship Type="http://schemas.openxmlformats.org/officeDocument/2006/relationships/notesSlide" Target="/ppt/notesSlides/notesSlide5.xml" Id="R4ed70083a89b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7f2d086b4b10" /><Relationship Type="http://schemas.openxmlformats.org/officeDocument/2006/relationships/notesSlide" Target="/ppt/notesSlides/notesSlide6.xml" Id="R72230ee2cc1a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2f37f38f848dd" /><Relationship Type="http://schemas.openxmlformats.org/officeDocument/2006/relationships/notesSlide" Target="/ppt/notesSlides/notesSlide7.xml" Id="R7e73c6f8558646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674e255b4b83" /><Relationship Type="http://schemas.openxmlformats.org/officeDocument/2006/relationships/notesSlide" Target="/ppt/notesSlides/notesSlide8.xml" Id="R9c065ddf384743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46a58a5c94bbd" /><Relationship Type="http://schemas.openxmlformats.org/officeDocument/2006/relationships/notesSlide" Target="/ppt/notesSlides/notesSlide9.xml" Id="R7d266d1259274703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Outlays, $ млрд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7"/>
              <c:pt idx="0">
                <c:v>HHS</c:v>
              </c:pt>
              <c:pt idx="1">
                <c:v>Treasury</c:v>
              </c:pt>
              <c:pt idx="2">
                <c:v>DoD</c:v>
              </c:pt>
              <c:pt idx="3">
                <c:v>USDA</c:v>
              </c:pt>
              <c:pt idx="4">
                <c:v>DOT</c:v>
              </c:pt>
              <c:pt idx="5">
                <c:v>DHS</c:v>
              </c:pt>
              <c:pt idx="6">
                <c:v>DOE</c:v>
              </c:pt>
            </c:strLit>
          </c:cat>
          <c:val>
            <c:numLit>
              <c:formatCode>0</c:formatCode>
              <c:ptCount val="7"/>
              <c:pt idx="0">
                <c:v>1720.6</c:v>
              </c:pt>
              <c:pt idx="1">
                <c:v>1316.9</c:v>
              </c:pt>
              <c:pt idx="2">
                <c:v>826.3</c:v>
              </c:pt>
              <c:pt idx="3">
                <c:v>203.4</c:v>
              </c:pt>
              <c:pt idx="4">
                <c:v>117.4</c:v>
              </c:pt>
              <c:pt idx="5">
                <c:v>89.3</c:v>
              </c:pt>
              <c:pt idx="6">
                <c:v>49.3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НИОКР, % ВВП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3"/>
              <c:pt idx="0">
                <c:v>Россия</c:v>
              </c:pt>
              <c:pt idx="1">
                <c:v>Китай</c:v>
              </c:pt>
              <c:pt idx="2">
                <c:v>США</c:v>
              </c:pt>
            </c:strLit>
          </c:cat>
          <c:val>
            <c:numLit>
              <c:formatCode>0.0</c:formatCode>
              <c:ptCount val="3"/>
              <c:pt idx="0">
                <c:v>0.94</c:v>
              </c:pt>
              <c:pt idx="1">
                <c:v>2.8</c:v>
              </c:pt>
              <c:pt idx="2">
                <c:v>3.45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Оборона, % ВВП</c:v>
          </c:tx>
          <c:spPr>
            <a:solidFill xmlns:a="http://schemas.openxmlformats.org/drawingml/2006/main">
              <a:srgbClr val="B54747"/>
            </a:solidFill>
          </c:spPr>
          <c:cat>
            <c:strLit>
              <c:ptCount val="3"/>
              <c:pt idx="0">
                <c:v>Россия</c:v>
              </c:pt>
              <c:pt idx="1">
                <c:v>Китай</c:v>
              </c:pt>
              <c:pt idx="2">
                <c:v>США</c:v>
              </c:pt>
            </c:strLit>
          </c:cat>
          <c:val>
            <c:numLit>
              <c:formatCode>0.0</c:formatCode>
              <c:ptCount val="3"/>
              <c:pt idx="0">
                <c:v>5.32</c:v>
              </c:pt>
              <c:pt idx="1">
                <c:v>1.27</c:v>
              </c:pt>
              <c:pt idx="2">
                <c:v>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Мультипликатор выпуска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10"/>
              <c:pt idx="0">
                <c:v>АПК</c:v>
              </c:pt>
              <c:pt idx="1">
                <c:v>Добыча</c:v>
              </c:pt>
              <c:pt idx="2">
                <c:v>Энергия</c:v>
              </c:pt>
              <c:pt idx="3">
                <c:v>Материалы</c:v>
              </c:pt>
              <c:pt idx="4">
                <c:v>Машины</c:v>
              </c:pt>
              <c:pt idx="5">
                <c:v>Прочая пром.</c:v>
              </c:pt>
              <c:pt idx="6">
                <c:v>Строительство</c:v>
              </c:pt>
              <c:pt idx="7">
                <c:v>Логистика</c:v>
              </c:pt>
              <c:pt idx="8">
                <c:v>ИКТ/услуги</c:v>
              </c:pt>
              <c:pt idx="9">
                <c:v>Гос/соц.</c:v>
              </c:pt>
            </c:strLit>
          </c:cat>
          <c:val>
            <c:numLit>
              <c:formatCode>0.0</c:formatCode>
              <c:ptCount val="10"/>
              <c:pt idx="0">
                <c:v>2.07</c:v>
              </c:pt>
              <c:pt idx="1">
                <c:v>1.98</c:v>
              </c:pt>
              <c:pt idx="2">
                <c:v>2.03</c:v>
              </c:pt>
              <c:pt idx="3">
                <c:v>2.36</c:v>
              </c:pt>
              <c:pt idx="4">
                <c:v>2.45</c:v>
              </c:pt>
              <c:pt idx="5">
                <c:v>2.31</c:v>
              </c:pt>
              <c:pt idx="6">
                <c:v>2.28</c:v>
              </c:pt>
              <c:pt idx="7">
                <c:v>2.06</c:v>
              </c:pt>
              <c:pt idx="8">
                <c:v>1.74</c:v>
              </c:pt>
              <c:pt idx="9">
                <c:v>1.62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>
                  <a:solidFill>
                    <a:srgbClr val="111827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5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Россия</c:v>
          </c:tx>
          <c:spPr>
            <a:solidFill xmlns:a="http://schemas.openxmlformats.org/drawingml/2006/main">
              <a:srgbClr val="2E7D5A"/>
            </a:solidFill>
          </c:spPr>
          <c:cat>
            <c:strLit>
              <c:ptCount val="8"/>
              <c:pt idx="0">
                <c:v>Сув.</c:v>
              </c:pt>
              <c:pt idx="1">
                <c:v>Воспр.</c:v>
              </c:pt>
              <c:pt idx="2">
                <c:v>Опц.</c:v>
              </c:pt>
              <c:pt idx="3">
                <c:v>Уст.</c:v>
              </c:pt>
              <c:pt idx="4">
                <c:v>Довер.</c:v>
              </c:pt>
              <c:pt idx="5">
                <c:v>Разв.</c:v>
              </c:pt>
              <c:pt idx="6">
                <c:v>Безоп.</c:v>
              </c:pt>
              <c:pt idx="7">
                <c:v>Общ.
блага</c:v>
              </c:pt>
            </c:strLit>
          </c:cat>
          <c:val>
            <c:numLit>
              <c:formatCode>0.0</c:formatCode>
              <c:ptCount val="8"/>
              <c:pt idx="0">
                <c:v>74.3</c:v>
              </c:pt>
              <c:pt idx="1">
                <c:v>47.9</c:v>
              </c:pt>
              <c:pt idx="2">
                <c:v>33.1</c:v>
              </c:pt>
              <c:pt idx="3">
                <c:v>54.9</c:v>
              </c:pt>
              <c:pt idx="4">
                <c:v>33.4</c:v>
              </c:pt>
              <c:pt idx="5">
                <c:v>36.7</c:v>
              </c:pt>
              <c:pt idx="6">
                <c:v>41.2</c:v>
              </c:pt>
              <c:pt idx="7">
                <c:v>27.5</c:v>
              </c:pt>
            </c:numLit>
          </c:val>
        </c:ser>
        <c:ser>
          <c:idx val="1"/>
          <c:order val="1"/>
          <c:tx>
            <c:v>Китай</c:v>
          </c:tx>
          <c:spPr>
            <a:solidFill xmlns:a="http://schemas.openxmlformats.org/drawingml/2006/main">
              <a:srgbClr val="B58B1B"/>
            </a:solidFill>
          </c:spPr>
          <c:cat>
            <c:strLit>
              <c:ptCount val="8"/>
              <c:pt idx="0">
                <c:v>Сув.</c:v>
              </c:pt>
              <c:pt idx="1">
                <c:v>Воспр.</c:v>
              </c:pt>
              <c:pt idx="2">
                <c:v>Опц.</c:v>
              </c:pt>
              <c:pt idx="3">
                <c:v>Уст.</c:v>
              </c:pt>
              <c:pt idx="4">
                <c:v>Довер.</c:v>
              </c:pt>
              <c:pt idx="5">
                <c:v>Разв.</c:v>
              </c:pt>
              <c:pt idx="6">
                <c:v>Безоп.</c:v>
              </c:pt>
              <c:pt idx="7">
                <c:v>Общ.
блага</c:v>
              </c:pt>
            </c:strLit>
          </c:cat>
          <c:val>
            <c:numLit>
              <c:formatCode>0.0</c:formatCode>
              <c:ptCount val="8"/>
              <c:pt idx="0">
                <c:v>80.6</c:v>
              </c:pt>
              <c:pt idx="1">
                <c:v>48.6</c:v>
              </c:pt>
              <c:pt idx="2">
                <c:v>73.5</c:v>
              </c:pt>
              <c:pt idx="3">
                <c:v>56.9</c:v>
              </c:pt>
              <c:pt idx="4">
                <c:v>42.1</c:v>
              </c:pt>
              <c:pt idx="5">
                <c:v>38.2</c:v>
              </c:pt>
              <c:pt idx="6">
                <c:v>78.6</c:v>
              </c:pt>
              <c:pt idx="7">
                <c:v>47.6</c:v>
              </c:pt>
            </c:numLit>
          </c:val>
        </c:ser>
        <c:ser>
          <c:idx val="2"/>
          <c:order val="2"/>
          <c:tx>
            <c:v>США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8"/>
              <c:pt idx="0">
                <c:v>Сув.</c:v>
              </c:pt>
              <c:pt idx="1">
                <c:v>Воспр.</c:v>
              </c:pt>
              <c:pt idx="2">
                <c:v>Опц.</c:v>
              </c:pt>
              <c:pt idx="3">
                <c:v>Уст.</c:v>
              </c:pt>
              <c:pt idx="4">
                <c:v>Довер.</c:v>
              </c:pt>
              <c:pt idx="5">
                <c:v>Разв.</c:v>
              </c:pt>
              <c:pt idx="6">
                <c:v>Безоп.</c:v>
              </c:pt>
              <c:pt idx="7">
                <c:v>Общ.
блага</c:v>
              </c:pt>
            </c:strLit>
          </c:cat>
          <c:val>
            <c:numLit>
              <c:formatCode>0.0</c:formatCode>
              <c:ptCount val="8"/>
              <c:pt idx="0">
                <c:v>52.4</c:v>
              </c:pt>
              <c:pt idx="1">
                <c:v>65.1</c:v>
              </c:pt>
              <c:pt idx="2">
                <c:v>82.4</c:v>
              </c:pt>
              <c:pt idx="3">
                <c:v>68.8</c:v>
              </c:pt>
              <c:pt idx="4">
                <c:v>72.1</c:v>
              </c:pt>
              <c:pt idx="5">
                <c:v>83.5</c:v>
              </c:pt>
              <c:pt idx="6">
                <c:v>57.1</c:v>
              </c:pt>
              <c:pt idx="7">
                <c:v>43.9</c:v>
              </c:pt>
            </c:numLit>
          </c:val>
        </c:ser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667085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6.xml><?xml version="1.0" encoding="utf-8"?>
<c:chartSpace xmlns:c="http://schemas.openxmlformats.org/drawingml/2006/chart">
  <c:lang val="en-US"/>
  <c:chart>
    <c:plotArea>
      <c:barChart>
        <c:barDir val="col"/>
        <c:grouping val="clustered"/>
        <c:varyColors val="0"/>
        <c:ser>
          <c:idx val="0"/>
          <c:order val="0"/>
          <c:tx>
            <c:v>База</c:v>
          </c:tx>
          <c:spPr>
            <a:solidFill xmlns:a="http://schemas.openxmlformats.org/drawingml/2006/main">
              <a:srgbClr val="C9DCEE"/>
            </a:solidFill>
          </c:spPr>
          <c:cat>
            <c:strLit>
              <c:ptCount val="8"/>
              <c:pt idx="0">
                <c:v>Сув.</c:v>
              </c:pt>
              <c:pt idx="1">
                <c:v>Воспр.</c:v>
              </c:pt>
              <c:pt idx="2">
                <c:v>Опц.</c:v>
              </c:pt>
              <c:pt idx="3">
                <c:v>Уст.</c:v>
              </c:pt>
              <c:pt idx="4">
                <c:v>Довер.</c:v>
              </c:pt>
              <c:pt idx="5">
                <c:v>Разв.</c:v>
              </c:pt>
              <c:pt idx="6">
                <c:v>Безоп.</c:v>
              </c:pt>
              <c:pt idx="7">
                <c:v>Общ.
блага</c:v>
              </c:pt>
            </c:strLit>
          </c:cat>
          <c:val>
            <c:numLit>
              <c:formatCode>0.0</c:formatCode>
              <c:ptCount val="8"/>
              <c:pt idx="0">
                <c:v>69.1</c:v>
              </c:pt>
              <c:pt idx="1">
                <c:v>53.8</c:v>
              </c:pt>
              <c:pt idx="2">
                <c:v>63</c:v>
              </c:pt>
              <c:pt idx="3">
                <c:v>60.2</c:v>
              </c:pt>
              <c:pt idx="4">
                <c:v>49.2</c:v>
              </c:pt>
              <c:pt idx="5">
                <c:v>52.8</c:v>
              </c:pt>
              <c:pt idx="6">
                <c:v>59</c:v>
              </c:pt>
              <c:pt idx="7">
                <c:v>39.7</c:v>
              </c:pt>
            </c:numLit>
          </c:val>
        </c:ser>
        <c:ser>
          <c:idx val="1"/>
          <c:order val="1"/>
          <c:tx>
            <c:v>После</c:v>
          </c:tx>
          <c:spPr>
            <a:solidFill xmlns:a="http://schemas.openxmlformats.org/drawingml/2006/main">
              <a:srgbClr val="2E74B5"/>
            </a:solidFill>
          </c:spPr>
          <c:cat>
            <c:strLit>
              <c:ptCount val="8"/>
              <c:pt idx="0">
                <c:v>Сув.</c:v>
              </c:pt>
              <c:pt idx="1">
                <c:v>Воспр.</c:v>
              </c:pt>
              <c:pt idx="2">
                <c:v>Опц.</c:v>
              </c:pt>
              <c:pt idx="3">
                <c:v>Уст.</c:v>
              </c:pt>
              <c:pt idx="4">
                <c:v>Довер.</c:v>
              </c:pt>
              <c:pt idx="5">
                <c:v>Разв.</c:v>
              </c:pt>
              <c:pt idx="6">
                <c:v>Безоп.</c:v>
              </c:pt>
              <c:pt idx="7">
                <c:v>Общ.
блага</c:v>
              </c:pt>
            </c:strLit>
          </c:cat>
          <c:val>
            <c:numLit>
              <c:formatCode>0.0</c:formatCode>
              <c:ptCount val="8"/>
              <c:pt idx="0">
                <c:v>71.9</c:v>
              </c:pt>
              <c:pt idx="1">
                <c:v>56.7</c:v>
              </c:pt>
              <c:pt idx="2">
                <c:v>67.9</c:v>
              </c:pt>
              <c:pt idx="3">
                <c:v>62.4</c:v>
              </c:pt>
              <c:pt idx="4">
                <c:v>54.9</c:v>
              </c:pt>
              <c:pt idx="5">
                <c:v>60.5</c:v>
              </c:pt>
              <c:pt idx="6">
                <c:v>63.9</c:v>
              </c:pt>
              <c:pt idx="7">
                <c:v>41.6</c:v>
              </c:pt>
            </c:numLit>
          </c:val>
        </c:ser>
        <c:gapWidth val="85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67085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0D5DD"/>
              </a:solidFill>
              <a:prstDash val="solid"/>
            </a:ln>
          </c:spPr>
        </c:majorGridlines>
        <c:numFmt formatCode="0.0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67085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FFF"/>
        </a:solidFill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667085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box">
            <a:extLst xmlns:a="http://schemas.openxmlformats.org/drawingml/2006/main">
              <a:ext uri="{FF2B5EF4-FFF2-40B4-BE49-F238E27FC236}">
                <a16:creationId xmlns:a16="http://schemas.microsoft.com/office/drawing/2014/main" id="{65D4F88C-306A-46BE-B965-6421BA9BF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ox">
            <a:extLst xmlns:a="http://schemas.openxmlformats.org/drawingml/2006/main">
              <a:ext uri="{FF2B5EF4-FFF2-40B4-BE49-F238E27FC236}">
                <a16:creationId xmlns:a16="http://schemas.microsoft.com/office/drawing/2014/main" id="{D3E95456-9E01-4F66-829B-E3230262A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0"/>
            <a:ext cx="3571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D68C20FB-C60B-4F1B-8257-06DAE89EF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720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2E74B5"/>
                </a:solidFill>
              </a:defRPr>
            </a:pPr>
            <a:r>
              <a:rPr sz="1125" b="1" i="0">
                <a:solidFill>
                  <a:srgbClr val="2E74B5"/>
                </a:solidFill>
              </a:rPr>
              <a:t>СТРАТЕГИЧЕСКИЙ АНАЛИТИЧЕСКИЙ МАТЕРИАЛ</a:t>
            </a:r>
          </a:p>
        </p:txBody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A9F59C9A-C785-4350-9EE7-069470E23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257300"/>
            <a:ext cx="7429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111827"/>
                </a:solidFill>
              </a:defRPr>
            </a:pPr>
            <a:r>
              <a:rPr sz="5400" b="1" i="0">
                <a:solidFill>
                  <a:srgbClr val="111827"/>
                </a:solidFill>
              </a:rPr>
              <a:t>От бюджета</a:t>
            </a:r>
          </a:p>
          <a:p xmlns:a="http://schemas.openxmlformats.org/drawingml/2006/main">
            <a:pPr algn="l">
              <a:defRPr sz="5400" b="1" i="0">
                <a:solidFill>
                  <a:srgbClr val="111827"/>
                </a:solidFill>
              </a:defRPr>
            </a:pPr>
            <a:r>
              <a:rPr sz="5400" b="1" i="0">
                <a:solidFill>
                  <a:srgbClr val="111827"/>
                </a:solidFill>
              </a:rPr>
              <a:t>к смыслу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F891520-A006-49D1-9DBA-9872C1AC7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24200"/>
            <a:ext cx="75247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325" b="1" i="0">
                <a:solidFill>
                  <a:srgbClr val="2E74B5"/>
                </a:solidFill>
              </a:defRPr>
            </a:pPr>
            <a:r>
              <a:rPr sz="2325" b="1" i="0">
                <a:solidFill>
                  <a:srgbClr val="2E74B5"/>
                </a:solidFill>
              </a:rPr>
              <a:t>Министерства • учреждения • межотраслевой баланс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1808E42-55F2-42D4-9984-9A2C5D473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33825"/>
            <a:ext cx="7429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Россия • Китай • США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BBB4268-C21E-40B6-BBB4-A8D09A3C2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876800"/>
            <a:ext cx="7334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Функциональный срез 2024–2026</a:t>
            </a:r>
          </a:p>
          <a:p xmlns:a="http://schemas.openxmlformats.org/drawingml/2006/main">
            <a:pPr algn="l">
              <a:defRPr sz="1500" b="0" i="0">
                <a:solidFill>
                  <a:srgbClr val="667085"/>
                </a:solidFill>
              </a:defRPr>
            </a:pPr>
            <a:r>
              <a:rPr sz="1500" b="0" i="0">
                <a:solidFill>
                  <a:srgbClr val="667085"/>
                </a:solidFill>
              </a:rPr>
              <a:t>Структурная база OECD ICIO 2022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5BDFDE2-25A0-44F3-934B-FEABE0B04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91250"/>
            <a:ext cx="4762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 i="0">
                <a:solidFill>
                  <a:srgbClr val="667085"/>
                </a:solidFill>
              </a:defRPr>
            </a:pPr>
            <a:r>
              <a:rPr sz="1050" b="0" i="0">
                <a:solidFill>
                  <a:srgbClr val="667085"/>
                </a:solidFill>
              </a:rPr>
              <a:t>27 августа 2026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0B51F5C-B37C-4728-BC84-F15685C9A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876300"/>
            <a:ext cx="2571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4950" b="1" i="0">
                <a:solidFill>
                  <a:srgbClr val="FFFFFF"/>
                </a:solidFill>
              </a:defRPr>
            </a:pPr>
            <a:r>
              <a:rPr sz="4950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AD28A68-CB25-4578-B49D-6ACD5A60A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1714500"/>
            <a:ext cx="266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B58B1B"/>
                </a:solidFill>
              </a:defRPr>
            </a:pPr>
            <a:r>
              <a:rPr sz="1650" b="1" i="0">
                <a:solidFill>
                  <a:srgbClr val="B58B1B"/>
                </a:solidFill>
              </a:rPr>
              <a:t>КНИГ БАЛАНСА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1CEFB50A-BA49-4D4F-9FE2-9E196EDD0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543175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B437FC8-1A54-458E-8E46-F57BD1E26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038475"/>
            <a:ext cx="2857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600" b="1" i="0">
                <a:solidFill>
                  <a:srgbClr val="FFFFFF"/>
                </a:solidFill>
              </a:defRPr>
            </a:pPr>
            <a:r>
              <a:rPr sz="3600" b="1" i="0">
                <a:solidFill>
                  <a:srgbClr val="FFFFFF"/>
                </a:solidFill>
              </a:rPr>
              <a:t>30 × 30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EA041EEB-2DF9-4FF1-82F8-65216E037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743325"/>
            <a:ext cx="2762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B58B1B"/>
                </a:solidFill>
              </a:defRPr>
            </a:pPr>
            <a:r>
              <a:rPr sz="1425" b="1" i="0">
                <a:solidFill>
                  <a:srgbClr val="B58B1B"/>
                </a:solidFill>
              </a:rPr>
              <a:t>3 страны × 10 секторов</a:t>
            </a:r>
          </a:p>
        </p:txBody>
      </p:sp>
      <p:sp>
        <p:nvSpPr>
          <p:cNvPr id="14" name="rule">
            <a:extLst xmlns:a="http://schemas.openxmlformats.org/drawingml/2006/main">
              <a:ext uri="{FF2B5EF4-FFF2-40B4-BE49-F238E27FC236}">
                <a16:creationId xmlns:a16="http://schemas.microsoft.com/office/drawing/2014/main" id="{CF8505E3-A861-4206-8BE7-DAEC4D7AD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533900"/>
            <a:ext cx="2476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3B08CC9-C1FC-4802-B354-2579A1389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953000"/>
            <a:ext cx="2571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A76EDE7-765A-448F-86B9-4FCDA5050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619750"/>
            <a:ext cx="295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B58B1B"/>
                </a:solidFill>
              </a:defRPr>
            </a:pPr>
            <a:r>
              <a:rPr sz="1500" b="1" i="0">
                <a:solidFill>
                  <a:srgbClr val="B58B1B"/>
                </a:solidFill>
              </a:rPr>
              <a:t>СМЫСЛОВЫХ ВЫХОДОВ</a:t>
            </a:r>
          </a:p>
        </p:txBody>
      </p:sp>
    </p:spTree>
    <p:extLst>
      <p:ext uri="{BB962C8B-B14F-4D97-AF65-F5344CB8AC3E}">
        <p14:creationId xmlns:p14="http://schemas.microsoft.com/office/powerpoint/2010/main" val="89522251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status">
            <a:extLst xmlns:a="http://schemas.openxmlformats.org/drawingml/2006/main">
              <a:ext uri="{FF2B5EF4-FFF2-40B4-BE49-F238E27FC236}">
                <a16:creationId xmlns:a16="http://schemas.microsoft.com/office/drawing/2014/main" id="{E607D13D-7836-4954-9762-EFE1F1D14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ФАКТ • FY2024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0E20F27-26DE-4074-A13F-26760F798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США: крупнейшие потоки — здоровье, финансы и оборона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16BBA97-EB77-46DD-8E18-C2EE39B24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FBFD719-2D1F-4546-8825-5CFB5E043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68612C0-0212-4D61-8FCD-9C096A0A4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D95E7BB-A701-4206-AE93-62CD7224C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10</a:t>
            </a:r>
          </a:p>
        </p:txBody>
      </p:sp>
      <p:graphicFrame>
        <p:nvGraphicFramePr>
          <p:cNvPr id="28" name="Chart"/>
          <p:cNvGraphicFramePr/>
          <p:nvPr/>
        </p:nvGraphicFramePr>
        <p:xfrm>
          <a:off xmlns:a="http://schemas.openxmlformats.org/drawingml/2006/main" x="428625" y="1524000"/>
          <a:ext xmlns:a="http://schemas.openxmlformats.org/drawingml/2006/main" cx="695325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1bbebaefdf64d52"/>
          </a:graphicData>
        </a:graphic>
      </p:graphicFrame>
      <p:sp>
        <p:nvSpPr>
          <p:cNvPr id="8" name="metric-общие federal outlays">
            <a:extLst xmlns:a="http://schemas.openxmlformats.org/drawingml/2006/main">
              <a:ext uri="{FF2B5EF4-FFF2-40B4-BE49-F238E27FC236}">
                <a16:creationId xmlns:a16="http://schemas.microsoft.com/office/drawing/2014/main" id="{CAA3E9AE-86EB-483F-B09E-F7B3963F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524000"/>
            <a:ext cx="400050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74B1A94-A52C-4A13-9AA3-C4CA10A25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5240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общие federal outlays">
            <a:extLst xmlns:a="http://schemas.openxmlformats.org/drawingml/2006/main">
              <a:ext uri="{FF2B5EF4-FFF2-40B4-BE49-F238E27FC236}">
                <a16:creationId xmlns:a16="http://schemas.microsoft.com/office/drawing/2014/main" id="{0D480BE3-263D-4BF3-A767-E4F01E009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1647825"/>
            <a:ext cx="3600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A5E"/>
                </a:solidFill>
              </a:defRPr>
            </a:pPr>
            <a:r>
              <a:rPr sz="1875" b="1" i="0">
                <a:solidFill>
                  <a:srgbClr val="173A5E"/>
                </a:solidFill>
              </a:rPr>
              <a:t>$6 735,3 млрд</a:t>
            </a:r>
          </a:p>
        </p:txBody>
      </p:sp>
      <p:sp>
        <p:nvSpPr>
          <p:cNvPr id="11" name="label-общие federal outlays">
            <a:extLst xmlns:a="http://schemas.openxmlformats.org/drawingml/2006/main">
              <a:ext uri="{FF2B5EF4-FFF2-40B4-BE49-F238E27FC236}">
                <a16:creationId xmlns:a16="http://schemas.microsoft.com/office/drawing/2014/main" id="{5452D71B-30AA-49DE-83A8-58AA385E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2133600"/>
            <a:ext cx="3600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общие federal outlays</a:t>
            </a:r>
          </a:p>
        </p:txBody>
      </p:sp>
      <p:sp>
        <p:nvSpPr>
          <p:cNvPr id="12" name="scope-общие federal outlays">
            <a:extLst xmlns:a="http://schemas.openxmlformats.org/drawingml/2006/main">
              <a:ext uri="{FF2B5EF4-FFF2-40B4-BE49-F238E27FC236}">
                <a16:creationId xmlns:a16="http://schemas.microsoft.com/office/drawing/2014/main" id="{A93AB2A2-E7D7-469A-B1AC-F6AEAE900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2552700"/>
            <a:ext cx="36004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23,3% ВВП</a:t>
            </a:r>
          </a:p>
        </p:txBody>
      </p:sp>
      <p:sp>
        <p:nvSpPr>
          <p:cNvPr id="13" name="metric-чистые проценты">
            <a:extLst xmlns:a="http://schemas.openxmlformats.org/drawingml/2006/main">
              <a:ext uri="{FF2B5EF4-FFF2-40B4-BE49-F238E27FC236}">
                <a16:creationId xmlns:a16="http://schemas.microsoft.com/office/drawing/2014/main" id="{208A7E23-A657-422D-BCEF-8E4F0C6FC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095625"/>
            <a:ext cx="400050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BEA02F97-C521-4827-9677-237E20D9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30956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чистые проценты">
            <a:extLst xmlns:a="http://schemas.openxmlformats.org/drawingml/2006/main">
              <a:ext uri="{FF2B5EF4-FFF2-40B4-BE49-F238E27FC236}">
                <a16:creationId xmlns:a16="http://schemas.microsoft.com/office/drawing/2014/main" id="{8BE80FDF-E5E8-4B37-8B9C-7EA1C05BB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219450"/>
            <a:ext cx="36004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4747"/>
                </a:solidFill>
              </a:defRPr>
            </a:pPr>
            <a:r>
              <a:rPr sz="2250" b="1" i="0">
                <a:solidFill>
                  <a:srgbClr val="B54747"/>
                </a:solidFill>
              </a:rPr>
              <a:t>$879,9 млрд</a:t>
            </a:r>
          </a:p>
        </p:txBody>
      </p:sp>
      <p:sp>
        <p:nvSpPr>
          <p:cNvPr id="16" name="label-чистые проценты">
            <a:extLst xmlns:a="http://schemas.openxmlformats.org/drawingml/2006/main">
              <a:ext uri="{FF2B5EF4-FFF2-40B4-BE49-F238E27FC236}">
                <a16:creationId xmlns:a16="http://schemas.microsoft.com/office/drawing/2014/main" id="{0A2E12D2-0302-4556-AFFE-C1B93E0F0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3705225"/>
            <a:ext cx="3600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чистые проценты</a:t>
            </a:r>
          </a:p>
        </p:txBody>
      </p:sp>
      <p:sp>
        <p:nvSpPr>
          <p:cNvPr id="17" name="scope-чистые проценты">
            <a:extLst xmlns:a="http://schemas.openxmlformats.org/drawingml/2006/main">
              <a:ext uri="{FF2B5EF4-FFF2-40B4-BE49-F238E27FC236}">
                <a16:creationId xmlns:a16="http://schemas.microsoft.com/office/drawing/2014/main" id="{52E8CADE-57ED-4117-B561-985BCBD8D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2425" y="4124325"/>
            <a:ext cx="360045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против defense $873,5 млрд</a:t>
            </a:r>
          </a:p>
        </p:txBody>
      </p:sp>
      <p:sp>
        <p:nvSpPr>
          <p:cNvPr id="18" name="callout-bg">
            <a:extLst xmlns:a="http://schemas.openxmlformats.org/drawingml/2006/main">
              <a:ext uri="{FF2B5EF4-FFF2-40B4-BE49-F238E27FC236}">
                <a16:creationId xmlns:a16="http://schemas.microsoft.com/office/drawing/2014/main" id="{F5CBD5F3-8495-462C-BFC8-2E359D00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762500"/>
            <a:ext cx="40005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4120DAE-937E-43DE-B600-849D0EAC5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4762500"/>
            <a:ext cx="762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2086F0C-249F-4AE7-AB6F-D1C2DA0A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1475" y="4848225"/>
            <a:ext cx="361950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67,5% федеральных расходов — человеческие ресурсы; 4,9% — физические. Agency outlays нельзя читать как отраслевой выпуск.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BC7A776-A62D-4D78-95B3-70EEF04601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15000"/>
            <a:ext cx="666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425" b="1" i="0">
                <a:solidFill>
                  <a:srgbClr val="173A5E"/>
                </a:solidFill>
              </a:defRPr>
            </a:pPr>
            <a:r>
              <a:rPr sz="1425" b="1" i="0">
                <a:solidFill>
                  <a:srgbClr val="173A5E"/>
                </a:solidFill>
              </a:rPr>
              <a:t>79,4% federal conduct of R&amp;D — defense + health</a:t>
            </a:r>
          </a:p>
        </p:txBody>
      </p:sp>
    </p:spTree>
    <p:extLst>
      <p:ext uri="{BB962C8B-B14F-4D97-AF65-F5344CB8AC3E}">
        <p14:creationId xmlns:p14="http://schemas.microsoft.com/office/powerpoint/2010/main" val="45248438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status">
            <a:extLst xmlns:a="http://schemas.openxmlformats.org/drawingml/2006/main">
              <a:ext uri="{FF2B5EF4-FFF2-40B4-BE49-F238E27FC236}">
                <a16:creationId xmlns:a16="http://schemas.microsoft.com/office/drawing/2014/main" id="{75ED428D-F819-42F6-B879-817360822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ФАКТ • РАЗНЫЕ ГОДЫ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AC5A32-1E8A-47BB-9F18-6CA452748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Два разных контура мощности: знание и безопасность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8540628-C54A-40CA-B620-662D82AA7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2140795-AC0E-4E1C-84A0-E0FAF7BF8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0A9A5C1-EDD5-4EFB-9880-72E568F8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C1580D0-6C41-440A-95BD-31C4C7466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11</a:t>
            </a:r>
          </a:p>
        </p:txBody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428625" y="1524000"/>
          <a:ext xmlns:a="http://schemas.openxmlformats.org/drawingml/2006/main" cx="5334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12e6d4fb14c4d7d"/>
          </a:graphicData>
        </a:graphic>
      </p:graphicFrame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6429375" y="1524000"/>
          <a:ext xmlns:a="http://schemas.openxmlformats.org/drawingml/2006/main" cx="533400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d843b9371dc4c2f"/>
          </a:graphicData>
        </a:graphic>
      </p:graphicFrame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939AC0D-C28F-410B-AC98-3B98694E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4292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НИОКР: 2024 / 2025 / 2023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F34E93A8-E948-4A1D-A7C3-8BAB860F5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542925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Оборона: 2024 / 2025 / 2024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FF550C59-7561-4B1C-BB40-E8A8E9925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05500"/>
            <a:ext cx="99060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EE40FA05-3A86-42B4-995D-30973B2C8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05500"/>
            <a:ext cx="76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AEB6EAF-246A-4334-9427-B0BC13DE7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991225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Сопоставимы доли ВВП, но не институциональные механизмы: государственная наука, корпоративные НИОКР и оборонный R&amp;D имеют разные каналы внедрения.</a:t>
            </a:r>
          </a:p>
        </p:txBody>
      </p:sp>
    </p:spTree>
    <p:extLst>
      <p:ext uri="{BB962C8B-B14F-4D97-AF65-F5344CB8AC3E}">
        <p14:creationId xmlns:p14="http://schemas.microsoft.com/office/powerpoint/2010/main" val="203743612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tatus">
            <a:extLst xmlns:a="http://schemas.openxmlformats.org/drawingml/2006/main">
              <a:ext uri="{FF2B5EF4-FFF2-40B4-BE49-F238E27FC236}">
                <a16:creationId xmlns:a16="http://schemas.microsoft.com/office/drawing/2014/main" id="{45D2E414-2EB6-43CE-B8D6-B7984B8DE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СТАТИСТИЧЕСКАЯ ОСНОВА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7BAA94-A683-4463-A558-1E5A6D1D8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Общая структурная точка — OECD ICIO 2022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16691056-71AE-4629-87DA-5F92AAE16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068218F-80C5-4726-84CF-1A0F780A9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47CAFF2-DD7F-4698-AD54-0F9029F1C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73F3EA3-0ED6-4601-A249-9E60C46B6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12</a:t>
            </a:r>
          </a:p>
        </p:txBody>
      </p:sp>
      <p:sp>
        <p:nvSpPr>
          <p:cNvPr id="7" name="rule">
            <a:extLst xmlns:a="http://schemas.openxmlformats.org/drawingml/2006/main">
              <a:ext uri="{FF2B5EF4-FFF2-40B4-BE49-F238E27FC236}">
                <a16:creationId xmlns:a16="http://schemas.microsoft.com/office/drawing/2014/main" id="{E2813BA5-2D7E-4F0D-B769-D6AF04874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952750"/>
            <a:ext cx="9429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dot-0">
            <a:extLst xmlns:a="http://schemas.openxmlformats.org/drawingml/2006/main">
              <a:ext uri="{FF2B5EF4-FFF2-40B4-BE49-F238E27FC236}">
                <a16:creationId xmlns:a16="http://schemas.microsoft.com/office/drawing/2014/main" id="{BCE1AC72-C1B9-4C6D-B14F-AE6150BBB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276225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D5A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9" name="card-РОССИЯ">
            <a:extLst xmlns:a="http://schemas.openxmlformats.org/drawingml/2006/main">
              <a:ext uri="{FF2B5EF4-FFF2-40B4-BE49-F238E27FC236}">
                <a16:creationId xmlns:a16="http://schemas.microsoft.com/office/drawing/2014/main" id="{330516F8-CE33-49BD-9B43-93212F2B4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24000"/>
            <a:ext cx="25241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1681BA9-CE15-4824-8D15-47D765388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2400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D4DD705-AD78-47CD-936B-916A01684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609725"/>
            <a:ext cx="2181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2021</a:t>
            </a:r>
          </a:p>
        </p:txBody>
      </p:sp>
      <p:sp>
        <p:nvSpPr>
          <p:cNvPr id="12" name="card-title">
            <a:extLst xmlns:a="http://schemas.openxmlformats.org/drawingml/2006/main">
              <a:ext uri="{FF2B5EF4-FFF2-40B4-BE49-F238E27FC236}">
                <a16:creationId xmlns:a16="http://schemas.microsoft.com/office/drawing/2014/main" id="{42ABBCD6-6105-457B-95FB-2E27495AC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1819275"/>
            <a:ext cx="21812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РОССИЯ</a:t>
            </a:r>
          </a:p>
        </p:txBody>
      </p:sp>
      <p:sp>
        <p:nvSpPr>
          <p:cNvPr id="13" name="card-body">
            <a:extLst xmlns:a="http://schemas.openxmlformats.org/drawingml/2006/main">
              <a:ext uri="{FF2B5EF4-FFF2-40B4-BE49-F238E27FC236}">
                <a16:creationId xmlns:a16="http://schemas.microsoft.com/office/drawing/2014/main" id="{8BC446B0-CCF3-4288-9E5D-E0EA5A44E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" y="2152650"/>
            <a:ext cx="21812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Росстат: базовые таблицы</a:t>
            </a:r>
          </a:p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затраты—выпуск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B381872-A50A-4C91-967C-23025C67F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76625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Росстат: базовые таблицы</a:t>
            </a:r>
          </a:p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затраты—выпуск</a:t>
            </a:r>
          </a:p>
        </p:txBody>
      </p:sp>
      <p:sp>
        <p:nvSpPr>
          <p:cNvPr id="15" name="dot-1">
            <a:extLst xmlns:a="http://schemas.openxmlformats.org/drawingml/2006/main">
              <a:ext uri="{FF2B5EF4-FFF2-40B4-BE49-F238E27FC236}">
                <a16:creationId xmlns:a16="http://schemas.microsoft.com/office/drawing/2014/main" id="{94C07A17-694E-4192-9DE1-494FC2CD5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76225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173A5E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16" name="card-ОБЩАЯ БАЗА">
            <a:extLst xmlns:a="http://schemas.openxmlformats.org/drawingml/2006/main">
              <a:ext uri="{FF2B5EF4-FFF2-40B4-BE49-F238E27FC236}">
                <a16:creationId xmlns:a16="http://schemas.microsoft.com/office/drawing/2014/main" id="{A914FDB9-5666-41D8-98E3-A02F1AEEE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524000"/>
            <a:ext cx="25241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C9A8D24-8FCB-4911-8101-47EE8305A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52400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2247022-B30D-41C3-B92A-06D052530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609725"/>
            <a:ext cx="2181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73A5E"/>
                </a:solidFill>
              </a:defRPr>
            </a:pPr>
            <a:r>
              <a:rPr sz="900" b="1" i="0">
                <a:solidFill>
                  <a:srgbClr val="173A5E"/>
                </a:solidFill>
              </a:rPr>
              <a:t>2022</a:t>
            </a:r>
          </a:p>
        </p:txBody>
      </p:sp>
      <p:sp>
        <p:nvSpPr>
          <p:cNvPr id="19" name="card-title">
            <a:extLst xmlns:a="http://schemas.openxmlformats.org/drawingml/2006/main">
              <a:ext uri="{FF2B5EF4-FFF2-40B4-BE49-F238E27FC236}">
                <a16:creationId xmlns:a16="http://schemas.microsoft.com/office/drawing/2014/main" id="{24962FCE-1447-47A2-9791-D9F43404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819275"/>
            <a:ext cx="21812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ОБЩАЯ БАЗА</a:t>
            </a:r>
          </a:p>
        </p:txBody>
      </p:sp>
      <p:sp>
        <p:nvSpPr>
          <p:cNvPr id="20" name="card-body">
            <a:extLst xmlns:a="http://schemas.openxmlformats.org/drawingml/2006/main">
              <a:ext uri="{FF2B5EF4-FFF2-40B4-BE49-F238E27FC236}">
                <a16:creationId xmlns:a16="http://schemas.microsoft.com/office/drawing/2014/main" id="{F03ED5D1-40D5-443F-8515-3381817C6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152650"/>
            <a:ext cx="21812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OECD ICIO: 80 экономик</a:t>
            </a:r>
          </a:p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+ Rest of World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12883803-1B28-4827-BBCF-8E69AE1D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76625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OECD ICIO: 80 экономик</a:t>
            </a:r>
          </a:p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+ Rest of World</a:t>
            </a:r>
          </a:p>
        </p:txBody>
      </p:sp>
      <p:sp>
        <p:nvSpPr>
          <p:cNvPr id="22" name="dot-2">
            <a:extLst xmlns:a="http://schemas.openxmlformats.org/drawingml/2006/main">
              <a:ext uri="{FF2B5EF4-FFF2-40B4-BE49-F238E27FC236}">
                <a16:creationId xmlns:a16="http://schemas.microsoft.com/office/drawing/2014/main" id="{D33C2B94-EC07-4C9E-A449-B5923F90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72375" y="276225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B58B1B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23" name="card-КИТАЙ">
            <a:extLst xmlns:a="http://schemas.openxmlformats.org/drawingml/2006/main">
              <a:ext uri="{FF2B5EF4-FFF2-40B4-BE49-F238E27FC236}">
                <a16:creationId xmlns:a16="http://schemas.microsoft.com/office/drawing/2014/main" id="{341548BF-E7FC-41CB-8228-73E408430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524000"/>
            <a:ext cx="25241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10E5364-6CE3-47A6-8EB2-DFDFD3C6C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52400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29C7C71-1C33-4AAA-899C-A4787534F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609725"/>
            <a:ext cx="2181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2023</a:t>
            </a:r>
          </a:p>
        </p:txBody>
      </p:sp>
      <p:sp>
        <p:nvSpPr>
          <p:cNvPr id="26" name="card-title">
            <a:extLst xmlns:a="http://schemas.openxmlformats.org/drawingml/2006/main">
              <a:ext uri="{FF2B5EF4-FFF2-40B4-BE49-F238E27FC236}">
                <a16:creationId xmlns:a16="http://schemas.microsoft.com/office/drawing/2014/main" id="{32864230-B26F-4EA9-AC78-0B80329FF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819275"/>
            <a:ext cx="21812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КИТАЙ</a:t>
            </a:r>
          </a:p>
        </p:txBody>
      </p:sp>
      <p:sp>
        <p:nvSpPr>
          <p:cNvPr id="27" name="card-body">
            <a:extLst xmlns:a="http://schemas.openxmlformats.org/drawingml/2006/main">
              <a:ext uri="{FF2B5EF4-FFF2-40B4-BE49-F238E27FC236}">
                <a16:creationId xmlns:a16="http://schemas.microsoft.com/office/drawing/2014/main" id="{17A37B87-25FF-47AF-B7B5-8F946F4BE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152650"/>
            <a:ext cx="21812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NBS: competitive /</a:t>
            </a:r>
          </a:p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non-competitive IOT 20×20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02EF3C6D-16F5-4380-8E30-3801343A7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476625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NBS: competitive /</a:t>
            </a:r>
          </a:p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non-competitive IOT 20×20</a:t>
            </a:r>
          </a:p>
        </p:txBody>
      </p:sp>
      <p:sp>
        <p:nvSpPr>
          <p:cNvPr id="29" name="dot-3">
            <a:extLst xmlns:a="http://schemas.openxmlformats.org/drawingml/2006/main">
              <a:ext uri="{FF2B5EF4-FFF2-40B4-BE49-F238E27FC236}">
                <a16:creationId xmlns:a16="http://schemas.microsoft.com/office/drawing/2014/main" id="{85A38A0D-F1AB-48F5-8ABD-1FD5FC529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762250"/>
            <a:ext cx="266700" cy="26670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28575">
            <a:solidFill>
              <a:srgbClr val="FFFFFF"/>
            </a:solidFill>
            <a:prstDash val="solid"/>
          </a:ln>
        </p:spPr>
      </p:sp>
      <p:sp>
        <p:nvSpPr>
          <p:cNvPr id="30" name="card-СПУТНИКИ">
            <a:extLst xmlns:a="http://schemas.openxmlformats.org/drawingml/2006/main">
              <a:ext uri="{FF2B5EF4-FFF2-40B4-BE49-F238E27FC236}">
                <a16:creationId xmlns:a16="http://schemas.microsoft.com/office/drawing/2014/main" id="{F97A7D72-AEEB-4A5C-A36A-EB570D13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524000"/>
            <a:ext cx="252412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B25EDE2-8B3C-476C-BB9E-0C51CAE56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52400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card-kicker">
            <a:extLst xmlns:a="http://schemas.openxmlformats.org/drawingml/2006/main">
              <a:ext uri="{FF2B5EF4-FFF2-40B4-BE49-F238E27FC236}">
                <a16:creationId xmlns:a16="http://schemas.microsoft.com/office/drawing/2014/main" id="{431A61DA-252E-4A86-AB8C-9B107F205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609725"/>
            <a:ext cx="21812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2024–26</a:t>
            </a:r>
          </a:p>
        </p:txBody>
      </p:sp>
      <p:sp>
        <p:nvSpPr>
          <p:cNvPr id="33" name="card-title">
            <a:extLst xmlns:a="http://schemas.openxmlformats.org/drawingml/2006/main">
              <a:ext uri="{FF2B5EF4-FFF2-40B4-BE49-F238E27FC236}">
                <a16:creationId xmlns:a16="http://schemas.microsoft.com/office/drawing/2014/main" id="{3E702FB8-F73A-4FF0-8083-094BE50B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819275"/>
            <a:ext cx="21812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СПУТНИКИ</a:t>
            </a:r>
          </a:p>
        </p:txBody>
      </p:sp>
      <p:sp>
        <p:nvSpPr>
          <p:cNvPr id="34" name="card-body">
            <a:extLst xmlns:a="http://schemas.openxmlformats.org/drawingml/2006/main">
              <a:ext uri="{FF2B5EF4-FFF2-40B4-BE49-F238E27FC236}">
                <a16:creationId xmlns:a16="http://schemas.microsoft.com/office/drawing/2014/main" id="{6C67F1E6-2241-4B61-9F41-B96647347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152650"/>
            <a:ext cx="218122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Бюджеты, KPI, WDI/WGI</a:t>
            </a:r>
          </a:p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без подмены матрицы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905E69E5-650B-44E9-9CC9-023A6DE62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476625"/>
            <a:ext cx="2524125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Бюджеты, KPI, WDI/WGI</a:t>
            </a:r>
          </a:p>
          <a:p xmlns:a="http://schemas.openxmlformats.org/drawingml/2006/main">
            <a:pPr algn="ctr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без подмены матрицы</a:t>
            </a:r>
          </a:p>
        </p:txBody>
      </p:sp>
      <p:sp>
        <p:nvSpPr>
          <p:cNvPr id="36" name="callout-bg">
            <a:extLst xmlns:a="http://schemas.openxmlformats.org/drawingml/2006/main">
              <a:ext uri="{FF2B5EF4-FFF2-40B4-BE49-F238E27FC236}">
                <a16:creationId xmlns:a16="http://schemas.microsoft.com/office/drawing/2014/main" id="{11ADBB0B-32AC-4B92-825E-32821BDED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10668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C8FA2E0-C075-4E4D-8F6D-044842737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273E57D7-DE97-41C0-8D78-43E2C977F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89585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Национальные таблицы контролируют структуру; RAS/GRAS сводит расхождения при сохранении итогов выпуска, импорта, добавленной стоимости и конечного спроса.</a:t>
            </a:r>
          </a:p>
        </p:txBody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1C13E94D-AA0B-4926-A05E-E86F68618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B54747"/>
                </a:solidFill>
              </a:defRPr>
            </a:pPr>
            <a:r>
              <a:rPr sz="1350" b="1" i="0">
                <a:solidFill>
                  <a:srgbClr val="B54747"/>
                </a:solidFill>
              </a:rPr>
              <a:t>ППС не вставляется в транзакционную матрицу: она нарушает согласованность торговых потоков.</a:t>
            </a:r>
          </a:p>
        </p:txBody>
      </p:sp>
    </p:spTree>
    <p:extLst>
      <p:ext uri="{BB962C8B-B14F-4D97-AF65-F5344CB8AC3E}">
        <p14:creationId xmlns:p14="http://schemas.microsoft.com/office/powerpoint/2010/main" val="165917568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tatus">
            <a:extLst xmlns:a="http://schemas.openxmlformats.org/drawingml/2006/main">
              <a:ext uri="{FF2B5EF4-FFF2-40B4-BE49-F238E27FC236}">
                <a16:creationId xmlns:a16="http://schemas.microsoft.com/office/drawing/2014/main" id="{D3F8F019-4A61-4FF8-82C9-AD257A75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МОДЕЛЬ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DF6B995-68AE-4B14-B26D-DDBF5CF9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В 100 единицах выпуска только 48,5 — добавленная стоимость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3B9AF4ED-05BB-46E1-9361-7E5C3F5E6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36419270-AA30-4167-BE81-AE1C4DC33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37C34C9-9717-4612-8638-4DF38FBFB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DD22B4C-202C-43C4-A06B-74E1B6960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13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3F9A8E3-6841-452E-AC6C-6275C1496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5240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2E74B5"/>
                </a:solidFill>
              </a:defRPr>
            </a:pPr>
            <a:r>
              <a:rPr sz="1200" b="1" i="0">
                <a:solidFill>
                  <a:srgbClr val="2E74B5"/>
                </a:solidFill>
              </a:rPr>
              <a:t>СТРУКТУРА ВЫПУСКА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BD92763C-A9C1-4FC4-BE10-00B48EBD1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0"/>
            <a:ext cx="538162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33AF3E5D-E2C2-4836-B421-03616FC61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000250"/>
            <a:ext cx="27717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914F696-55F0-4851-A55F-CFE53D2D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143125"/>
            <a:ext cx="2286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51,5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007C91B-0B73-4FDA-A40E-6236461BA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143125"/>
            <a:ext cx="22383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73A5E"/>
                </a:solidFill>
              </a:defRPr>
            </a:pPr>
            <a:r>
              <a:rPr sz="1500" b="1" i="0">
                <a:solidFill>
                  <a:srgbClr val="173A5E"/>
                </a:solidFill>
              </a:rPr>
              <a:t>промежуточный оборот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6055FC0-61C5-4200-8D3C-E64EBF161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240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B58B1B"/>
                </a:solidFill>
              </a:defRPr>
            </a:pPr>
            <a:r>
              <a:rPr sz="1200" b="1" i="0">
                <a:solidFill>
                  <a:srgbClr val="B58B1B"/>
                </a:solidFill>
              </a:rPr>
              <a:t>РАСПРЕДЕЛЕНИЕ ВЫПУСКА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1D17A5C9-EC14-477B-969A-A9459152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538162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D14FB2DB-93B6-401A-B538-2411258BC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0250"/>
            <a:ext cx="26098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70B4735-B30B-4C15-BB7C-BEF58CE41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43125"/>
            <a:ext cx="2190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48,5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F673856-BDB2-4890-971A-C0846C8EA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143125"/>
            <a:ext cx="2381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 i="0">
                <a:solidFill>
                  <a:srgbClr val="173A5E"/>
                </a:solidFill>
              </a:defRPr>
            </a:pPr>
            <a:r>
              <a:rPr sz="1500" b="1" i="0">
                <a:solidFill>
                  <a:srgbClr val="173A5E"/>
                </a:solidFill>
              </a:rPr>
              <a:t>конечный спрос</a:t>
            </a:r>
          </a:p>
        </p:txBody>
      </p:sp>
      <p:graphicFrame>
        <p:nvGraphicFramePr>
          <p:cNvPr id="37" name=""/>
          <p:cNvGraphicFramePr/>
          <p:nvPr/>
        </p:nvGraphicFramePr>
        <p:xfrm>
          <a:off xmlns:a="http://schemas.openxmlformats.org/drawingml/2006/main" x="952500" y="3286125"/>
          <a:ext xmlns:a="http://schemas.openxmlformats.org/drawingml/2006/main" cx="10287000" cy="2571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33750"/>
                <a:gridCol w="1905000"/>
                <a:gridCol w="2524125"/>
                <a:gridCol w="2524125"/>
              </a:tblGrid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938" b="1">
                          <a:solidFill>
                            <a:srgbClr val="FFFFFF"/>
                          </a:solidFill>
                        </a:rPr>
                        <a:t>Сектор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38" b="1">
                          <a:solidFill>
                            <a:srgbClr val="FFFFFF"/>
                          </a:solidFill>
                        </a:rPr>
                        <a:t>Выпуск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38" b="1">
                          <a:solidFill>
                            <a:srgbClr val="FFFFFF"/>
                          </a:solidFill>
                        </a:rPr>
                        <a:t>Промеж. затраты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38" b="1">
                          <a:solidFill>
                            <a:srgbClr val="FFFFFF"/>
                          </a:solidFill>
                        </a:rPr>
                        <a:t>Добавл. стоимость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АПК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2.5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2.5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Добыча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12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5.5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6.5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Энергия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Материалы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11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7.2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3.8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Машины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10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Прочая пром.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4.3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2.7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Строительство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9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5.3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3.7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Логистика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14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ИКТ/услуги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14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9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233795"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Гос/соц.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9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2.7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63" b="0">
                          <a:solidFill>
                            <a:srgbClr val="111827"/>
                          </a:solidFill>
                        </a:rPr>
                        <a:t>6.3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18" name="callout-bg">
            <a:extLst xmlns:a="http://schemas.openxmlformats.org/drawingml/2006/main">
              <a:ext uri="{FF2B5EF4-FFF2-40B4-BE49-F238E27FC236}">
                <a16:creationId xmlns:a16="http://schemas.microsoft.com/office/drawing/2014/main" id="{E15C9C99-019B-4143-B5B2-32BB4D1CD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953125"/>
            <a:ext cx="9525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0F47EB03-5E1A-4339-B9E5-165247D02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3E7974B1-EA63-4ECD-AE4E-7255374A8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6038850"/>
            <a:ext cx="9144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Мультипликатор валового выпуска 2,06 не равен общественной выгоде: промежуточные продукты считаются несколько раз.</a:t>
            </a:r>
          </a:p>
        </p:txBody>
      </p:sp>
    </p:spTree>
    <p:extLst>
      <p:ext uri="{BB962C8B-B14F-4D97-AF65-F5344CB8AC3E}">
        <p14:creationId xmlns:p14="http://schemas.microsoft.com/office/powerpoint/2010/main" val="28134632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7" name="status">
            <a:extLst xmlns:a="http://schemas.openxmlformats.org/drawingml/2006/main">
              <a:ext uri="{FF2B5EF4-FFF2-40B4-BE49-F238E27FC236}">
                <a16:creationId xmlns:a16="http://schemas.microsoft.com/office/drawing/2014/main" id="{169CFB13-2B18-43D8-91A1-82F3B778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МАТРИЦА 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07D6D71-72B3-4110-B34B-0FE805ECF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Кто зависит от кого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D7D6B1A-2779-4846-9BBE-1319AEF5B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63B2762-790B-4536-AEAA-10822BB2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0FA173D-7EAB-4489-B6AD-F8D225C3F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95EA155-EB7D-464D-97DB-7BC5936E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14</a:t>
            </a:r>
          </a:p>
        </p:txBody>
      </p:sp>
      <p:sp>
        <p:nvSpPr>
          <p:cNvPr id="7" name="col-0">
            <a:extLst xmlns:a="http://schemas.openxmlformats.org/drawingml/2006/main">
              <a:ext uri="{FF2B5EF4-FFF2-40B4-BE49-F238E27FC236}">
                <a16:creationId xmlns:a16="http://schemas.microsoft.com/office/drawing/2014/main" id="{8EC491B0-82F6-4F05-A146-3D65F5B93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</a:t>
            </a:r>
          </a:p>
        </p:txBody>
      </p:sp>
      <p:sp>
        <p:nvSpPr>
          <p:cNvPr id="8" name="col-1">
            <a:extLst xmlns:a="http://schemas.openxmlformats.org/drawingml/2006/main">
              <a:ext uri="{FF2B5EF4-FFF2-40B4-BE49-F238E27FC236}">
                <a16:creationId xmlns:a16="http://schemas.microsoft.com/office/drawing/2014/main" id="{2671F3FC-1D7B-4B79-B1E8-F004E764E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2</a:t>
            </a:r>
          </a:p>
        </p:txBody>
      </p:sp>
      <p:sp>
        <p:nvSpPr>
          <p:cNvPr id="9" name="col-2">
            <a:extLst xmlns:a="http://schemas.openxmlformats.org/drawingml/2006/main">
              <a:ext uri="{FF2B5EF4-FFF2-40B4-BE49-F238E27FC236}">
                <a16:creationId xmlns:a16="http://schemas.microsoft.com/office/drawing/2014/main" id="{5B2AB58F-172A-4046-BF43-A54B4D9B2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3</a:t>
            </a:r>
          </a:p>
        </p:txBody>
      </p:sp>
      <p:sp>
        <p:nvSpPr>
          <p:cNvPr id="10" name="col-3">
            <a:extLst xmlns:a="http://schemas.openxmlformats.org/drawingml/2006/main">
              <a:ext uri="{FF2B5EF4-FFF2-40B4-BE49-F238E27FC236}">
                <a16:creationId xmlns:a16="http://schemas.microsoft.com/office/drawing/2014/main" id="{372CDA71-7D05-492D-AF7E-9636772A0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4</a:t>
            </a:r>
          </a:p>
        </p:txBody>
      </p:sp>
      <p:sp>
        <p:nvSpPr>
          <p:cNvPr id="11" name="col-4">
            <a:extLst xmlns:a="http://schemas.openxmlformats.org/drawingml/2006/main">
              <a:ext uri="{FF2B5EF4-FFF2-40B4-BE49-F238E27FC236}">
                <a16:creationId xmlns:a16="http://schemas.microsoft.com/office/drawing/2014/main" id="{A50D7228-7351-4C67-B5F1-045BA982F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5</a:t>
            </a:r>
          </a:p>
        </p:txBody>
      </p:sp>
      <p:sp>
        <p:nvSpPr>
          <p:cNvPr id="12" name="col-5">
            <a:extLst xmlns:a="http://schemas.openxmlformats.org/drawingml/2006/main">
              <a:ext uri="{FF2B5EF4-FFF2-40B4-BE49-F238E27FC236}">
                <a16:creationId xmlns:a16="http://schemas.microsoft.com/office/drawing/2014/main" id="{600C2C69-78FF-4704-BB67-33D3C4675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6</a:t>
            </a:r>
          </a:p>
        </p:txBody>
      </p:sp>
      <p:sp>
        <p:nvSpPr>
          <p:cNvPr id="13" name="col-6">
            <a:extLst xmlns:a="http://schemas.openxmlformats.org/drawingml/2006/main">
              <a:ext uri="{FF2B5EF4-FFF2-40B4-BE49-F238E27FC236}">
                <a16:creationId xmlns:a16="http://schemas.microsoft.com/office/drawing/2014/main" id="{7DFB082B-0A36-4C90-B307-3BDB0B160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7</a:t>
            </a:r>
          </a:p>
        </p:txBody>
      </p:sp>
      <p:sp>
        <p:nvSpPr>
          <p:cNvPr id="14" name="col-7">
            <a:extLst xmlns:a="http://schemas.openxmlformats.org/drawingml/2006/main">
              <a:ext uri="{FF2B5EF4-FFF2-40B4-BE49-F238E27FC236}">
                <a16:creationId xmlns:a16="http://schemas.microsoft.com/office/drawing/2014/main" id="{3DF67E86-0634-4AF1-AB20-BEC90F00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8</a:t>
            </a:r>
          </a:p>
        </p:txBody>
      </p:sp>
      <p:sp>
        <p:nvSpPr>
          <p:cNvPr id="15" name="col-8">
            <a:extLst xmlns:a="http://schemas.openxmlformats.org/drawingml/2006/main">
              <a:ext uri="{FF2B5EF4-FFF2-40B4-BE49-F238E27FC236}">
                <a16:creationId xmlns:a16="http://schemas.microsoft.com/office/drawing/2014/main" id="{10DFDE40-78DB-48C1-ABE6-E309F084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9</a:t>
            </a:r>
          </a:p>
        </p:txBody>
      </p:sp>
      <p:sp>
        <p:nvSpPr>
          <p:cNvPr id="16" name="col-9">
            <a:extLst xmlns:a="http://schemas.openxmlformats.org/drawingml/2006/main">
              <a:ext uri="{FF2B5EF4-FFF2-40B4-BE49-F238E27FC236}">
                <a16:creationId xmlns:a16="http://schemas.microsoft.com/office/drawing/2014/main" id="{34877C89-397C-4CFA-ABCC-0B97D377E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428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900" b="1" i="0">
                <a:solidFill>
                  <a:srgbClr val="667085"/>
                </a:solidFill>
              </a:defRPr>
            </a:pPr>
            <a:r>
              <a:rPr sz="900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17" name="row-0">
            <a:extLst xmlns:a="http://schemas.openxmlformats.org/drawingml/2006/main">
              <a:ext uri="{FF2B5EF4-FFF2-40B4-BE49-F238E27FC236}">
                <a16:creationId xmlns:a16="http://schemas.microsoft.com/office/drawing/2014/main" id="{8C35FE2E-7721-443F-B6A3-3046E46B4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714500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1</a:t>
            </a:r>
          </a:p>
        </p:txBody>
      </p:sp>
      <p:sp>
        <p:nvSpPr>
          <p:cNvPr id="18" name="hm-0-0">
            <a:extLst xmlns:a="http://schemas.openxmlformats.org/drawingml/2006/main">
              <a:ext uri="{FF2B5EF4-FFF2-40B4-BE49-F238E27FC236}">
                <a16:creationId xmlns:a16="http://schemas.microsoft.com/office/drawing/2014/main" id="{FC8653E7-9873-4C69-8BFF-418460492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D5E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hmv-0-0">
            <a:extLst xmlns:a="http://schemas.openxmlformats.org/drawingml/2006/main">
              <a:ext uri="{FF2B5EF4-FFF2-40B4-BE49-F238E27FC236}">
                <a16:creationId xmlns:a16="http://schemas.microsoft.com/office/drawing/2014/main" id="{648998F2-AB57-4C82-BC9E-A7564D3E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5.1</a:t>
            </a:r>
          </a:p>
        </p:txBody>
      </p:sp>
      <p:sp>
        <p:nvSpPr>
          <p:cNvPr id="20" name="hm-0-1">
            <a:extLst xmlns:a="http://schemas.openxmlformats.org/drawingml/2006/main">
              <a:ext uri="{FF2B5EF4-FFF2-40B4-BE49-F238E27FC236}">
                <a16:creationId xmlns:a16="http://schemas.microsoft.com/office/drawing/2014/main" id="{9A329AF5-B736-404D-A490-CB9ED6CAD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2F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hmv-0-1">
            <a:extLst xmlns:a="http://schemas.openxmlformats.org/drawingml/2006/main">
              <a:ext uri="{FF2B5EF4-FFF2-40B4-BE49-F238E27FC236}">
                <a16:creationId xmlns:a16="http://schemas.microsoft.com/office/drawing/2014/main" id="{202E3680-F0C4-4233-BBCF-877DCDC02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0.4</a:t>
            </a:r>
          </a:p>
        </p:txBody>
      </p:sp>
      <p:sp>
        <p:nvSpPr>
          <p:cNvPr id="22" name="hm-0-2">
            <a:extLst xmlns:a="http://schemas.openxmlformats.org/drawingml/2006/main">
              <a:ext uri="{FF2B5EF4-FFF2-40B4-BE49-F238E27FC236}">
                <a16:creationId xmlns:a16="http://schemas.microsoft.com/office/drawing/2014/main" id="{433C98A3-59AD-40D6-8F09-12CD4CF6F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2F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hmv-0-2">
            <a:extLst xmlns:a="http://schemas.openxmlformats.org/drawingml/2006/main">
              <a:ext uri="{FF2B5EF4-FFF2-40B4-BE49-F238E27FC236}">
                <a16:creationId xmlns:a16="http://schemas.microsoft.com/office/drawing/2014/main" id="{ABC970E0-F686-4DBA-89F6-ADC7E4184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0.4</a:t>
            </a:r>
          </a:p>
        </p:txBody>
      </p:sp>
      <p:sp>
        <p:nvSpPr>
          <p:cNvPr id="24" name="hm-0-3">
            <a:extLst xmlns:a="http://schemas.openxmlformats.org/drawingml/2006/main">
              <a:ext uri="{FF2B5EF4-FFF2-40B4-BE49-F238E27FC236}">
                <a16:creationId xmlns:a16="http://schemas.microsoft.com/office/drawing/2014/main" id="{09654266-8EBF-4D1B-A1D6-AD86C220A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hmv-0-3">
            <a:extLst xmlns:a="http://schemas.openxmlformats.org/drawingml/2006/main">
              <a:ext uri="{FF2B5EF4-FFF2-40B4-BE49-F238E27FC236}">
                <a16:creationId xmlns:a16="http://schemas.microsoft.com/office/drawing/2014/main" id="{6A351294-E2AA-40EE-96B8-3EB070FE6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2.4</a:t>
            </a:r>
          </a:p>
        </p:txBody>
      </p:sp>
      <p:sp>
        <p:nvSpPr>
          <p:cNvPr id="26" name="hm-0-4">
            <a:extLst xmlns:a="http://schemas.openxmlformats.org/drawingml/2006/main">
              <a:ext uri="{FF2B5EF4-FFF2-40B4-BE49-F238E27FC236}">
                <a16:creationId xmlns:a16="http://schemas.microsoft.com/office/drawing/2014/main" id="{DC54F790-B9C4-4FE6-9BD3-C394C3164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DF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" name="hmv-0-4">
            <a:extLst xmlns:a="http://schemas.openxmlformats.org/drawingml/2006/main">
              <a:ext uri="{FF2B5EF4-FFF2-40B4-BE49-F238E27FC236}">
                <a16:creationId xmlns:a16="http://schemas.microsoft.com/office/drawing/2014/main" id="{8C200FED-34AA-4385-A4EB-49745B3D0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1.1</a:t>
            </a:r>
          </a:p>
        </p:txBody>
      </p:sp>
      <p:sp>
        <p:nvSpPr>
          <p:cNvPr id="28" name="hm-0-5">
            <a:extLst xmlns:a="http://schemas.openxmlformats.org/drawingml/2006/main">
              <a:ext uri="{FF2B5EF4-FFF2-40B4-BE49-F238E27FC236}">
                <a16:creationId xmlns:a16="http://schemas.microsoft.com/office/drawing/2014/main" id="{580BBAFC-84F5-49CE-A21E-CE3678DE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6708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hmv-0-5">
            <a:extLst xmlns:a="http://schemas.openxmlformats.org/drawingml/2006/main">
              <a:ext uri="{FF2B5EF4-FFF2-40B4-BE49-F238E27FC236}">
                <a16:creationId xmlns:a16="http://schemas.microsoft.com/office/drawing/2014/main" id="{A50D8742-7B9E-4481-B6F9-366A3706A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</a:defRPr>
            </a:pPr>
            <a:r>
              <a:rPr sz="750" b="1" i="0">
                <a:solidFill>
                  <a:srgbClr val="FFFFFF"/>
                </a:solidFill>
              </a:rPr>
              <a:t>21.8</a:t>
            </a:r>
          </a:p>
        </p:txBody>
      </p:sp>
      <p:sp>
        <p:nvSpPr>
          <p:cNvPr id="30" name="hm-0-6">
            <a:extLst xmlns:a="http://schemas.openxmlformats.org/drawingml/2006/main">
              <a:ext uri="{FF2B5EF4-FFF2-40B4-BE49-F238E27FC236}">
                <a16:creationId xmlns:a16="http://schemas.microsoft.com/office/drawing/2014/main" id="{D82E0DED-0412-4775-8952-DD11E3E8C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0F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" name="hmv-0-6">
            <a:extLst xmlns:a="http://schemas.openxmlformats.org/drawingml/2006/main">
              <a:ext uri="{FF2B5EF4-FFF2-40B4-BE49-F238E27FC236}">
                <a16:creationId xmlns:a16="http://schemas.microsoft.com/office/drawing/2014/main" id="{CD865279-BC81-4E2B-9E4D-1EE25533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0.7</a:t>
            </a:r>
          </a:p>
        </p:txBody>
      </p:sp>
      <p:sp>
        <p:nvSpPr>
          <p:cNvPr id="32" name="hm-0-7">
            <a:extLst xmlns:a="http://schemas.openxmlformats.org/drawingml/2006/main">
              <a:ext uri="{FF2B5EF4-FFF2-40B4-BE49-F238E27FC236}">
                <a16:creationId xmlns:a16="http://schemas.microsoft.com/office/drawing/2014/main" id="{F0CFCE46-A37D-4DE6-947D-1DDFC75C5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D5E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" name="hmv-0-7">
            <a:extLst xmlns:a="http://schemas.openxmlformats.org/drawingml/2006/main">
              <a:ext uri="{FF2B5EF4-FFF2-40B4-BE49-F238E27FC236}">
                <a16:creationId xmlns:a16="http://schemas.microsoft.com/office/drawing/2014/main" id="{64DBE048-A39C-4E62-BFC9-83E804F82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5.1</a:t>
            </a:r>
          </a:p>
        </p:txBody>
      </p:sp>
      <p:sp>
        <p:nvSpPr>
          <p:cNvPr id="34" name="hm-0-8">
            <a:extLst xmlns:a="http://schemas.openxmlformats.org/drawingml/2006/main">
              <a:ext uri="{FF2B5EF4-FFF2-40B4-BE49-F238E27FC236}">
                <a16:creationId xmlns:a16="http://schemas.microsoft.com/office/drawing/2014/main" id="{F9FFEB91-8731-47BB-88DB-4239A1D5C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0F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" name="hmv-0-8">
            <a:extLst xmlns:a="http://schemas.openxmlformats.org/drawingml/2006/main">
              <a:ext uri="{FF2B5EF4-FFF2-40B4-BE49-F238E27FC236}">
                <a16:creationId xmlns:a16="http://schemas.microsoft.com/office/drawing/2014/main" id="{0CA43A29-08F7-452B-A912-76E9B9FFF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0.6</a:t>
            </a:r>
          </a:p>
        </p:txBody>
      </p:sp>
      <p:sp>
        <p:nvSpPr>
          <p:cNvPr id="36" name="hm-0-9">
            <a:extLst xmlns:a="http://schemas.openxmlformats.org/drawingml/2006/main">
              <a:ext uri="{FF2B5EF4-FFF2-40B4-BE49-F238E27FC236}">
                <a16:creationId xmlns:a16="http://schemas.microsoft.com/office/drawing/2014/main" id="{F27CDA16-4538-4C1D-BC62-97A5C9E53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7145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9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" name="hmv-0-9">
            <a:extLst xmlns:a="http://schemas.openxmlformats.org/drawingml/2006/main">
              <a:ext uri="{FF2B5EF4-FFF2-40B4-BE49-F238E27FC236}">
                <a16:creationId xmlns:a16="http://schemas.microsoft.com/office/drawing/2014/main" id="{80B5DEFD-F4BD-480C-80AB-B5724A3AD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17145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1.8</a:t>
            </a:r>
          </a:p>
        </p:txBody>
      </p:sp>
      <p:sp>
        <p:nvSpPr>
          <p:cNvPr id="38" name="row-1">
            <a:extLst xmlns:a="http://schemas.openxmlformats.org/drawingml/2006/main">
              <a:ext uri="{FF2B5EF4-FFF2-40B4-BE49-F238E27FC236}">
                <a16:creationId xmlns:a16="http://schemas.microsoft.com/office/drawing/2014/main" id="{DA31B8EC-7798-4399-AD1F-D94CEBD31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85975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2</a:t>
            </a:r>
          </a:p>
        </p:txBody>
      </p:sp>
      <p:sp>
        <p:nvSpPr>
          <p:cNvPr id="39" name="hm-1-0">
            <a:extLst xmlns:a="http://schemas.openxmlformats.org/drawingml/2006/main">
              <a:ext uri="{FF2B5EF4-FFF2-40B4-BE49-F238E27FC236}">
                <a16:creationId xmlns:a16="http://schemas.microsoft.com/office/drawing/2014/main" id="{E2715616-9673-4EAA-9E44-5F3108644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" name="hmv-1-0">
            <a:extLst xmlns:a="http://schemas.openxmlformats.org/drawingml/2006/main">
              <a:ext uri="{FF2B5EF4-FFF2-40B4-BE49-F238E27FC236}">
                <a16:creationId xmlns:a16="http://schemas.microsoft.com/office/drawing/2014/main" id="{ACF40C34-4224-480F-A42B-6547B5B0D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3.8</a:t>
            </a:r>
          </a:p>
        </p:txBody>
      </p:sp>
      <p:sp>
        <p:nvSpPr>
          <p:cNvPr id="41" name="hm-1-1">
            <a:extLst xmlns:a="http://schemas.openxmlformats.org/drawingml/2006/main">
              <a:ext uri="{FF2B5EF4-FFF2-40B4-BE49-F238E27FC236}">
                <a16:creationId xmlns:a16="http://schemas.microsoft.com/office/drawing/2014/main" id="{AF648D60-138E-4D14-B003-6D5F9DBB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C7D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" name="hmv-1-1">
            <a:extLst xmlns:a="http://schemas.openxmlformats.org/drawingml/2006/main">
              <a:ext uri="{FF2B5EF4-FFF2-40B4-BE49-F238E27FC236}">
                <a16:creationId xmlns:a16="http://schemas.microsoft.com/office/drawing/2014/main" id="{409D9239-97FE-4443-86CE-85B11965F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7.4</a:t>
            </a:r>
          </a:p>
        </p:txBody>
      </p:sp>
      <p:sp>
        <p:nvSpPr>
          <p:cNvPr id="43" name="hm-1-2">
            <a:extLst xmlns:a="http://schemas.openxmlformats.org/drawingml/2006/main">
              <a:ext uri="{FF2B5EF4-FFF2-40B4-BE49-F238E27FC236}">
                <a16:creationId xmlns:a16="http://schemas.microsoft.com/office/drawing/2014/main" id="{9BB395A2-F2C0-4885-BD2A-C8C0DC863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4C7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hmv-1-2">
            <a:extLst xmlns:a="http://schemas.openxmlformats.org/drawingml/2006/main">
              <a:ext uri="{FF2B5EF4-FFF2-40B4-BE49-F238E27FC236}">
                <a16:creationId xmlns:a16="http://schemas.microsoft.com/office/drawing/2014/main" id="{CB87D9EA-A4B0-4840-8C6A-792E40059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</a:defRPr>
            </a:pPr>
            <a:r>
              <a:rPr sz="750" b="1" i="0">
                <a:solidFill>
                  <a:srgbClr val="FFFFFF"/>
                </a:solidFill>
              </a:rPr>
              <a:t>27.7</a:t>
            </a:r>
          </a:p>
        </p:txBody>
      </p:sp>
      <p:sp>
        <p:nvSpPr>
          <p:cNvPr id="45" name="hm-1-3">
            <a:extLst xmlns:a="http://schemas.openxmlformats.org/drawingml/2006/main">
              <a:ext uri="{FF2B5EF4-FFF2-40B4-BE49-F238E27FC236}">
                <a16:creationId xmlns:a16="http://schemas.microsoft.com/office/drawing/2014/main" id="{F17B75FF-5948-45CC-8B60-54343E080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06B8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" name="hmv-1-3">
            <a:extLst xmlns:a="http://schemas.openxmlformats.org/drawingml/2006/main">
              <a:ext uri="{FF2B5EF4-FFF2-40B4-BE49-F238E27FC236}">
                <a16:creationId xmlns:a16="http://schemas.microsoft.com/office/drawing/2014/main" id="{F647929A-AAE7-4F0A-B947-98BC7DA8B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</a:defRPr>
            </a:pPr>
            <a:r>
              <a:rPr sz="750" b="1" i="0">
                <a:solidFill>
                  <a:srgbClr val="FFFFFF"/>
                </a:solidFill>
              </a:rPr>
              <a:t>22.6</a:t>
            </a:r>
          </a:p>
        </p:txBody>
      </p:sp>
      <p:sp>
        <p:nvSpPr>
          <p:cNvPr id="47" name="hm-1-4">
            <a:extLst xmlns:a="http://schemas.openxmlformats.org/drawingml/2006/main">
              <a:ext uri="{FF2B5EF4-FFF2-40B4-BE49-F238E27FC236}">
                <a16:creationId xmlns:a16="http://schemas.microsoft.com/office/drawing/2014/main" id="{C1818DB0-F354-4520-AB76-5639B787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" name="hmv-1-4">
            <a:extLst xmlns:a="http://schemas.openxmlformats.org/drawingml/2006/main">
              <a:ext uri="{FF2B5EF4-FFF2-40B4-BE49-F238E27FC236}">
                <a16:creationId xmlns:a16="http://schemas.microsoft.com/office/drawing/2014/main" id="{1B8C0539-8E6E-4087-9D0C-4B6FAE86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</a:t>
            </a:r>
          </a:p>
        </p:txBody>
      </p:sp>
      <p:sp>
        <p:nvSpPr>
          <p:cNvPr id="49" name="hm-1-5">
            <a:extLst xmlns:a="http://schemas.openxmlformats.org/drawingml/2006/main">
              <a:ext uri="{FF2B5EF4-FFF2-40B4-BE49-F238E27FC236}">
                <a16:creationId xmlns:a16="http://schemas.microsoft.com/office/drawing/2014/main" id="{BB825076-81C6-4F63-A031-490139CA0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" name="hmv-1-5">
            <a:extLst xmlns:a="http://schemas.openxmlformats.org/drawingml/2006/main">
              <a:ext uri="{FF2B5EF4-FFF2-40B4-BE49-F238E27FC236}">
                <a16:creationId xmlns:a16="http://schemas.microsoft.com/office/drawing/2014/main" id="{7A4D5240-BE11-48A1-A96F-A63AC515C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3.4</a:t>
            </a:r>
          </a:p>
        </p:txBody>
      </p:sp>
      <p:sp>
        <p:nvSpPr>
          <p:cNvPr id="51" name="hm-1-6">
            <a:extLst xmlns:a="http://schemas.openxmlformats.org/drawingml/2006/main">
              <a:ext uri="{FF2B5EF4-FFF2-40B4-BE49-F238E27FC236}">
                <a16:creationId xmlns:a16="http://schemas.microsoft.com/office/drawing/2014/main" id="{9E34C224-8449-419E-B42A-8B3AA2BB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DC2D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" name="hmv-1-6">
            <a:extLst xmlns:a="http://schemas.openxmlformats.org/drawingml/2006/main">
              <a:ext uri="{FF2B5EF4-FFF2-40B4-BE49-F238E27FC236}">
                <a16:creationId xmlns:a16="http://schemas.microsoft.com/office/drawing/2014/main" id="{EC5266EC-FCF5-4095-A968-8C5165F5B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8.2</a:t>
            </a:r>
          </a:p>
        </p:txBody>
      </p:sp>
      <p:sp>
        <p:nvSpPr>
          <p:cNvPr id="53" name="hm-1-7">
            <a:extLst xmlns:a="http://schemas.openxmlformats.org/drawingml/2006/main">
              <a:ext uri="{FF2B5EF4-FFF2-40B4-BE49-F238E27FC236}">
                <a16:creationId xmlns:a16="http://schemas.microsoft.com/office/drawing/2014/main" id="{5F2EB4D5-34CB-484A-ABA4-66C85E1AD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B3C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4" name="hmv-1-7">
            <a:extLst xmlns:a="http://schemas.openxmlformats.org/drawingml/2006/main">
              <a:ext uri="{FF2B5EF4-FFF2-40B4-BE49-F238E27FC236}">
                <a16:creationId xmlns:a16="http://schemas.microsoft.com/office/drawing/2014/main" id="{A14B9432-1F5C-46FE-A9F0-F18DDF66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10.7</a:t>
            </a:r>
          </a:p>
        </p:txBody>
      </p:sp>
      <p:sp>
        <p:nvSpPr>
          <p:cNvPr id="55" name="hm-1-8">
            <a:extLst xmlns:a="http://schemas.openxmlformats.org/drawingml/2006/main">
              <a:ext uri="{FF2B5EF4-FFF2-40B4-BE49-F238E27FC236}">
                <a16:creationId xmlns:a16="http://schemas.microsoft.com/office/drawing/2014/main" id="{75E7B381-42B4-4098-B220-C2CB7C1F1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A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6" name="hmv-1-8">
            <a:extLst xmlns:a="http://schemas.openxmlformats.org/drawingml/2006/main">
              <a:ext uri="{FF2B5EF4-FFF2-40B4-BE49-F238E27FC236}">
                <a16:creationId xmlns:a16="http://schemas.microsoft.com/office/drawing/2014/main" id="{BB4A38E1-5B8A-48DD-AEAE-C37DF5E78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1.6</a:t>
            </a:r>
          </a:p>
        </p:txBody>
      </p:sp>
      <p:sp>
        <p:nvSpPr>
          <p:cNvPr id="57" name="hm-1-9">
            <a:extLst xmlns:a="http://schemas.openxmlformats.org/drawingml/2006/main">
              <a:ext uri="{FF2B5EF4-FFF2-40B4-BE49-F238E27FC236}">
                <a16:creationId xmlns:a16="http://schemas.microsoft.com/office/drawing/2014/main" id="{A73358AE-202D-40E1-844F-E5384A79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0859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EFF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8" name="hmv-1-9">
            <a:extLst xmlns:a="http://schemas.openxmlformats.org/drawingml/2006/main">
              <a:ext uri="{FF2B5EF4-FFF2-40B4-BE49-F238E27FC236}">
                <a16:creationId xmlns:a16="http://schemas.microsoft.com/office/drawing/2014/main" id="{FDCC38F2-9169-4704-A934-F06C99EDC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0859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0.9</a:t>
            </a:r>
          </a:p>
        </p:txBody>
      </p:sp>
      <p:sp>
        <p:nvSpPr>
          <p:cNvPr id="59" name="row-2">
            <a:extLst xmlns:a="http://schemas.openxmlformats.org/drawingml/2006/main">
              <a:ext uri="{FF2B5EF4-FFF2-40B4-BE49-F238E27FC236}">
                <a16:creationId xmlns:a16="http://schemas.microsoft.com/office/drawing/2014/main" id="{65637B24-9179-4F77-AD8A-B3337FC50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57450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3</a:t>
            </a:r>
          </a:p>
        </p:txBody>
      </p:sp>
      <p:sp>
        <p:nvSpPr>
          <p:cNvPr id="60" name="hm-2-0">
            <a:extLst xmlns:a="http://schemas.openxmlformats.org/drawingml/2006/main">
              <a:ext uri="{FF2B5EF4-FFF2-40B4-BE49-F238E27FC236}">
                <a16:creationId xmlns:a16="http://schemas.microsoft.com/office/drawing/2014/main" id="{61CCC31D-49C8-4E2D-B84B-4914E686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E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1" name="hmv-2-0">
            <a:extLst xmlns:a="http://schemas.openxmlformats.org/drawingml/2006/main">
              <a:ext uri="{FF2B5EF4-FFF2-40B4-BE49-F238E27FC236}">
                <a16:creationId xmlns:a16="http://schemas.microsoft.com/office/drawing/2014/main" id="{F737A50F-9B50-4E0F-8327-D6F799227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3.6</a:t>
            </a:r>
          </a:p>
        </p:txBody>
      </p:sp>
      <p:sp>
        <p:nvSpPr>
          <p:cNvPr id="62" name="hm-2-1">
            <a:extLst xmlns:a="http://schemas.openxmlformats.org/drawingml/2006/main">
              <a:ext uri="{FF2B5EF4-FFF2-40B4-BE49-F238E27FC236}">
                <a16:creationId xmlns:a16="http://schemas.microsoft.com/office/drawing/2014/main" id="{684BE965-E0C5-403A-A880-93DD084CA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D4E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3" name="hmv-2-1">
            <a:extLst xmlns:a="http://schemas.openxmlformats.org/drawingml/2006/main">
              <a:ext uri="{FF2B5EF4-FFF2-40B4-BE49-F238E27FC236}">
                <a16:creationId xmlns:a16="http://schemas.microsoft.com/office/drawing/2014/main" id="{020883D3-2FFD-427A-8951-7E1BFFFC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5.2</a:t>
            </a:r>
          </a:p>
        </p:txBody>
      </p:sp>
      <p:sp>
        <p:nvSpPr>
          <p:cNvPr id="64" name="hm-2-2">
            <a:extLst xmlns:a="http://schemas.openxmlformats.org/drawingml/2006/main">
              <a:ext uri="{FF2B5EF4-FFF2-40B4-BE49-F238E27FC236}">
                <a16:creationId xmlns:a16="http://schemas.microsoft.com/office/drawing/2014/main" id="{949FF785-2D1E-48FF-836C-BD14ADBE7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4E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5" name="hmv-2-2">
            <a:extLst xmlns:a="http://schemas.openxmlformats.org/drawingml/2006/main">
              <a:ext uri="{FF2B5EF4-FFF2-40B4-BE49-F238E27FC236}">
                <a16:creationId xmlns:a16="http://schemas.microsoft.com/office/drawing/2014/main" id="{28621D7A-CC57-4647-8545-9303E1916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2.6</a:t>
            </a:r>
          </a:p>
        </p:txBody>
      </p:sp>
      <p:sp>
        <p:nvSpPr>
          <p:cNvPr id="66" name="hm-2-3">
            <a:extLst xmlns:a="http://schemas.openxmlformats.org/drawingml/2006/main">
              <a:ext uri="{FF2B5EF4-FFF2-40B4-BE49-F238E27FC236}">
                <a16:creationId xmlns:a16="http://schemas.microsoft.com/office/drawing/2014/main" id="{20BA8B6B-E762-43EF-ADA4-B79F7CF6E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3D4E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7" name="hmv-2-3">
            <a:extLst xmlns:a="http://schemas.openxmlformats.org/drawingml/2006/main">
              <a:ext uri="{FF2B5EF4-FFF2-40B4-BE49-F238E27FC236}">
                <a16:creationId xmlns:a16="http://schemas.microsoft.com/office/drawing/2014/main" id="{6A7F3480-2DE8-44C2-92B7-0C9D91BC8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5.3</a:t>
            </a:r>
          </a:p>
        </p:txBody>
      </p:sp>
      <p:sp>
        <p:nvSpPr>
          <p:cNvPr id="68" name="hm-2-4">
            <a:extLst xmlns:a="http://schemas.openxmlformats.org/drawingml/2006/main">
              <a:ext uri="{FF2B5EF4-FFF2-40B4-BE49-F238E27FC236}">
                <a16:creationId xmlns:a16="http://schemas.microsoft.com/office/drawing/2014/main" id="{E3A31522-367E-44FD-9AC3-BA64A40FA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D6E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9" name="hmv-2-4">
            <a:extLst xmlns:a="http://schemas.openxmlformats.org/drawingml/2006/main">
              <a:ext uri="{FF2B5EF4-FFF2-40B4-BE49-F238E27FC236}">
                <a16:creationId xmlns:a16="http://schemas.microsoft.com/office/drawing/2014/main" id="{E58995A3-328C-4E5D-949A-B0F786A3C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4.9</a:t>
            </a:r>
          </a:p>
        </p:txBody>
      </p:sp>
      <p:sp>
        <p:nvSpPr>
          <p:cNvPr id="70" name="hm-2-5">
            <a:extLst xmlns:a="http://schemas.openxmlformats.org/drawingml/2006/main">
              <a:ext uri="{FF2B5EF4-FFF2-40B4-BE49-F238E27FC236}">
                <a16:creationId xmlns:a16="http://schemas.microsoft.com/office/drawing/2014/main" id="{F60D5FCA-55DD-43A6-AFFC-E70C0A212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1" name="hmv-2-5">
            <a:extLst xmlns:a="http://schemas.openxmlformats.org/drawingml/2006/main">
              <a:ext uri="{FF2B5EF4-FFF2-40B4-BE49-F238E27FC236}">
                <a16:creationId xmlns:a16="http://schemas.microsoft.com/office/drawing/2014/main" id="{311D32F8-7333-423A-B39D-AB1472BC7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2.4</a:t>
            </a:r>
          </a:p>
        </p:txBody>
      </p:sp>
      <p:sp>
        <p:nvSpPr>
          <p:cNvPr id="72" name="hm-2-6">
            <a:extLst xmlns:a="http://schemas.openxmlformats.org/drawingml/2006/main">
              <a:ext uri="{FF2B5EF4-FFF2-40B4-BE49-F238E27FC236}">
                <a16:creationId xmlns:a16="http://schemas.microsoft.com/office/drawing/2014/main" id="{5F9D7CCC-E5C4-448A-9031-94D8BCDE9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5E2E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3" name="hmv-2-6">
            <a:extLst xmlns:a="http://schemas.openxmlformats.org/drawingml/2006/main">
              <a:ext uri="{FF2B5EF4-FFF2-40B4-BE49-F238E27FC236}">
                <a16:creationId xmlns:a16="http://schemas.microsoft.com/office/drawing/2014/main" id="{F304C031-626D-45F8-B8F0-F2D0E7A7C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2.9</a:t>
            </a:r>
          </a:p>
        </p:txBody>
      </p:sp>
      <p:sp>
        <p:nvSpPr>
          <p:cNvPr id="74" name="hm-2-7">
            <a:extLst xmlns:a="http://schemas.openxmlformats.org/drawingml/2006/main">
              <a:ext uri="{FF2B5EF4-FFF2-40B4-BE49-F238E27FC236}">
                <a16:creationId xmlns:a16="http://schemas.microsoft.com/office/drawing/2014/main" id="{8C54A129-C6E7-4BDA-BB8E-3136B7D6B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E2E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5" name="hmv-2-7">
            <a:extLst xmlns:a="http://schemas.openxmlformats.org/drawingml/2006/main">
              <a:ext uri="{FF2B5EF4-FFF2-40B4-BE49-F238E27FC236}">
                <a16:creationId xmlns:a16="http://schemas.microsoft.com/office/drawing/2014/main" id="{021D34F9-9BF2-49AA-932C-CCE34C08A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</a:t>
            </a:r>
          </a:p>
        </p:txBody>
      </p:sp>
      <p:sp>
        <p:nvSpPr>
          <p:cNvPr id="76" name="hm-2-8">
            <a:extLst xmlns:a="http://schemas.openxmlformats.org/drawingml/2006/main">
              <a:ext uri="{FF2B5EF4-FFF2-40B4-BE49-F238E27FC236}">
                <a16:creationId xmlns:a16="http://schemas.microsoft.com/office/drawing/2014/main" id="{B5041B6E-9998-4775-9AB5-45DC0591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8F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7" name="hmv-2-8">
            <a:extLst xmlns:a="http://schemas.openxmlformats.org/drawingml/2006/main">
              <a:ext uri="{FF2B5EF4-FFF2-40B4-BE49-F238E27FC236}">
                <a16:creationId xmlns:a16="http://schemas.microsoft.com/office/drawing/2014/main" id="{D72DA6EA-ED25-4376-9059-4302AF28D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</a:t>
            </a:r>
          </a:p>
        </p:txBody>
      </p:sp>
      <p:sp>
        <p:nvSpPr>
          <p:cNvPr id="78" name="hm-2-9">
            <a:extLst xmlns:a="http://schemas.openxmlformats.org/drawingml/2006/main">
              <a:ext uri="{FF2B5EF4-FFF2-40B4-BE49-F238E27FC236}">
                <a16:creationId xmlns:a16="http://schemas.microsoft.com/office/drawing/2014/main" id="{94A91566-9934-4FF0-833F-DEE8C7706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4574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A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9" name="hmv-2-9">
            <a:extLst xmlns:a="http://schemas.openxmlformats.org/drawingml/2006/main">
              <a:ext uri="{FF2B5EF4-FFF2-40B4-BE49-F238E27FC236}">
                <a16:creationId xmlns:a16="http://schemas.microsoft.com/office/drawing/2014/main" id="{53D34F89-E585-4D89-9D3A-0CF442A4A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4574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1.6</a:t>
            </a:r>
          </a:p>
        </p:txBody>
      </p:sp>
      <p:sp>
        <p:nvSpPr>
          <p:cNvPr id="80" name="row-3">
            <a:extLst xmlns:a="http://schemas.openxmlformats.org/drawingml/2006/main">
              <a:ext uri="{FF2B5EF4-FFF2-40B4-BE49-F238E27FC236}">
                <a16:creationId xmlns:a16="http://schemas.microsoft.com/office/drawing/2014/main" id="{B8D5382A-C2F6-4C4A-8F9A-2DDA1C57A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28925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4</a:t>
            </a:r>
          </a:p>
        </p:txBody>
      </p:sp>
      <p:sp>
        <p:nvSpPr>
          <p:cNvPr id="81" name="hm-3-0">
            <a:extLst xmlns:a="http://schemas.openxmlformats.org/drawingml/2006/main">
              <a:ext uri="{FF2B5EF4-FFF2-40B4-BE49-F238E27FC236}">
                <a16:creationId xmlns:a16="http://schemas.microsoft.com/office/drawing/2014/main" id="{743812A6-C98A-4191-BB92-56CB21CFB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C8D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2" name="hmv-3-0">
            <a:extLst xmlns:a="http://schemas.openxmlformats.org/drawingml/2006/main">
              <a:ext uri="{FF2B5EF4-FFF2-40B4-BE49-F238E27FC236}">
                <a16:creationId xmlns:a16="http://schemas.microsoft.com/office/drawing/2014/main" id="{AB206FD5-2613-4D66-8EB8-16662B3DE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7.3</a:t>
            </a:r>
          </a:p>
        </p:txBody>
      </p:sp>
      <p:sp>
        <p:nvSpPr>
          <p:cNvPr id="83" name="hm-3-1">
            <a:extLst xmlns:a="http://schemas.openxmlformats.org/drawingml/2006/main">
              <a:ext uri="{FF2B5EF4-FFF2-40B4-BE49-F238E27FC236}">
                <a16:creationId xmlns:a16="http://schemas.microsoft.com/office/drawing/2014/main" id="{61AF88C1-5EAA-4809-A56E-73B84F7AB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C6D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4" name="hmv-3-1">
            <a:extLst xmlns:a="http://schemas.openxmlformats.org/drawingml/2006/main">
              <a:ext uri="{FF2B5EF4-FFF2-40B4-BE49-F238E27FC236}">
                <a16:creationId xmlns:a16="http://schemas.microsoft.com/office/drawing/2014/main" id="{B6EFC05F-3E47-4EC0-AA69-F9D02E06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7.5</a:t>
            </a:r>
          </a:p>
        </p:txBody>
      </p:sp>
      <p:sp>
        <p:nvSpPr>
          <p:cNvPr id="85" name="hm-3-2">
            <a:extLst xmlns:a="http://schemas.openxmlformats.org/drawingml/2006/main">
              <a:ext uri="{FF2B5EF4-FFF2-40B4-BE49-F238E27FC236}">
                <a16:creationId xmlns:a16="http://schemas.microsoft.com/office/drawing/2014/main" id="{418E86C0-C2F3-42D4-9B1E-2A74C087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6" name="hmv-3-2">
            <a:extLst xmlns:a="http://schemas.openxmlformats.org/drawingml/2006/main">
              <a:ext uri="{FF2B5EF4-FFF2-40B4-BE49-F238E27FC236}">
                <a16:creationId xmlns:a16="http://schemas.microsoft.com/office/drawing/2014/main" id="{875C8A33-0D12-4A1F-B5CB-2052BA49C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3.8</a:t>
            </a:r>
          </a:p>
        </p:txBody>
      </p:sp>
      <p:sp>
        <p:nvSpPr>
          <p:cNvPr id="87" name="hm-3-3">
            <a:extLst xmlns:a="http://schemas.openxmlformats.org/drawingml/2006/main">
              <a:ext uri="{FF2B5EF4-FFF2-40B4-BE49-F238E27FC236}">
                <a16:creationId xmlns:a16="http://schemas.microsoft.com/office/drawing/2014/main" id="{E50FB015-9422-4B04-BE78-40FD5EA57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BCC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8" name="hmv-3-3">
            <a:extLst xmlns:a="http://schemas.openxmlformats.org/drawingml/2006/main">
              <a:ext uri="{FF2B5EF4-FFF2-40B4-BE49-F238E27FC236}">
                <a16:creationId xmlns:a16="http://schemas.microsoft.com/office/drawing/2014/main" id="{6160F2B1-AC63-4B73-82E9-4272EAA21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9.3</a:t>
            </a:r>
          </a:p>
        </p:txBody>
      </p:sp>
      <p:sp>
        <p:nvSpPr>
          <p:cNvPr id="89" name="hm-3-4">
            <a:extLst xmlns:a="http://schemas.openxmlformats.org/drawingml/2006/main">
              <a:ext uri="{FF2B5EF4-FFF2-40B4-BE49-F238E27FC236}">
                <a16:creationId xmlns:a16="http://schemas.microsoft.com/office/drawing/2014/main" id="{F12A6E0B-B1D9-4C96-9C83-667008A53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98CA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0" name="hmv-3-4">
            <a:extLst xmlns:a="http://schemas.openxmlformats.org/drawingml/2006/main">
              <a:ext uri="{FF2B5EF4-FFF2-40B4-BE49-F238E27FC236}">
                <a16:creationId xmlns:a16="http://schemas.microsoft.com/office/drawing/2014/main" id="{9DC8A300-9D92-48B1-A166-808EEAFA5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</a:defRPr>
            </a:pPr>
            <a:r>
              <a:rPr sz="750" b="1" i="0">
                <a:solidFill>
                  <a:srgbClr val="FFFFFF"/>
                </a:solidFill>
              </a:rPr>
              <a:t>17.2</a:t>
            </a:r>
          </a:p>
        </p:txBody>
      </p:sp>
      <p:sp>
        <p:nvSpPr>
          <p:cNvPr id="91" name="hm-3-5">
            <a:extLst xmlns:a="http://schemas.openxmlformats.org/drawingml/2006/main">
              <a:ext uri="{FF2B5EF4-FFF2-40B4-BE49-F238E27FC236}">
                <a16:creationId xmlns:a16="http://schemas.microsoft.com/office/drawing/2014/main" id="{9980F6D6-51DE-4E6D-A00A-D3B7062A2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BD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2" name="hmv-3-5">
            <a:extLst xmlns:a="http://schemas.openxmlformats.org/drawingml/2006/main">
              <a:ext uri="{FF2B5EF4-FFF2-40B4-BE49-F238E27FC236}">
                <a16:creationId xmlns:a16="http://schemas.microsoft.com/office/drawing/2014/main" id="{BBF5C849-54F8-4139-98B2-DE4CF477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6.7</a:t>
            </a:r>
          </a:p>
        </p:txBody>
      </p:sp>
      <p:sp>
        <p:nvSpPr>
          <p:cNvPr id="93" name="hm-3-6">
            <a:extLst xmlns:a="http://schemas.openxmlformats.org/drawingml/2006/main">
              <a:ext uri="{FF2B5EF4-FFF2-40B4-BE49-F238E27FC236}">
                <a16:creationId xmlns:a16="http://schemas.microsoft.com/office/drawing/2014/main" id="{84396D5C-1121-4483-B5A4-6B554EBD4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5A2B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4" name="hmv-3-6">
            <a:extLst xmlns:a="http://schemas.openxmlformats.org/drawingml/2006/main">
              <a:ext uri="{FF2B5EF4-FFF2-40B4-BE49-F238E27FC236}">
                <a16:creationId xmlns:a16="http://schemas.microsoft.com/office/drawing/2014/main" id="{17B4B258-9250-4C80-A96F-8FFE9B216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FFFFFF"/>
                </a:solidFill>
              </a:defRPr>
            </a:pPr>
            <a:r>
              <a:rPr sz="750" b="1" i="0">
                <a:solidFill>
                  <a:srgbClr val="FFFFFF"/>
                </a:solidFill>
              </a:rPr>
              <a:t>13.5</a:t>
            </a:r>
          </a:p>
        </p:txBody>
      </p:sp>
      <p:sp>
        <p:nvSpPr>
          <p:cNvPr id="95" name="hm-3-7">
            <a:extLst xmlns:a="http://schemas.openxmlformats.org/drawingml/2006/main">
              <a:ext uri="{FF2B5EF4-FFF2-40B4-BE49-F238E27FC236}">
                <a16:creationId xmlns:a16="http://schemas.microsoft.com/office/drawing/2014/main" id="{5EA91EC5-144E-4B9F-82C2-0C5785E0A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6" name="hmv-3-7">
            <a:extLst xmlns:a="http://schemas.openxmlformats.org/drawingml/2006/main">
              <a:ext uri="{FF2B5EF4-FFF2-40B4-BE49-F238E27FC236}">
                <a16:creationId xmlns:a16="http://schemas.microsoft.com/office/drawing/2014/main" id="{A104C857-7F96-4232-9ACD-CE79F7AD6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3.5</a:t>
            </a:r>
          </a:p>
        </p:txBody>
      </p:sp>
      <p:sp>
        <p:nvSpPr>
          <p:cNvPr id="97" name="hm-3-8">
            <a:extLst xmlns:a="http://schemas.openxmlformats.org/drawingml/2006/main">
              <a:ext uri="{FF2B5EF4-FFF2-40B4-BE49-F238E27FC236}">
                <a16:creationId xmlns:a16="http://schemas.microsoft.com/office/drawing/2014/main" id="{FF09206B-A87B-4917-ACA2-47F539B0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EF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8" name="hmv-3-8">
            <a:extLst xmlns:a="http://schemas.openxmlformats.org/drawingml/2006/main">
              <a:ext uri="{FF2B5EF4-FFF2-40B4-BE49-F238E27FC236}">
                <a16:creationId xmlns:a16="http://schemas.microsoft.com/office/drawing/2014/main" id="{8C347C00-D815-4432-B51A-0DA16014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99" name="hm-3-9">
            <a:extLst xmlns:a="http://schemas.openxmlformats.org/drawingml/2006/main">
              <a:ext uri="{FF2B5EF4-FFF2-40B4-BE49-F238E27FC236}">
                <a16:creationId xmlns:a16="http://schemas.microsoft.com/office/drawing/2014/main" id="{1B6B2A9B-CD81-4FF0-95BC-7CE86545D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8289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0F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0" name="hmv-3-9">
            <a:extLst xmlns:a="http://schemas.openxmlformats.org/drawingml/2006/main">
              <a:ext uri="{FF2B5EF4-FFF2-40B4-BE49-F238E27FC236}">
                <a16:creationId xmlns:a16="http://schemas.microsoft.com/office/drawing/2014/main" id="{9A97DDA3-370B-4BA8-8632-430539F66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28289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0.7</a:t>
            </a:r>
          </a:p>
        </p:txBody>
      </p:sp>
      <p:sp>
        <p:nvSpPr>
          <p:cNvPr id="101" name="row-4">
            <a:extLst xmlns:a="http://schemas.openxmlformats.org/drawingml/2006/main">
              <a:ext uri="{FF2B5EF4-FFF2-40B4-BE49-F238E27FC236}">
                <a16:creationId xmlns:a16="http://schemas.microsoft.com/office/drawing/2014/main" id="{148CF12D-1CF6-495E-94AE-06916598D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200400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5</a:t>
            </a:r>
          </a:p>
        </p:txBody>
      </p:sp>
      <p:sp>
        <p:nvSpPr>
          <p:cNvPr id="102" name="hm-4-0">
            <a:extLst xmlns:a="http://schemas.openxmlformats.org/drawingml/2006/main">
              <a:ext uri="{FF2B5EF4-FFF2-40B4-BE49-F238E27FC236}">
                <a16:creationId xmlns:a16="http://schemas.microsoft.com/office/drawing/2014/main" id="{8B9D7811-A8F0-4399-A013-F2F953968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ED0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3" name="hmv-4-0">
            <a:extLst xmlns:a="http://schemas.openxmlformats.org/drawingml/2006/main">
              <a:ext uri="{FF2B5EF4-FFF2-40B4-BE49-F238E27FC236}">
                <a16:creationId xmlns:a16="http://schemas.microsoft.com/office/drawing/2014/main" id="{461B7649-2D73-4AFD-887E-D0A3D3D88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5.9</a:t>
            </a:r>
          </a:p>
        </p:txBody>
      </p:sp>
      <p:sp>
        <p:nvSpPr>
          <p:cNvPr id="104" name="hm-4-1">
            <a:extLst xmlns:a="http://schemas.openxmlformats.org/drawingml/2006/main">
              <a:ext uri="{FF2B5EF4-FFF2-40B4-BE49-F238E27FC236}">
                <a16:creationId xmlns:a16="http://schemas.microsoft.com/office/drawing/2014/main" id="{62927568-7668-4D04-9896-13DA88EBF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AC0D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5" name="hmv-4-1">
            <a:extLst xmlns:a="http://schemas.openxmlformats.org/drawingml/2006/main">
              <a:ext uri="{FF2B5EF4-FFF2-40B4-BE49-F238E27FC236}">
                <a16:creationId xmlns:a16="http://schemas.microsoft.com/office/drawing/2014/main" id="{46D95D34-EE32-43D2-BBC1-94F7A7F67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8.6</a:t>
            </a:r>
          </a:p>
        </p:txBody>
      </p:sp>
      <p:sp>
        <p:nvSpPr>
          <p:cNvPr id="106" name="hm-4-2">
            <a:extLst xmlns:a="http://schemas.openxmlformats.org/drawingml/2006/main">
              <a:ext uri="{FF2B5EF4-FFF2-40B4-BE49-F238E27FC236}">
                <a16:creationId xmlns:a16="http://schemas.microsoft.com/office/drawing/2014/main" id="{6D90DC61-9809-4288-933F-4E8F59189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ADAE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7" name="hmv-4-2">
            <a:extLst xmlns:a="http://schemas.openxmlformats.org/drawingml/2006/main">
              <a:ext uri="{FF2B5EF4-FFF2-40B4-BE49-F238E27FC236}">
                <a16:creationId xmlns:a16="http://schemas.microsoft.com/office/drawing/2014/main" id="{8883FF3F-0422-4991-9059-19548EEF7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4.3</a:t>
            </a:r>
          </a:p>
        </p:txBody>
      </p:sp>
      <p:sp>
        <p:nvSpPr>
          <p:cNvPr id="108" name="hm-4-3">
            <a:extLst xmlns:a="http://schemas.openxmlformats.org/drawingml/2006/main">
              <a:ext uri="{FF2B5EF4-FFF2-40B4-BE49-F238E27FC236}">
                <a16:creationId xmlns:a16="http://schemas.microsoft.com/office/drawing/2014/main" id="{8221A4D0-D6CD-4E15-B0C1-4C5BD342F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9" name="hmv-4-3">
            <a:extLst xmlns:a="http://schemas.openxmlformats.org/drawingml/2006/main">
              <a:ext uri="{FF2B5EF4-FFF2-40B4-BE49-F238E27FC236}">
                <a16:creationId xmlns:a16="http://schemas.microsoft.com/office/drawing/2014/main" id="{F913FCA5-066D-4639-A8DE-6B6A731AF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</a:t>
            </a:r>
          </a:p>
        </p:txBody>
      </p:sp>
      <p:sp>
        <p:nvSpPr>
          <p:cNvPr id="110" name="hm-4-4">
            <a:extLst xmlns:a="http://schemas.openxmlformats.org/drawingml/2006/main">
              <a:ext uri="{FF2B5EF4-FFF2-40B4-BE49-F238E27FC236}">
                <a16:creationId xmlns:a16="http://schemas.microsoft.com/office/drawing/2014/main" id="{EC0F4972-1C25-4A84-9668-3DA0D74B2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9A5B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1" name="hmv-4-4">
            <a:extLst xmlns:a="http://schemas.openxmlformats.org/drawingml/2006/main">
              <a:ext uri="{FF2B5EF4-FFF2-40B4-BE49-F238E27FC236}">
                <a16:creationId xmlns:a16="http://schemas.microsoft.com/office/drawing/2014/main" id="{38F8F73F-3D61-49BA-BAD9-16F261122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1" i="0">
                <a:solidFill>
                  <a:srgbClr val="173A5E"/>
                </a:solidFill>
              </a:defRPr>
            </a:pPr>
            <a:r>
              <a:rPr sz="750" b="1" i="0">
                <a:solidFill>
                  <a:srgbClr val="173A5E"/>
                </a:solidFill>
              </a:rPr>
              <a:t>13</a:t>
            </a:r>
          </a:p>
        </p:txBody>
      </p:sp>
      <p:sp>
        <p:nvSpPr>
          <p:cNvPr id="112" name="hm-4-5">
            <a:extLst xmlns:a="http://schemas.openxmlformats.org/drawingml/2006/main">
              <a:ext uri="{FF2B5EF4-FFF2-40B4-BE49-F238E27FC236}">
                <a16:creationId xmlns:a16="http://schemas.microsoft.com/office/drawing/2014/main" id="{38C240F8-C782-435B-8E6A-F124BB867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BCED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3" name="hmv-4-5">
            <a:extLst xmlns:a="http://schemas.openxmlformats.org/drawingml/2006/main">
              <a:ext uri="{FF2B5EF4-FFF2-40B4-BE49-F238E27FC236}">
                <a16:creationId xmlns:a16="http://schemas.microsoft.com/office/drawing/2014/main" id="{BB0364D2-7F87-4EF5-8E93-6E9E595D8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6.3</a:t>
            </a:r>
          </a:p>
        </p:txBody>
      </p:sp>
      <p:sp>
        <p:nvSpPr>
          <p:cNvPr id="114" name="hm-4-6">
            <a:extLst xmlns:a="http://schemas.openxmlformats.org/drawingml/2006/main">
              <a:ext uri="{FF2B5EF4-FFF2-40B4-BE49-F238E27FC236}">
                <a16:creationId xmlns:a16="http://schemas.microsoft.com/office/drawing/2014/main" id="{4836CD64-CD40-494F-9F4A-233182331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4AEC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5" name="hmv-4-6">
            <a:extLst xmlns:a="http://schemas.openxmlformats.org/drawingml/2006/main">
              <a:ext uri="{FF2B5EF4-FFF2-40B4-BE49-F238E27FC236}">
                <a16:creationId xmlns:a16="http://schemas.microsoft.com/office/drawing/2014/main" id="{880DE762-CAFB-4FDD-8371-32EC8F07B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11.5</a:t>
            </a:r>
          </a:p>
        </p:txBody>
      </p:sp>
      <p:sp>
        <p:nvSpPr>
          <p:cNvPr id="116" name="hm-4-7">
            <a:extLst xmlns:a="http://schemas.openxmlformats.org/drawingml/2006/main">
              <a:ext uri="{FF2B5EF4-FFF2-40B4-BE49-F238E27FC236}">
                <a16:creationId xmlns:a16="http://schemas.microsoft.com/office/drawing/2014/main" id="{11BBDC67-2944-4B46-9974-2A762B95C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FB7C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7" name="hmv-4-7">
            <a:extLst xmlns:a="http://schemas.openxmlformats.org/drawingml/2006/main">
              <a:ext uri="{FF2B5EF4-FFF2-40B4-BE49-F238E27FC236}">
                <a16:creationId xmlns:a16="http://schemas.microsoft.com/office/drawing/2014/main" id="{5AF94754-28DE-48B4-81A7-70CF55CAC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118" name="hm-4-8">
            <a:extLst xmlns:a="http://schemas.openxmlformats.org/drawingml/2006/main">
              <a:ext uri="{FF2B5EF4-FFF2-40B4-BE49-F238E27FC236}">
                <a16:creationId xmlns:a16="http://schemas.microsoft.com/office/drawing/2014/main" id="{AC9D87A0-6F77-4C94-A58E-28FF2EE1E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C7D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9" name="hmv-4-8">
            <a:extLst xmlns:a="http://schemas.openxmlformats.org/drawingml/2006/main">
              <a:ext uri="{FF2B5EF4-FFF2-40B4-BE49-F238E27FC236}">
                <a16:creationId xmlns:a16="http://schemas.microsoft.com/office/drawing/2014/main" id="{8B61C0C7-1C9E-4F38-B5AC-7FE34F81F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7.4</a:t>
            </a:r>
          </a:p>
        </p:txBody>
      </p:sp>
      <p:sp>
        <p:nvSpPr>
          <p:cNvPr id="120" name="hm-4-9">
            <a:extLst xmlns:a="http://schemas.openxmlformats.org/drawingml/2006/main">
              <a:ext uri="{FF2B5EF4-FFF2-40B4-BE49-F238E27FC236}">
                <a16:creationId xmlns:a16="http://schemas.microsoft.com/office/drawing/2014/main" id="{A2665649-2932-465D-94D6-20FC9F331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2004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BE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1" name="hmv-4-9">
            <a:extLst xmlns:a="http://schemas.openxmlformats.org/drawingml/2006/main">
              <a:ext uri="{FF2B5EF4-FFF2-40B4-BE49-F238E27FC236}">
                <a16:creationId xmlns:a16="http://schemas.microsoft.com/office/drawing/2014/main" id="{B0A656D2-3B88-4339-B3C3-EAEBF59F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2004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4.2</a:t>
            </a:r>
          </a:p>
        </p:txBody>
      </p:sp>
      <p:sp>
        <p:nvSpPr>
          <p:cNvPr id="122" name="row-5">
            <a:extLst xmlns:a="http://schemas.openxmlformats.org/drawingml/2006/main">
              <a:ext uri="{FF2B5EF4-FFF2-40B4-BE49-F238E27FC236}">
                <a16:creationId xmlns:a16="http://schemas.microsoft.com/office/drawing/2014/main" id="{E3F30A3F-B4A8-4208-94FA-603CBEA8C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6</a:t>
            </a:r>
          </a:p>
        </p:txBody>
      </p:sp>
      <p:sp>
        <p:nvSpPr>
          <p:cNvPr id="123" name="hm-5-0">
            <a:extLst xmlns:a="http://schemas.openxmlformats.org/drawingml/2006/main">
              <a:ext uri="{FF2B5EF4-FFF2-40B4-BE49-F238E27FC236}">
                <a16:creationId xmlns:a16="http://schemas.microsoft.com/office/drawing/2014/main" id="{21FBFF84-EABB-4880-B496-E38A8338E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CFD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4" name="hmv-5-0">
            <a:extLst xmlns:a="http://schemas.openxmlformats.org/drawingml/2006/main">
              <a:ext uri="{FF2B5EF4-FFF2-40B4-BE49-F238E27FC236}">
                <a16:creationId xmlns:a16="http://schemas.microsoft.com/office/drawing/2014/main" id="{9E225DAC-1743-410E-8B1D-432B917CD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6.1</a:t>
            </a:r>
          </a:p>
        </p:txBody>
      </p:sp>
      <p:sp>
        <p:nvSpPr>
          <p:cNvPr id="125" name="hm-5-1">
            <a:extLst xmlns:a="http://schemas.openxmlformats.org/drawingml/2006/main">
              <a:ext uri="{FF2B5EF4-FFF2-40B4-BE49-F238E27FC236}">
                <a16:creationId xmlns:a16="http://schemas.microsoft.com/office/drawing/2014/main" id="{1208F94B-EE1D-4211-8A30-42385456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E7F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6" name="hmv-5-1">
            <a:extLst xmlns:a="http://schemas.openxmlformats.org/drawingml/2006/main">
              <a:ext uri="{FF2B5EF4-FFF2-40B4-BE49-F238E27FC236}">
                <a16:creationId xmlns:a16="http://schemas.microsoft.com/office/drawing/2014/main" id="{8EEAA9BC-0E53-4172-AEBC-A06CB915E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2.2</a:t>
            </a:r>
          </a:p>
        </p:txBody>
      </p:sp>
      <p:sp>
        <p:nvSpPr>
          <p:cNvPr id="127" name="hm-5-2">
            <a:extLst xmlns:a="http://schemas.openxmlformats.org/drawingml/2006/main">
              <a:ext uri="{FF2B5EF4-FFF2-40B4-BE49-F238E27FC236}">
                <a16:creationId xmlns:a16="http://schemas.microsoft.com/office/drawing/2014/main" id="{CBA210FC-821F-4F67-9E7A-109E1A026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DF6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8" name="hmv-5-2">
            <a:extLst xmlns:a="http://schemas.openxmlformats.org/drawingml/2006/main">
              <a:ext uri="{FF2B5EF4-FFF2-40B4-BE49-F238E27FC236}">
                <a16:creationId xmlns:a16="http://schemas.microsoft.com/office/drawing/2014/main" id="{2FE7DC49-8ED9-473A-AD0C-39846BE33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1.1</a:t>
            </a:r>
          </a:p>
        </p:txBody>
      </p:sp>
      <p:sp>
        <p:nvSpPr>
          <p:cNvPr id="129" name="hm-5-3">
            <a:extLst xmlns:a="http://schemas.openxmlformats.org/drawingml/2006/main">
              <a:ext uri="{FF2B5EF4-FFF2-40B4-BE49-F238E27FC236}">
                <a16:creationId xmlns:a16="http://schemas.microsoft.com/office/drawing/2014/main" id="{1669B5C9-72A6-4AAD-B683-BB608B490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9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0" name="hmv-5-3">
            <a:extLst xmlns:a="http://schemas.openxmlformats.org/drawingml/2006/main">
              <a:ext uri="{FF2B5EF4-FFF2-40B4-BE49-F238E27FC236}">
                <a16:creationId xmlns:a16="http://schemas.microsoft.com/office/drawing/2014/main" id="{1B096A0A-2BE8-432A-BF6A-C067771EF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1.8</a:t>
            </a:r>
          </a:p>
        </p:txBody>
      </p:sp>
      <p:sp>
        <p:nvSpPr>
          <p:cNvPr id="131" name="hm-5-4">
            <a:extLst xmlns:a="http://schemas.openxmlformats.org/drawingml/2006/main">
              <a:ext uri="{FF2B5EF4-FFF2-40B4-BE49-F238E27FC236}">
                <a16:creationId xmlns:a16="http://schemas.microsoft.com/office/drawing/2014/main" id="{B096E200-FBBD-4980-B514-9E0FF43A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E0E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2" name="hmv-5-4">
            <a:extLst xmlns:a="http://schemas.openxmlformats.org/drawingml/2006/main">
              <a:ext uri="{FF2B5EF4-FFF2-40B4-BE49-F238E27FC236}">
                <a16:creationId xmlns:a16="http://schemas.microsoft.com/office/drawing/2014/main" id="{2AA2ECE2-A054-41CF-BA7B-8CB08BBDF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3.3</a:t>
            </a:r>
          </a:p>
        </p:txBody>
      </p:sp>
      <p:sp>
        <p:nvSpPr>
          <p:cNvPr id="133" name="hm-5-5">
            <a:extLst xmlns:a="http://schemas.openxmlformats.org/drawingml/2006/main">
              <a:ext uri="{FF2B5EF4-FFF2-40B4-BE49-F238E27FC236}">
                <a16:creationId xmlns:a16="http://schemas.microsoft.com/office/drawing/2014/main" id="{C59E5005-92BB-41B9-AC18-E48CC790E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ACDD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4" name="hmv-5-5">
            <a:extLst xmlns:a="http://schemas.openxmlformats.org/drawingml/2006/main">
              <a:ext uri="{FF2B5EF4-FFF2-40B4-BE49-F238E27FC236}">
                <a16:creationId xmlns:a16="http://schemas.microsoft.com/office/drawing/2014/main" id="{87C80B9C-F474-4216-BE38-DFB4F758C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6.5</a:t>
            </a:r>
          </a:p>
        </p:txBody>
      </p:sp>
      <p:sp>
        <p:nvSpPr>
          <p:cNvPr id="135" name="hm-5-6">
            <a:extLst xmlns:a="http://schemas.openxmlformats.org/drawingml/2006/main">
              <a:ext uri="{FF2B5EF4-FFF2-40B4-BE49-F238E27FC236}">
                <a16:creationId xmlns:a16="http://schemas.microsoft.com/office/drawing/2014/main" id="{2A549BCD-681A-4BFB-829B-3BB89A305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4E2E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6" name="hmv-5-6">
            <a:extLst xmlns:a="http://schemas.openxmlformats.org/drawingml/2006/main">
              <a:ext uri="{FF2B5EF4-FFF2-40B4-BE49-F238E27FC236}">
                <a16:creationId xmlns:a16="http://schemas.microsoft.com/office/drawing/2014/main" id="{F4220F4A-C921-4DDF-873E-0A78C2E18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</a:t>
            </a:r>
          </a:p>
        </p:txBody>
      </p:sp>
      <p:sp>
        <p:nvSpPr>
          <p:cNvPr id="137" name="hm-5-7">
            <a:extLst xmlns:a="http://schemas.openxmlformats.org/drawingml/2006/main">
              <a:ext uri="{FF2B5EF4-FFF2-40B4-BE49-F238E27FC236}">
                <a16:creationId xmlns:a16="http://schemas.microsoft.com/office/drawing/2014/main" id="{1A155A6F-DEF0-4CFB-8239-330B3F922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4E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8" name="hmv-5-7">
            <a:extLst xmlns:a="http://schemas.openxmlformats.org/drawingml/2006/main">
              <a:ext uri="{FF2B5EF4-FFF2-40B4-BE49-F238E27FC236}">
                <a16:creationId xmlns:a16="http://schemas.microsoft.com/office/drawing/2014/main" id="{2BAB6D35-F6E0-418B-9246-7A9BB6F06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2.6</a:t>
            </a:r>
          </a:p>
        </p:txBody>
      </p:sp>
      <p:sp>
        <p:nvSpPr>
          <p:cNvPr id="139" name="hm-5-8">
            <a:extLst xmlns:a="http://schemas.openxmlformats.org/drawingml/2006/main">
              <a:ext uri="{FF2B5EF4-FFF2-40B4-BE49-F238E27FC236}">
                <a16:creationId xmlns:a16="http://schemas.microsoft.com/office/drawing/2014/main" id="{4031C308-80B4-44F6-A8C4-9C482A060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2E0E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0" name="hmv-5-8">
            <a:extLst xmlns:a="http://schemas.openxmlformats.org/drawingml/2006/main">
              <a:ext uri="{FF2B5EF4-FFF2-40B4-BE49-F238E27FC236}">
                <a16:creationId xmlns:a16="http://schemas.microsoft.com/office/drawing/2014/main" id="{6EFFA3A9-9015-4F72-9A02-B98AE7C40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3.3</a:t>
            </a:r>
          </a:p>
        </p:txBody>
      </p:sp>
      <p:sp>
        <p:nvSpPr>
          <p:cNvPr id="141" name="hm-5-9">
            <a:extLst xmlns:a="http://schemas.openxmlformats.org/drawingml/2006/main">
              <a:ext uri="{FF2B5EF4-FFF2-40B4-BE49-F238E27FC236}">
                <a16:creationId xmlns:a16="http://schemas.microsoft.com/office/drawing/2014/main" id="{578DF37C-9CF7-4F71-AF8D-3DAEB6FA4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5718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DE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2" name="hmv-5-9">
            <a:extLst xmlns:a="http://schemas.openxmlformats.org/drawingml/2006/main">
              <a:ext uri="{FF2B5EF4-FFF2-40B4-BE49-F238E27FC236}">
                <a16:creationId xmlns:a16="http://schemas.microsoft.com/office/drawing/2014/main" id="{500CFFEB-E402-4562-BCC3-190F6C80D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5718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3.8</a:t>
            </a:r>
          </a:p>
        </p:txBody>
      </p:sp>
      <p:sp>
        <p:nvSpPr>
          <p:cNvPr id="143" name="row-6">
            <a:extLst xmlns:a="http://schemas.openxmlformats.org/drawingml/2006/main">
              <a:ext uri="{FF2B5EF4-FFF2-40B4-BE49-F238E27FC236}">
                <a16:creationId xmlns:a16="http://schemas.microsoft.com/office/drawing/2014/main" id="{1BE6C795-D735-4123-9549-13D6B09AE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943350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7</a:t>
            </a:r>
          </a:p>
        </p:txBody>
      </p:sp>
      <p:sp>
        <p:nvSpPr>
          <p:cNvPr id="144" name="hm-6-0">
            <a:extLst xmlns:a="http://schemas.openxmlformats.org/drawingml/2006/main">
              <a:ext uri="{FF2B5EF4-FFF2-40B4-BE49-F238E27FC236}">
                <a16:creationId xmlns:a16="http://schemas.microsoft.com/office/drawing/2014/main" id="{C2A6A87A-7085-41C2-B062-A25F45A6B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A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5" name="hmv-6-0">
            <a:extLst xmlns:a="http://schemas.openxmlformats.org/drawingml/2006/main">
              <a:ext uri="{FF2B5EF4-FFF2-40B4-BE49-F238E27FC236}">
                <a16:creationId xmlns:a16="http://schemas.microsoft.com/office/drawing/2014/main" id="{277A1FAB-6B49-47FF-AE9D-7E483D95E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1.7</a:t>
            </a:r>
          </a:p>
        </p:txBody>
      </p:sp>
      <p:sp>
        <p:nvSpPr>
          <p:cNvPr id="146" name="hm-6-1">
            <a:extLst xmlns:a="http://schemas.openxmlformats.org/drawingml/2006/main">
              <a:ext uri="{FF2B5EF4-FFF2-40B4-BE49-F238E27FC236}">
                <a16:creationId xmlns:a16="http://schemas.microsoft.com/office/drawing/2014/main" id="{8DE25318-05A8-4EC1-A00A-6E0EFE487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7" name="hmv-6-1">
            <a:extLst xmlns:a="http://schemas.openxmlformats.org/drawingml/2006/main">
              <a:ext uri="{FF2B5EF4-FFF2-40B4-BE49-F238E27FC236}">
                <a16:creationId xmlns:a16="http://schemas.microsoft.com/office/drawing/2014/main" id="{82EE07A4-D8E0-4959-937B-8EB602D39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2.4</a:t>
            </a:r>
          </a:p>
        </p:txBody>
      </p:sp>
      <p:sp>
        <p:nvSpPr>
          <p:cNvPr id="148" name="hm-6-2">
            <a:extLst xmlns:a="http://schemas.openxmlformats.org/drawingml/2006/main">
              <a:ext uri="{FF2B5EF4-FFF2-40B4-BE49-F238E27FC236}">
                <a16:creationId xmlns:a16="http://schemas.microsoft.com/office/drawing/2014/main" id="{663C4DEE-EBD8-41E8-B0ED-D036FC21E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5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9" name="hmv-6-2">
            <a:extLst xmlns:a="http://schemas.openxmlformats.org/drawingml/2006/main">
              <a:ext uri="{FF2B5EF4-FFF2-40B4-BE49-F238E27FC236}">
                <a16:creationId xmlns:a16="http://schemas.microsoft.com/office/drawing/2014/main" id="{C96105E4-59C1-47B4-B77D-9E0848580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2.4</a:t>
            </a:r>
          </a:p>
        </p:txBody>
      </p:sp>
      <p:sp>
        <p:nvSpPr>
          <p:cNvPr id="150" name="hm-6-3">
            <a:extLst xmlns:a="http://schemas.openxmlformats.org/drawingml/2006/main">
              <a:ext uri="{FF2B5EF4-FFF2-40B4-BE49-F238E27FC236}">
                <a16:creationId xmlns:a16="http://schemas.microsoft.com/office/drawing/2014/main" id="{3B175AE3-24B3-45B6-8853-DD38FE3F6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8F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1" name="hmv-6-3">
            <a:extLst xmlns:a="http://schemas.openxmlformats.org/drawingml/2006/main">
              <a:ext uri="{FF2B5EF4-FFF2-40B4-BE49-F238E27FC236}">
                <a16:creationId xmlns:a16="http://schemas.microsoft.com/office/drawing/2014/main" id="{D05F75EE-37FD-4C9C-A460-1F3A4B51A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</a:t>
            </a:r>
          </a:p>
        </p:txBody>
      </p:sp>
      <p:sp>
        <p:nvSpPr>
          <p:cNvPr id="152" name="hm-6-4">
            <a:extLst xmlns:a="http://schemas.openxmlformats.org/drawingml/2006/main">
              <a:ext uri="{FF2B5EF4-FFF2-40B4-BE49-F238E27FC236}">
                <a16:creationId xmlns:a16="http://schemas.microsoft.com/office/drawing/2014/main" id="{3AB133A9-481B-4C06-9890-281DDE3A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E4E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3" name="hmv-6-4">
            <a:extLst xmlns:a="http://schemas.openxmlformats.org/drawingml/2006/main">
              <a:ext uri="{FF2B5EF4-FFF2-40B4-BE49-F238E27FC236}">
                <a16:creationId xmlns:a16="http://schemas.microsoft.com/office/drawing/2014/main" id="{970F1F66-6BB5-4B4C-9781-FEE0847D8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2.7</a:t>
            </a:r>
          </a:p>
        </p:txBody>
      </p:sp>
      <p:sp>
        <p:nvSpPr>
          <p:cNvPr id="154" name="hm-6-5">
            <a:extLst xmlns:a="http://schemas.openxmlformats.org/drawingml/2006/main">
              <a:ext uri="{FF2B5EF4-FFF2-40B4-BE49-F238E27FC236}">
                <a16:creationId xmlns:a16="http://schemas.microsoft.com/office/drawing/2014/main" id="{A41A36FA-6790-446E-9774-30F4FFF92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9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5" name="hmv-6-5">
            <a:extLst xmlns:a="http://schemas.openxmlformats.org/drawingml/2006/main">
              <a:ext uri="{FF2B5EF4-FFF2-40B4-BE49-F238E27FC236}">
                <a16:creationId xmlns:a16="http://schemas.microsoft.com/office/drawing/2014/main" id="{0B3BAA52-041D-482B-A9CA-FF1C96EB3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1.8</a:t>
            </a:r>
          </a:p>
        </p:txBody>
      </p:sp>
      <p:sp>
        <p:nvSpPr>
          <p:cNvPr id="156" name="hm-6-6">
            <a:extLst xmlns:a="http://schemas.openxmlformats.org/drawingml/2006/main">
              <a:ext uri="{FF2B5EF4-FFF2-40B4-BE49-F238E27FC236}">
                <a16:creationId xmlns:a16="http://schemas.microsoft.com/office/drawing/2014/main" id="{6590F050-C29E-4921-92DC-E8145C20C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D3E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7" name="hmv-6-6">
            <a:extLst xmlns:a="http://schemas.openxmlformats.org/drawingml/2006/main">
              <a:ext uri="{FF2B5EF4-FFF2-40B4-BE49-F238E27FC236}">
                <a16:creationId xmlns:a16="http://schemas.microsoft.com/office/drawing/2014/main" id="{BBD81615-9C88-462F-AEB2-6E87F3D2C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5.4</a:t>
            </a:r>
          </a:p>
        </p:txBody>
      </p:sp>
      <p:sp>
        <p:nvSpPr>
          <p:cNvPr id="158" name="hm-6-7">
            <a:extLst xmlns:a="http://schemas.openxmlformats.org/drawingml/2006/main">
              <a:ext uri="{FF2B5EF4-FFF2-40B4-BE49-F238E27FC236}">
                <a16:creationId xmlns:a16="http://schemas.microsoft.com/office/drawing/2014/main" id="{F46AF3E4-E00E-4B03-A850-336668012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E3E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9" name="hmv-6-7">
            <a:extLst xmlns:a="http://schemas.openxmlformats.org/drawingml/2006/main">
              <a:ext uri="{FF2B5EF4-FFF2-40B4-BE49-F238E27FC236}">
                <a16:creationId xmlns:a16="http://schemas.microsoft.com/office/drawing/2014/main" id="{29FC2916-E152-4A36-8339-55230722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2.8</a:t>
            </a:r>
          </a:p>
        </p:txBody>
      </p:sp>
      <p:sp>
        <p:nvSpPr>
          <p:cNvPr id="160" name="hm-6-8">
            <a:extLst xmlns:a="http://schemas.openxmlformats.org/drawingml/2006/main">
              <a:ext uri="{FF2B5EF4-FFF2-40B4-BE49-F238E27FC236}">
                <a16:creationId xmlns:a16="http://schemas.microsoft.com/office/drawing/2014/main" id="{450D6D70-93E2-408B-BE49-6FDA6C021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BE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1" name="hmv-6-8">
            <a:extLst xmlns:a="http://schemas.openxmlformats.org/drawingml/2006/main">
              <a:ext uri="{FF2B5EF4-FFF2-40B4-BE49-F238E27FC236}">
                <a16:creationId xmlns:a16="http://schemas.microsoft.com/office/drawing/2014/main" id="{3E855061-5CDD-41F3-B7B4-EE9E91E1D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4.2</a:t>
            </a:r>
          </a:p>
        </p:txBody>
      </p:sp>
      <p:sp>
        <p:nvSpPr>
          <p:cNvPr id="162" name="hm-6-9">
            <a:extLst xmlns:a="http://schemas.openxmlformats.org/drawingml/2006/main">
              <a:ext uri="{FF2B5EF4-FFF2-40B4-BE49-F238E27FC236}">
                <a16:creationId xmlns:a16="http://schemas.microsoft.com/office/drawing/2014/main" id="{012FE756-5597-46DB-8182-0130DE7D4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94335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7E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3" name="hmv-6-9">
            <a:extLst xmlns:a="http://schemas.openxmlformats.org/drawingml/2006/main">
              <a:ext uri="{FF2B5EF4-FFF2-40B4-BE49-F238E27FC236}">
                <a16:creationId xmlns:a16="http://schemas.microsoft.com/office/drawing/2014/main" id="{E0278262-6EE3-44CF-9DC5-ACAD15151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394335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4.7</a:t>
            </a:r>
          </a:p>
        </p:txBody>
      </p:sp>
      <p:sp>
        <p:nvSpPr>
          <p:cNvPr id="164" name="row-7">
            <a:extLst xmlns:a="http://schemas.openxmlformats.org/drawingml/2006/main">
              <a:ext uri="{FF2B5EF4-FFF2-40B4-BE49-F238E27FC236}">
                <a16:creationId xmlns:a16="http://schemas.microsoft.com/office/drawing/2014/main" id="{182D4169-F90F-424E-86A7-FE9FC4018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314825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8</a:t>
            </a:r>
          </a:p>
        </p:txBody>
      </p:sp>
      <p:sp>
        <p:nvSpPr>
          <p:cNvPr id="165" name="hm-7-0">
            <a:extLst xmlns:a="http://schemas.openxmlformats.org/drawingml/2006/main">
              <a:ext uri="{FF2B5EF4-FFF2-40B4-BE49-F238E27FC236}">
                <a16:creationId xmlns:a16="http://schemas.microsoft.com/office/drawing/2014/main" id="{5A0A41AB-DCB2-47C7-8410-C17FF9F55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BCCD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6" name="hmv-7-0">
            <a:extLst xmlns:a="http://schemas.openxmlformats.org/drawingml/2006/main">
              <a:ext uri="{FF2B5EF4-FFF2-40B4-BE49-F238E27FC236}">
                <a16:creationId xmlns:a16="http://schemas.microsoft.com/office/drawing/2014/main" id="{AA1B5B49-0A13-49AD-BD44-77FB7589E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9.3</a:t>
            </a:r>
          </a:p>
        </p:txBody>
      </p:sp>
      <p:sp>
        <p:nvSpPr>
          <p:cNvPr id="167" name="hm-7-1">
            <a:extLst xmlns:a="http://schemas.openxmlformats.org/drawingml/2006/main">
              <a:ext uri="{FF2B5EF4-FFF2-40B4-BE49-F238E27FC236}">
                <a16:creationId xmlns:a16="http://schemas.microsoft.com/office/drawing/2014/main" id="{959720F9-1063-41B5-BBC7-7E334F339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2D3E1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8" name="hmv-7-1">
            <a:extLst xmlns:a="http://schemas.openxmlformats.org/drawingml/2006/main">
              <a:ext uri="{FF2B5EF4-FFF2-40B4-BE49-F238E27FC236}">
                <a16:creationId xmlns:a16="http://schemas.microsoft.com/office/drawing/2014/main" id="{D093421B-9440-409B-8405-44A39CFBF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5.4</a:t>
            </a:r>
          </a:p>
        </p:txBody>
      </p:sp>
      <p:sp>
        <p:nvSpPr>
          <p:cNvPr id="169" name="hm-7-2">
            <a:extLst xmlns:a="http://schemas.openxmlformats.org/drawingml/2006/main">
              <a:ext uri="{FF2B5EF4-FFF2-40B4-BE49-F238E27FC236}">
                <a16:creationId xmlns:a16="http://schemas.microsoft.com/office/drawing/2014/main" id="{F2DC6736-EFF4-4AF6-8978-067014C7E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0" name="hmv-7-2">
            <a:extLst xmlns:a="http://schemas.openxmlformats.org/drawingml/2006/main">
              <a:ext uri="{FF2B5EF4-FFF2-40B4-BE49-F238E27FC236}">
                <a16:creationId xmlns:a16="http://schemas.microsoft.com/office/drawing/2014/main" id="{9FF6CFB9-1D94-4957-98A6-14B6CCEF9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3.4</a:t>
            </a:r>
          </a:p>
        </p:txBody>
      </p:sp>
      <p:sp>
        <p:nvSpPr>
          <p:cNvPr id="171" name="hm-7-3">
            <a:extLst xmlns:a="http://schemas.openxmlformats.org/drawingml/2006/main">
              <a:ext uri="{FF2B5EF4-FFF2-40B4-BE49-F238E27FC236}">
                <a16:creationId xmlns:a16="http://schemas.microsoft.com/office/drawing/2014/main" id="{0AF3F118-F474-4FBD-852A-754978916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CCD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2" name="hmv-7-3">
            <a:extLst xmlns:a="http://schemas.openxmlformats.org/drawingml/2006/main">
              <a:ext uri="{FF2B5EF4-FFF2-40B4-BE49-F238E27FC236}">
                <a16:creationId xmlns:a16="http://schemas.microsoft.com/office/drawing/2014/main" id="{458DF9C8-F63E-4582-9214-5311876C9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6.6</a:t>
            </a:r>
          </a:p>
        </p:txBody>
      </p:sp>
      <p:sp>
        <p:nvSpPr>
          <p:cNvPr id="173" name="hm-7-4">
            <a:extLst xmlns:a="http://schemas.openxmlformats.org/drawingml/2006/main">
              <a:ext uri="{FF2B5EF4-FFF2-40B4-BE49-F238E27FC236}">
                <a16:creationId xmlns:a16="http://schemas.microsoft.com/office/drawing/2014/main" id="{B6D59CF0-C3FE-4E18-AD8F-A9A75FE3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1C6D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4" name="hmv-7-4">
            <a:extLst xmlns:a="http://schemas.openxmlformats.org/drawingml/2006/main">
              <a:ext uri="{FF2B5EF4-FFF2-40B4-BE49-F238E27FC236}">
                <a16:creationId xmlns:a16="http://schemas.microsoft.com/office/drawing/2014/main" id="{33CBB8B2-79FE-4B8E-AE57-2094CA08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7.6</a:t>
            </a:r>
          </a:p>
        </p:txBody>
      </p:sp>
      <p:sp>
        <p:nvSpPr>
          <p:cNvPr id="175" name="hm-7-5">
            <a:extLst xmlns:a="http://schemas.openxmlformats.org/drawingml/2006/main">
              <a:ext uri="{FF2B5EF4-FFF2-40B4-BE49-F238E27FC236}">
                <a16:creationId xmlns:a16="http://schemas.microsoft.com/office/drawing/2014/main" id="{5E17AEB2-E6DB-4DA9-963E-FD4F4DAAE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ED0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6" name="hmv-7-5">
            <a:extLst xmlns:a="http://schemas.openxmlformats.org/drawingml/2006/main">
              <a:ext uri="{FF2B5EF4-FFF2-40B4-BE49-F238E27FC236}">
                <a16:creationId xmlns:a16="http://schemas.microsoft.com/office/drawing/2014/main" id="{D092728C-D14F-4B01-B7E2-6E5D5DC0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</a:t>
            </a:r>
          </a:p>
        </p:txBody>
      </p:sp>
      <p:sp>
        <p:nvSpPr>
          <p:cNvPr id="177" name="hm-7-6">
            <a:extLst xmlns:a="http://schemas.openxmlformats.org/drawingml/2006/main">
              <a:ext uri="{FF2B5EF4-FFF2-40B4-BE49-F238E27FC236}">
                <a16:creationId xmlns:a16="http://schemas.microsoft.com/office/drawing/2014/main" id="{9C0F01AB-A0DA-4A47-BC4B-34C37BC9F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ED0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8" name="hmv-7-6">
            <a:extLst xmlns:a="http://schemas.openxmlformats.org/drawingml/2006/main">
              <a:ext uri="{FF2B5EF4-FFF2-40B4-BE49-F238E27FC236}">
                <a16:creationId xmlns:a16="http://schemas.microsoft.com/office/drawing/2014/main" id="{10FBE31C-F666-4A8C-911F-1CB23518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</a:t>
            </a:r>
          </a:p>
        </p:txBody>
      </p:sp>
      <p:sp>
        <p:nvSpPr>
          <p:cNvPr id="179" name="hm-7-7">
            <a:extLst xmlns:a="http://schemas.openxmlformats.org/drawingml/2006/main">
              <a:ext uri="{FF2B5EF4-FFF2-40B4-BE49-F238E27FC236}">
                <a16:creationId xmlns:a16="http://schemas.microsoft.com/office/drawing/2014/main" id="{8295E8D3-4FFF-4DEA-874E-A7201F8CB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7E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0" name="hmv-7-7">
            <a:extLst xmlns:a="http://schemas.openxmlformats.org/drawingml/2006/main">
              <a:ext uri="{FF2B5EF4-FFF2-40B4-BE49-F238E27FC236}">
                <a16:creationId xmlns:a16="http://schemas.microsoft.com/office/drawing/2014/main" id="{AFEFCA14-3E2E-4B10-A267-366995482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4.7</a:t>
            </a:r>
          </a:p>
        </p:txBody>
      </p:sp>
      <p:sp>
        <p:nvSpPr>
          <p:cNvPr id="181" name="hm-7-8">
            <a:extLst xmlns:a="http://schemas.openxmlformats.org/drawingml/2006/main">
              <a:ext uri="{FF2B5EF4-FFF2-40B4-BE49-F238E27FC236}">
                <a16:creationId xmlns:a16="http://schemas.microsoft.com/office/drawing/2014/main" id="{A09527FD-678E-4F77-9B23-A4A5CFB26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E1E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2" name="hmv-7-8">
            <a:extLst xmlns:a="http://schemas.openxmlformats.org/drawingml/2006/main">
              <a:ext uri="{FF2B5EF4-FFF2-40B4-BE49-F238E27FC236}">
                <a16:creationId xmlns:a16="http://schemas.microsoft.com/office/drawing/2014/main" id="{F74FBBFD-0BB9-4A77-A31A-2331E0376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3.2</a:t>
            </a:r>
          </a:p>
        </p:txBody>
      </p:sp>
      <p:sp>
        <p:nvSpPr>
          <p:cNvPr id="183" name="hm-7-9">
            <a:extLst xmlns:a="http://schemas.openxmlformats.org/drawingml/2006/main">
              <a:ext uri="{FF2B5EF4-FFF2-40B4-BE49-F238E27FC236}">
                <a16:creationId xmlns:a16="http://schemas.microsoft.com/office/drawing/2014/main" id="{9C1C23C1-27A6-47A8-A0D8-8684ADE9E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31482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E6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4" name="hmv-7-9">
            <a:extLst xmlns:a="http://schemas.openxmlformats.org/drawingml/2006/main">
              <a:ext uri="{FF2B5EF4-FFF2-40B4-BE49-F238E27FC236}">
                <a16:creationId xmlns:a16="http://schemas.microsoft.com/office/drawing/2014/main" id="{6C38B544-6080-40F6-9D78-8EDF2FC9B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31482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2.3</a:t>
            </a:r>
          </a:p>
        </p:txBody>
      </p:sp>
      <p:sp>
        <p:nvSpPr>
          <p:cNvPr id="185" name="row-8">
            <a:extLst xmlns:a="http://schemas.openxmlformats.org/drawingml/2006/main">
              <a:ext uri="{FF2B5EF4-FFF2-40B4-BE49-F238E27FC236}">
                <a16:creationId xmlns:a16="http://schemas.microsoft.com/office/drawing/2014/main" id="{A90F01D3-B60D-4E49-96A9-D8ED08E5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686300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9</a:t>
            </a:r>
          </a:p>
        </p:txBody>
      </p:sp>
      <p:sp>
        <p:nvSpPr>
          <p:cNvPr id="186" name="hm-8-0">
            <a:extLst xmlns:a="http://schemas.openxmlformats.org/drawingml/2006/main">
              <a:ext uri="{FF2B5EF4-FFF2-40B4-BE49-F238E27FC236}">
                <a16:creationId xmlns:a16="http://schemas.microsoft.com/office/drawing/2014/main" id="{AD88C2B7-F49E-4506-B94B-5F87EFBC1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1D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7" name="hmv-8-0">
            <a:extLst xmlns:a="http://schemas.openxmlformats.org/drawingml/2006/main">
              <a:ext uri="{FF2B5EF4-FFF2-40B4-BE49-F238E27FC236}">
                <a16:creationId xmlns:a16="http://schemas.microsoft.com/office/drawing/2014/main" id="{C45A6DFD-D240-4684-B52E-E12C88C05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5.8</a:t>
            </a:r>
          </a:p>
        </p:txBody>
      </p:sp>
      <p:sp>
        <p:nvSpPr>
          <p:cNvPr id="188" name="hm-8-1">
            <a:extLst xmlns:a="http://schemas.openxmlformats.org/drawingml/2006/main">
              <a:ext uri="{FF2B5EF4-FFF2-40B4-BE49-F238E27FC236}">
                <a16:creationId xmlns:a16="http://schemas.microsoft.com/office/drawing/2014/main" id="{F965317D-242A-410A-8E00-2CD72996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1D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9" name="hmv-8-1">
            <a:extLst xmlns:a="http://schemas.openxmlformats.org/drawingml/2006/main">
              <a:ext uri="{FF2B5EF4-FFF2-40B4-BE49-F238E27FC236}">
                <a16:creationId xmlns:a16="http://schemas.microsoft.com/office/drawing/2014/main" id="{EE56689E-6C40-4F64-8180-C23AF6624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5.8</a:t>
            </a:r>
          </a:p>
        </p:txBody>
      </p:sp>
      <p:sp>
        <p:nvSpPr>
          <p:cNvPr id="190" name="hm-8-2">
            <a:extLst xmlns:a="http://schemas.openxmlformats.org/drawingml/2006/main">
              <a:ext uri="{FF2B5EF4-FFF2-40B4-BE49-F238E27FC236}">
                <a16:creationId xmlns:a16="http://schemas.microsoft.com/office/drawing/2014/main" id="{17587651-A0CA-4C54-AA49-5ED6FCA1C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B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1" name="hmv-8-2">
            <a:extLst xmlns:a="http://schemas.openxmlformats.org/drawingml/2006/main">
              <a:ext uri="{FF2B5EF4-FFF2-40B4-BE49-F238E27FC236}">
                <a16:creationId xmlns:a16="http://schemas.microsoft.com/office/drawing/2014/main" id="{A8AE25B9-7E55-4595-A5FD-42BF3062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3.4</a:t>
            </a:r>
          </a:p>
        </p:txBody>
      </p:sp>
      <p:sp>
        <p:nvSpPr>
          <p:cNvPr id="192" name="hm-8-3">
            <a:extLst xmlns:a="http://schemas.openxmlformats.org/drawingml/2006/main">
              <a:ext uri="{FF2B5EF4-FFF2-40B4-BE49-F238E27FC236}">
                <a16:creationId xmlns:a16="http://schemas.microsoft.com/office/drawing/2014/main" id="{5CA9F171-EDD4-469A-BB02-5D904123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BD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3" name="hmv-8-3">
            <a:extLst xmlns:a="http://schemas.openxmlformats.org/drawingml/2006/main">
              <a:ext uri="{FF2B5EF4-FFF2-40B4-BE49-F238E27FC236}">
                <a16:creationId xmlns:a16="http://schemas.microsoft.com/office/drawing/2014/main" id="{C3F4C11C-7521-4C76-8E74-0EEDBE89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6.8</a:t>
            </a:r>
          </a:p>
        </p:txBody>
      </p:sp>
      <p:sp>
        <p:nvSpPr>
          <p:cNvPr id="194" name="hm-8-4">
            <a:extLst xmlns:a="http://schemas.openxmlformats.org/drawingml/2006/main">
              <a:ext uri="{FF2B5EF4-FFF2-40B4-BE49-F238E27FC236}">
                <a16:creationId xmlns:a16="http://schemas.microsoft.com/office/drawing/2014/main" id="{D9919C69-8B56-4597-938E-C30BAB777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1C6D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5" name="hmv-8-4">
            <a:extLst xmlns:a="http://schemas.openxmlformats.org/drawingml/2006/main">
              <a:ext uri="{FF2B5EF4-FFF2-40B4-BE49-F238E27FC236}">
                <a16:creationId xmlns:a16="http://schemas.microsoft.com/office/drawing/2014/main" id="{18538DDF-9C8A-43A9-AADD-5321033E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7.6</a:t>
            </a:r>
          </a:p>
        </p:txBody>
      </p:sp>
      <p:sp>
        <p:nvSpPr>
          <p:cNvPr id="196" name="hm-8-5">
            <a:extLst xmlns:a="http://schemas.openxmlformats.org/drawingml/2006/main">
              <a:ext uri="{FF2B5EF4-FFF2-40B4-BE49-F238E27FC236}">
                <a16:creationId xmlns:a16="http://schemas.microsoft.com/office/drawing/2014/main" id="{501F64BE-1482-46F2-AABB-7F26347D5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5D6E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7" name="hmv-8-5">
            <a:extLst xmlns:a="http://schemas.openxmlformats.org/drawingml/2006/main">
              <a:ext uri="{FF2B5EF4-FFF2-40B4-BE49-F238E27FC236}">
                <a16:creationId xmlns:a16="http://schemas.microsoft.com/office/drawing/2014/main" id="{69766EFA-845D-4A3B-B804-8C492CC2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98" name="hm-8-6">
            <a:extLst xmlns:a="http://schemas.openxmlformats.org/drawingml/2006/main">
              <a:ext uri="{FF2B5EF4-FFF2-40B4-BE49-F238E27FC236}">
                <a16:creationId xmlns:a16="http://schemas.microsoft.com/office/drawing/2014/main" id="{C0BD093E-7EAB-4EF8-A2F7-66D8862DB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ED0D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9" name="hmv-8-6">
            <a:extLst xmlns:a="http://schemas.openxmlformats.org/drawingml/2006/main">
              <a:ext uri="{FF2B5EF4-FFF2-40B4-BE49-F238E27FC236}">
                <a16:creationId xmlns:a16="http://schemas.microsoft.com/office/drawing/2014/main" id="{0454FE2A-1F46-4430-B43F-6FFDAD696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6</a:t>
            </a:r>
          </a:p>
        </p:txBody>
      </p:sp>
      <p:sp>
        <p:nvSpPr>
          <p:cNvPr id="200" name="hm-8-7">
            <a:extLst xmlns:a="http://schemas.openxmlformats.org/drawingml/2006/main">
              <a:ext uri="{FF2B5EF4-FFF2-40B4-BE49-F238E27FC236}">
                <a16:creationId xmlns:a16="http://schemas.microsoft.com/office/drawing/2014/main" id="{657AEB2A-41A6-4EB4-8A60-23DFF8236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1D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1" name="hmv-8-7">
            <a:extLst xmlns:a="http://schemas.openxmlformats.org/drawingml/2006/main">
              <a:ext uri="{FF2B5EF4-FFF2-40B4-BE49-F238E27FC236}">
                <a16:creationId xmlns:a16="http://schemas.microsoft.com/office/drawing/2014/main" id="{CE0FCD91-06C6-44BA-90F3-F4A08853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5.8</a:t>
            </a:r>
          </a:p>
        </p:txBody>
      </p:sp>
      <p:sp>
        <p:nvSpPr>
          <p:cNvPr id="202" name="hm-8-8">
            <a:extLst xmlns:a="http://schemas.openxmlformats.org/drawingml/2006/main">
              <a:ext uri="{FF2B5EF4-FFF2-40B4-BE49-F238E27FC236}">
                <a16:creationId xmlns:a16="http://schemas.microsoft.com/office/drawing/2014/main" id="{86307773-0842-422A-A106-A0BB1BB76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C8D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3" name="hmv-8-8">
            <a:extLst xmlns:a="http://schemas.openxmlformats.org/drawingml/2006/main">
              <a:ext uri="{FF2B5EF4-FFF2-40B4-BE49-F238E27FC236}">
                <a16:creationId xmlns:a16="http://schemas.microsoft.com/office/drawing/2014/main" id="{66382BD8-9C58-475B-8649-AB356B2BA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7.2</a:t>
            </a:r>
          </a:p>
        </p:txBody>
      </p:sp>
      <p:sp>
        <p:nvSpPr>
          <p:cNvPr id="204" name="hm-8-9">
            <a:extLst xmlns:a="http://schemas.openxmlformats.org/drawingml/2006/main">
              <a:ext uri="{FF2B5EF4-FFF2-40B4-BE49-F238E27FC236}">
                <a16:creationId xmlns:a16="http://schemas.microsoft.com/office/drawing/2014/main" id="{4153FD20-9E39-4392-891D-10B888FCE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686300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CDBE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5" name="hmv-8-9">
            <a:extLst xmlns:a="http://schemas.openxmlformats.org/drawingml/2006/main">
              <a:ext uri="{FF2B5EF4-FFF2-40B4-BE49-F238E27FC236}">
                <a16:creationId xmlns:a16="http://schemas.microsoft.com/office/drawing/2014/main" id="{43203BEA-0EA2-41E9-AAFA-D3950B663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4686300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4.1</a:t>
            </a:r>
          </a:p>
        </p:txBody>
      </p:sp>
      <p:sp>
        <p:nvSpPr>
          <p:cNvPr id="206" name="row-9">
            <a:extLst xmlns:a="http://schemas.openxmlformats.org/drawingml/2006/main">
              <a:ext uri="{FF2B5EF4-FFF2-40B4-BE49-F238E27FC236}">
                <a16:creationId xmlns:a16="http://schemas.microsoft.com/office/drawing/2014/main" id="{B462C683-896F-46F9-BC22-1C533B616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57775"/>
            <a:ext cx="1638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11827"/>
                </a:solidFill>
              </a:defRPr>
            </a:pPr>
            <a:r>
              <a:rPr sz="900" b="1" i="0">
                <a:solidFill>
                  <a:srgbClr val="111827"/>
                </a:solidFill>
              </a:rPr>
              <a:t>10</a:t>
            </a:r>
          </a:p>
        </p:txBody>
      </p:sp>
      <p:sp>
        <p:nvSpPr>
          <p:cNvPr id="207" name="hm-9-0">
            <a:extLst xmlns:a="http://schemas.openxmlformats.org/drawingml/2006/main">
              <a:ext uri="{FF2B5EF4-FFF2-40B4-BE49-F238E27FC236}">
                <a16:creationId xmlns:a16="http://schemas.microsoft.com/office/drawing/2014/main" id="{157337B8-D7F3-4C74-B4B8-98390A1B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0ECF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8" name="hmv-9-0">
            <a:extLst xmlns:a="http://schemas.openxmlformats.org/drawingml/2006/main">
              <a:ext uri="{FF2B5EF4-FFF2-40B4-BE49-F238E27FC236}">
                <a16:creationId xmlns:a16="http://schemas.microsoft.com/office/drawing/2014/main" id="{D0C36B85-8720-4054-9BBC-431B2D97C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1.4</a:t>
            </a:r>
          </a:p>
        </p:txBody>
      </p:sp>
      <p:sp>
        <p:nvSpPr>
          <p:cNvPr id="209" name="hm-9-1">
            <a:extLst xmlns:a="http://schemas.openxmlformats.org/drawingml/2006/main">
              <a:ext uri="{FF2B5EF4-FFF2-40B4-BE49-F238E27FC236}">
                <a16:creationId xmlns:a16="http://schemas.microsoft.com/office/drawing/2014/main" id="{39CCF2D0-0C53-483F-AEC1-7C73B9C51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EF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0" name="hmv-9-1">
            <a:extLst xmlns:a="http://schemas.openxmlformats.org/drawingml/2006/main">
              <a:ext uri="{FF2B5EF4-FFF2-40B4-BE49-F238E27FC236}">
                <a16:creationId xmlns:a16="http://schemas.microsoft.com/office/drawing/2014/main" id="{BE7F73BF-25CC-496A-9E21-D5D2A5574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211" name="hm-9-2">
            <a:extLst xmlns:a="http://schemas.openxmlformats.org/drawingml/2006/main">
              <a:ext uri="{FF2B5EF4-FFF2-40B4-BE49-F238E27FC236}">
                <a16:creationId xmlns:a16="http://schemas.microsoft.com/office/drawing/2014/main" id="{D51FC6D8-7448-4D55-A3BD-1079CA066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3EEF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2" name="hmv-9-2">
            <a:extLst xmlns:a="http://schemas.openxmlformats.org/drawingml/2006/main">
              <a:ext uri="{FF2B5EF4-FFF2-40B4-BE49-F238E27FC236}">
                <a16:creationId xmlns:a16="http://schemas.microsoft.com/office/drawing/2014/main" id="{E362893B-D1F7-4E3E-B7B8-867275A91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766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213" name="hm-9-3">
            <a:extLst xmlns:a="http://schemas.openxmlformats.org/drawingml/2006/main">
              <a:ext uri="{FF2B5EF4-FFF2-40B4-BE49-F238E27FC236}">
                <a16:creationId xmlns:a16="http://schemas.microsoft.com/office/drawing/2014/main" id="{B2521938-0753-406F-A5B4-8299AAFE8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EA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4" name="hmv-9-3">
            <a:extLst xmlns:a="http://schemas.openxmlformats.org/drawingml/2006/main">
              <a:ext uri="{FF2B5EF4-FFF2-40B4-BE49-F238E27FC236}">
                <a16:creationId xmlns:a16="http://schemas.microsoft.com/office/drawing/2014/main" id="{797E7338-8B1C-4A4E-9668-8E8DD290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1.6</a:t>
            </a:r>
          </a:p>
        </p:txBody>
      </p:sp>
      <p:sp>
        <p:nvSpPr>
          <p:cNvPr id="215" name="hm-9-4">
            <a:extLst xmlns:a="http://schemas.openxmlformats.org/drawingml/2006/main">
              <a:ext uri="{FF2B5EF4-FFF2-40B4-BE49-F238E27FC236}">
                <a16:creationId xmlns:a16="http://schemas.microsoft.com/office/drawing/2014/main" id="{8154BEA6-9B46-4E77-8F5C-01FF95429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E6F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6" name="hmv-9-4">
            <a:extLst xmlns:a="http://schemas.openxmlformats.org/drawingml/2006/main">
              <a:ext uri="{FF2B5EF4-FFF2-40B4-BE49-F238E27FC236}">
                <a16:creationId xmlns:a16="http://schemas.microsoft.com/office/drawing/2014/main" id="{1C323D47-127F-4344-AA15-C68B21A75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2.3</a:t>
            </a:r>
          </a:p>
        </p:txBody>
      </p:sp>
      <p:sp>
        <p:nvSpPr>
          <p:cNvPr id="217" name="hm-9-5">
            <a:extLst xmlns:a="http://schemas.openxmlformats.org/drawingml/2006/main">
              <a:ext uri="{FF2B5EF4-FFF2-40B4-BE49-F238E27FC236}">
                <a16:creationId xmlns:a16="http://schemas.microsoft.com/office/drawing/2014/main" id="{23490151-E129-4FA4-BB37-ADD983F81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0EBF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8" name="hmv-9-5">
            <a:extLst xmlns:a="http://schemas.openxmlformats.org/drawingml/2006/main">
              <a:ext uri="{FF2B5EF4-FFF2-40B4-BE49-F238E27FC236}">
                <a16:creationId xmlns:a16="http://schemas.microsoft.com/office/drawing/2014/main" id="{E68EE9B1-DE87-4E32-9501-3ACD6C050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83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1.5</a:t>
            </a:r>
          </a:p>
        </p:txBody>
      </p:sp>
      <p:sp>
        <p:nvSpPr>
          <p:cNvPr id="219" name="hm-9-6">
            <a:extLst xmlns:a="http://schemas.openxmlformats.org/drawingml/2006/main">
              <a:ext uri="{FF2B5EF4-FFF2-40B4-BE49-F238E27FC236}">
                <a16:creationId xmlns:a16="http://schemas.microsoft.com/office/drawing/2014/main" id="{9605C3AD-6B2D-4160-AAD6-A51D57A0A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E9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0" name="hmv-9-6">
            <a:extLst xmlns:a="http://schemas.openxmlformats.org/drawingml/2006/main">
              <a:ext uri="{FF2B5EF4-FFF2-40B4-BE49-F238E27FC236}">
                <a16:creationId xmlns:a16="http://schemas.microsoft.com/office/drawing/2014/main" id="{1A4564A3-7EE6-4FCA-AD1D-3949CF37E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22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1.8</a:t>
            </a:r>
          </a:p>
        </p:txBody>
      </p:sp>
      <p:sp>
        <p:nvSpPr>
          <p:cNvPr id="221" name="hm-9-7">
            <a:extLst xmlns:a="http://schemas.openxmlformats.org/drawingml/2006/main">
              <a:ext uri="{FF2B5EF4-FFF2-40B4-BE49-F238E27FC236}">
                <a16:creationId xmlns:a16="http://schemas.microsoft.com/office/drawing/2014/main" id="{010E3193-67E8-4C13-AF20-22A7CD652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EEAF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2" name="hmv-9-7">
            <a:extLst xmlns:a="http://schemas.openxmlformats.org/drawingml/2006/main">
              <a:ext uri="{FF2B5EF4-FFF2-40B4-BE49-F238E27FC236}">
                <a16:creationId xmlns:a16="http://schemas.microsoft.com/office/drawing/2014/main" id="{13A143C0-9E6E-454A-A2AF-81E32D0D2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61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1.7</a:t>
            </a:r>
          </a:p>
        </p:txBody>
      </p:sp>
      <p:sp>
        <p:nvSpPr>
          <p:cNvPr id="223" name="hm-9-8">
            <a:extLst xmlns:a="http://schemas.openxmlformats.org/drawingml/2006/main">
              <a:ext uri="{FF2B5EF4-FFF2-40B4-BE49-F238E27FC236}">
                <a16:creationId xmlns:a16="http://schemas.microsoft.com/office/drawing/2014/main" id="{DECA266C-9E4B-49FE-9A51-ADA1C5C6A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4D4E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4" name="hmv-9-8">
            <a:extLst xmlns:a="http://schemas.openxmlformats.org/drawingml/2006/main">
              <a:ext uri="{FF2B5EF4-FFF2-40B4-BE49-F238E27FC236}">
                <a16:creationId xmlns:a16="http://schemas.microsoft.com/office/drawing/2014/main" id="{DFA77616-8A96-4CF4-B9BD-96AEF893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00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5.2</a:t>
            </a:r>
          </a:p>
        </p:txBody>
      </p:sp>
      <p:sp>
        <p:nvSpPr>
          <p:cNvPr id="225" name="hm-9-9">
            <a:extLst xmlns:a="http://schemas.openxmlformats.org/drawingml/2006/main">
              <a:ext uri="{FF2B5EF4-FFF2-40B4-BE49-F238E27FC236}">
                <a16:creationId xmlns:a16="http://schemas.microsoft.com/office/drawing/2014/main" id="{68042C7C-0FD5-42E6-801C-F5ABBFD0F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5057775"/>
            <a:ext cx="70485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FD1D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6" name="hmv-9-9">
            <a:extLst xmlns:a="http://schemas.openxmlformats.org/drawingml/2006/main">
              <a:ext uri="{FF2B5EF4-FFF2-40B4-BE49-F238E27FC236}">
                <a16:creationId xmlns:a16="http://schemas.microsoft.com/office/drawing/2014/main" id="{7D66E4CB-7C07-48D4-A490-3440534A4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43975" y="5057775"/>
            <a:ext cx="7048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750" b="0" i="0">
                <a:solidFill>
                  <a:srgbClr val="173A5E"/>
                </a:solidFill>
              </a:defRPr>
            </a:pPr>
            <a:r>
              <a:rPr sz="750" b="0" i="0">
                <a:solidFill>
                  <a:srgbClr val="173A5E"/>
                </a:solidFill>
              </a:rPr>
              <a:t>5.8</a:t>
            </a:r>
          </a:p>
        </p:txBody>
      </p:sp>
      <p:sp>
        <p:nvSpPr>
          <p:cNvPr id="227" name="text">
            <a:extLst xmlns:a="http://schemas.openxmlformats.org/drawingml/2006/main">
              <a:ext uri="{FF2B5EF4-FFF2-40B4-BE49-F238E27FC236}">
                <a16:creationId xmlns:a16="http://schemas.microsoft.com/office/drawing/2014/main" id="{C1915923-CD1D-430B-BCAF-263CD256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381125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поставщик ↓</a:t>
            </a:r>
          </a:p>
        </p:txBody>
      </p:sp>
      <p:sp>
        <p:nvSpPr>
          <p:cNvPr id="228" name="text">
            <a:extLst xmlns:a="http://schemas.openxmlformats.org/drawingml/2006/main">
              <a:ext uri="{FF2B5EF4-FFF2-40B4-BE49-F238E27FC236}">
                <a16:creationId xmlns:a16="http://schemas.microsoft.com/office/drawing/2014/main" id="{D16F91D5-B7B6-4241-88A8-7EF4A546A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953125"/>
            <a:ext cx="247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потребитель →</a:t>
            </a:r>
          </a:p>
        </p:txBody>
      </p:sp>
      <p:sp>
        <p:nvSpPr>
          <p:cNvPr id="229" name="card-добыча → энергия">
            <a:extLst xmlns:a="http://schemas.openxmlformats.org/drawingml/2006/main">
              <a:ext uri="{FF2B5EF4-FFF2-40B4-BE49-F238E27FC236}">
                <a16:creationId xmlns:a16="http://schemas.microsoft.com/office/drawing/2014/main" id="{B664AF56-672A-4701-9C76-6F17DB802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571625"/>
            <a:ext cx="19526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A129382-D5F3-4300-813C-8199ADB35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571625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45075A5-350E-4842-93DD-E255C243E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657350"/>
            <a:ext cx="1609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73A5E"/>
                </a:solidFill>
              </a:defRPr>
            </a:pPr>
            <a:r>
              <a:rPr sz="900" b="1" i="0">
                <a:solidFill>
                  <a:srgbClr val="173A5E"/>
                </a:solidFill>
              </a:rPr>
              <a:t>27,7</a:t>
            </a:r>
          </a:p>
        </p:txBody>
      </p:sp>
      <p:sp>
        <p:nvSpPr>
          <p:cNvPr id="232" name="card-title">
            <a:extLst xmlns:a="http://schemas.openxmlformats.org/drawingml/2006/main">
              <a:ext uri="{FF2B5EF4-FFF2-40B4-BE49-F238E27FC236}">
                <a16:creationId xmlns:a16="http://schemas.microsoft.com/office/drawing/2014/main" id="{C070BC17-2521-41DD-ADCC-44EA4E20D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866900"/>
            <a:ext cx="1609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добыча → энергия</a:t>
            </a:r>
          </a:p>
        </p:txBody>
      </p:sp>
      <p:sp>
        <p:nvSpPr>
          <p:cNvPr id="233" name="card-body">
            <a:extLst xmlns:a="http://schemas.openxmlformats.org/drawingml/2006/main">
              <a:ext uri="{FF2B5EF4-FFF2-40B4-BE49-F238E27FC236}">
                <a16:creationId xmlns:a16="http://schemas.microsoft.com/office/drawing/2014/main" id="{905871D7-2AE8-46C6-9244-102662C5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200275"/>
            <a:ext cx="1609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крупнейшая прямая связь</a:t>
            </a:r>
          </a:p>
        </p:txBody>
      </p:sp>
      <p:sp>
        <p:nvSpPr>
          <p:cNvPr id="234" name="card-добыча → материалы">
            <a:extLst xmlns:a="http://schemas.openxmlformats.org/drawingml/2006/main">
              <a:ext uri="{FF2B5EF4-FFF2-40B4-BE49-F238E27FC236}">
                <a16:creationId xmlns:a16="http://schemas.microsoft.com/office/drawing/2014/main" id="{F3DB43FC-F515-4BC4-889D-25236E3D2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905125"/>
            <a:ext cx="19526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5" name="card-accent">
            <a:extLst xmlns:a="http://schemas.openxmlformats.org/drawingml/2006/main">
              <a:ext uri="{FF2B5EF4-FFF2-40B4-BE49-F238E27FC236}">
                <a16:creationId xmlns:a16="http://schemas.microsoft.com/office/drawing/2014/main" id="{7CE10306-C16A-4AE0-B1A1-9882B9889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905125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6" name="card-kicker">
            <a:extLst xmlns:a="http://schemas.openxmlformats.org/drawingml/2006/main">
              <a:ext uri="{FF2B5EF4-FFF2-40B4-BE49-F238E27FC236}">
                <a16:creationId xmlns:a16="http://schemas.microsoft.com/office/drawing/2014/main" id="{98C63AD2-12C8-4DD1-8A0B-7315C8957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990850"/>
            <a:ext cx="1609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22,6</a:t>
            </a:r>
          </a:p>
        </p:txBody>
      </p:sp>
      <p:sp>
        <p:nvSpPr>
          <p:cNvPr id="237" name="card-title">
            <a:extLst xmlns:a="http://schemas.openxmlformats.org/drawingml/2006/main">
              <a:ext uri="{FF2B5EF4-FFF2-40B4-BE49-F238E27FC236}">
                <a16:creationId xmlns:a16="http://schemas.microsoft.com/office/drawing/2014/main" id="{9A46C495-8667-4444-9AEA-996227287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200400"/>
            <a:ext cx="1609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добыча → материалы</a:t>
            </a:r>
          </a:p>
        </p:txBody>
      </p:sp>
      <p:sp>
        <p:nvSpPr>
          <p:cNvPr id="238" name="card-body">
            <a:extLst xmlns:a="http://schemas.openxmlformats.org/drawingml/2006/main">
              <a:ext uri="{FF2B5EF4-FFF2-40B4-BE49-F238E27FC236}">
                <a16:creationId xmlns:a16="http://schemas.microsoft.com/office/drawing/2014/main" id="{38FD97A9-D72F-4DA4-8EDE-73995936E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533775"/>
            <a:ext cx="1609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сырьевой канал</a:t>
            </a:r>
          </a:p>
        </p:txBody>
      </p:sp>
      <p:sp>
        <p:nvSpPr>
          <p:cNvPr id="239" name="card-АПК → прочая пром.">
            <a:extLst xmlns:a="http://schemas.openxmlformats.org/drawingml/2006/main">
              <a:ext uri="{FF2B5EF4-FFF2-40B4-BE49-F238E27FC236}">
                <a16:creationId xmlns:a16="http://schemas.microsoft.com/office/drawing/2014/main" id="{BC0A956C-1E74-4CEA-A10F-3CFE92EFE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238625"/>
            <a:ext cx="195262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546D050-D253-4930-8481-F9D8C0E4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238625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9E4EEEB0-0392-4337-86BD-84E98DA7F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324350"/>
            <a:ext cx="16097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21,8</a:t>
            </a:r>
          </a:p>
        </p:txBody>
      </p:sp>
      <p:sp>
        <p:nvSpPr>
          <p:cNvPr id="242" name="card-title">
            <a:extLst xmlns:a="http://schemas.openxmlformats.org/drawingml/2006/main">
              <a:ext uri="{FF2B5EF4-FFF2-40B4-BE49-F238E27FC236}">
                <a16:creationId xmlns:a16="http://schemas.microsoft.com/office/drawing/2014/main" id="{9ED86B7E-1132-4322-8260-5CA87F26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533900"/>
            <a:ext cx="16097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АПК → прочая пром.</a:t>
            </a:r>
          </a:p>
        </p:txBody>
      </p:sp>
      <p:sp>
        <p:nvSpPr>
          <p:cNvPr id="243" name="card-body">
            <a:extLst xmlns:a="http://schemas.openxmlformats.org/drawingml/2006/main">
              <a:ext uri="{FF2B5EF4-FFF2-40B4-BE49-F238E27FC236}">
                <a16:creationId xmlns:a16="http://schemas.microsoft.com/office/drawing/2014/main" id="{585922ED-17A2-4B1C-BBE5-4D0FF4381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867275"/>
            <a:ext cx="16097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пищевой контур</a:t>
            </a:r>
          </a:p>
        </p:txBody>
      </p:sp>
      <p:sp>
        <p:nvSpPr>
          <p:cNvPr id="244" name="callout-bg">
            <a:extLst xmlns:a="http://schemas.openxmlformats.org/drawingml/2006/main">
              <a:ext uri="{FF2B5EF4-FFF2-40B4-BE49-F238E27FC236}">
                <a16:creationId xmlns:a16="http://schemas.microsoft.com/office/drawing/2014/main" id="{65E40C26-E283-46F9-A830-FCB120D61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619750"/>
            <a:ext cx="195262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5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A21A2E39-AE37-403F-A2D1-4449F06E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5619750"/>
            <a:ext cx="76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6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3BFE6A0-60B2-4225-AA3F-6952D3072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5705475"/>
            <a:ext cx="15716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 i="0">
                <a:solidFill>
                  <a:srgbClr val="111827"/>
                </a:solidFill>
              </a:defRPr>
            </a:pPr>
            <a:r>
              <a:rPr sz="1050" b="1" i="0">
                <a:solidFill>
                  <a:srgbClr val="111827"/>
                </a:solidFill>
              </a:rPr>
              <a:t>Единиц продукции строки на 100 выпуска столбца.</a:t>
            </a:r>
          </a:p>
        </p:txBody>
      </p:sp>
    </p:spTree>
    <p:extLst>
      <p:ext uri="{BB962C8B-B14F-4D97-AF65-F5344CB8AC3E}">
        <p14:creationId xmlns:p14="http://schemas.microsoft.com/office/powerpoint/2010/main" val="176016466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tatus">
            <a:extLst xmlns:a="http://schemas.openxmlformats.org/drawingml/2006/main">
              <a:ext uri="{FF2B5EF4-FFF2-40B4-BE49-F238E27FC236}">
                <a16:creationId xmlns:a16="http://schemas.microsoft.com/office/drawing/2014/main" id="{5774658D-7950-4DCC-986B-2F281A3E5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МОДЕЛЬ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4FCB72-849B-43DE-B94F-3145A9DB7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Наибольший физический импульс дают машины и материалы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BD48455-E000-442F-86C3-D870397EF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CACDD2F-A811-4962-9158-79D6F664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E873EBE-A6C2-4B71-926B-E3744FA6F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6F7C7B1-DB8A-4658-8666-1D4BEFAC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15</a:t>
            </a:r>
          </a:p>
        </p:txBody>
      </p:sp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11334750" cy="3714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d1f553133864f98"/>
          </a:graphicData>
        </a:graphic>
      </p:graphicFrame>
      <p:graphicFrame>
        <p:nvGraphicFramePr>
          <p:cNvPr id="16" name=""/>
          <p:cNvGraphicFramePr/>
          <p:nvPr/>
        </p:nvGraphicFramePr>
        <p:xfrm>
          <a:off xmlns:a="http://schemas.openxmlformats.org/drawingml/2006/main" x="1285875" y="5381625"/>
          <a:ext xmlns:a="http://schemas.openxmlformats.org/drawingml/2006/main" cx="9620250" cy="8858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190750"/>
                <a:gridCol w="952500"/>
                <a:gridCol w="3143250"/>
                <a:gridCol w="3333750"/>
              </a:tblGrid>
              <a:tr h="177165">
                <a:tc>
                  <a:txBody>
                    <a:bodyPr/>
                    <a:lstStyle/>
                    <a:p>
                      <a:pPr algn="l"/>
                      <a:r>
                        <a:rPr sz="863" b="1">
                          <a:solidFill>
                            <a:srgbClr val="FFFFFF"/>
                          </a:solidFill>
                        </a:rPr>
                        <a:t>Лидер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1">
                          <a:solidFill>
                            <a:srgbClr val="FFFFFF"/>
                          </a:solidFill>
                        </a:rPr>
                        <a:t>μ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1">
                          <a:solidFill>
                            <a:srgbClr val="FFFFFF"/>
                          </a:solidFill>
                        </a:rPr>
                        <a:t>Что усиливает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1">
                          <a:solidFill>
                            <a:srgbClr val="FFFFFF"/>
                          </a:solidFill>
                        </a:rPr>
                        <a:t>Риск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Машины и электроника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2,45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оборудование, техника, автоматизация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материалы • импорт • стандарты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Материалы и химия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2,36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все капиталоёмкие цепочки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энергия • экология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Прочая промышленность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2,31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потребительский и производственный спрос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концентрация поставщиков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177165"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Строительство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2,28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инфраструктуру и внутренний спрос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788" b="0">
                          <a:solidFill>
                            <a:srgbClr val="111827"/>
                          </a:solidFill>
                        </a:rPr>
                        <a:t>сроки • качество активов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70252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4" name="status">
            <a:extLst xmlns:a="http://schemas.openxmlformats.org/drawingml/2006/main">
              <a:ext uri="{FF2B5EF4-FFF2-40B4-BE49-F238E27FC236}">
                <a16:creationId xmlns:a16="http://schemas.microsoft.com/office/drawing/2014/main" id="{7221FD00-45CA-4DD6-AA11-2E57214EE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МОДЕЛЬ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4AE4F80-A6B1-4478-8B51-6D86E4C0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Главный системный узел — данные и деловые сервисы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C6B1A8CD-353A-49C5-BC1A-CD316FE94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2710815-C187-4375-8632-C869A0B88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47E98F9-5BE6-4D54-AA59-E34B4211B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89EA95D-E727-463A-B218-119455E9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16</a:t>
            </a:r>
          </a:p>
        </p:txBody>
      </p:sp>
      <p:sp>
        <p:nvSpPr>
          <p:cNvPr id="7" name="rule">
            <a:extLst xmlns:a="http://schemas.openxmlformats.org/drawingml/2006/main">
              <a:ext uri="{FF2B5EF4-FFF2-40B4-BE49-F238E27FC236}">
                <a16:creationId xmlns:a16="http://schemas.microsoft.com/office/drawing/2014/main" id="{06FE3C2A-9A23-46E0-A098-9D497F574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429250"/>
            <a:ext cx="7239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BA4CF8B2-BED8-4F42-9DDB-FE6C8ED43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1905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ule">
            <a:extLst xmlns:a="http://schemas.openxmlformats.org/drawingml/2006/main">
              <a:ext uri="{FF2B5EF4-FFF2-40B4-BE49-F238E27FC236}">
                <a16:creationId xmlns:a16="http://schemas.microsoft.com/office/drawing/2014/main" id="{E04C5790-18A6-4B8D-83C6-7BFAF9AFC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42925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B2CC2BC-0297-44CF-BBA4-E5CC16308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3149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0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F6BA3474-B22C-475A-9F54-74604CEC7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52437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0701DCD-34C4-4E75-A8CF-182D64EF9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10075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25</a:t>
            </a:r>
          </a:p>
        </p:txBody>
      </p:sp>
      <p:sp>
        <p:nvSpPr>
          <p:cNvPr id="13" name="rule">
            <a:extLst xmlns:a="http://schemas.openxmlformats.org/drawingml/2006/main">
              <a:ext uri="{FF2B5EF4-FFF2-40B4-BE49-F238E27FC236}">
                <a16:creationId xmlns:a16="http://schemas.microsoft.com/office/drawing/2014/main" id="{A1E69FAF-5209-4766-9046-4375C7469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61950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FC19513-DDE3-4E06-9F24-A42AF97F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0520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50</a:t>
            </a:r>
          </a:p>
        </p:txBody>
      </p:sp>
      <p:sp>
        <p:nvSpPr>
          <p:cNvPr id="15" name="rule">
            <a:extLst xmlns:a="http://schemas.openxmlformats.org/drawingml/2006/main">
              <a:ext uri="{FF2B5EF4-FFF2-40B4-BE49-F238E27FC236}">
                <a16:creationId xmlns:a16="http://schemas.microsoft.com/office/drawing/2014/main" id="{6429CDCB-AB61-4634-9408-6660EB6F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14625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55723C9E-46CF-49F8-813B-096CC18C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00325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75</a:t>
            </a:r>
          </a:p>
        </p:txBody>
      </p:sp>
      <p:sp>
        <p:nvSpPr>
          <p:cNvPr id="17" name="rule">
            <a:extLst xmlns:a="http://schemas.openxmlformats.org/drawingml/2006/main">
              <a:ext uri="{FF2B5EF4-FFF2-40B4-BE49-F238E27FC236}">
                <a16:creationId xmlns:a16="http://schemas.microsoft.com/office/drawing/2014/main" id="{9D0858E3-67E7-406A-A672-FD7A4CB05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809750"/>
            <a:ext cx="7239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CD5A22B-922C-41FB-9310-FFD9B6733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954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100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ACEFD20A-8650-4B5B-9C42-FA12BAAB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429250"/>
            <a:ext cx="95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D720DDC7-B59E-4087-A632-ED0E7347F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524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1.6</a:t>
            </a:r>
          </a:p>
        </p:txBody>
      </p:sp>
      <p:sp>
        <p:nvSpPr>
          <p:cNvPr id="21" name="box">
            <a:extLst xmlns:a="http://schemas.openxmlformats.org/drawingml/2006/main">
              <a:ext uri="{FF2B5EF4-FFF2-40B4-BE49-F238E27FC236}">
                <a16:creationId xmlns:a16="http://schemas.microsoft.com/office/drawing/2014/main" id="{577AE10D-A42F-4E26-93A5-8E6C0587A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5429250"/>
            <a:ext cx="95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2ADA201-7899-494E-885D-87968B031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524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1.8</a:t>
            </a:r>
          </a:p>
        </p:txBody>
      </p:sp>
      <p:sp>
        <p:nvSpPr>
          <p:cNvPr id="23" name="box">
            <a:extLst xmlns:a="http://schemas.openxmlformats.org/drawingml/2006/main">
              <a:ext uri="{FF2B5EF4-FFF2-40B4-BE49-F238E27FC236}">
                <a16:creationId xmlns:a16="http://schemas.microsoft.com/office/drawing/2014/main" id="{B99BA459-9EF7-47AE-ADD5-281BA62C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429250"/>
            <a:ext cx="95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B87C6781-2EB0-470E-9262-C3DD973D6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5524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2.0</a:t>
            </a:r>
          </a:p>
        </p:txBody>
      </p:sp>
      <p:sp>
        <p:nvSpPr>
          <p:cNvPr id="25" name="box">
            <a:extLst xmlns:a="http://schemas.openxmlformats.org/drawingml/2006/main">
              <a:ext uri="{FF2B5EF4-FFF2-40B4-BE49-F238E27FC236}">
                <a16:creationId xmlns:a16="http://schemas.microsoft.com/office/drawing/2014/main" id="{E497D1C2-9263-4D2B-BF67-243CB179C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5429250"/>
            <a:ext cx="95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DAFF730-E757-409D-9794-630303B59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5524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2.2</a:t>
            </a:r>
          </a:p>
        </p:txBody>
      </p:sp>
      <p:sp>
        <p:nvSpPr>
          <p:cNvPr id="27" name="box">
            <a:extLst xmlns:a="http://schemas.openxmlformats.org/drawingml/2006/main">
              <a:ext uri="{FF2B5EF4-FFF2-40B4-BE49-F238E27FC236}">
                <a16:creationId xmlns:a16="http://schemas.microsoft.com/office/drawing/2014/main" id="{625D094B-1AA9-482E-B336-C30299157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429250"/>
            <a:ext cx="9525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8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30B840F7-7787-44EE-A0F6-212071612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552450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2.4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494B731-38F0-4492-ACFF-06128E679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15240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индекс узкого места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51ABF9B-224C-4EC6-BA34-1CA36D8F6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5905500"/>
            <a:ext cx="2476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мультипликатор выпуска →</a:t>
            </a:r>
          </a:p>
        </p:txBody>
      </p:sp>
      <p:sp>
        <p:nvSpPr>
          <p:cNvPr id="31" name="dot-0">
            <a:extLst xmlns:a="http://schemas.openxmlformats.org/drawingml/2006/main">
              <a:ext uri="{FF2B5EF4-FFF2-40B4-BE49-F238E27FC236}">
                <a16:creationId xmlns:a16="http://schemas.microsoft.com/office/drawing/2014/main" id="{73AA74B1-BBA3-48B2-97E4-BE729D84B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509016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54D46AEB-2088-4859-B8DF-6C2FEC66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505206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АПК</a:t>
            </a:r>
          </a:p>
        </p:txBody>
      </p:sp>
      <p:sp>
        <p:nvSpPr>
          <p:cNvPr id="33" name="dot-1">
            <a:extLst xmlns:a="http://schemas.openxmlformats.org/drawingml/2006/main">
              <a:ext uri="{FF2B5EF4-FFF2-40B4-BE49-F238E27FC236}">
                <a16:creationId xmlns:a16="http://schemas.microsoft.com/office/drawing/2014/main" id="{DFDDA60B-3E49-4030-BA1A-C7C60C776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90918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201D9936-009B-4043-81C6-AE6ABF0B5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87108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Добыча</a:t>
            </a:r>
          </a:p>
        </p:txBody>
      </p:sp>
      <p:sp>
        <p:nvSpPr>
          <p:cNvPr id="35" name="dot-2">
            <a:extLst xmlns:a="http://schemas.openxmlformats.org/drawingml/2006/main">
              <a:ext uri="{FF2B5EF4-FFF2-40B4-BE49-F238E27FC236}">
                <a16:creationId xmlns:a16="http://schemas.microsoft.com/office/drawing/2014/main" id="{A6E4D390-B749-4A24-885E-551EF867D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12635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F5648A84-2E27-44DD-89F3-84519AF0B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508825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Энергия</a:t>
            </a:r>
          </a:p>
        </p:txBody>
      </p:sp>
      <p:sp>
        <p:nvSpPr>
          <p:cNvPr id="37" name="dot-3">
            <a:extLst xmlns:a="http://schemas.openxmlformats.org/drawingml/2006/main">
              <a:ext uri="{FF2B5EF4-FFF2-40B4-BE49-F238E27FC236}">
                <a16:creationId xmlns:a16="http://schemas.microsoft.com/office/drawing/2014/main" id="{CBAC1815-6828-4255-8E2B-825B3B79C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4225" y="422148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9DCE7F15-0159-4D11-AFED-8A5CE90C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18338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Материалы</a:t>
            </a:r>
          </a:p>
        </p:txBody>
      </p:sp>
      <p:sp>
        <p:nvSpPr>
          <p:cNvPr id="39" name="dot-4">
            <a:extLst xmlns:a="http://schemas.openxmlformats.org/drawingml/2006/main">
              <a:ext uri="{FF2B5EF4-FFF2-40B4-BE49-F238E27FC236}">
                <a16:creationId xmlns:a16="http://schemas.microsoft.com/office/drawing/2014/main" id="{800115C4-B8BD-45AB-A8F7-13122DBCE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0025" y="335280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B54747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7CD572CD-7320-4902-98FE-33D7789D7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31470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Машины</a:t>
            </a:r>
          </a:p>
        </p:txBody>
      </p:sp>
      <p:sp>
        <p:nvSpPr>
          <p:cNvPr id="41" name="dot-5">
            <a:extLst xmlns:a="http://schemas.openxmlformats.org/drawingml/2006/main">
              <a:ext uri="{FF2B5EF4-FFF2-40B4-BE49-F238E27FC236}">
                <a16:creationId xmlns:a16="http://schemas.microsoft.com/office/drawing/2014/main" id="{5CA33B42-CE0D-4545-AAA2-44EB1E5B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53225" y="429387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FEEC7997-A3F7-4450-823D-92279A8EB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425577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Прочая пром.</a:t>
            </a:r>
          </a:p>
        </p:txBody>
      </p:sp>
      <p:sp>
        <p:nvSpPr>
          <p:cNvPr id="43" name="dot-6">
            <a:extLst xmlns:a="http://schemas.openxmlformats.org/drawingml/2006/main">
              <a:ext uri="{FF2B5EF4-FFF2-40B4-BE49-F238E27FC236}">
                <a16:creationId xmlns:a16="http://schemas.microsoft.com/office/drawing/2014/main" id="{737C602E-8452-4933-B7B1-0362F4DF2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90918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4" name="text">
            <a:extLst xmlns:a="http://schemas.openxmlformats.org/drawingml/2006/main">
              <a:ext uri="{FF2B5EF4-FFF2-40B4-BE49-F238E27FC236}">
                <a16:creationId xmlns:a16="http://schemas.microsoft.com/office/drawing/2014/main" id="{20C6FBC7-6F54-4D93-BBA4-E77C6ECF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87108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Строительство</a:t>
            </a:r>
          </a:p>
        </p:txBody>
      </p:sp>
      <p:sp>
        <p:nvSpPr>
          <p:cNvPr id="45" name="dot-7">
            <a:extLst xmlns:a="http://schemas.openxmlformats.org/drawingml/2006/main">
              <a:ext uri="{FF2B5EF4-FFF2-40B4-BE49-F238E27FC236}">
                <a16:creationId xmlns:a16="http://schemas.microsoft.com/office/drawing/2014/main" id="{ADB529C3-D9F4-4608-9C23-8EC069EC9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8225" y="4728210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6" name="text">
            <a:extLst xmlns:a="http://schemas.openxmlformats.org/drawingml/2006/main">
              <a:ext uri="{FF2B5EF4-FFF2-40B4-BE49-F238E27FC236}">
                <a16:creationId xmlns:a16="http://schemas.microsoft.com/office/drawing/2014/main" id="{E2957DDC-D0E9-422B-AA21-8CEA49465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690110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Логистика</a:t>
            </a:r>
          </a:p>
        </p:txBody>
      </p:sp>
      <p:sp>
        <p:nvSpPr>
          <p:cNvPr id="47" name="dot-8">
            <a:extLst xmlns:a="http://schemas.openxmlformats.org/drawingml/2006/main">
              <a:ext uri="{FF2B5EF4-FFF2-40B4-BE49-F238E27FC236}">
                <a16:creationId xmlns:a16="http://schemas.microsoft.com/office/drawing/2014/main" id="{FB655455-81CF-461C-B3F7-CBC5B569F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9825" y="172402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B54747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48" name="text">
            <a:extLst xmlns:a="http://schemas.openxmlformats.org/drawingml/2006/main">
              <a:ext uri="{FF2B5EF4-FFF2-40B4-BE49-F238E27FC236}">
                <a16:creationId xmlns:a16="http://schemas.microsoft.com/office/drawing/2014/main" id="{F6C50300-D188-4DFC-B1AD-C7873C23A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168592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ИКТ/услуги</a:t>
            </a:r>
          </a:p>
        </p:txBody>
      </p:sp>
      <p:sp>
        <p:nvSpPr>
          <p:cNvPr id="49" name="dot-9">
            <a:extLst xmlns:a="http://schemas.openxmlformats.org/drawingml/2006/main">
              <a:ext uri="{FF2B5EF4-FFF2-40B4-BE49-F238E27FC236}">
                <a16:creationId xmlns:a16="http://schemas.microsoft.com/office/drawing/2014/main" id="{BD8B6216-41CB-4A00-91EF-46349DE6F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95425" y="5053965"/>
            <a:ext cx="171450" cy="171450"/>
          </a:xfrm>
          <a:prstGeom xmlns:a="http://schemas.openxmlformats.org/drawingml/2006/main" prst="roundRect">
            <a:avLst>
              <a:gd name="adj" fmla="val 44444"/>
            </a:avLst>
          </a:prstGeom>
          <a:solidFill xmlns:a="http://schemas.openxmlformats.org/drawingml/2006/main">
            <a:srgbClr val="2E74B5"/>
          </a:solidFill>
          <a:ln xmlns:a="http://schemas.openxmlformats.org/drawingml/2006/main" w="19050">
            <a:solidFill>
              <a:srgbClr val="FFFFFF"/>
            </a:solidFill>
            <a:prstDash val="solid"/>
          </a:ln>
        </p:spPr>
      </p:sp>
      <p:sp>
        <p:nvSpPr>
          <p:cNvPr id="50" name="text">
            <a:extLst xmlns:a="http://schemas.openxmlformats.org/drawingml/2006/main">
              <a:ext uri="{FF2B5EF4-FFF2-40B4-BE49-F238E27FC236}">
                <a16:creationId xmlns:a16="http://schemas.microsoft.com/office/drawing/2014/main" id="{DC6BDFB7-DA0E-4554-AF40-A8D66D451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015865"/>
            <a:ext cx="123825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Гос/соц.</a:t>
            </a:r>
          </a:p>
        </p:txBody>
      </p:sp>
      <p:sp>
        <p:nvSpPr>
          <p:cNvPr id="51" name="card-ИКТ • финансы • ПО">
            <a:extLst xmlns:a="http://schemas.openxmlformats.org/drawingml/2006/main">
              <a:ext uri="{FF2B5EF4-FFF2-40B4-BE49-F238E27FC236}">
                <a16:creationId xmlns:a16="http://schemas.microsoft.com/office/drawing/2014/main" id="{A3771AA8-2653-4CCC-928B-258B2E7C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714500"/>
            <a:ext cx="2905125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C456A39-9D69-48C2-BA9C-4453C248B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714500"/>
            <a:ext cx="66675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51C43DA-81B4-43A6-A642-733B5E9A1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38325"/>
            <a:ext cx="25622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УЗЕЛ 100</a:t>
            </a:r>
          </a:p>
        </p:txBody>
      </p:sp>
      <p:sp>
        <p:nvSpPr>
          <p:cNvPr id="54" name="card-title">
            <a:extLst xmlns:a="http://schemas.openxmlformats.org/drawingml/2006/main">
              <a:ext uri="{FF2B5EF4-FFF2-40B4-BE49-F238E27FC236}">
                <a16:creationId xmlns:a16="http://schemas.microsoft.com/office/drawing/2014/main" id="{39BB58DC-86B3-4811-944C-36E57DDB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114550"/>
            <a:ext cx="25622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ИКТ • финансы • ПО</a:t>
            </a:r>
          </a:p>
        </p:txBody>
      </p:sp>
      <p:sp>
        <p:nvSpPr>
          <p:cNvPr id="55" name="card-body">
            <a:extLst xmlns:a="http://schemas.openxmlformats.org/drawingml/2006/main">
              <a:ext uri="{FF2B5EF4-FFF2-40B4-BE49-F238E27FC236}">
                <a16:creationId xmlns:a16="http://schemas.microsoft.com/office/drawing/2014/main" id="{314C54F2-C17E-4F17-9E07-63EE5A3C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81275"/>
            <a:ext cx="25622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мультипликатор 1,74, но максимальная системная критичность</a:t>
            </a:r>
          </a:p>
        </p:txBody>
      </p:sp>
      <p:sp>
        <p:nvSpPr>
          <p:cNvPr id="56" name="card-Машины • электроника">
            <a:extLst xmlns:a="http://schemas.openxmlformats.org/drawingml/2006/main">
              <a:ext uri="{FF2B5EF4-FFF2-40B4-BE49-F238E27FC236}">
                <a16:creationId xmlns:a16="http://schemas.microsoft.com/office/drawing/2014/main" id="{C8055891-662A-4D76-BF6D-7E263D57D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29000"/>
            <a:ext cx="2905125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C5B386C-DEC8-42F8-9CC5-5C9F3A5EB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29000"/>
            <a:ext cx="66675" cy="1476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4B4A76D-AD78-4183-AA7B-344FE2658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552825"/>
            <a:ext cx="25622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ИМПУЛЬС 2,45</a:t>
            </a:r>
          </a:p>
        </p:txBody>
      </p:sp>
      <p:sp>
        <p:nvSpPr>
          <p:cNvPr id="59" name="card-title">
            <a:extLst xmlns:a="http://schemas.openxmlformats.org/drawingml/2006/main">
              <a:ext uri="{FF2B5EF4-FFF2-40B4-BE49-F238E27FC236}">
                <a16:creationId xmlns:a16="http://schemas.microsoft.com/office/drawing/2014/main" id="{99AA1495-DDAD-40C9-959C-D584DB50B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829050"/>
            <a:ext cx="25622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Машины • электроника</a:t>
            </a:r>
          </a:p>
        </p:txBody>
      </p:sp>
      <p:sp>
        <p:nvSpPr>
          <p:cNvPr id="60" name="card-body">
            <a:extLst xmlns:a="http://schemas.openxmlformats.org/drawingml/2006/main">
              <a:ext uri="{FF2B5EF4-FFF2-40B4-BE49-F238E27FC236}">
                <a16:creationId xmlns:a16="http://schemas.microsoft.com/office/drawing/2014/main" id="{A7827D0E-7655-4462-8D66-F4F2F008F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295775"/>
            <a:ext cx="2562225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крупнейшая физическая волна; узкое место 55</a:t>
            </a:r>
          </a:p>
        </p:txBody>
      </p:sp>
      <p:sp>
        <p:nvSpPr>
          <p:cNvPr id="6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09FC998-46BF-44EB-AD3B-1537077CD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143500"/>
            <a:ext cx="290512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FF0BF10D-216B-4CDF-B593-28D6BFA8E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143500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C236840E-2952-4088-9819-B56B13E28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5229225"/>
            <a:ext cx="25241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Мощности складываются только при совместимых данных, платежах, стандартах и протоколах.</a:t>
            </a:r>
          </a:p>
        </p:txBody>
      </p:sp>
    </p:spTree>
    <p:extLst>
      <p:ext uri="{BB962C8B-B14F-4D97-AF65-F5344CB8AC3E}">
        <p14:creationId xmlns:p14="http://schemas.microsoft.com/office/powerpoint/2010/main" val="11356538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3" name="status">
            <a:extLst xmlns:a="http://schemas.openxmlformats.org/drawingml/2006/main">
              <a:ext uri="{FF2B5EF4-FFF2-40B4-BE49-F238E27FC236}">
                <a16:creationId xmlns:a16="http://schemas.microsoft.com/office/drawing/2014/main" id="{ADB523D2-5C77-4ACC-983C-889EE2046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СХЕМА МАТРИЦЫ G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23FA69-C08D-4BC8-A5CD-344225DAF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Ведомственный ресурс проходит через несколько отраслей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F3D814D-88A9-4F46-AE03-DC547B75E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BA61ACA-8332-4DCE-856B-165F74F25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1131276-CE34-4EE3-A2A2-E3BA2ED60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3A76DA3-F9FE-4D18-9D98-F0942EE59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17</a:t>
            </a:r>
          </a:p>
        </p:txBody>
      </p:sp>
      <p:sp>
        <p:nvSpPr>
          <p:cNvPr id="7" name="col-0">
            <a:extLst xmlns:a="http://schemas.openxmlformats.org/drawingml/2006/main">
              <a:ext uri="{FF2B5EF4-FFF2-40B4-BE49-F238E27FC236}">
                <a16:creationId xmlns:a16="http://schemas.microsoft.com/office/drawing/2014/main" id="{647DD76A-2A85-4C48-AD05-1F3028E19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</a:t>
            </a:r>
          </a:p>
        </p:txBody>
      </p:sp>
      <p:sp>
        <p:nvSpPr>
          <p:cNvPr id="8" name="col-1">
            <a:extLst xmlns:a="http://schemas.openxmlformats.org/drawingml/2006/main">
              <a:ext uri="{FF2B5EF4-FFF2-40B4-BE49-F238E27FC236}">
                <a16:creationId xmlns:a16="http://schemas.microsoft.com/office/drawing/2014/main" id="{BA47879A-4DEA-40FC-8BC8-821283135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</a:t>
            </a:r>
          </a:p>
        </p:txBody>
      </p:sp>
      <p:sp>
        <p:nvSpPr>
          <p:cNvPr id="9" name="col-2">
            <a:extLst xmlns:a="http://schemas.openxmlformats.org/drawingml/2006/main">
              <a:ext uri="{FF2B5EF4-FFF2-40B4-BE49-F238E27FC236}">
                <a16:creationId xmlns:a16="http://schemas.microsoft.com/office/drawing/2014/main" id="{8D272DE0-0A44-4F0B-B4BE-15004995C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3</a:t>
            </a:r>
          </a:p>
        </p:txBody>
      </p:sp>
      <p:sp>
        <p:nvSpPr>
          <p:cNvPr id="10" name="col-3">
            <a:extLst xmlns:a="http://schemas.openxmlformats.org/drawingml/2006/main">
              <a:ext uri="{FF2B5EF4-FFF2-40B4-BE49-F238E27FC236}">
                <a16:creationId xmlns:a16="http://schemas.microsoft.com/office/drawing/2014/main" id="{402A108D-07B6-4BBC-B982-DC767B83A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4</a:t>
            </a:r>
          </a:p>
        </p:txBody>
      </p:sp>
      <p:sp>
        <p:nvSpPr>
          <p:cNvPr id="11" name="col-4">
            <a:extLst xmlns:a="http://schemas.openxmlformats.org/drawingml/2006/main">
              <a:ext uri="{FF2B5EF4-FFF2-40B4-BE49-F238E27FC236}">
                <a16:creationId xmlns:a16="http://schemas.microsoft.com/office/drawing/2014/main" id="{80342483-6A4D-4D30-895D-087025EC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5</a:t>
            </a:r>
          </a:p>
        </p:txBody>
      </p:sp>
      <p:sp>
        <p:nvSpPr>
          <p:cNvPr id="12" name="col-5">
            <a:extLst xmlns:a="http://schemas.openxmlformats.org/drawingml/2006/main">
              <a:ext uri="{FF2B5EF4-FFF2-40B4-BE49-F238E27FC236}">
                <a16:creationId xmlns:a16="http://schemas.microsoft.com/office/drawing/2014/main" id="{93449BD3-C6D3-43ED-AA6A-76FCF942E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6</a:t>
            </a:r>
          </a:p>
        </p:txBody>
      </p:sp>
      <p:sp>
        <p:nvSpPr>
          <p:cNvPr id="13" name="col-6">
            <a:extLst xmlns:a="http://schemas.openxmlformats.org/drawingml/2006/main">
              <a:ext uri="{FF2B5EF4-FFF2-40B4-BE49-F238E27FC236}">
                <a16:creationId xmlns:a16="http://schemas.microsoft.com/office/drawing/2014/main" id="{2C56843D-6E89-463C-BDC5-04343A571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7</a:t>
            </a:r>
          </a:p>
        </p:txBody>
      </p:sp>
      <p:sp>
        <p:nvSpPr>
          <p:cNvPr id="14" name="col-7">
            <a:extLst xmlns:a="http://schemas.openxmlformats.org/drawingml/2006/main">
              <a:ext uri="{FF2B5EF4-FFF2-40B4-BE49-F238E27FC236}">
                <a16:creationId xmlns:a16="http://schemas.microsoft.com/office/drawing/2014/main" id="{08C1EF16-81FF-4B9C-A78A-7489E3D9B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8</a:t>
            </a:r>
          </a:p>
        </p:txBody>
      </p:sp>
      <p:sp>
        <p:nvSpPr>
          <p:cNvPr id="15" name="col-8">
            <a:extLst xmlns:a="http://schemas.openxmlformats.org/drawingml/2006/main">
              <a:ext uri="{FF2B5EF4-FFF2-40B4-BE49-F238E27FC236}">
                <a16:creationId xmlns:a16="http://schemas.microsoft.com/office/drawing/2014/main" id="{04349827-47FF-46E5-A22D-2FCA9B123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9</a:t>
            </a:r>
          </a:p>
        </p:txBody>
      </p:sp>
      <p:sp>
        <p:nvSpPr>
          <p:cNvPr id="16" name="col-9">
            <a:extLst xmlns:a="http://schemas.openxmlformats.org/drawingml/2006/main">
              <a:ext uri="{FF2B5EF4-FFF2-40B4-BE49-F238E27FC236}">
                <a16:creationId xmlns:a16="http://schemas.microsoft.com/office/drawing/2014/main" id="{FC6EC9F2-D0FA-4204-BA9C-70DF78A44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381125"/>
            <a:ext cx="514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10</a:t>
            </a:r>
          </a:p>
        </p:txBody>
      </p:sp>
      <p:sp>
        <p:nvSpPr>
          <p:cNvPr id="17" name="row-0">
            <a:extLst xmlns:a="http://schemas.openxmlformats.org/drawingml/2006/main">
              <a:ext uri="{FF2B5EF4-FFF2-40B4-BE49-F238E27FC236}">
                <a16:creationId xmlns:a16="http://schemas.microsoft.com/office/drawing/2014/main" id="{7DC364BB-E977-48B1-8A94-B3086B1CC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66875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Финансы</a:t>
            </a:r>
          </a:p>
        </p:txBody>
      </p:sp>
      <p:sp>
        <p:nvSpPr>
          <p:cNvPr id="18" name="hm-0-0">
            <a:extLst xmlns:a="http://schemas.openxmlformats.org/drawingml/2006/main">
              <a:ext uri="{FF2B5EF4-FFF2-40B4-BE49-F238E27FC236}">
                <a16:creationId xmlns:a16="http://schemas.microsoft.com/office/drawing/2014/main" id="{DCCDA90A-68B3-4321-B24E-1E00E194C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hmv-0-0">
            <a:extLst xmlns:a="http://schemas.openxmlformats.org/drawingml/2006/main">
              <a:ext uri="{FF2B5EF4-FFF2-40B4-BE49-F238E27FC236}">
                <a16:creationId xmlns:a16="http://schemas.microsoft.com/office/drawing/2014/main" id="{6E4C8460-42EE-444B-951A-9829AA7D1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0" name="hm-0-1">
            <a:extLst xmlns:a="http://schemas.openxmlformats.org/drawingml/2006/main">
              <a:ext uri="{FF2B5EF4-FFF2-40B4-BE49-F238E27FC236}">
                <a16:creationId xmlns:a16="http://schemas.microsoft.com/office/drawing/2014/main" id="{B38AAA2F-C257-4AE1-93D3-2BF219BC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hmv-0-1">
            <a:extLst xmlns:a="http://schemas.openxmlformats.org/drawingml/2006/main">
              <a:ext uri="{FF2B5EF4-FFF2-40B4-BE49-F238E27FC236}">
                <a16:creationId xmlns:a16="http://schemas.microsoft.com/office/drawing/2014/main" id="{2EA4849A-5190-46FA-ADF0-874153AF3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2" name="hm-0-2">
            <a:extLst xmlns:a="http://schemas.openxmlformats.org/drawingml/2006/main">
              <a:ext uri="{FF2B5EF4-FFF2-40B4-BE49-F238E27FC236}">
                <a16:creationId xmlns:a16="http://schemas.microsoft.com/office/drawing/2014/main" id="{5F8F9E0D-980B-4C8C-9052-D8B3A6AC7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hmv-0-2">
            <a:extLst xmlns:a="http://schemas.openxmlformats.org/drawingml/2006/main">
              <a:ext uri="{FF2B5EF4-FFF2-40B4-BE49-F238E27FC236}">
                <a16:creationId xmlns:a16="http://schemas.microsoft.com/office/drawing/2014/main" id="{10F1C5E4-C945-42D5-9EBA-31FDB854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4" name="hm-0-3">
            <a:extLst xmlns:a="http://schemas.openxmlformats.org/drawingml/2006/main">
              <a:ext uri="{FF2B5EF4-FFF2-40B4-BE49-F238E27FC236}">
                <a16:creationId xmlns:a16="http://schemas.microsoft.com/office/drawing/2014/main" id="{B6B5EEFE-0137-479E-AF19-DB9E1455F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hmv-0-3">
            <a:extLst xmlns:a="http://schemas.openxmlformats.org/drawingml/2006/main">
              <a:ext uri="{FF2B5EF4-FFF2-40B4-BE49-F238E27FC236}">
                <a16:creationId xmlns:a16="http://schemas.microsoft.com/office/drawing/2014/main" id="{B69AB713-24CE-4616-A478-2BA61BFC0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6" name="hm-0-4">
            <a:extLst xmlns:a="http://schemas.openxmlformats.org/drawingml/2006/main">
              <a:ext uri="{FF2B5EF4-FFF2-40B4-BE49-F238E27FC236}">
                <a16:creationId xmlns:a16="http://schemas.microsoft.com/office/drawing/2014/main" id="{6BBF7836-CB0C-46D0-8E5B-5FB2D77B6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" name="hmv-0-4">
            <a:extLst xmlns:a="http://schemas.openxmlformats.org/drawingml/2006/main">
              <a:ext uri="{FF2B5EF4-FFF2-40B4-BE49-F238E27FC236}">
                <a16:creationId xmlns:a16="http://schemas.microsoft.com/office/drawing/2014/main" id="{C5A209F3-CE7E-43DB-8C78-233023A83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8" name="hm-0-5">
            <a:extLst xmlns:a="http://schemas.openxmlformats.org/drawingml/2006/main">
              <a:ext uri="{FF2B5EF4-FFF2-40B4-BE49-F238E27FC236}">
                <a16:creationId xmlns:a16="http://schemas.microsoft.com/office/drawing/2014/main" id="{FD9B557B-27FF-4361-9BA6-813CC91B5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hmv-0-5">
            <a:extLst xmlns:a="http://schemas.openxmlformats.org/drawingml/2006/main">
              <a:ext uri="{FF2B5EF4-FFF2-40B4-BE49-F238E27FC236}">
                <a16:creationId xmlns:a16="http://schemas.microsoft.com/office/drawing/2014/main" id="{7FEFC15E-3DDE-4CD4-BB85-5C1C8184A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30" name="hm-0-6">
            <a:extLst xmlns:a="http://schemas.openxmlformats.org/drawingml/2006/main">
              <a:ext uri="{FF2B5EF4-FFF2-40B4-BE49-F238E27FC236}">
                <a16:creationId xmlns:a16="http://schemas.microsoft.com/office/drawing/2014/main" id="{9A349A09-20AD-480B-B188-9F43B88FD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" name="hmv-0-6">
            <a:extLst xmlns:a="http://schemas.openxmlformats.org/drawingml/2006/main">
              <a:ext uri="{FF2B5EF4-FFF2-40B4-BE49-F238E27FC236}">
                <a16:creationId xmlns:a16="http://schemas.microsoft.com/office/drawing/2014/main" id="{821E68D1-2386-4C6D-AAB9-9564404F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32" name="hm-0-7">
            <a:extLst xmlns:a="http://schemas.openxmlformats.org/drawingml/2006/main">
              <a:ext uri="{FF2B5EF4-FFF2-40B4-BE49-F238E27FC236}">
                <a16:creationId xmlns:a16="http://schemas.microsoft.com/office/drawing/2014/main" id="{6548652E-7830-4D87-B41D-087CF5E24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3" name="hmv-0-7">
            <a:extLst xmlns:a="http://schemas.openxmlformats.org/drawingml/2006/main">
              <a:ext uri="{FF2B5EF4-FFF2-40B4-BE49-F238E27FC236}">
                <a16:creationId xmlns:a16="http://schemas.microsoft.com/office/drawing/2014/main" id="{9E75DB6C-A983-4E4A-9470-32D471CD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34" name="hm-0-8">
            <a:extLst xmlns:a="http://schemas.openxmlformats.org/drawingml/2006/main">
              <a:ext uri="{FF2B5EF4-FFF2-40B4-BE49-F238E27FC236}">
                <a16:creationId xmlns:a16="http://schemas.microsoft.com/office/drawing/2014/main" id="{B7EE50AC-ACB6-4E6D-A3A8-B51134717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5" name="hmv-0-8">
            <a:extLst xmlns:a="http://schemas.openxmlformats.org/drawingml/2006/main">
              <a:ext uri="{FF2B5EF4-FFF2-40B4-BE49-F238E27FC236}">
                <a16:creationId xmlns:a16="http://schemas.microsoft.com/office/drawing/2014/main" id="{2AEA8B46-7469-4E29-A941-078277719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6" name="hm-0-9">
            <a:extLst xmlns:a="http://schemas.openxmlformats.org/drawingml/2006/main">
              <a:ext uri="{FF2B5EF4-FFF2-40B4-BE49-F238E27FC236}">
                <a16:creationId xmlns:a16="http://schemas.microsoft.com/office/drawing/2014/main" id="{520DC054-CDF0-42D2-8B9A-1368312F5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6668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7" name="hmv-0-9">
            <a:extLst xmlns:a="http://schemas.openxmlformats.org/drawingml/2006/main">
              <a:ext uri="{FF2B5EF4-FFF2-40B4-BE49-F238E27FC236}">
                <a16:creationId xmlns:a16="http://schemas.microsoft.com/office/drawing/2014/main" id="{606577E9-171E-45B8-A6B0-163C4D5B1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6668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8" name="row-1">
            <a:extLst xmlns:a="http://schemas.openxmlformats.org/drawingml/2006/main">
              <a:ext uri="{FF2B5EF4-FFF2-40B4-BE49-F238E27FC236}">
                <a16:creationId xmlns:a16="http://schemas.microsoft.com/office/drawing/2014/main" id="{70A420C7-5107-4D97-B481-0F7E3661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38350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Наука</a:t>
            </a:r>
          </a:p>
        </p:txBody>
      </p:sp>
      <p:sp>
        <p:nvSpPr>
          <p:cNvPr id="39" name="hm-1-0">
            <a:extLst xmlns:a="http://schemas.openxmlformats.org/drawingml/2006/main">
              <a:ext uri="{FF2B5EF4-FFF2-40B4-BE49-F238E27FC236}">
                <a16:creationId xmlns:a16="http://schemas.microsoft.com/office/drawing/2014/main" id="{22577BBD-880F-4F2D-8C9F-89E3841E7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" name="hmv-1-0">
            <a:extLst xmlns:a="http://schemas.openxmlformats.org/drawingml/2006/main">
              <a:ext uri="{FF2B5EF4-FFF2-40B4-BE49-F238E27FC236}">
                <a16:creationId xmlns:a16="http://schemas.microsoft.com/office/drawing/2014/main" id="{827050AD-66F8-4836-82C1-1258097BE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41" name="hm-1-1">
            <a:extLst xmlns:a="http://schemas.openxmlformats.org/drawingml/2006/main">
              <a:ext uri="{FF2B5EF4-FFF2-40B4-BE49-F238E27FC236}">
                <a16:creationId xmlns:a16="http://schemas.microsoft.com/office/drawing/2014/main" id="{3FB8D67B-E865-4855-9CA3-A149663A6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" name="hmv-1-1">
            <a:extLst xmlns:a="http://schemas.openxmlformats.org/drawingml/2006/main">
              <a:ext uri="{FF2B5EF4-FFF2-40B4-BE49-F238E27FC236}">
                <a16:creationId xmlns:a16="http://schemas.microsoft.com/office/drawing/2014/main" id="{E9347D4B-3C68-4F3B-9554-4218183F6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43" name="hm-1-2">
            <a:extLst xmlns:a="http://schemas.openxmlformats.org/drawingml/2006/main">
              <a:ext uri="{FF2B5EF4-FFF2-40B4-BE49-F238E27FC236}">
                <a16:creationId xmlns:a16="http://schemas.microsoft.com/office/drawing/2014/main" id="{08721893-DCC9-477E-91D4-0B1F3E7C7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hmv-1-2">
            <a:extLst xmlns:a="http://schemas.openxmlformats.org/drawingml/2006/main">
              <a:ext uri="{FF2B5EF4-FFF2-40B4-BE49-F238E27FC236}">
                <a16:creationId xmlns:a16="http://schemas.microsoft.com/office/drawing/2014/main" id="{C09A23D5-2D22-4823-B34E-9310AAEA0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45" name="hm-1-3">
            <a:extLst xmlns:a="http://schemas.openxmlformats.org/drawingml/2006/main">
              <a:ext uri="{FF2B5EF4-FFF2-40B4-BE49-F238E27FC236}">
                <a16:creationId xmlns:a16="http://schemas.microsoft.com/office/drawing/2014/main" id="{D8C6ABD5-2975-4723-8DD1-01EDBA4CA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" name="hmv-1-3">
            <a:extLst xmlns:a="http://schemas.openxmlformats.org/drawingml/2006/main">
              <a:ext uri="{FF2B5EF4-FFF2-40B4-BE49-F238E27FC236}">
                <a16:creationId xmlns:a16="http://schemas.microsoft.com/office/drawing/2014/main" id="{0EC67DE6-E264-4E93-A681-5383CDD55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47" name="hm-1-4">
            <a:extLst xmlns:a="http://schemas.openxmlformats.org/drawingml/2006/main">
              <a:ext uri="{FF2B5EF4-FFF2-40B4-BE49-F238E27FC236}">
                <a16:creationId xmlns:a16="http://schemas.microsoft.com/office/drawing/2014/main" id="{183DA0E2-1F80-4511-AB09-D72D717D5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" name="hmv-1-4">
            <a:extLst xmlns:a="http://schemas.openxmlformats.org/drawingml/2006/main">
              <a:ext uri="{FF2B5EF4-FFF2-40B4-BE49-F238E27FC236}">
                <a16:creationId xmlns:a16="http://schemas.microsoft.com/office/drawing/2014/main" id="{2BCBCF8F-9AB1-4FA0-8DC6-B2AA6298C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49" name="hm-1-5">
            <a:extLst xmlns:a="http://schemas.openxmlformats.org/drawingml/2006/main">
              <a:ext uri="{FF2B5EF4-FFF2-40B4-BE49-F238E27FC236}">
                <a16:creationId xmlns:a16="http://schemas.microsoft.com/office/drawing/2014/main" id="{08013E17-E65C-4247-ABF9-AC1C54332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0" name="hmv-1-5">
            <a:extLst xmlns:a="http://schemas.openxmlformats.org/drawingml/2006/main">
              <a:ext uri="{FF2B5EF4-FFF2-40B4-BE49-F238E27FC236}">
                <a16:creationId xmlns:a16="http://schemas.microsoft.com/office/drawing/2014/main" id="{4BF0F553-1A0B-4BB9-96A4-CC87F8C08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51" name="hm-1-6">
            <a:extLst xmlns:a="http://schemas.openxmlformats.org/drawingml/2006/main">
              <a:ext uri="{FF2B5EF4-FFF2-40B4-BE49-F238E27FC236}">
                <a16:creationId xmlns:a16="http://schemas.microsoft.com/office/drawing/2014/main" id="{35EE3F74-D146-454C-80CB-ADDFF4239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2" name="hmv-1-6">
            <a:extLst xmlns:a="http://schemas.openxmlformats.org/drawingml/2006/main">
              <a:ext uri="{FF2B5EF4-FFF2-40B4-BE49-F238E27FC236}">
                <a16:creationId xmlns:a16="http://schemas.microsoft.com/office/drawing/2014/main" id="{CFCCC722-C84F-4E54-A337-A89B3D6C4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53" name="hm-1-7">
            <a:extLst xmlns:a="http://schemas.openxmlformats.org/drawingml/2006/main">
              <a:ext uri="{FF2B5EF4-FFF2-40B4-BE49-F238E27FC236}">
                <a16:creationId xmlns:a16="http://schemas.microsoft.com/office/drawing/2014/main" id="{964FF26C-FDA3-4BA1-B19D-337572775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4" name="hmv-1-7">
            <a:extLst xmlns:a="http://schemas.openxmlformats.org/drawingml/2006/main">
              <a:ext uri="{FF2B5EF4-FFF2-40B4-BE49-F238E27FC236}">
                <a16:creationId xmlns:a16="http://schemas.microsoft.com/office/drawing/2014/main" id="{3FB7052C-F282-4782-B744-8B616D23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55" name="hm-1-8">
            <a:extLst xmlns:a="http://schemas.openxmlformats.org/drawingml/2006/main">
              <a:ext uri="{FF2B5EF4-FFF2-40B4-BE49-F238E27FC236}">
                <a16:creationId xmlns:a16="http://schemas.microsoft.com/office/drawing/2014/main" id="{B36765F8-D88D-4770-98C7-22195E682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6" name="hmv-1-8">
            <a:extLst xmlns:a="http://schemas.openxmlformats.org/drawingml/2006/main">
              <a:ext uri="{FF2B5EF4-FFF2-40B4-BE49-F238E27FC236}">
                <a16:creationId xmlns:a16="http://schemas.microsoft.com/office/drawing/2014/main" id="{0510AB6C-7A81-48B0-8BD5-5EDC7FD2C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7" name="hm-1-9">
            <a:extLst xmlns:a="http://schemas.openxmlformats.org/drawingml/2006/main">
              <a:ext uri="{FF2B5EF4-FFF2-40B4-BE49-F238E27FC236}">
                <a16:creationId xmlns:a16="http://schemas.microsoft.com/office/drawing/2014/main" id="{5FCBF02E-060C-4405-8268-20C579CEF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0383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8" name="hmv-1-9">
            <a:extLst xmlns:a="http://schemas.openxmlformats.org/drawingml/2006/main">
              <a:ext uri="{FF2B5EF4-FFF2-40B4-BE49-F238E27FC236}">
                <a16:creationId xmlns:a16="http://schemas.microsoft.com/office/drawing/2014/main" id="{BCB61BD2-4EB6-46C8-A017-24A637A5C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0383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9" name="row-2">
            <a:extLst xmlns:a="http://schemas.openxmlformats.org/drawingml/2006/main">
              <a:ext uri="{FF2B5EF4-FFF2-40B4-BE49-F238E27FC236}">
                <a16:creationId xmlns:a16="http://schemas.microsoft.com/office/drawing/2014/main" id="{D1A5DA87-9EDA-42B7-B644-1419FF63A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409825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Промышленность</a:t>
            </a:r>
          </a:p>
        </p:txBody>
      </p:sp>
      <p:sp>
        <p:nvSpPr>
          <p:cNvPr id="60" name="hm-2-0">
            <a:extLst xmlns:a="http://schemas.openxmlformats.org/drawingml/2006/main">
              <a:ext uri="{FF2B5EF4-FFF2-40B4-BE49-F238E27FC236}">
                <a16:creationId xmlns:a16="http://schemas.microsoft.com/office/drawing/2014/main" id="{7097E431-0CA9-4F29-B6E8-F3B1C831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1" name="hmv-2-0">
            <a:extLst xmlns:a="http://schemas.openxmlformats.org/drawingml/2006/main">
              <a:ext uri="{FF2B5EF4-FFF2-40B4-BE49-F238E27FC236}">
                <a16:creationId xmlns:a16="http://schemas.microsoft.com/office/drawing/2014/main" id="{D67FDDB6-F5CB-43B8-BD24-14EB1209B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62" name="hm-2-1">
            <a:extLst xmlns:a="http://schemas.openxmlformats.org/drawingml/2006/main">
              <a:ext uri="{FF2B5EF4-FFF2-40B4-BE49-F238E27FC236}">
                <a16:creationId xmlns:a16="http://schemas.microsoft.com/office/drawing/2014/main" id="{6D2B2C11-12AB-41BD-95AB-8D297991A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3" name="hmv-2-1">
            <a:extLst xmlns:a="http://schemas.openxmlformats.org/drawingml/2006/main">
              <a:ext uri="{FF2B5EF4-FFF2-40B4-BE49-F238E27FC236}">
                <a16:creationId xmlns:a16="http://schemas.microsoft.com/office/drawing/2014/main" id="{5D4E6D8B-6C57-433A-AF67-E2429E923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4" name="hm-2-2">
            <a:extLst xmlns:a="http://schemas.openxmlformats.org/drawingml/2006/main">
              <a:ext uri="{FF2B5EF4-FFF2-40B4-BE49-F238E27FC236}">
                <a16:creationId xmlns:a16="http://schemas.microsoft.com/office/drawing/2014/main" id="{9AFDA8EC-7B1B-4D9F-A284-C6191DCE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5" name="hmv-2-2">
            <a:extLst xmlns:a="http://schemas.openxmlformats.org/drawingml/2006/main">
              <a:ext uri="{FF2B5EF4-FFF2-40B4-BE49-F238E27FC236}">
                <a16:creationId xmlns:a16="http://schemas.microsoft.com/office/drawing/2014/main" id="{42F483AE-ABA5-4F68-B2FE-4488E08C2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66" name="hm-2-3">
            <a:extLst xmlns:a="http://schemas.openxmlformats.org/drawingml/2006/main">
              <a:ext uri="{FF2B5EF4-FFF2-40B4-BE49-F238E27FC236}">
                <a16:creationId xmlns:a16="http://schemas.microsoft.com/office/drawing/2014/main" id="{7783D277-8A63-41FA-9D50-C3DFBA040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7" name="hmv-2-3">
            <a:extLst xmlns:a="http://schemas.openxmlformats.org/drawingml/2006/main">
              <a:ext uri="{FF2B5EF4-FFF2-40B4-BE49-F238E27FC236}">
                <a16:creationId xmlns:a16="http://schemas.microsoft.com/office/drawing/2014/main" id="{61F4F747-CDE3-4E79-A678-28BF1CE65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68" name="hm-2-4">
            <a:extLst xmlns:a="http://schemas.openxmlformats.org/drawingml/2006/main">
              <a:ext uri="{FF2B5EF4-FFF2-40B4-BE49-F238E27FC236}">
                <a16:creationId xmlns:a16="http://schemas.microsoft.com/office/drawing/2014/main" id="{E9A8CE10-8348-4143-BDBB-1BE6ACFE7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9" name="hmv-2-4">
            <a:extLst xmlns:a="http://schemas.openxmlformats.org/drawingml/2006/main">
              <a:ext uri="{FF2B5EF4-FFF2-40B4-BE49-F238E27FC236}">
                <a16:creationId xmlns:a16="http://schemas.microsoft.com/office/drawing/2014/main" id="{840EA411-8FDA-4C75-A678-979954F9C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0" name="hm-2-5">
            <a:extLst xmlns:a="http://schemas.openxmlformats.org/drawingml/2006/main">
              <a:ext uri="{FF2B5EF4-FFF2-40B4-BE49-F238E27FC236}">
                <a16:creationId xmlns:a16="http://schemas.microsoft.com/office/drawing/2014/main" id="{C5D42423-92C0-4BBE-BC8D-E56A0CEE7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1" name="hmv-2-5">
            <a:extLst xmlns:a="http://schemas.openxmlformats.org/drawingml/2006/main">
              <a:ext uri="{FF2B5EF4-FFF2-40B4-BE49-F238E27FC236}">
                <a16:creationId xmlns:a16="http://schemas.microsoft.com/office/drawing/2014/main" id="{6B0843E2-BBE7-4122-92C6-2052D5E6B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2" name="hm-2-6">
            <a:extLst xmlns:a="http://schemas.openxmlformats.org/drawingml/2006/main">
              <a:ext uri="{FF2B5EF4-FFF2-40B4-BE49-F238E27FC236}">
                <a16:creationId xmlns:a16="http://schemas.microsoft.com/office/drawing/2014/main" id="{82EC04CD-8F14-4FF4-B13D-2FFC5648C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3" name="hmv-2-6">
            <a:extLst xmlns:a="http://schemas.openxmlformats.org/drawingml/2006/main">
              <a:ext uri="{FF2B5EF4-FFF2-40B4-BE49-F238E27FC236}">
                <a16:creationId xmlns:a16="http://schemas.microsoft.com/office/drawing/2014/main" id="{108637B7-BE1C-44F9-829D-D73EFFD7C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74" name="hm-2-7">
            <a:extLst xmlns:a="http://schemas.openxmlformats.org/drawingml/2006/main">
              <a:ext uri="{FF2B5EF4-FFF2-40B4-BE49-F238E27FC236}">
                <a16:creationId xmlns:a16="http://schemas.microsoft.com/office/drawing/2014/main" id="{6CB94ECD-1810-4706-8D3C-40218B70B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5" name="hmv-2-7">
            <a:extLst xmlns:a="http://schemas.openxmlformats.org/drawingml/2006/main">
              <a:ext uri="{FF2B5EF4-FFF2-40B4-BE49-F238E27FC236}">
                <a16:creationId xmlns:a16="http://schemas.microsoft.com/office/drawing/2014/main" id="{3BD87945-AE9E-4EE9-AE13-3BD812DC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6" name="hm-2-8">
            <a:extLst xmlns:a="http://schemas.openxmlformats.org/drawingml/2006/main">
              <a:ext uri="{FF2B5EF4-FFF2-40B4-BE49-F238E27FC236}">
                <a16:creationId xmlns:a16="http://schemas.microsoft.com/office/drawing/2014/main" id="{C972F3FC-431C-4499-BECB-B090BB66E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7" name="hmv-2-8">
            <a:extLst xmlns:a="http://schemas.openxmlformats.org/drawingml/2006/main">
              <a:ext uri="{FF2B5EF4-FFF2-40B4-BE49-F238E27FC236}">
                <a16:creationId xmlns:a16="http://schemas.microsoft.com/office/drawing/2014/main" id="{D38163AC-9366-492C-9F8D-D0E1F17CE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8" name="hm-2-9">
            <a:extLst xmlns:a="http://schemas.openxmlformats.org/drawingml/2006/main">
              <a:ext uri="{FF2B5EF4-FFF2-40B4-BE49-F238E27FC236}">
                <a16:creationId xmlns:a16="http://schemas.microsoft.com/office/drawing/2014/main" id="{D0BD0682-27E3-4118-8D84-A4FE22C66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4098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9" name="hmv-2-9">
            <a:extLst xmlns:a="http://schemas.openxmlformats.org/drawingml/2006/main">
              <a:ext uri="{FF2B5EF4-FFF2-40B4-BE49-F238E27FC236}">
                <a16:creationId xmlns:a16="http://schemas.microsoft.com/office/drawing/2014/main" id="{C9308B8B-87D1-4D6F-B3A6-70D471EEB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4098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80" name="row-3">
            <a:extLst xmlns:a="http://schemas.openxmlformats.org/drawingml/2006/main">
              <a:ext uri="{FF2B5EF4-FFF2-40B4-BE49-F238E27FC236}">
                <a16:creationId xmlns:a16="http://schemas.microsoft.com/office/drawing/2014/main" id="{ECCEF080-84CB-41D8-85AD-D562D2729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81300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Энергия</a:t>
            </a:r>
          </a:p>
        </p:txBody>
      </p:sp>
      <p:sp>
        <p:nvSpPr>
          <p:cNvPr id="81" name="hm-3-0">
            <a:extLst xmlns:a="http://schemas.openxmlformats.org/drawingml/2006/main">
              <a:ext uri="{FF2B5EF4-FFF2-40B4-BE49-F238E27FC236}">
                <a16:creationId xmlns:a16="http://schemas.microsoft.com/office/drawing/2014/main" id="{BBE22C3A-3317-4791-853B-61A9FE35E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2" name="hmv-3-0">
            <a:extLst xmlns:a="http://schemas.openxmlformats.org/drawingml/2006/main">
              <a:ext uri="{FF2B5EF4-FFF2-40B4-BE49-F238E27FC236}">
                <a16:creationId xmlns:a16="http://schemas.microsoft.com/office/drawing/2014/main" id="{80BF156C-9832-4CD0-BD34-31362ADB6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83" name="hm-3-1">
            <a:extLst xmlns:a="http://schemas.openxmlformats.org/drawingml/2006/main">
              <a:ext uri="{FF2B5EF4-FFF2-40B4-BE49-F238E27FC236}">
                <a16:creationId xmlns:a16="http://schemas.microsoft.com/office/drawing/2014/main" id="{FB99148C-190C-4C1F-97BE-6AFB904EE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4" name="hmv-3-1">
            <a:extLst xmlns:a="http://schemas.openxmlformats.org/drawingml/2006/main">
              <a:ext uri="{FF2B5EF4-FFF2-40B4-BE49-F238E27FC236}">
                <a16:creationId xmlns:a16="http://schemas.microsoft.com/office/drawing/2014/main" id="{7ABAFD90-71A3-49D5-9B97-18754BC9F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85" name="hm-3-2">
            <a:extLst xmlns:a="http://schemas.openxmlformats.org/drawingml/2006/main">
              <a:ext uri="{FF2B5EF4-FFF2-40B4-BE49-F238E27FC236}">
                <a16:creationId xmlns:a16="http://schemas.microsoft.com/office/drawing/2014/main" id="{D0FAB1C2-92CC-4675-AAFD-E8F9DA2F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6" name="hmv-3-2">
            <a:extLst xmlns:a="http://schemas.openxmlformats.org/drawingml/2006/main">
              <a:ext uri="{FF2B5EF4-FFF2-40B4-BE49-F238E27FC236}">
                <a16:creationId xmlns:a16="http://schemas.microsoft.com/office/drawing/2014/main" id="{3719383D-489B-49F3-A1D0-F7CFB90F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87" name="hm-3-3">
            <a:extLst xmlns:a="http://schemas.openxmlformats.org/drawingml/2006/main">
              <a:ext uri="{FF2B5EF4-FFF2-40B4-BE49-F238E27FC236}">
                <a16:creationId xmlns:a16="http://schemas.microsoft.com/office/drawing/2014/main" id="{E1D80F6B-2918-4BD5-92DE-2BA7F0422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8" name="hmv-3-3">
            <a:extLst xmlns:a="http://schemas.openxmlformats.org/drawingml/2006/main">
              <a:ext uri="{FF2B5EF4-FFF2-40B4-BE49-F238E27FC236}">
                <a16:creationId xmlns:a16="http://schemas.microsoft.com/office/drawing/2014/main" id="{19C5BA45-9067-4F29-948F-05959F9B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9" name="hm-3-4">
            <a:extLst xmlns:a="http://schemas.openxmlformats.org/drawingml/2006/main">
              <a:ext uri="{FF2B5EF4-FFF2-40B4-BE49-F238E27FC236}">
                <a16:creationId xmlns:a16="http://schemas.microsoft.com/office/drawing/2014/main" id="{E111DAF7-D71C-4441-9B29-8E99F82C0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0" name="hmv-3-4">
            <a:extLst xmlns:a="http://schemas.openxmlformats.org/drawingml/2006/main">
              <a:ext uri="{FF2B5EF4-FFF2-40B4-BE49-F238E27FC236}">
                <a16:creationId xmlns:a16="http://schemas.microsoft.com/office/drawing/2014/main" id="{DB33FAE0-4E05-4F3D-B268-09F55497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91" name="hm-3-5">
            <a:extLst xmlns:a="http://schemas.openxmlformats.org/drawingml/2006/main">
              <a:ext uri="{FF2B5EF4-FFF2-40B4-BE49-F238E27FC236}">
                <a16:creationId xmlns:a16="http://schemas.microsoft.com/office/drawing/2014/main" id="{E7421FDA-3395-4806-96BF-509D1BCF2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2" name="hmv-3-5">
            <a:extLst xmlns:a="http://schemas.openxmlformats.org/drawingml/2006/main">
              <a:ext uri="{FF2B5EF4-FFF2-40B4-BE49-F238E27FC236}">
                <a16:creationId xmlns:a16="http://schemas.microsoft.com/office/drawing/2014/main" id="{6827DE9A-F5F0-4DF8-867C-34D17CC7D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93" name="hm-3-6">
            <a:extLst xmlns:a="http://schemas.openxmlformats.org/drawingml/2006/main">
              <a:ext uri="{FF2B5EF4-FFF2-40B4-BE49-F238E27FC236}">
                <a16:creationId xmlns:a16="http://schemas.microsoft.com/office/drawing/2014/main" id="{8C651827-E998-4548-B42A-C28BE8FE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4" name="hmv-3-6">
            <a:extLst xmlns:a="http://schemas.openxmlformats.org/drawingml/2006/main">
              <a:ext uri="{FF2B5EF4-FFF2-40B4-BE49-F238E27FC236}">
                <a16:creationId xmlns:a16="http://schemas.microsoft.com/office/drawing/2014/main" id="{9913051A-1384-4631-B3DC-7CBB0258C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5" name="hm-3-7">
            <a:extLst xmlns:a="http://schemas.openxmlformats.org/drawingml/2006/main">
              <a:ext uri="{FF2B5EF4-FFF2-40B4-BE49-F238E27FC236}">
                <a16:creationId xmlns:a16="http://schemas.microsoft.com/office/drawing/2014/main" id="{0AB353C1-62C9-4578-8D41-D053F0A56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6" name="hmv-3-7">
            <a:extLst xmlns:a="http://schemas.openxmlformats.org/drawingml/2006/main">
              <a:ext uri="{FF2B5EF4-FFF2-40B4-BE49-F238E27FC236}">
                <a16:creationId xmlns:a16="http://schemas.microsoft.com/office/drawing/2014/main" id="{A4EDEA78-C9D0-45D7-A46B-A7DE5CEAA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97" name="hm-3-8">
            <a:extLst xmlns:a="http://schemas.openxmlformats.org/drawingml/2006/main">
              <a:ext uri="{FF2B5EF4-FFF2-40B4-BE49-F238E27FC236}">
                <a16:creationId xmlns:a16="http://schemas.microsoft.com/office/drawing/2014/main" id="{058E6F5A-852C-49E6-B85A-4B0510985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8" name="hmv-3-8">
            <a:extLst xmlns:a="http://schemas.openxmlformats.org/drawingml/2006/main">
              <a:ext uri="{FF2B5EF4-FFF2-40B4-BE49-F238E27FC236}">
                <a16:creationId xmlns:a16="http://schemas.microsoft.com/office/drawing/2014/main" id="{32EC9270-6A8C-4D09-8006-C5D1F4767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9" name="hm-3-9">
            <a:extLst xmlns:a="http://schemas.openxmlformats.org/drawingml/2006/main">
              <a:ext uri="{FF2B5EF4-FFF2-40B4-BE49-F238E27FC236}">
                <a16:creationId xmlns:a16="http://schemas.microsoft.com/office/drawing/2014/main" id="{02BD25A1-61B4-4E98-8458-373665943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7813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0" name="hmv-3-9">
            <a:extLst xmlns:a="http://schemas.openxmlformats.org/drawingml/2006/main">
              <a:ext uri="{FF2B5EF4-FFF2-40B4-BE49-F238E27FC236}">
                <a16:creationId xmlns:a16="http://schemas.microsoft.com/office/drawing/2014/main" id="{105ADEFC-2B11-4802-9BF4-6ABEA16CB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7813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01" name="row-4">
            <a:extLst xmlns:a="http://schemas.openxmlformats.org/drawingml/2006/main">
              <a:ext uri="{FF2B5EF4-FFF2-40B4-BE49-F238E27FC236}">
                <a16:creationId xmlns:a16="http://schemas.microsoft.com/office/drawing/2014/main" id="{D0FFF659-7D1E-4A9A-A0B5-258DABDDC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52775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Транспорт</a:t>
            </a:r>
          </a:p>
        </p:txBody>
      </p:sp>
      <p:sp>
        <p:nvSpPr>
          <p:cNvPr id="102" name="hm-4-0">
            <a:extLst xmlns:a="http://schemas.openxmlformats.org/drawingml/2006/main">
              <a:ext uri="{FF2B5EF4-FFF2-40B4-BE49-F238E27FC236}">
                <a16:creationId xmlns:a16="http://schemas.microsoft.com/office/drawing/2014/main" id="{1675223E-9D6D-40C5-B9D2-FB7080B34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3" name="hmv-4-0">
            <a:extLst xmlns:a="http://schemas.openxmlformats.org/drawingml/2006/main">
              <a:ext uri="{FF2B5EF4-FFF2-40B4-BE49-F238E27FC236}">
                <a16:creationId xmlns:a16="http://schemas.microsoft.com/office/drawing/2014/main" id="{8E8A7EF5-5800-4A10-ACD9-5863E02C9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04" name="hm-4-1">
            <a:extLst xmlns:a="http://schemas.openxmlformats.org/drawingml/2006/main">
              <a:ext uri="{FF2B5EF4-FFF2-40B4-BE49-F238E27FC236}">
                <a16:creationId xmlns:a16="http://schemas.microsoft.com/office/drawing/2014/main" id="{AE74700E-FB57-4903-92E3-91FEC975C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5" name="hmv-4-1">
            <a:extLst xmlns:a="http://schemas.openxmlformats.org/drawingml/2006/main">
              <a:ext uri="{FF2B5EF4-FFF2-40B4-BE49-F238E27FC236}">
                <a16:creationId xmlns:a16="http://schemas.microsoft.com/office/drawing/2014/main" id="{A88665B9-F2CD-4AEB-9A84-795E22E09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06" name="hm-4-2">
            <a:extLst xmlns:a="http://schemas.openxmlformats.org/drawingml/2006/main">
              <a:ext uri="{FF2B5EF4-FFF2-40B4-BE49-F238E27FC236}">
                <a16:creationId xmlns:a16="http://schemas.microsoft.com/office/drawing/2014/main" id="{AD0D1A84-2EC2-4513-9EFF-EAB25E833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7" name="hmv-4-2">
            <a:extLst xmlns:a="http://schemas.openxmlformats.org/drawingml/2006/main">
              <a:ext uri="{FF2B5EF4-FFF2-40B4-BE49-F238E27FC236}">
                <a16:creationId xmlns:a16="http://schemas.microsoft.com/office/drawing/2014/main" id="{E6DF1F62-267C-4DA2-9414-7B54CE27D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08" name="hm-4-3">
            <a:extLst xmlns:a="http://schemas.openxmlformats.org/drawingml/2006/main">
              <a:ext uri="{FF2B5EF4-FFF2-40B4-BE49-F238E27FC236}">
                <a16:creationId xmlns:a16="http://schemas.microsoft.com/office/drawing/2014/main" id="{55970DBA-8A46-4019-9926-F7380A497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9" name="hmv-4-3">
            <a:extLst xmlns:a="http://schemas.openxmlformats.org/drawingml/2006/main">
              <a:ext uri="{FF2B5EF4-FFF2-40B4-BE49-F238E27FC236}">
                <a16:creationId xmlns:a16="http://schemas.microsoft.com/office/drawing/2014/main" id="{CECC8706-354A-4565-9594-27197A0C2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10" name="hm-4-4">
            <a:extLst xmlns:a="http://schemas.openxmlformats.org/drawingml/2006/main">
              <a:ext uri="{FF2B5EF4-FFF2-40B4-BE49-F238E27FC236}">
                <a16:creationId xmlns:a16="http://schemas.microsoft.com/office/drawing/2014/main" id="{DEA5B6B6-BA22-4D71-A863-111D3B9A1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1" name="hmv-4-4">
            <a:extLst xmlns:a="http://schemas.openxmlformats.org/drawingml/2006/main">
              <a:ext uri="{FF2B5EF4-FFF2-40B4-BE49-F238E27FC236}">
                <a16:creationId xmlns:a16="http://schemas.microsoft.com/office/drawing/2014/main" id="{DCCFF39A-EFCF-4F0C-9172-D72CF7F4B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12" name="hm-4-5">
            <a:extLst xmlns:a="http://schemas.openxmlformats.org/drawingml/2006/main">
              <a:ext uri="{FF2B5EF4-FFF2-40B4-BE49-F238E27FC236}">
                <a16:creationId xmlns:a16="http://schemas.microsoft.com/office/drawing/2014/main" id="{8DB6596F-334D-411D-B238-576155100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3" name="hmv-4-5">
            <a:extLst xmlns:a="http://schemas.openxmlformats.org/drawingml/2006/main">
              <a:ext uri="{FF2B5EF4-FFF2-40B4-BE49-F238E27FC236}">
                <a16:creationId xmlns:a16="http://schemas.microsoft.com/office/drawing/2014/main" id="{FD025C47-47A7-43FF-9EC4-F80EFB124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14" name="hm-4-6">
            <a:extLst xmlns:a="http://schemas.openxmlformats.org/drawingml/2006/main">
              <a:ext uri="{FF2B5EF4-FFF2-40B4-BE49-F238E27FC236}">
                <a16:creationId xmlns:a16="http://schemas.microsoft.com/office/drawing/2014/main" id="{7369D46D-4F3A-4D5B-A6E4-52002E0C6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5" name="hmv-4-6">
            <a:extLst xmlns:a="http://schemas.openxmlformats.org/drawingml/2006/main">
              <a:ext uri="{FF2B5EF4-FFF2-40B4-BE49-F238E27FC236}">
                <a16:creationId xmlns:a16="http://schemas.microsoft.com/office/drawing/2014/main" id="{AB28DDEB-505F-42DF-A441-3D2374E6A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6" name="hm-4-7">
            <a:extLst xmlns:a="http://schemas.openxmlformats.org/drawingml/2006/main">
              <a:ext uri="{FF2B5EF4-FFF2-40B4-BE49-F238E27FC236}">
                <a16:creationId xmlns:a16="http://schemas.microsoft.com/office/drawing/2014/main" id="{A756F8F4-4EE3-4DC6-9607-E816FF60C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7" name="hmv-4-7">
            <a:extLst xmlns:a="http://schemas.openxmlformats.org/drawingml/2006/main">
              <a:ext uri="{FF2B5EF4-FFF2-40B4-BE49-F238E27FC236}">
                <a16:creationId xmlns:a16="http://schemas.microsoft.com/office/drawing/2014/main" id="{5B5C5820-A459-4F21-8E83-1611CF61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8" name="hm-4-8">
            <a:extLst xmlns:a="http://schemas.openxmlformats.org/drawingml/2006/main">
              <a:ext uri="{FF2B5EF4-FFF2-40B4-BE49-F238E27FC236}">
                <a16:creationId xmlns:a16="http://schemas.microsoft.com/office/drawing/2014/main" id="{3ACE2EAB-7EA5-4E9E-9059-48384F200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9" name="hmv-4-8">
            <a:extLst xmlns:a="http://schemas.openxmlformats.org/drawingml/2006/main">
              <a:ext uri="{FF2B5EF4-FFF2-40B4-BE49-F238E27FC236}">
                <a16:creationId xmlns:a16="http://schemas.microsoft.com/office/drawing/2014/main" id="{B33DA331-6CB6-4DDC-B781-1A5C1235F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20" name="hm-4-9">
            <a:extLst xmlns:a="http://schemas.openxmlformats.org/drawingml/2006/main">
              <a:ext uri="{FF2B5EF4-FFF2-40B4-BE49-F238E27FC236}">
                <a16:creationId xmlns:a16="http://schemas.microsoft.com/office/drawing/2014/main" id="{85B8F3EB-9170-4111-8C15-B9B909779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1527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1" name="hmv-4-9">
            <a:extLst xmlns:a="http://schemas.openxmlformats.org/drawingml/2006/main">
              <a:ext uri="{FF2B5EF4-FFF2-40B4-BE49-F238E27FC236}">
                <a16:creationId xmlns:a16="http://schemas.microsoft.com/office/drawing/2014/main" id="{B01C628E-B398-4593-B197-BB3720FE4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1527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22" name="row-5">
            <a:extLst xmlns:a="http://schemas.openxmlformats.org/drawingml/2006/main">
              <a:ext uri="{FF2B5EF4-FFF2-40B4-BE49-F238E27FC236}">
                <a16:creationId xmlns:a16="http://schemas.microsoft.com/office/drawing/2014/main" id="{CE4AC56C-210E-4405-B470-1E0AAF76C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24250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АПК</a:t>
            </a:r>
          </a:p>
        </p:txBody>
      </p:sp>
      <p:sp>
        <p:nvSpPr>
          <p:cNvPr id="123" name="hm-5-0">
            <a:extLst xmlns:a="http://schemas.openxmlformats.org/drawingml/2006/main">
              <a:ext uri="{FF2B5EF4-FFF2-40B4-BE49-F238E27FC236}">
                <a16:creationId xmlns:a16="http://schemas.microsoft.com/office/drawing/2014/main" id="{BC9BEDC5-6C8F-4FE1-A609-0E02D2B9F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4" name="hmv-5-0">
            <a:extLst xmlns:a="http://schemas.openxmlformats.org/drawingml/2006/main">
              <a:ext uri="{FF2B5EF4-FFF2-40B4-BE49-F238E27FC236}">
                <a16:creationId xmlns:a16="http://schemas.microsoft.com/office/drawing/2014/main" id="{ED9E87C0-5F11-4069-A611-9D0C12792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5" name="hm-5-1">
            <a:extLst xmlns:a="http://schemas.openxmlformats.org/drawingml/2006/main">
              <a:ext uri="{FF2B5EF4-FFF2-40B4-BE49-F238E27FC236}">
                <a16:creationId xmlns:a16="http://schemas.microsoft.com/office/drawing/2014/main" id="{7C0E323D-C6D0-4AB3-8ECF-BDF25ECBC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6" name="hmv-5-1">
            <a:extLst xmlns:a="http://schemas.openxmlformats.org/drawingml/2006/main">
              <a:ext uri="{FF2B5EF4-FFF2-40B4-BE49-F238E27FC236}">
                <a16:creationId xmlns:a16="http://schemas.microsoft.com/office/drawing/2014/main" id="{E2E942E4-57F5-4EEA-A3F7-7F1622B5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27" name="hm-5-2">
            <a:extLst xmlns:a="http://schemas.openxmlformats.org/drawingml/2006/main">
              <a:ext uri="{FF2B5EF4-FFF2-40B4-BE49-F238E27FC236}">
                <a16:creationId xmlns:a16="http://schemas.microsoft.com/office/drawing/2014/main" id="{30C78CEC-A433-4CCD-856F-5DD6EB141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8" name="hmv-5-2">
            <a:extLst xmlns:a="http://schemas.openxmlformats.org/drawingml/2006/main">
              <a:ext uri="{FF2B5EF4-FFF2-40B4-BE49-F238E27FC236}">
                <a16:creationId xmlns:a16="http://schemas.microsoft.com/office/drawing/2014/main" id="{DA89C215-2267-4CC9-93C3-087F900B7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29" name="hm-5-3">
            <a:extLst xmlns:a="http://schemas.openxmlformats.org/drawingml/2006/main">
              <a:ext uri="{FF2B5EF4-FFF2-40B4-BE49-F238E27FC236}">
                <a16:creationId xmlns:a16="http://schemas.microsoft.com/office/drawing/2014/main" id="{AA5D0DDE-F512-44BA-A3A5-821D90ED2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0" name="hmv-5-3">
            <a:extLst xmlns:a="http://schemas.openxmlformats.org/drawingml/2006/main">
              <a:ext uri="{FF2B5EF4-FFF2-40B4-BE49-F238E27FC236}">
                <a16:creationId xmlns:a16="http://schemas.microsoft.com/office/drawing/2014/main" id="{5A018AB9-4B78-4E22-88E6-6E1FE6F6C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1" name="hm-5-4">
            <a:extLst xmlns:a="http://schemas.openxmlformats.org/drawingml/2006/main">
              <a:ext uri="{FF2B5EF4-FFF2-40B4-BE49-F238E27FC236}">
                <a16:creationId xmlns:a16="http://schemas.microsoft.com/office/drawing/2014/main" id="{6960D396-2F99-4781-8A1D-085D3FF98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2" name="hmv-5-4">
            <a:extLst xmlns:a="http://schemas.openxmlformats.org/drawingml/2006/main">
              <a:ext uri="{FF2B5EF4-FFF2-40B4-BE49-F238E27FC236}">
                <a16:creationId xmlns:a16="http://schemas.microsoft.com/office/drawing/2014/main" id="{E0BD2BEF-8165-4FCE-84FA-609DD9879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33" name="hm-5-5">
            <a:extLst xmlns:a="http://schemas.openxmlformats.org/drawingml/2006/main">
              <a:ext uri="{FF2B5EF4-FFF2-40B4-BE49-F238E27FC236}">
                <a16:creationId xmlns:a16="http://schemas.microsoft.com/office/drawing/2014/main" id="{C19FCCB0-5D8C-44FC-A797-2160D9228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4" name="hmv-5-5">
            <a:extLst xmlns:a="http://schemas.openxmlformats.org/drawingml/2006/main">
              <a:ext uri="{FF2B5EF4-FFF2-40B4-BE49-F238E27FC236}">
                <a16:creationId xmlns:a16="http://schemas.microsoft.com/office/drawing/2014/main" id="{B63F69BA-097D-4A83-83FC-8965F6B63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35" name="hm-5-6">
            <a:extLst xmlns:a="http://schemas.openxmlformats.org/drawingml/2006/main">
              <a:ext uri="{FF2B5EF4-FFF2-40B4-BE49-F238E27FC236}">
                <a16:creationId xmlns:a16="http://schemas.microsoft.com/office/drawing/2014/main" id="{E5F6AB70-07D2-415A-990B-60F317851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6" name="hmv-5-6">
            <a:extLst xmlns:a="http://schemas.openxmlformats.org/drawingml/2006/main">
              <a:ext uri="{FF2B5EF4-FFF2-40B4-BE49-F238E27FC236}">
                <a16:creationId xmlns:a16="http://schemas.microsoft.com/office/drawing/2014/main" id="{3971B9AB-D402-4C57-B9CD-7B62367E9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37" name="hm-5-7">
            <a:extLst xmlns:a="http://schemas.openxmlformats.org/drawingml/2006/main">
              <a:ext uri="{FF2B5EF4-FFF2-40B4-BE49-F238E27FC236}">
                <a16:creationId xmlns:a16="http://schemas.microsoft.com/office/drawing/2014/main" id="{937021F1-17EB-472F-BF56-6F39115E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8" name="hmv-5-7">
            <a:extLst xmlns:a="http://schemas.openxmlformats.org/drawingml/2006/main">
              <a:ext uri="{FF2B5EF4-FFF2-40B4-BE49-F238E27FC236}">
                <a16:creationId xmlns:a16="http://schemas.microsoft.com/office/drawing/2014/main" id="{4BACD22E-673D-498A-9129-D6E1DFA15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9" name="hm-5-8">
            <a:extLst xmlns:a="http://schemas.openxmlformats.org/drawingml/2006/main">
              <a:ext uri="{FF2B5EF4-FFF2-40B4-BE49-F238E27FC236}">
                <a16:creationId xmlns:a16="http://schemas.microsoft.com/office/drawing/2014/main" id="{996220FC-4902-4EA6-AC6B-7EEB54AE1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0" name="hmv-5-8">
            <a:extLst xmlns:a="http://schemas.openxmlformats.org/drawingml/2006/main">
              <a:ext uri="{FF2B5EF4-FFF2-40B4-BE49-F238E27FC236}">
                <a16:creationId xmlns:a16="http://schemas.microsoft.com/office/drawing/2014/main" id="{C470787C-C129-4828-9487-3638FA1D1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41" name="hm-5-9">
            <a:extLst xmlns:a="http://schemas.openxmlformats.org/drawingml/2006/main">
              <a:ext uri="{FF2B5EF4-FFF2-40B4-BE49-F238E27FC236}">
                <a16:creationId xmlns:a16="http://schemas.microsoft.com/office/drawing/2014/main" id="{F9B57ED5-B825-406F-B539-AB0082AF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5242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2" name="hmv-5-9">
            <a:extLst xmlns:a="http://schemas.openxmlformats.org/drawingml/2006/main">
              <a:ext uri="{FF2B5EF4-FFF2-40B4-BE49-F238E27FC236}">
                <a16:creationId xmlns:a16="http://schemas.microsoft.com/office/drawing/2014/main" id="{52707E5D-470D-42CC-8A06-97E7C6134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5242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43" name="row-6">
            <a:extLst xmlns:a="http://schemas.openxmlformats.org/drawingml/2006/main">
              <a:ext uri="{FF2B5EF4-FFF2-40B4-BE49-F238E27FC236}">
                <a16:creationId xmlns:a16="http://schemas.microsoft.com/office/drawing/2014/main" id="{2286A293-39D2-48D9-84B2-25B5562EF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95725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Здоровье</a:t>
            </a:r>
          </a:p>
        </p:txBody>
      </p:sp>
      <p:sp>
        <p:nvSpPr>
          <p:cNvPr id="144" name="hm-6-0">
            <a:extLst xmlns:a="http://schemas.openxmlformats.org/drawingml/2006/main">
              <a:ext uri="{FF2B5EF4-FFF2-40B4-BE49-F238E27FC236}">
                <a16:creationId xmlns:a16="http://schemas.microsoft.com/office/drawing/2014/main" id="{20062DE2-A663-45D2-AC69-E8E761B7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5" name="hmv-6-0">
            <a:extLst xmlns:a="http://schemas.openxmlformats.org/drawingml/2006/main">
              <a:ext uri="{FF2B5EF4-FFF2-40B4-BE49-F238E27FC236}">
                <a16:creationId xmlns:a16="http://schemas.microsoft.com/office/drawing/2014/main" id="{1209D5B1-EA93-4551-B6EB-1F29377D2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46" name="hm-6-1">
            <a:extLst xmlns:a="http://schemas.openxmlformats.org/drawingml/2006/main">
              <a:ext uri="{FF2B5EF4-FFF2-40B4-BE49-F238E27FC236}">
                <a16:creationId xmlns:a16="http://schemas.microsoft.com/office/drawing/2014/main" id="{CFB17257-9F24-424B-85EE-8D70009F8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7" name="hmv-6-1">
            <a:extLst xmlns:a="http://schemas.openxmlformats.org/drawingml/2006/main">
              <a:ext uri="{FF2B5EF4-FFF2-40B4-BE49-F238E27FC236}">
                <a16:creationId xmlns:a16="http://schemas.microsoft.com/office/drawing/2014/main" id="{7943B272-FCDB-4620-9C9E-9A416848D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48" name="hm-6-2">
            <a:extLst xmlns:a="http://schemas.openxmlformats.org/drawingml/2006/main">
              <a:ext uri="{FF2B5EF4-FFF2-40B4-BE49-F238E27FC236}">
                <a16:creationId xmlns:a16="http://schemas.microsoft.com/office/drawing/2014/main" id="{9B2DA35C-AFEE-42DA-8FA1-F4ACC57CC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9" name="hmv-6-2">
            <a:extLst xmlns:a="http://schemas.openxmlformats.org/drawingml/2006/main">
              <a:ext uri="{FF2B5EF4-FFF2-40B4-BE49-F238E27FC236}">
                <a16:creationId xmlns:a16="http://schemas.microsoft.com/office/drawing/2014/main" id="{3F777E05-B401-4D35-8722-19136C8FF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50" name="hm-6-3">
            <a:extLst xmlns:a="http://schemas.openxmlformats.org/drawingml/2006/main">
              <a:ext uri="{FF2B5EF4-FFF2-40B4-BE49-F238E27FC236}">
                <a16:creationId xmlns:a16="http://schemas.microsoft.com/office/drawing/2014/main" id="{DD52C29E-EB3E-4EFB-968D-98DBF8300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1" name="hmv-6-3">
            <a:extLst xmlns:a="http://schemas.openxmlformats.org/drawingml/2006/main">
              <a:ext uri="{FF2B5EF4-FFF2-40B4-BE49-F238E27FC236}">
                <a16:creationId xmlns:a16="http://schemas.microsoft.com/office/drawing/2014/main" id="{B63E7E70-023F-4FCB-A186-9F208A20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52" name="hm-6-4">
            <a:extLst xmlns:a="http://schemas.openxmlformats.org/drawingml/2006/main">
              <a:ext uri="{FF2B5EF4-FFF2-40B4-BE49-F238E27FC236}">
                <a16:creationId xmlns:a16="http://schemas.microsoft.com/office/drawing/2014/main" id="{D243190D-28D1-4C94-BF64-9CDAEF9A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3" name="hmv-6-4">
            <a:extLst xmlns:a="http://schemas.openxmlformats.org/drawingml/2006/main">
              <a:ext uri="{FF2B5EF4-FFF2-40B4-BE49-F238E27FC236}">
                <a16:creationId xmlns:a16="http://schemas.microsoft.com/office/drawing/2014/main" id="{5E642FDF-A3DC-456B-BF21-5939FFE06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54" name="hm-6-5">
            <a:extLst xmlns:a="http://schemas.openxmlformats.org/drawingml/2006/main">
              <a:ext uri="{FF2B5EF4-FFF2-40B4-BE49-F238E27FC236}">
                <a16:creationId xmlns:a16="http://schemas.microsoft.com/office/drawing/2014/main" id="{3139690A-3394-4A6B-B36E-99E6A3619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5" name="hmv-6-5">
            <a:extLst xmlns:a="http://schemas.openxmlformats.org/drawingml/2006/main">
              <a:ext uri="{FF2B5EF4-FFF2-40B4-BE49-F238E27FC236}">
                <a16:creationId xmlns:a16="http://schemas.microsoft.com/office/drawing/2014/main" id="{16FC9141-9687-4506-8A25-165EBEF8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56" name="hm-6-6">
            <a:extLst xmlns:a="http://schemas.openxmlformats.org/drawingml/2006/main">
              <a:ext uri="{FF2B5EF4-FFF2-40B4-BE49-F238E27FC236}">
                <a16:creationId xmlns:a16="http://schemas.microsoft.com/office/drawing/2014/main" id="{76CACB32-FE8E-4E43-B9BB-A7209EEB6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7" name="hmv-6-6">
            <a:extLst xmlns:a="http://schemas.openxmlformats.org/drawingml/2006/main">
              <a:ext uri="{FF2B5EF4-FFF2-40B4-BE49-F238E27FC236}">
                <a16:creationId xmlns:a16="http://schemas.microsoft.com/office/drawing/2014/main" id="{6FFD6AE4-6E35-4E81-969F-E39F1DE71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58" name="hm-6-7">
            <a:extLst xmlns:a="http://schemas.openxmlformats.org/drawingml/2006/main">
              <a:ext uri="{FF2B5EF4-FFF2-40B4-BE49-F238E27FC236}">
                <a16:creationId xmlns:a16="http://schemas.microsoft.com/office/drawing/2014/main" id="{4E1587F3-B75E-4B1B-B20C-73DCCDE18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9" name="hmv-6-7">
            <a:extLst xmlns:a="http://schemas.openxmlformats.org/drawingml/2006/main">
              <a:ext uri="{FF2B5EF4-FFF2-40B4-BE49-F238E27FC236}">
                <a16:creationId xmlns:a16="http://schemas.microsoft.com/office/drawing/2014/main" id="{270F896C-9A32-42D3-A5DB-08DA17C74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60" name="hm-6-8">
            <a:extLst xmlns:a="http://schemas.openxmlformats.org/drawingml/2006/main">
              <a:ext uri="{FF2B5EF4-FFF2-40B4-BE49-F238E27FC236}">
                <a16:creationId xmlns:a16="http://schemas.microsoft.com/office/drawing/2014/main" id="{39843A70-CC3F-49AE-9190-C74E36DE3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1" name="hmv-6-8">
            <a:extLst xmlns:a="http://schemas.openxmlformats.org/drawingml/2006/main">
              <a:ext uri="{FF2B5EF4-FFF2-40B4-BE49-F238E27FC236}">
                <a16:creationId xmlns:a16="http://schemas.microsoft.com/office/drawing/2014/main" id="{CD1F9B8A-0F22-469F-800B-3018A9D45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62" name="hm-6-9">
            <a:extLst xmlns:a="http://schemas.openxmlformats.org/drawingml/2006/main">
              <a:ext uri="{FF2B5EF4-FFF2-40B4-BE49-F238E27FC236}">
                <a16:creationId xmlns:a16="http://schemas.microsoft.com/office/drawing/2014/main" id="{DA16BD5A-4595-4D5C-9160-0A3435D51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89572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3" name="hmv-6-9">
            <a:extLst xmlns:a="http://schemas.openxmlformats.org/drawingml/2006/main">
              <a:ext uri="{FF2B5EF4-FFF2-40B4-BE49-F238E27FC236}">
                <a16:creationId xmlns:a16="http://schemas.microsoft.com/office/drawing/2014/main" id="{458C0021-6A23-4B66-8765-E8ADE38D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89572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64" name="row-7">
            <a:extLst xmlns:a="http://schemas.openxmlformats.org/drawingml/2006/main">
              <a:ext uri="{FF2B5EF4-FFF2-40B4-BE49-F238E27FC236}">
                <a16:creationId xmlns:a16="http://schemas.microsoft.com/office/drawing/2014/main" id="{49C42274-E6CD-47AA-94E8-31B63AEC3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67200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Безопасность</a:t>
            </a:r>
          </a:p>
        </p:txBody>
      </p:sp>
      <p:sp>
        <p:nvSpPr>
          <p:cNvPr id="165" name="hm-7-0">
            <a:extLst xmlns:a="http://schemas.openxmlformats.org/drawingml/2006/main">
              <a:ext uri="{FF2B5EF4-FFF2-40B4-BE49-F238E27FC236}">
                <a16:creationId xmlns:a16="http://schemas.microsoft.com/office/drawing/2014/main" id="{AFC66B88-21F2-46F3-B1DD-AB12B2D94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6" name="hmv-7-0">
            <a:extLst xmlns:a="http://schemas.openxmlformats.org/drawingml/2006/main">
              <a:ext uri="{FF2B5EF4-FFF2-40B4-BE49-F238E27FC236}">
                <a16:creationId xmlns:a16="http://schemas.microsoft.com/office/drawing/2014/main" id="{36FBC741-FB8B-4277-9A44-14B1F4BB9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67" name="hm-7-1">
            <a:extLst xmlns:a="http://schemas.openxmlformats.org/drawingml/2006/main">
              <a:ext uri="{FF2B5EF4-FFF2-40B4-BE49-F238E27FC236}">
                <a16:creationId xmlns:a16="http://schemas.microsoft.com/office/drawing/2014/main" id="{2DCEEDFC-7861-4226-B0B0-24D9CB852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68" name="hmv-7-1">
            <a:extLst xmlns:a="http://schemas.openxmlformats.org/drawingml/2006/main">
              <a:ext uri="{FF2B5EF4-FFF2-40B4-BE49-F238E27FC236}">
                <a16:creationId xmlns:a16="http://schemas.microsoft.com/office/drawing/2014/main" id="{C72468F9-93DA-4105-BB36-F1271533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69" name="hm-7-2">
            <a:extLst xmlns:a="http://schemas.openxmlformats.org/drawingml/2006/main">
              <a:ext uri="{FF2B5EF4-FFF2-40B4-BE49-F238E27FC236}">
                <a16:creationId xmlns:a16="http://schemas.microsoft.com/office/drawing/2014/main" id="{E61285A6-EF98-4A39-92BC-CE1F0293D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0" name="hmv-7-2">
            <a:extLst xmlns:a="http://schemas.openxmlformats.org/drawingml/2006/main">
              <a:ext uri="{FF2B5EF4-FFF2-40B4-BE49-F238E27FC236}">
                <a16:creationId xmlns:a16="http://schemas.microsoft.com/office/drawing/2014/main" id="{F914FD02-E51A-495C-9B56-A23DC199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71" name="hm-7-3">
            <a:extLst xmlns:a="http://schemas.openxmlformats.org/drawingml/2006/main">
              <a:ext uri="{FF2B5EF4-FFF2-40B4-BE49-F238E27FC236}">
                <a16:creationId xmlns:a16="http://schemas.microsoft.com/office/drawing/2014/main" id="{CE6BA025-2B89-4EE3-B42F-C6FC5B83C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2" name="hmv-7-3">
            <a:extLst xmlns:a="http://schemas.openxmlformats.org/drawingml/2006/main">
              <a:ext uri="{FF2B5EF4-FFF2-40B4-BE49-F238E27FC236}">
                <a16:creationId xmlns:a16="http://schemas.microsoft.com/office/drawing/2014/main" id="{756B0170-AF89-4425-AD4E-2FB8C6D7B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3" name="hm-7-4">
            <a:extLst xmlns:a="http://schemas.openxmlformats.org/drawingml/2006/main">
              <a:ext uri="{FF2B5EF4-FFF2-40B4-BE49-F238E27FC236}">
                <a16:creationId xmlns:a16="http://schemas.microsoft.com/office/drawing/2014/main" id="{82904B0C-2F1A-4F17-ABAD-92250E14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4" name="hmv-7-4">
            <a:extLst xmlns:a="http://schemas.openxmlformats.org/drawingml/2006/main">
              <a:ext uri="{FF2B5EF4-FFF2-40B4-BE49-F238E27FC236}">
                <a16:creationId xmlns:a16="http://schemas.microsoft.com/office/drawing/2014/main" id="{42581BCD-5F68-46F9-9B74-384E1E8DA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5" name="hm-7-5">
            <a:extLst xmlns:a="http://schemas.openxmlformats.org/drawingml/2006/main">
              <a:ext uri="{FF2B5EF4-FFF2-40B4-BE49-F238E27FC236}">
                <a16:creationId xmlns:a16="http://schemas.microsoft.com/office/drawing/2014/main" id="{685E4AC3-DB61-4FB4-B44D-471BF978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6" name="hmv-7-5">
            <a:extLst xmlns:a="http://schemas.openxmlformats.org/drawingml/2006/main">
              <a:ext uri="{FF2B5EF4-FFF2-40B4-BE49-F238E27FC236}">
                <a16:creationId xmlns:a16="http://schemas.microsoft.com/office/drawing/2014/main" id="{136D86E3-3FD1-4B5E-A686-9C073FE82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77" name="hm-7-6">
            <a:extLst xmlns:a="http://schemas.openxmlformats.org/drawingml/2006/main">
              <a:ext uri="{FF2B5EF4-FFF2-40B4-BE49-F238E27FC236}">
                <a16:creationId xmlns:a16="http://schemas.microsoft.com/office/drawing/2014/main" id="{CE846E7E-7179-43E1-83E7-C5D63EE1A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8" name="hmv-7-6">
            <a:extLst xmlns:a="http://schemas.openxmlformats.org/drawingml/2006/main">
              <a:ext uri="{FF2B5EF4-FFF2-40B4-BE49-F238E27FC236}">
                <a16:creationId xmlns:a16="http://schemas.microsoft.com/office/drawing/2014/main" id="{9A52009F-8140-4A31-8689-37302B2CA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79" name="hm-7-7">
            <a:extLst xmlns:a="http://schemas.openxmlformats.org/drawingml/2006/main">
              <a:ext uri="{FF2B5EF4-FFF2-40B4-BE49-F238E27FC236}">
                <a16:creationId xmlns:a16="http://schemas.microsoft.com/office/drawing/2014/main" id="{F1D86665-B451-434F-8A8B-416B95F1F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0" name="hmv-7-7">
            <a:extLst xmlns:a="http://schemas.openxmlformats.org/drawingml/2006/main">
              <a:ext uri="{FF2B5EF4-FFF2-40B4-BE49-F238E27FC236}">
                <a16:creationId xmlns:a16="http://schemas.microsoft.com/office/drawing/2014/main" id="{4161CF21-55F3-45AC-8ABC-999E9CFEB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81" name="hm-7-8">
            <a:extLst xmlns:a="http://schemas.openxmlformats.org/drawingml/2006/main">
              <a:ext uri="{FF2B5EF4-FFF2-40B4-BE49-F238E27FC236}">
                <a16:creationId xmlns:a16="http://schemas.microsoft.com/office/drawing/2014/main" id="{00F1B8BA-C88C-41AE-807D-53E767CE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2" name="hmv-7-8">
            <a:extLst xmlns:a="http://schemas.openxmlformats.org/drawingml/2006/main">
              <a:ext uri="{FF2B5EF4-FFF2-40B4-BE49-F238E27FC236}">
                <a16:creationId xmlns:a16="http://schemas.microsoft.com/office/drawing/2014/main" id="{3D1AD5B9-C53E-4D78-961B-F24439C7C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3" name="hm-7-9">
            <a:extLst xmlns:a="http://schemas.openxmlformats.org/drawingml/2006/main">
              <a:ext uri="{FF2B5EF4-FFF2-40B4-BE49-F238E27FC236}">
                <a16:creationId xmlns:a16="http://schemas.microsoft.com/office/drawing/2014/main" id="{148FAC3D-2953-49A8-8B03-B59436332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26720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4" name="hmv-7-9">
            <a:extLst xmlns:a="http://schemas.openxmlformats.org/drawingml/2006/main">
              <a:ext uri="{FF2B5EF4-FFF2-40B4-BE49-F238E27FC236}">
                <a16:creationId xmlns:a16="http://schemas.microsoft.com/office/drawing/2014/main" id="{7575FDAC-ABD9-44B7-B1B5-A6BB5DAC4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26720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85" name="row-8">
            <a:extLst xmlns:a="http://schemas.openxmlformats.org/drawingml/2006/main">
              <a:ext uri="{FF2B5EF4-FFF2-40B4-BE49-F238E27FC236}">
                <a16:creationId xmlns:a16="http://schemas.microsoft.com/office/drawing/2014/main" id="{1049D176-5B6E-4BDC-8EE8-593B6CFEF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638675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Экология</a:t>
            </a:r>
          </a:p>
        </p:txBody>
      </p:sp>
      <p:sp>
        <p:nvSpPr>
          <p:cNvPr id="186" name="hm-8-0">
            <a:extLst xmlns:a="http://schemas.openxmlformats.org/drawingml/2006/main">
              <a:ext uri="{FF2B5EF4-FFF2-40B4-BE49-F238E27FC236}">
                <a16:creationId xmlns:a16="http://schemas.microsoft.com/office/drawing/2014/main" id="{58B4F0E4-342B-456C-9413-25575258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7" name="hmv-8-0">
            <a:extLst xmlns:a="http://schemas.openxmlformats.org/drawingml/2006/main">
              <a:ext uri="{FF2B5EF4-FFF2-40B4-BE49-F238E27FC236}">
                <a16:creationId xmlns:a16="http://schemas.microsoft.com/office/drawing/2014/main" id="{14B5346F-FCA1-40B6-A781-1E207160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88" name="hm-8-1">
            <a:extLst xmlns:a="http://schemas.openxmlformats.org/drawingml/2006/main">
              <a:ext uri="{FF2B5EF4-FFF2-40B4-BE49-F238E27FC236}">
                <a16:creationId xmlns:a16="http://schemas.microsoft.com/office/drawing/2014/main" id="{3D3D849E-AE9F-41E8-AE2E-5FDEAA66A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9" name="hmv-8-1">
            <a:extLst xmlns:a="http://schemas.openxmlformats.org/drawingml/2006/main">
              <a:ext uri="{FF2B5EF4-FFF2-40B4-BE49-F238E27FC236}">
                <a16:creationId xmlns:a16="http://schemas.microsoft.com/office/drawing/2014/main" id="{DDADCA0F-E250-4EAD-A35C-56DB1B567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90" name="hm-8-2">
            <a:extLst xmlns:a="http://schemas.openxmlformats.org/drawingml/2006/main">
              <a:ext uri="{FF2B5EF4-FFF2-40B4-BE49-F238E27FC236}">
                <a16:creationId xmlns:a16="http://schemas.microsoft.com/office/drawing/2014/main" id="{4C393EDF-8B14-4358-BD12-D0FF80B3B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1" name="hmv-8-2">
            <a:extLst xmlns:a="http://schemas.openxmlformats.org/drawingml/2006/main">
              <a:ext uri="{FF2B5EF4-FFF2-40B4-BE49-F238E27FC236}">
                <a16:creationId xmlns:a16="http://schemas.microsoft.com/office/drawing/2014/main" id="{208D0E24-351A-4749-9996-1C0DE22C6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92" name="hm-8-3">
            <a:extLst xmlns:a="http://schemas.openxmlformats.org/drawingml/2006/main">
              <a:ext uri="{FF2B5EF4-FFF2-40B4-BE49-F238E27FC236}">
                <a16:creationId xmlns:a16="http://schemas.microsoft.com/office/drawing/2014/main" id="{FEFE003E-1FBA-43AC-A811-BCD9C286B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3" name="hmv-8-3">
            <a:extLst xmlns:a="http://schemas.openxmlformats.org/drawingml/2006/main">
              <a:ext uri="{FF2B5EF4-FFF2-40B4-BE49-F238E27FC236}">
                <a16:creationId xmlns:a16="http://schemas.microsoft.com/office/drawing/2014/main" id="{642B4679-2000-415A-9599-3431DF010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94" name="hm-8-4">
            <a:extLst xmlns:a="http://schemas.openxmlformats.org/drawingml/2006/main">
              <a:ext uri="{FF2B5EF4-FFF2-40B4-BE49-F238E27FC236}">
                <a16:creationId xmlns:a16="http://schemas.microsoft.com/office/drawing/2014/main" id="{728AC387-299B-4316-8E87-1E760332F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5" name="hmv-8-4">
            <a:extLst xmlns:a="http://schemas.openxmlformats.org/drawingml/2006/main">
              <a:ext uri="{FF2B5EF4-FFF2-40B4-BE49-F238E27FC236}">
                <a16:creationId xmlns:a16="http://schemas.microsoft.com/office/drawing/2014/main" id="{164B1F6F-7E6E-4589-ABA3-59A02D41B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96" name="hm-8-5">
            <a:extLst xmlns:a="http://schemas.openxmlformats.org/drawingml/2006/main">
              <a:ext uri="{FF2B5EF4-FFF2-40B4-BE49-F238E27FC236}">
                <a16:creationId xmlns:a16="http://schemas.microsoft.com/office/drawing/2014/main" id="{30FABD9F-5DE4-4013-B66C-5413FF1C5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7" name="hmv-8-5">
            <a:extLst xmlns:a="http://schemas.openxmlformats.org/drawingml/2006/main">
              <a:ext uri="{FF2B5EF4-FFF2-40B4-BE49-F238E27FC236}">
                <a16:creationId xmlns:a16="http://schemas.microsoft.com/office/drawing/2014/main" id="{451CA1B1-E59D-4E3C-9786-83A95178E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98" name="hm-8-6">
            <a:extLst xmlns:a="http://schemas.openxmlformats.org/drawingml/2006/main">
              <a:ext uri="{FF2B5EF4-FFF2-40B4-BE49-F238E27FC236}">
                <a16:creationId xmlns:a16="http://schemas.microsoft.com/office/drawing/2014/main" id="{37025CB0-D8E5-49FB-AFD5-C771BEB6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9" name="hmv-8-6">
            <a:extLst xmlns:a="http://schemas.openxmlformats.org/drawingml/2006/main">
              <a:ext uri="{FF2B5EF4-FFF2-40B4-BE49-F238E27FC236}">
                <a16:creationId xmlns:a16="http://schemas.microsoft.com/office/drawing/2014/main" id="{EEA39363-BEE4-406D-8AB6-45A02336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00" name="hm-8-7">
            <a:extLst xmlns:a="http://schemas.openxmlformats.org/drawingml/2006/main">
              <a:ext uri="{FF2B5EF4-FFF2-40B4-BE49-F238E27FC236}">
                <a16:creationId xmlns:a16="http://schemas.microsoft.com/office/drawing/2014/main" id="{3C456146-3762-46FE-8D6F-051659A1F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1" name="hmv-8-7">
            <a:extLst xmlns:a="http://schemas.openxmlformats.org/drawingml/2006/main">
              <a:ext uri="{FF2B5EF4-FFF2-40B4-BE49-F238E27FC236}">
                <a16:creationId xmlns:a16="http://schemas.microsoft.com/office/drawing/2014/main" id="{98A408CA-6B68-48E9-8438-37F4432A4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02" name="hm-8-8">
            <a:extLst xmlns:a="http://schemas.openxmlformats.org/drawingml/2006/main">
              <a:ext uri="{FF2B5EF4-FFF2-40B4-BE49-F238E27FC236}">
                <a16:creationId xmlns:a16="http://schemas.microsoft.com/office/drawing/2014/main" id="{E5F82D2A-D1E7-4970-A482-163644D6B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3" name="hmv-8-8">
            <a:extLst xmlns:a="http://schemas.openxmlformats.org/drawingml/2006/main">
              <a:ext uri="{FF2B5EF4-FFF2-40B4-BE49-F238E27FC236}">
                <a16:creationId xmlns:a16="http://schemas.microsoft.com/office/drawing/2014/main" id="{114B1B9D-A97D-4E78-8396-51EB88676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04" name="hm-8-9">
            <a:extLst xmlns:a="http://schemas.openxmlformats.org/drawingml/2006/main">
              <a:ext uri="{FF2B5EF4-FFF2-40B4-BE49-F238E27FC236}">
                <a16:creationId xmlns:a16="http://schemas.microsoft.com/office/drawing/2014/main" id="{6D8C3FD8-406A-4935-8AAC-0B8C67936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638675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5" name="hmv-8-9">
            <a:extLst xmlns:a="http://schemas.openxmlformats.org/drawingml/2006/main">
              <a:ext uri="{FF2B5EF4-FFF2-40B4-BE49-F238E27FC236}">
                <a16:creationId xmlns:a16="http://schemas.microsoft.com/office/drawing/2014/main" id="{96FA5324-8A47-4784-B0BE-20217F481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638675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06" name="row-9">
            <a:extLst xmlns:a="http://schemas.openxmlformats.org/drawingml/2006/main">
              <a:ext uri="{FF2B5EF4-FFF2-40B4-BE49-F238E27FC236}">
                <a16:creationId xmlns:a16="http://schemas.microsoft.com/office/drawing/2014/main" id="{03C8C7B5-B20B-4537-9351-D79E2CEF3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2400300" cy="371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Данные</a:t>
            </a:r>
          </a:p>
        </p:txBody>
      </p:sp>
      <p:sp>
        <p:nvSpPr>
          <p:cNvPr id="207" name="hm-9-0">
            <a:extLst xmlns:a="http://schemas.openxmlformats.org/drawingml/2006/main">
              <a:ext uri="{FF2B5EF4-FFF2-40B4-BE49-F238E27FC236}">
                <a16:creationId xmlns:a16="http://schemas.microsoft.com/office/drawing/2014/main" id="{161706B3-7907-4367-9753-F5AD7DA20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08" name="hmv-9-0">
            <a:extLst xmlns:a="http://schemas.openxmlformats.org/drawingml/2006/main">
              <a:ext uri="{FF2B5EF4-FFF2-40B4-BE49-F238E27FC236}">
                <a16:creationId xmlns:a16="http://schemas.microsoft.com/office/drawing/2014/main" id="{F826AF6E-8959-4903-90AF-92A6F4F94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09" name="hm-9-1">
            <a:extLst xmlns:a="http://schemas.openxmlformats.org/drawingml/2006/main">
              <a:ext uri="{FF2B5EF4-FFF2-40B4-BE49-F238E27FC236}">
                <a16:creationId xmlns:a16="http://schemas.microsoft.com/office/drawing/2014/main" id="{A5A6776A-D722-4632-AB9D-C5F5B0A4B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0" name="hmv-9-1">
            <a:extLst xmlns:a="http://schemas.openxmlformats.org/drawingml/2006/main">
              <a:ext uri="{FF2B5EF4-FFF2-40B4-BE49-F238E27FC236}">
                <a16:creationId xmlns:a16="http://schemas.microsoft.com/office/drawing/2014/main" id="{803DD473-A862-42FF-A879-40ED54958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11" name="hm-9-2">
            <a:extLst xmlns:a="http://schemas.openxmlformats.org/drawingml/2006/main">
              <a:ext uri="{FF2B5EF4-FFF2-40B4-BE49-F238E27FC236}">
                <a16:creationId xmlns:a16="http://schemas.microsoft.com/office/drawing/2014/main" id="{5F4CAB8D-C160-48BE-AAD3-E2D2F290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2" name="hmv-9-2">
            <a:extLst xmlns:a="http://schemas.openxmlformats.org/drawingml/2006/main">
              <a:ext uri="{FF2B5EF4-FFF2-40B4-BE49-F238E27FC236}">
                <a16:creationId xmlns:a16="http://schemas.microsoft.com/office/drawing/2014/main" id="{12067A1D-4E16-478D-8FB7-FDE3B553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13" name="hm-9-3">
            <a:extLst xmlns:a="http://schemas.openxmlformats.org/drawingml/2006/main">
              <a:ext uri="{FF2B5EF4-FFF2-40B4-BE49-F238E27FC236}">
                <a16:creationId xmlns:a16="http://schemas.microsoft.com/office/drawing/2014/main" id="{DCA99683-EEFF-428D-9BC1-C206D1350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4" name="hmv-9-3">
            <a:extLst xmlns:a="http://schemas.openxmlformats.org/drawingml/2006/main">
              <a:ext uri="{FF2B5EF4-FFF2-40B4-BE49-F238E27FC236}">
                <a16:creationId xmlns:a16="http://schemas.microsoft.com/office/drawing/2014/main" id="{E4181483-4C79-4744-9CB7-D15363EC8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15" name="hm-9-4">
            <a:extLst xmlns:a="http://schemas.openxmlformats.org/drawingml/2006/main">
              <a:ext uri="{FF2B5EF4-FFF2-40B4-BE49-F238E27FC236}">
                <a16:creationId xmlns:a16="http://schemas.microsoft.com/office/drawing/2014/main" id="{54B1B015-02F7-4BAE-8346-F768F812C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6" name="hmv-9-4">
            <a:extLst xmlns:a="http://schemas.openxmlformats.org/drawingml/2006/main">
              <a:ext uri="{FF2B5EF4-FFF2-40B4-BE49-F238E27FC236}">
                <a16:creationId xmlns:a16="http://schemas.microsoft.com/office/drawing/2014/main" id="{749CD41A-08EA-464B-A23B-FF917F89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17" name="hm-9-5">
            <a:extLst xmlns:a="http://schemas.openxmlformats.org/drawingml/2006/main">
              <a:ext uri="{FF2B5EF4-FFF2-40B4-BE49-F238E27FC236}">
                <a16:creationId xmlns:a16="http://schemas.microsoft.com/office/drawing/2014/main" id="{EAE6DCD0-58B9-4870-A295-0CF769050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8" name="hmv-9-5">
            <a:extLst xmlns:a="http://schemas.openxmlformats.org/drawingml/2006/main">
              <a:ext uri="{FF2B5EF4-FFF2-40B4-BE49-F238E27FC236}">
                <a16:creationId xmlns:a16="http://schemas.microsoft.com/office/drawing/2014/main" id="{881D2BDE-C934-485D-B3AB-3CC6FC573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19" name="hm-9-6">
            <a:extLst xmlns:a="http://schemas.openxmlformats.org/drawingml/2006/main">
              <a:ext uri="{FF2B5EF4-FFF2-40B4-BE49-F238E27FC236}">
                <a16:creationId xmlns:a16="http://schemas.microsoft.com/office/drawing/2014/main" id="{A796F2D1-9BE5-43CA-AA97-5AAD5A60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0" name="hmv-9-6">
            <a:extLst xmlns:a="http://schemas.openxmlformats.org/drawingml/2006/main">
              <a:ext uri="{FF2B5EF4-FFF2-40B4-BE49-F238E27FC236}">
                <a16:creationId xmlns:a16="http://schemas.microsoft.com/office/drawing/2014/main" id="{EA860872-8C2F-4573-BA91-3A7266298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21" name="hm-9-7">
            <a:extLst xmlns:a="http://schemas.openxmlformats.org/drawingml/2006/main">
              <a:ext uri="{FF2B5EF4-FFF2-40B4-BE49-F238E27FC236}">
                <a16:creationId xmlns:a16="http://schemas.microsoft.com/office/drawing/2014/main" id="{EAA8721A-662F-4795-8F84-E739B2D0B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2" name="hmv-9-7">
            <a:extLst xmlns:a="http://schemas.openxmlformats.org/drawingml/2006/main">
              <a:ext uri="{FF2B5EF4-FFF2-40B4-BE49-F238E27FC236}">
                <a16:creationId xmlns:a16="http://schemas.microsoft.com/office/drawing/2014/main" id="{C916CFE1-DAA2-4148-BAD5-DA3B05FD3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23" name="hm-9-8">
            <a:extLst xmlns:a="http://schemas.openxmlformats.org/drawingml/2006/main">
              <a:ext uri="{FF2B5EF4-FFF2-40B4-BE49-F238E27FC236}">
                <a16:creationId xmlns:a16="http://schemas.microsoft.com/office/drawing/2014/main" id="{E5336915-5CC0-4E92-B734-6CFCD0C84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4" name="hmv-9-8">
            <a:extLst xmlns:a="http://schemas.openxmlformats.org/drawingml/2006/main">
              <a:ext uri="{FF2B5EF4-FFF2-40B4-BE49-F238E27FC236}">
                <a16:creationId xmlns:a16="http://schemas.microsoft.com/office/drawing/2014/main" id="{40CD682B-5461-409D-859C-6C524EAE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25" name="hm-9-9">
            <a:extLst xmlns:a="http://schemas.openxmlformats.org/drawingml/2006/main">
              <a:ext uri="{FF2B5EF4-FFF2-40B4-BE49-F238E27FC236}">
                <a16:creationId xmlns:a16="http://schemas.microsoft.com/office/drawing/2014/main" id="{A4AB090B-D8E6-462B-A9E5-1388337C5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5010150"/>
            <a:ext cx="495300" cy="3524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6" name="hmv-9-9">
            <a:extLst xmlns:a="http://schemas.openxmlformats.org/drawingml/2006/main">
              <a:ext uri="{FF2B5EF4-FFF2-40B4-BE49-F238E27FC236}">
                <a16:creationId xmlns:a16="http://schemas.microsoft.com/office/drawing/2014/main" id="{EF1CBC32-4496-401F-BFF6-D4D0E5BAF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5010150"/>
            <a:ext cx="4953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27" name="text">
            <a:extLst xmlns:a="http://schemas.openxmlformats.org/drawingml/2006/main">
              <a:ext uri="{FF2B5EF4-FFF2-40B4-BE49-F238E27FC236}">
                <a16:creationId xmlns:a16="http://schemas.microsoft.com/office/drawing/2014/main" id="{3C6B659A-90A9-4060-9F14-DC9DFA102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6192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 i="0">
                <a:solidFill>
                  <a:srgbClr val="667085"/>
                </a:solidFill>
              </a:defRPr>
            </a:pPr>
            <a:r>
              <a:rPr sz="975" b="1" i="0">
                <a:solidFill>
                  <a:srgbClr val="667085"/>
                </a:solidFill>
              </a:rPr>
              <a:t>0 — нет прямой роли • 1 — существенная • 2 — ведущая</a:t>
            </a:r>
          </a:p>
        </p:txBody>
      </p:sp>
      <p:sp>
        <p:nvSpPr>
          <p:cNvPr id="228" name="card-Один primary owner">
            <a:extLst xmlns:a="http://schemas.openxmlformats.org/drawingml/2006/main">
              <a:ext uri="{FF2B5EF4-FFF2-40B4-BE49-F238E27FC236}">
                <a16:creationId xmlns:a16="http://schemas.microsoft.com/office/drawing/2014/main" id="{6A8B0424-9D09-4683-8825-D8BBE840A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30003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20FCC1D-6F9F-4811-96D4-4FA7907BB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E522EFE9-310D-4B9A-98FE-E1691C2D1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276475"/>
            <a:ext cx="2657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73A5E"/>
                </a:solidFill>
              </a:defRPr>
            </a:pPr>
            <a:r>
              <a:rPr sz="900" b="1" i="0">
                <a:solidFill>
                  <a:srgbClr val="173A5E"/>
                </a:solidFill>
              </a:rPr>
              <a:t>ПРАВИЛО 1</a:t>
            </a:r>
          </a:p>
        </p:txBody>
      </p:sp>
      <p:sp>
        <p:nvSpPr>
          <p:cNvPr id="231" name="card-title">
            <a:extLst xmlns:a="http://schemas.openxmlformats.org/drawingml/2006/main">
              <a:ext uri="{FF2B5EF4-FFF2-40B4-BE49-F238E27FC236}">
                <a16:creationId xmlns:a16="http://schemas.microsoft.com/office/drawing/2014/main" id="{E48DC75E-55A2-4E2D-BBB0-88CE64DAA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486025"/>
            <a:ext cx="26574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Один primary owner</a:t>
            </a:r>
          </a:p>
        </p:txBody>
      </p:sp>
      <p:sp>
        <p:nvSpPr>
          <p:cNvPr id="232" name="card-body">
            <a:extLst xmlns:a="http://schemas.openxmlformats.org/drawingml/2006/main">
              <a:ext uri="{FF2B5EF4-FFF2-40B4-BE49-F238E27FC236}">
                <a16:creationId xmlns:a16="http://schemas.microsoft.com/office/drawing/2014/main" id="{2AA61E0B-76A9-4014-82DA-581CD0D2E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819400"/>
            <a:ext cx="26574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Сумма основной ответственности по сектору = 1</a:t>
            </a:r>
          </a:p>
        </p:txBody>
      </p:sp>
      <p:sp>
        <p:nvSpPr>
          <p:cNvPr id="233" name="card-Соисполнители отдельно">
            <a:extLst xmlns:a="http://schemas.openxmlformats.org/drawingml/2006/main">
              <a:ext uri="{FF2B5EF4-FFF2-40B4-BE49-F238E27FC236}">
                <a16:creationId xmlns:a16="http://schemas.microsoft.com/office/drawing/2014/main" id="{7A55F543-EB93-4E58-AE09-DE0BE9F1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24250"/>
            <a:ext cx="30003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9A5A289-A613-4EA0-AF36-70E9944C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2425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28C29FE-0F62-40F3-846F-3805F0E911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609975"/>
            <a:ext cx="2657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ПРАВИЛО 2</a:t>
            </a:r>
          </a:p>
        </p:txBody>
      </p:sp>
      <p:sp>
        <p:nvSpPr>
          <p:cNvPr id="236" name="card-title">
            <a:extLst xmlns:a="http://schemas.openxmlformats.org/drawingml/2006/main">
              <a:ext uri="{FF2B5EF4-FFF2-40B4-BE49-F238E27FC236}">
                <a16:creationId xmlns:a16="http://schemas.microsoft.com/office/drawing/2014/main" id="{FA5A1E4D-D90B-44BB-97CD-F561A82E1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819525"/>
            <a:ext cx="26574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Соисполнители отдельно</a:t>
            </a:r>
          </a:p>
        </p:txBody>
      </p:sp>
      <p:sp>
        <p:nvSpPr>
          <p:cNvPr id="237" name="card-body">
            <a:extLst xmlns:a="http://schemas.openxmlformats.org/drawingml/2006/main">
              <a:ext uri="{FF2B5EF4-FFF2-40B4-BE49-F238E27FC236}">
                <a16:creationId xmlns:a16="http://schemas.microsoft.com/office/drawing/2014/main" id="{BC8EAC1C-6BB1-435B-A9D0-94CF39210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152900"/>
            <a:ext cx="26574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Консультативная матрица не создаёт второй результат</a:t>
            </a:r>
          </a:p>
        </p:txBody>
      </p:sp>
      <p:sp>
        <p:nvSpPr>
          <p:cNvPr id="238" name="card-A* = A + θK">
            <a:extLst xmlns:a="http://schemas.openxmlformats.org/drawingml/2006/main">
              <a:ext uri="{FF2B5EF4-FFF2-40B4-BE49-F238E27FC236}">
                <a16:creationId xmlns:a16="http://schemas.microsoft.com/office/drawing/2014/main" id="{0BD9AD38-7247-4934-983A-80520750B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57750"/>
            <a:ext cx="30003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7F1E77B-6472-48F1-9B11-E8DE897D7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857750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AF87165E-9EFA-4275-911B-20DE4355E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4943475"/>
            <a:ext cx="26574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ЗНАНИЕ</a:t>
            </a:r>
          </a:p>
        </p:txBody>
      </p:sp>
      <p:sp>
        <p:nvSpPr>
          <p:cNvPr id="241" name="card-title">
            <a:extLst xmlns:a="http://schemas.openxmlformats.org/drawingml/2006/main">
              <a:ext uri="{FF2B5EF4-FFF2-40B4-BE49-F238E27FC236}">
                <a16:creationId xmlns:a16="http://schemas.microsoft.com/office/drawing/2014/main" id="{53F3F040-22F9-4D71-B008-D29D0AF06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5153025"/>
            <a:ext cx="26574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A* = A + θK</a:t>
            </a:r>
          </a:p>
        </p:txBody>
      </p:sp>
      <p:sp>
        <p:nvSpPr>
          <p:cNvPr id="242" name="card-body">
            <a:extLst xmlns:a="http://schemas.openxmlformats.org/drawingml/2006/main">
              <a:ext uri="{FF2B5EF4-FFF2-40B4-BE49-F238E27FC236}">
                <a16:creationId xmlns:a16="http://schemas.microsoft.com/office/drawing/2014/main" id="{12872E50-6B31-4674-8C68-7C368A76A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5486400"/>
            <a:ext cx="2657475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Эффект академий появляется только через подтверждённое внедрение</a:t>
            </a:r>
          </a:p>
        </p:txBody>
      </p:sp>
    </p:spTree>
    <p:extLst>
      <p:ext uri="{BB962C8B-B14F-4D97-AF65-F5344CB8AC3E}">
        <p14:creationId xmlns:p14="http://schemas.microsoft.com/office/powerpoint/2010/main" val="122650521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tatus">
            <a:extLst xmlns:a="http://schemas.openxmlformats.org/drawingml/2006/main">
              <a:ext uri="{FF2B5EF4-FFF2-40B4-BE49-F238E27FC236}">
                <a16:creationId xmlns:a16="http://schemas.microsoft.com/office/drawing/2014/main" id="{9EC7CCAC-C509-4AF0-830F-E79A464A4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МЕЖВЕДОМСТВЕННЫЕ МИССИИ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603AF1-A6FC-41B0-A5CD-161AB0852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Демографию, инновации и экологию нельзя закрепить за одним ведомством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49EDB116-B9FD-49D4-B9F4-4A8730DBD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881D1D3-D256-453F-A6CD-DF215DADB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987650C-C7B5-4788-837A-2FD5F83DF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C8867EDE-9BC6-4078-9021-F7D2C90A5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18</a:t>
            </a:r>
          </a:p>
        </p:txBody>
      </p:sp>
      <p:sp>
        <p:nvSpPr>
          <p:cNvPr id="7" name="card-Демография">
            <a:extLst xmlns:a="http://schemas.openxmlformats.org/drawingml/2006/main">
              <a:ext uri="{FF2B5EF4-FFF2-40B4-BE49-F238E27FC236}">
                <a16:creationId xmlns:a16="http://schemas.microsoft.com/office/drawing/2014/main" id="{A14E6B1B-A3EB-432F-B917-6739326B4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533400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1001DEFD-17F2-41BD-B9CC-12FB474BB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C262606-1E52-4994-A6AB-0AA95F9E4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95450"/>
            <a:ext cx="499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МИССИЯ 1</a:t>
            </a:r>
          </a:p>
        </p:txBody>
      </p:sp>
      <p:sp>
        <p:nvSpPr>
          <p:cNvPr id="10" name="card-title">
            <a:extLst xmlns:a="http://schemas.openxmlformats.org/drawingml/2006/main">
              <a:ext uri="{FF2B5EF4-FFF2-40B4-BE49-F238E27FC236}">
                <a16:creationId xmlns:a16="http://schemas.microsoft.com/office/drawing/2014/main" id="{D47DFE84-07CD-4CEE-A25D-5050A107A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71675"/>
            <a:ext cx="4991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Демография</a:t>
            </a:r>
          </a:p>
        </p:txBody>
      </p:sp>
      <p:sp>
        <p:nvSpPr>
          <p:cNvPr id="11" name="card-body">
            <a:extLst xmlns:a="http://schemas.openxmlformats.org/drawingml/2006/main">
              <a:ext uri="{FF2B5EF4-FFF2-40B4-BE49-F238E27FC236}">
                <a16:creationId xmlns:a16="http://schemas.microsoft.com/office/drawing/2014/main" id="{35D74279-781A-4FCF-A06E-5B53ECC60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38400"/>
            <a:ext cx="49911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здоровье + доход + жильё + образование + инфраструктура</a:t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здоровые годы жизни, фертильность, доступность</a:t>
            </a:r>
          </a:p>
        </p:txBody>
      </p:sp>
      <p:sp>
        <p:nvSpPr>
          <p:cNvPr id="12" name="card-Инновации">
            <a:extLst xmlns:a="http://schemas.openxmlformats.org/drawingml/2006/main">
              <a:ext uri="{FF2B5EF4-FFF2-40B4-BE49-F238E27FC236}">
                <a16:creationId xmlns:a16="http://schemas.microsoft.com/office/drawing/2014/main" id="{B8D96FDE-7C33-4800-8262-9B60C30DF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571625"/>
            <a:ext cx="533400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29803C7A-9DAC-40B4-80C0-6AF86C93B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57162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35611CAB-2BA9-4778-A729-F61844EFC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695450"/>
            <a:ext cx="499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МИССИЯ 2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4906EDD4-B0AD-4AFD-BEB2-B25585F08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1971675"/>
            <a:ext cx="4991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Инновации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E679A64C-C0D3-492D-A38C-D88517262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438400"/>
            <a:ext cx="49911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наука + финансирование + стандарт + закупка + серия</a:t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время от знания до коммерческого/общественного результата</a:t>
            </a:r>
          </a:p>
        </p:txBody>
      </p:sp>
      <p:sp>
        <p:nvSpPr>
          <p:cNvPr id="17" name="card-Экология">
            <a:extLst xmlns:a="http://schemas.openxmlformats.org/drawingml/2006/main">
              <a:ext uri="{FF2B5EF4-FFF2-40B4-BE49-F238E27FC236}">
                <a16:creationId xmlns:a16="http://schemas.microsoft.com/office/drawing/2014/main" id="{194785D7-210B-4022-8E37-63CBB942F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857625"/>
            <a:ext cx="533400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20EA0E4-7C8D-4CDC-B537-412745689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85762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49B7FEF1-5092-4FF2-BD09-2AE08CD92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81450"/>
            <a:ext cx="499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МИССИЯ 3</a:t>
            </a:r>
          </a:p>
        </p:txBody>
      </p:sp>
      <p:sp>
        <p:nvSpPr>
          <p:cNvPr id="20" name="card-title">
            <a:extLst xmlns:a="http://schemas.openxmlformats.org/drawingml/2006/main">
              <a:ext uri="{FF2B5EF4-FFF2-40B4-BE49-F238E27FC236}">
                <a16:creationId xmlns:a16="http://schemas.microsoft.com/office/drawing/2014/main" id="{049F1AA4-A0FB-44A8-A38B-3037E670C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57675"/>
            <a:ext cx="4991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Экология</a:t>
            </a:r>
          </a:p>
        </p:txBody>
      </p:sp>
      <p:sp>
        <p:nvSpPr>
          <p:cNvPr id="21" name="card-body">
            <a:extLst xmlns:a="http://schemas.openxmlformats.org/drawingml/2006/main">
              <a:ext uri="{FF2B5EF4-FFF2-40B4-BE49-F238E27FC236}">
                <a16:creationId xmlns:a16="http://schemas.microsoft.com/office/drawing/2014/main" id="{DC9E88DD-3625-46ED-AE89-EFA1394C3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24400"/>
            <a:ext cx="49911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энергия + транспорт + промышленность + города + АПК</a:t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предотвращённый ущерб и восстановленный природный капитал</a:t>
            </a:r>
          </a:p>
        </p:txBody>
      </p:sp>
      <p:sp>
        <p:nvSpPr>
          <p:cNvPr id="22" name="card-Устойчивость">
            <a:extLst xmlns:a="http://schemas.openxmlformats.org/drawingml/2006/main">
              <a:ext uri="{FF2B5EF4-FFF2-40B4-BE49-F238E27FC236}">
                <a16:creationId xmlns:a16="http://schemas.microsoft.com/office/drawing/2014/main" id="{2445E371-8C55-44DB-8415-05DD91C5F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57625"/>
            <a:ext cx="533400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B99BFA4-CA08-44CB-9ECA-26B420B16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5762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4F86FEB-1AC6-4F4B-AD16-A4B757B85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981450"/>
            <a:ext cx="4991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МИССИЯ 4</a:t>
            </a:r>
          </a:p>
        </p:txBody>
      </p:sp>
      <p:sp>
        <p:nvSpPr>
          <p:cNvPr id="25" name="card-title">
            <a:extLst xmlns:a="http://schemas.openxmlformats.org/drawingml/2006/main">
              <a:ext uri="{FF2B5EF4-FFF2-40B4-BE49-F238E27FC236}">
                <a16:creationId xmlns:a16="http://schemas.microsoft.com/office/drawing/2014/main" id="{E7CB9BA1-14AE-485F-8B23-4C9DD2D8A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257675"/>
            <a:ext cx="49911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Устойчивость</a:t>
            </a:r>
          </a:p>
        </p:txBody>
      </p:sp>
      <p:sp>
        <p:nvSpPr>
          <p:cNvPr id="26" name="card-body">
            <a:extLst xmlns:a="http://schemas.openxmlformats.org/drawingml/2006/main">
              <a:ext uri="{FF2B5EF4-FFF2-40B4-BE49-F238E27FC236}">
                <a16:creationId xmlns:a16="http://schemas.microsoft.com/office/drawing/2014/main" id="{321088EF-501E-44F5-98F2-CCC2590F4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724400"/>
            <a:ext cx="499110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оборона + ЧС + здоровье + сети + кибер + логистика</a:t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RTO, MTTR, резерв, доля стресс-тестированных функций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AB732C10-6D9A-47DF-BF74-FF987124B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6048375"/>
            <a:ext cx="8001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3080FDB-9F15-4681-8469-78BE866ED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6048375"/>
            <a:ext cx="76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F83C46BE-4E58-4B66-849F-506B9EEC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6134100"/>
            <a:ext cx="7620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Владелец миссии координирует — но не присваивает все результаты соисполнителей.</a:t>
            </a:r>
          </a:p>
        </p:txBody>
      </p:sp>
    </p:spTree>
    <p:extLst>
      <p:ext uri="{BB962C8B-B14F-4D97-AF65-F5344CB8AC3E}">
        <p14:creationId xmlns:p14="http://schemas.microsoft.com/office/powerpoint/2010/main" val="188182438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tatus">
            <a:extLst xmlns:a="http://schemas.openxmlformats.org/drawingml/2006/main">
              <a:ext uri="{FF2B5EF4-FFF2-40B4-BE49-F238E27FC236}">
                <a16:creationId xmlns:a16="http://schemas.microsoft.com/office/drawing/2014/main" id="{1C75D524-BA61-43A9-A635-2B7259831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ВОСЕМЬ ВЫХОДОВ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2E8F66B-28D8-4826-838B-372176584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Смысл — проверяемая общественная способность, а не лозунг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802B3EFD-9A5C-4085-92EC-31FA51283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700CC03-B611-49A2-9890-4C3F6A72E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2DA7949-9559-413E-B925-D0EFA3A2F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DD4D9BA-79B2-463D-A0A3-566433296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19</a:t>
            </a:r>
          </a:p>
        </p:txBody>
      </p:sp>
      <p:sp>
        <p:nvSpPr>
          <p:cNvPr id="7" name="card-Суверенитет">
            <a:extLst xmlns:a="http://schemas.openxmlformats.org/drawingml/2006/main">
              <a:ext uri="{FF2B5EF4-FFF2-40B4-BE49-F238E27FC236}">
                <a16:creationId xmlns:a16="http://schemas.microsoft.com/office/drawing/2014/main" id="{9FE9CA33-47E8-4BDA-86C2-0710D6649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F3F870F-4CB4-4784-9FA8-21639E76E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D52ABE17-F8D7-4BE2-91D7-BB2D67D43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002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73A5E"/>
                </a:solidFill>
              </a:defRPr>
            </a:pPr>
            <a:r>
              <a:rPr sz="975" b="1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10" name="card-title">
            <a:extLst xmlns:a="http://schemas.openxmlformats.org/drawingml/2006/main">
              <a:ext uri="{FF2B5EF4-FFF2-40B4-BE49-F238E27FC236}">
                <a16:creationId xmlns:a16="http://schemas.microsoft.com/office/drawing/2014/main" id="{F712604B-D118-4920-B461-2359694AF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876425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Суверенитет</a:t>
            </a:r>
          </a:p>
        </p:txBody>
      </p:sp>
      <p:sp>
        <p:nvSpPr>
          <p:cNvPr id="11" name="card-body">
            <a:extLst xmlns:a="http://schemas.openxmlformats.org/drawingml/2006/main">
              <a:ext uri="{FF2B5EF4-FFF2-40B4-BE49-F238E27FC236}">
                <a16:creationId xmlns:a16="http://schemas.microsoft.com/office/drawing/2014/main" id="{495A9E43-11E0-41F8-A58B-5A76D8BE2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343150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Критические функции при ограничении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импорт • сбережения • поставщики</a:t>
            </a:r>
          </a:p>
        </p:txBody>
      </p:sp>
      <p:sp>
        <p:nvSpPr>
          <p:cNvPr id="12" name="card-Воспроизводство">
            <a:extLst xmlns:a="http://schemas.openxmlformats.org/drawingml/2006/main">
              <a:ext uri="{FF2B5EF4-FFF2-40B4-BE49-F238E27FC236}">
                <a16:creationId xmlns:a16="http://schemas.microsoft.com/office/drawing/2014/main" id="{5565F59C-0131-4829-977F-BF7BAD979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76375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553E826-88F9-4837-A118-D7434FE1E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147637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B560770-134C-4798-8526-6A8B238D4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6002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2</a:t>
            </a:r>
          </a:p>
        </p:txBody>
      </p:sp>
      <p:sp>
        <p:nvSpPr>
          <p:cNvPr id="15" name="card-title">
            <a:extLst xmlns:a="http://schemas.openxmlformats.org/drawingml/2006/main">
              <a:ext uri="{FF2B5EF4-FFF2-40B4-BE49-F238E27FC236}">
                <a16:creationId xmlns:a16="http://schemas.microsoft.com/office/drawing/2014/main" id="{017D30EF-FD88-4F34-BDB9-F73A2FAF0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876425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Воспроизводство</a:t>
            </a:r>
          </a:p>
        </p:txBody>
      </p:sp>
      <p:sp>
        <p:nvSpPr>
          <p:cNvPr id="16" name="card-body">
            <a:extLst xmlns:a="http://schemas.openxmlformats.org/drawingml/2006/main">
              <a:ext uri="{FF2B5EF4-FFF2-40B4-BE49-F238E27FC236}">
                <a16:creationId xmlns:a16="http://schemas.microsoft.com/office/drawing/2014/main" id="{7A1C5A8F-2F76-4DD2-A4C7-728DC9F6C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343150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Люди, здоровье, навыки, капитал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life/HALE • fertility • износ</a:t>
            </a:r>
          </a:p>
        </p:txBody>
      </p:sp>
      <p:sp>
        <p:nvSpPr>
          <p:cNvPr id="17" name="card-Опционность">
            <a:extLst xmlns:a="http://schemas.openxmlformats.org/drawingml/2006/main">
              <a:ext uri="{FF2B5EF4-FFF2-40B4-BE49-F238E27FC236}">
                <a16:creationId xmlns:a16="http://schemas.microsoft.com/office/drawing/2014/main" id="{2483FD1F-3BA0-4A4C-9C59-C003566CD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76375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8063A197-FE6A-44CC-BEB2-87111745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147637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6508A3B5-2DBD-4EA4-851A-C44DF6369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6002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3</a:t>
            </a:r>
          </a:p>
        </p:txBody>
      </p:sp>
      <p:sp>
        <p:nvSpPr>
          <p:cNvPr id="20" name="card-title">
            <a:extLst xmlns:a="http://schemas.openxmlformats.org/drawingml/2006/main">
              <a:ext uri="{FF2B5EF4-FFF2-40B4-BE49-F238E27FC236}">
                <a16:creationId xmlns:a16="http://schemas.microsoft.com/office/drawing/2014/main" id="{9BC4D226-DA15-400A-92F2-04FD80D33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876425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Опционность</a:t>
            </a:r>
          </a:p>
        </p:txBody>
      </p:sp>
      <p:sp>
        <p:nvSpPr>
          <p:cNvPr id="21" name="card-body">
            <a:extLst xmlns:a="http://schemas.openxmlformats.org/drawingml/2006/main">
              <a:ext uri="{FF2B5EF4-FFF2-40B4-BE49-F238E27FC236}">
                <a16:creationId xmlns:a16="http://schemas.microsoft.com/office/drawing/2014/main" id="{922640A3-EF71-4FF6-943C-220E4111A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343150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Реальные альтернативы действия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R&amp;D • high-tech • стандарты</a:t>
            </a:r>
          </a:p>
        </p:txBody>
      </p:sp>
      <p:sp>
        <p:nvSpPr>
          <p:cNvPr id="22" name="card-Устойчивость">
            <a:extLst xmlns:a="http://schemas.openxmlformats.org/drawingml/2006/main">
              <a:ext uri="{FF2B5EF4-FFF2-40B4-BE49-F238E27FC236}">
                <a16:creationId xmlns:a16="http://schemas.microsoft.com/office/drawing/2014/main" id="{F15FAEDE-7E0A-45C2-94F9-62FCF70BE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76375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61012DD9-177F-457A-983B-D19D0E486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1476375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C4B7BCEC-3BCC-4C70-9DF6-2724B3981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6002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4</a:t>
            </a:r>
          </a:p>
        </p:txBody>
      </p:sp>
      <p:sp>
        <p:nvSpPr>
          <p:cNvPr id="25" name="card-title">
            <a:extLst xmlns:a="http://schemas.openxmlformats.org/drawingml/2006/main">
              <a:ext uri="{FF2B5EF4-FFF2-40B4-BE49-F238E27FC236}">
                <a16:creationId xmlns:a16="http://schemas.microsoft.com/office/drawing/2014/main" id="{0DB3BF0D-6423-44DB-9919-F4033AF33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876425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Устойчивость</a:t>
            </a:r>
          </a:p>
        </p:txBody>
      </p:sp>
      <p:sp>
        <p:nvSpPr>
          <p:cNvPr id="26" name="card-body">
            <a:extLst xmlns:a="http://schemas.openxmlformats.org/drawingml/2006/main">
              <a:ext uri="{FF2B5EF4-FFF2-40B4-BE49-F238E27FC236}">
                <a16:creationId xmlns:a16="http://schemas.microsoft.com/office/drawing/2014/main" id="{9BC1FD86-B2C4-49C0-B5B3-F64739A8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2343150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Поглощение шока и восстановление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RTO • резерв • stress-test</a:t>
            </a:r>
          </a:p>
        </p:txBody>
      </p:sp>
      <p:sp>
        <p:nvSpPr>
          <p:cNvPr id="27" name="card-Доверие">
            <a:extLst xmlns:a="http://schemas.openxmlformats.org/drawingml/2006/main">
              <a:ext uri="{FF2B5EF4-FFF2-40B4-BE49-F238E27FC236}">
                <a16:creationId xmlns:a16="http://schemas.microsoft.com/office/drawing/2014/main" id="{6FDAD0AF-173E-452E-B83D-FEDE388D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AF1F5ED-4A3A-4EE7-A6DA-914CBACC9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714750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F62E6D61-9A84-42ED-B9E5-23F73B351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38575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7257A8"/>
                </a:solidFill>
              </a:defRPr>
            </a:pPr>
            <a:r>
              <a:rPr sz="975" b="1" i="0">
                <a:solidFill>
                  <a:srgbClr val="7257A8"/>
                </a:solidFill>
              </a:rPr>
              <a:t>5</a:t>
            </a:r>
          </a:p>
        </p:txBody>
      </p:sp>
      <p:sp>
        <p:nvSpPr>
          <p:cNvPr id="30" name="card-title">
            <a:extLst xmlns:a="http://schemas.openxmlformats.org/drawingml/2006/main">
              <a:ext uri="{FF2B5EF4-FFF2-40B4-BE49-F238E27FC236}">
                <a16:creationId xmlns:a16="http://schemas.microsoft.com/office/drawing/2014/main" id="{033DDA2C-08F8-4CCD-8260-C841A3268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114800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Доверие</a:t>
            </a:r>
          </a:p>
        </p:txBody>
      </p:sp>
      <p:sp>
        <p:nvSpPr>
          <p:cNvPr id="31" name="card-body">
            <a:extLst xmlns:a="http://schemas.openxmlformats.org/drawingml/2006/main">
              <a:ext uri="{FF2B5EF4-FFF2-40B4-BE49-F238E27FC236}">
                <a16:creationId xmlns:a16="http://schemas.microsoft.com/office/drawing/2014/main" id="{082F66A7-2BF1-45B0-9F63-09EFA4EE6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81525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Предсказуемость и качество процедур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law • audit • услуги</a:t>
            </a:r>
          </a:p>
        </p:txBody>
      </p:sp>
      <p:sp>
        <p:nvSpPr>
          <p:cNvPr id="32" name="card-Развитие">
            <a:extLst xmlns:a="http://schemas.openxmlformats.org/drawingml/2006/main">
              <a:ext uri="{FF2B5EF4-FFF2-40B4-BE49-F238E27FC236}">
                <a16:creationId xmlns:a16="http://schemas.microsoft.com/office/drawing/2014/main" id="{1692CAEC-D210-4AEA-9B16-A7C34A0EA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714750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C2D7F09-4DAB-4DD0-BF60-A169F8198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86125" y="3714750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45826DB1-4F5B-4F2D-B100-6D2D22F03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838575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6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C2F37020-00EF-48E0-8769-C2AD9233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114800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Развитие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364EBF06-F2E1-4871-8C54-CCD6D714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581525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Расширение продуктивных возможностей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PPP/capita • productivity • skills</a:t>
            </a:r>
          </a:p>
        </p:txBody>
      </p:sp>
      <p:sp>
        <p:nvSpPr>
          <p:cNvPr id="37" name="card-Безопасность">
            <a:extLst xmlns:a="http://schemas.openxmlformats.org/drawingml/2006/main">
              <a:ext uri="{FF2B5EF4-FFF2-40B4-BE49-F238E27FC236}">
                <a16:creationId xmlns:a16="http://schemas.microsoft.com/office/drawing/2014/main" id="{877A688A-3EC7-4B38-8328-0BCEC161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714750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2E971DC-CE1F-4A75-84A6-B9E716302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714750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E170075A-4781-41D7-B4B4-25857CA83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3838575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7</a:t>
            </a:r>
          </a:p>
        </p:txBody>
      </p:sp>
      <p:sp>
        <p:nvSpPr>
          <p:cNvPr id="40" name="card-title">
            <a:extLst xmlns:a="http://schemas.openxmlformats.org/drawingml/2006/main">
              <a:ext uri="{FF2B5EF4-FFF2-40B4-BE49-F238E27FC236}">
                <a16:creationId xmlns:a16="http://schemas.microsoft.com/office/drawing/2014/main" id="{86F43E77-99EA-4245-891B-EE8248642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114800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Безопасность</a:t>
            </a:r>
          </a:p>
        </p:txBody>
      </p:sp>
      <p:sp>
        <p:nvSpPr>
          <p:cNvPr id="41" name="card-body">
            <a:extLst xmlns:a="http://schemas.openxmlformats.org/drawingml/2006/main">
              <a:ext uri="{FF2B5EF4-FFF2-40B4-BE49-F238E27FC236}">
                <a16:creationId xmlns:a16="http://schemas.microsoft.com/office/drawing/2014/main" id="{43D3F0F9-AAC0-4281-8A1E-DA4230A71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581525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Защищённость жизни и систем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инциденты • MTTR • стабильность</a:t>
            </a:r>
          </a:p>
        </p:txBody>
      </p:sp>
      <p:sp>
        <p:nvSpPr>
          <p:cNvPr id="42" name="card-Общие блага">
            <a:extLst xmlns:a="http://schemas.openxmlformats.org/drawingml/2006/main">
              <a:ext uri="{FF2B5EF4-FFF2-40B4-BE49-F238E27FC236}">
                <a16:creationId xmlns:a16="http://schemas.microsoft.com/office/drawing/2014/main" id="{6389A30B-E080-4FA7-8825-662D7975D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14750"/>
            <a:ext cx="2571750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5C5A9D82-577E-4B56-8825-CD1407D2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3714750"/>
            <a:ext cx="66675" cy="1952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C12342B2-8C0C-4408-BDAB-E9D23C103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3838575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8</a:t>
            </a:r>
          </a:p>
        </p:txBody>
      </p:sp>
      <p:sp>
        <p:nvSpPr>
          <p:cNvPr id="45" name="card-title">
            <a:extLst xmlns:a="http://schemas.openxmlformats.org/drawingml/2006/main">
              <a:ext uri="{FF2B5EF4-FFF2-40B4-BE49-F238E27FC236}">
                <a16:creationId xmlns:a16="http://schemas.microsoft.com/office/drawing/2014/main" id="{009A63A4-D52D-4078-BC10-21F1297D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114800"/>
            <a:ext cx="2228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Общие блага</a:t>
            </a:r>
          </a:p>
        </p:txBody>
      </p:sp>
      <p:sp>
        <p:nvSpPr>
          <p:cNvPr id="46" name="card-body">
            <a:extLst xmlns:a="http://schemas.openxmlformats.org/drawingml/2006/main">
              <a:ext uri="{FF2B5EF4-FFF2-40B4-BE49-F238E27FC236}">
                <a16:creationId xmlns:a16="http://schemas.microsoft.com/office/drawing/2014/main" id="{78E6D3E6-3408-459F-B67A-D664BCF4C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4581525"/>
            <a:ext cx="2228850" cy="981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Эффект шире плательщика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KPI: CO₂e • open science • эпидриски</a:t>
            </a:r>
          </a:p>
        </p:txBody>
      </p:sp>
      <p:sp>
        <p:nvSpPr>
          <p:cNvPr id="47" name="callout-bg">
            <a:extLst xmlns:a="http://schemas.openxmlformats.org/drawingml/2006/main">
              <a:ext uri="{FF2B5EF4-FFF2-40B4-BE49-F238E27FC236}">
                <a16:creationId xmlns:a16="http://schemas.microsoft.com/office/drawing/2014/main" id="{BF87F5CB-5746-4DFC-9BCA-0056B981B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B939EF4-7ED3-4B5A-860B-AD6AF65CE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BBE52BA8-F8A7-4796-8CB8-CAFCB2D00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038850"/>
            <a:ext cx="952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Публикация — выпуск. Внедрённая технология, открытый стандарт или сниженный риск — смысловой выход.</a:t>
            </a:r>
          </a:p>
        </p:txBody>
      </p:sp>
    </p:spTree>
    <p:extLst>
      <p:ext uri="{BB962C8B-B14F-4D97-AF65-F5344CB8AC3E}">
        <p14:creationId xmlns:p14="http://schemas.microsoft.com/office/powerpoint/2010/main" val="3524731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status">
            <a:extLst xmlns:a="http://schemas.openxmlformats.org/drawingml/2006/main">
              <a:ext uri="{FF2B5EF4-FFF2-40B4-BE49-F238E27FC236}">
                <a16:creationId xmlns:a16="http://schemas.microsoft.com/office/drawing/2014/main" id="{52B09C0D-81D8-4AE5-8EA2-45103D0E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РЕЗЮМЕ ДЛЯ РЕШЕНИЙ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DA37AA4-4F4A-4B54-BBE9-58844B9FF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Системный баланс важнее размера бюджета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08FA67D-6B32-4816-BDDB-1291B62B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1E31F4E1-46BC-4A7D-8AE4-186ED4784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1DDF896-7A97-43F4-8F98-7B7B8E80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DD7E5B1-DE8D-48DD-9A27-CADF3AEA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02</a:t>
            </a:r>
          </a:p>
        </p:txBody>
      </p:sp>
      <p:sp>
        <p:nvSpPr>
          <p:cNvPr id="7" name="metric-ядро модели">
            <a:extLst xmlns:a="http://schemas.openxmlformats.org/drawingml/2006/main">
              <a:ext uri="{FF2B5EF4-FFF2-40B4-BE49-F238E27FC236}">
                <a16:creationId xmlns:a16="http://schemas.microsoft.com/office/drawing/2014/main" id="{451943EE-9E56-41C6-8114-C8E6F1EAD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D83A9B6-BBAF-4E1A-B4F7-888FD634B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71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ядро модели">
            <a:extLst xmlns:a="http://schemas.openxmlformats.org/drawingml/2006/main">
              <a:ext uri="{FF2B5EF4-FFF2-40B4-BE49-F238E27FC236}">
                <a16:creationId xmlns:a16="http://schemas.microsoft.com/office/drawing/2014/main" id="{CE82E1CC-A05A-4D07-AB2B-8C59E93B2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95450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73A5E"/>
                </a:solidFill>
              </a:defRPr>
            </a:pPr>
            <a:r>
              <a:rPr sz="2775" b="1" i="0">
                <a:solidFill>
                  <a:srgbClr val="173A5E"/>
                </a:solidFill>
              </a:rPr>
              <a:t>30 × 30</a:t>
            </a:r>
          </a:p>
        </p:txBody>
      </p:sp>
      <p:sp>
        <p:nvSpPr>
          <p:cNvPr id="10" name="label-ядро модели">
            <a:extLst xmlns:a="http://schemas.openxmlformats.org/drawingml/2006/main">
              <a:ext uri="{FF2B5EF4-FFF2-40B4-BE49-F238E27FC236}">
                <a16:creationId xmlns:a16="http://schemas.microsoft.com/office/drawing/2014/main" id="{C4536A67-DDF8-4B1E-8A09-DD8E82B4A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81225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ядро модели</a:t>
            </a:r>
          </a:p>
        </p:txBody>
      </p:sp>
      <p:sp>
        <p:nvSpPr>
          <p:cNvPr id="11" name="scope-ядро модели">
            <a:extLst xmlns:a="http://schemas.openxmlformats.org/drawingml/2006/main">
              <a:ext uri="{FF2B5EF4-FFF2-40B4-BE49-F238E27FC236}">
                <a16:creationId xmlns:a16="http://schemas.microsoft.com/office/drawing/2014/main" id="{5BD4A9F6-5B82-49DF-BFBC-818E83505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600325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три страны × десять секторов</a:t>
            </a:r>
          </a:p>
        </p:txBody>
      </p:sp>
      <p:sp>
        <p:nvSpPr>
          <p:cNvPr id="12" name="metric-мультипликатор">
            <a:extLst xmlns:a="http://schemas.openxmlformats.org/drawingml/2006/main">
              <a:ext uri="{FF2B5EF4-FFF2-40B4-BE49-F238E27FC236}">
                <a16:creationId xmlns:a16="http://schemas.microsoft.com/office/drawing/2014/main" id="{3597B07F-54C6-4342-ADD3-0C6264008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71625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F94BFE8-33AB-4405-93D2-FBDDBA29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71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мультипликатор">
            <a:extLst xmlns:a="http://schemas.openxmlformats.org/drawingml/2006/main">
              <a:ext uri="{FF2B5EF4-FFF2-40B4-BE49-F238E27FC236}">
                <a16:creationId xmlns:a16="http://schemas.microsoft.com/office/drawing/2014/main" id="{85CAAAB2-FF20-48D8-A8F7-2BEB6630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695450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2E74B5"/>
                </a:solidFill>
              </a:defRPr>
            </a:pPr>
            <a:r>
              <a:rPr sz="2775" b="1" i="0">
                <a:solidFill>
                  <a:srgbClr val="2E74B5"/>
                </a:solidFill>
              </a:rPr>
              <a:t>2,06</a:t>
            </a:r>
          </a:p>
        </p:txBody>
      </p:sp>
      <p:sp>
        <p:nvSpPr>
          <p:cNvPr id="15" name="label-мультипликатор">
            <a:extLst xmlns:a="http://schemas.openxmlformats.org/drawingml/2006/main">
              <a:ext uri="{FF2B5EF4-FFF2-40B4-BE49-F238E27FC236}">
                <a16:creationId xmlns:a16="http://schemas.microsoft.com/office/drawing/2014/main" id="{B429468B-9AE0-4E36-90A5-CE91B7A32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181225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мультипликатор</a:t>
            </a:r>
          </a:p>
        </p:txBody>
      </p:sp>
      <p:sp>
        <p:nvSpPr>
          <p:cNvPr id="16" name="scope-мультипликатор">
            <a:extLst xmlns:a="http://schemas.openxmlformats.org/drawingml/2006/main">
              <a:ext uri="{FF2B5EF4-FFF2-40B4-BE49-F238E27FC236}">
                <a16:creationId xmlns:a16="http://schemas.microsoft.com/office/drawing/2014/main" id="{04513817-636F-4850-B882-9D2CDC896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600325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авторский баланс 100 единиц</a:t>
            </a:r>
          </a:p>
        </p:txBody>
      </p:sp>
      <p:sp>
        <p:nvSpPr>
          <p:cNvPr id="17" name="metric-смысловой индекс">
            <a:extLst xmlns:a="http://schemas.openxmlformats.org/drawingml/2006/main">
              <a:ext uri="{FF2B5EF4-FFF2-40B4-BE49-F238E27FC236}">
                <a16:creationId xmlns:a16="http://schemas.microsoft.com/office/drawing/2014/main" id="{AD3C1808-F680-48C3-B47A-BCFA1332C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71625"/>
            <a:ext cx="2571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91062821-B995-4EB4-AEFE-75A7369E3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71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смысловой индекс">
            <a:extLst xmlns:a="http://schemas.openxmlformats.org/drawingml/2006/main">
              <a:ext uri="{FF2B5EF4-FFF2-40B4-BE49-F238E27FC236}">
                <a16:creationId xmlns:a16="http://schemas.microsoft.com/office/drawing/2014/main" id="{91024CE9-102A-42F2-9835-40242C3A0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695450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D5A"/>
                </a:solidFill>
              </a:defRPr>
            </a:pPr>
            <a:r>
              <a:rPr sz="2250" b="1" i="0">
                <a:solidFill>
                  <a:srgbClr val="2E7D5A"/>
                </a:solidFill>
              </a:rPr>
              <a:t>55,9 → 60,0</a:t>
            </a:r>
          </a:p>
        </p:txBody>
      </p:sp>
      <p:sp>
        <p:nvSpPr>
          <p:cNvPr id="20" name="label-смысловой индекс">
            <a:extLst xmlns:a="http://schemas.openxmlformats.org/drawingml/2006/main">
              <a:ext uri="{FF2B5EF4-FFF2-40B4-BE49-F238E27FC236}">
                <a16:creationId xmlns:a16="http://schemas.microsoft.com/office/drawing/2014/main" id="{A52BEE52-3F95-401B-9FD7-607F76608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181225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смысловой индекс</a:t>
            </a:r>
          </a:p>
        </p:txBody>
      </p:sp>
      <p:sp>
        <p:nvSpPr>
          <p:cNvPr id="21" name="scope-смысловой индекс">
            <a:extLst xmlns:a="http://schemas.openxmlformats.org/drawingml/2006/main">
              <a:ext uri="{FF2B5EF4-FFF2-40B4-BE49-F238E27FC236}">
                <a16:creationId xmlns:a16="http://schemas.microsoft.com/office/drawing/2014/main" id="{A9ECC590-B144-452E-90EF-4A203E5F9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600325"/>
            <a:ext cx="21717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25% закрытия разрыва</a:t>
            </a:r>
          </a:p>
        </p:txBody>
      </p:sp>
      <p:sp>
        <p:nvSpPr>
          <p:cNvPr id="22" name="metric-break-even">
            <a:extLst xmlns:a="http://schemas.openxmlformats.org/drawingml/2006/main">
              <a:ext uri="{FF2B5EF4-FFF2-40B4-BE49-F238E27FC236}">
                <a16:creationId xmlns:a16="http://schemas.microsoft.com/office/drawing/2014/main" id="{37FDF93A-15D5-4991-81E4-B8046CAA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71625"/>
            <a:ext cx="304800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79F29F4A-D4A5-4812-A36C-E4995779E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71625"/>
            <a:ext cx="66675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break-even">
            <a:extLst xmlns:a="http://schemas.openxmlformats.org/drawingml/2006/main">
              <a:ext uri="{FF2B5EF4-FFF2-40B4-BE49-F238E27FC236}">
                <a16:creationId xmlns:a16="http://schemas.microsoft.com/office/drawing/2014/main" id="{52A3F29A-EB7B-41D0-B7DA-963E35A5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695450"/>
            <a:ext cx="26479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B58B1B"/>
                </a:solidFill>
              </a:defRPr>
            </a:pPr>
            <a:r>
              <a:rPr sz="2775" b="1" i="0">
                <a:solidFill>
                  <a:srgbClr val="B58B1B"/>
                </a:solidFill>
              </a:rPr>
              <a:t>4,1 п.п.</a:t>
            </a:r>
          </a:p>
        </p:txBody>
      </p:sp>
      <p:sp>
        <p:nvSpPr>
          <p:cNvPr id="25" name="label-break-even">
            <a:extLst xmlns:a="http://schemas.openxmlformats.org/drawingml/2006/main">
              <a:ext uri="{FF2B5EF4-FFF2-40B4-BE49-F238E27FC236}">
                <a16:creationId xmlns:a16="http://schemas.microsoft.com/office/drawing/2014/main" id="{E2457F93-F4C8-4060-B0C1-1471E39BE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181225"/>
            <a:ext cx="2647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break-even</a:t>
            </a:r>
          </a:p>
        </p:txBody>
      </p:sp>
      <p:sp>
        <p:nvSpPr>
          <p:cNvPr id="26" name="scope-break-even">
            <a:extLst xmlns:a="http://schemas.openxmlformats.org/drawingml/2006/main">
              <a:ext uri="{FF2B5EF4-FFF2-40B4-BE49-F238E27FC236}">
                <a16:creationId xmlns:a16="http://schemas.microsoft.com/office/drawing/2014/main" id="{D52A381D-1648-4A3B-AB25-3A618895B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600325"/>
            <a:ext cx="26479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порог координационных потерь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412D0CEC-E9D6-4668-AF49-E68A20BFF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524250"/>
            <a:ext cx="113347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7D1565D-C8BD-4640-AF7C-86C1DA72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524250"/>
            <a:ext cx="762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AFB1C4D-D9AB-43DD-A5AC-44C04D560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3609975"/>
            <a:ext cx="10953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Единица анализа — цепочка «институт → отрасль → результат → общественный смысл», а не ведомственная строка расходов.</a:t>
            </a:r>
          </a:p>
        </p:txBody>
      </p:sp>
      <p:sp>
        <p:nvSpPr>
          <p:cNvPr id="30" name="bullet-0">
            <a:extLst xmlns:a="http://schemas.openxmlformats.org/drawingml/2006/main">
              <a:ext uri="{FF2B5EF4-FFF2-40B4-BE49-F238E27FC236}">
                <a16:creationId xmlns:a16="http://schemas.microsoft.com/office/drawing/2014/main" id="{1FF7407A-1D4B-4529-A6B2-58FE5458A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810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text-0">
            <a:extLst xmlns:a="http://schemas.openxmlformats.org/drawingml/2006/main">
              <a:ext uri="{FF2B5EF4-FFF2-40B4-BE49-F238E27FC236}">
                <a16:creationId xmlns:a16="http://schemas.microsoft.com/office/drawing/2014/main" id="{1D2F562B-94D4-4B9D-9C64-1145D846C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14875"/>
            <a:ext cx="106394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Машины и материалы распространяют физический импульс.</a:t>
            </a:r>
          </a:p>
        </p:txBody>
      </p:sp>
      <p:sp>
        <p:nvSpPr>
          <p:cNvPr id="32" name="bullet-1">
            <a:extLst xmlns:a="http://schemas.openxmlformats.org/drawingml/2006/main">
              <a:ext uri="{FF2B5EF4-FFF2-40B4-BE49-F238E27FC236}">
                <a16:creationId xmlns:a16="http://schemas.microsoft.com/office/drawing/2014/main" id="{775B73F1-E6C1-4573-BFF8-865D42ECB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191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text-1">
            <a:extLst xmlns:a="http://schemas.openxmlformats.org/drawingml/2006/main">
              <a:ext uri="{FF2B5EF4-FFF2-40B4-BE49-F238E27FC236}">
                <a16:creationId xmlns:a16="http://schemas.microsoft.com/office/drawing/2014/main" id="{F253D1D9-B615-4C8C-B948-E5AD39918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95875"/>
            <a:ext cx="106394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Данные, финансы, ПО и стандарты удерживают систему.</a:t>
            </a:r>
          </a:p>
        </p:txBody>
      </p:sp>
      <p:sp>
        <p:nvSpPr>
          <p:cNvPr id="34" name="bullet-2">
            <a:extLst xmlns:a="http://schemas.openxmlformats.org/drawingml/2006/main">
              <a:ext uri="{FF2B5EF4-FFF2-40B4-BE49-F238E27FC236}">
                <a16:creationId xmlns:a16="http://schemas.microsoft.com/office/drawing/2014/main" id="{872D8C03-3179-42C1-B628-DA7FC705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572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text-2">
            <a:extLst xmlns:a="http://schemas.openxmlformats.org/drawingml/2006/main">
              <a:ext uri="{FF2B5EF4-FFF2-40B4-BE49-F238E27FC236}">
                <a16:creationId xmlns:a16="http://schemas.microsoft.com/office/drawing/2014/main" id="{25842C0B-E6FA-4BD3-A4B3-BEFFB2FC0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76875"/>
            <a:ext cx="106394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Бюджет не становится результатом без независимого KPI.</a:t>
            </a:r>
          </a:p>
        </p:txBody>
      </p:sp>
      <p:sp>
        <p:nvSpPr>
          <p:cNvPr id="36" name="bullet-3">
            <a:extLst xmlns:a="http://schemas.openxmlformats.org/drawingml/2006/main">
              <a:ext uri="{FF2B5EF4-FFF2-40B4-BE49-F238E27FC236}">
                <a16:creationId xmlns:a16="http://schemas.microsoft.com/office/drawing/2014/main" id="{F6699308-0FF1-4EBA-923C-E9BF08132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953125"/>
            <a:ext cx="85725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bullet-text-3">
            <a:extLst xmlns:a="http://schemas.openxmlformats.org/drawingml/2006/main">
              <a:ext uri="{FF2B5EF4-FFF2-40B4-BE49-F238E27FC236}">
                <a16:creationId xmlns:a16="http://schemas.microsoft.com/office/drawing/2014/main" id="{83C63D67-8B9E-498E-9964-0B2EC790B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06394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 i="0">
                <a:solidFill>
                  <a:srgbClr val="111827"/>
                </a:solidFill>
              </a:defRPr>
            </a:pPr>
            <a:r>
              <a:rPr sz="1350" b="0" i="0">
                <a:solidFill>
                  <a:srgbClr val="111827"/>
                </a:solidFill>
              </a:rPr>
              <a:t>Польза считается по добавленной стоимости и предотвращённым потерям.</a:t>
            </a:r>
          </a:p>
        </p:txBody>
      </p:sp>
    </p:spTree>
    <p:extLst>
      <p:ext uri="{BB962C8B-B14F-4D97-AF65-F5344CB8AC3E}">
        <p14:creationId xmlns:p14="http://schemas.microsoft.com/office/powerpoint/2010/main" val="210997814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3" name="status">
            <a:extLst xmlns:a="http://schemas.openxmlformats.org/drawingml/2006/main">
              <a:ext uri="{FF2B5EF4-FFF2-40B4-BE49-F238E27FC236}">
                <a16:creationId xmlns:a16="http://schemas.microsoft.com/office/drawing/2014/main" id="{AFBBE4DD-04D2-4E83-A00E-F3486B243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МАТРИЦА H • %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EDD1BAF-2F11-4370-B224-BFB8A545B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Каждая функция создаёт несколько смыслов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64FC3F2-BB54-4459-832B-67BCE6F4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3B24CED-BF29-4DD4-8FE9-EAA75E8CF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879C015-3745-4EBB-988C-B9F68CA2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914C83A2-69E6-4E59-BEF8-62C9C63D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20</a:t>
            </a:r>
          </a:p>
        </p:txBody>
      </p:sp>
      <p:sp>
        <p:nvSpPr>
          <p:cNvPr id="7" name="col-0">
            <a:extLst xmlns:a="http://schemas.openxmlformats.org/drawingml/2006/main">
              <a:ext uri="{FF2B5EF4-FFF2-40B4-BE49-F238E27FC236}">
                <a16:creationId xmlns:a16="http://schemas.microsoft.com/office/drawing/2014/main" id="{C5817998-07E5-4A8F-9430-147A8EC34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Сув.</a:t>
            </a:r>
          </a:p>
        </p:txBody>
      </p:sp>
      <p:sp>
        <p:nvSpPr>
          <p:cNvPr id="8" name="col-1">
            <a:extLst xmlns:a="http://schemas.openxmlformats.org/drawingml/2006/main">
              <a:ext uri="{FF2B5EF4-FFF2-40B4-BE49-F238E27FC236}">
                <a16:creationId xmlns:a16="http://schemas.microsoft.com/office/drawing/2014/main" id="{7DD98835-904D-4FA9-AD2C-769C53313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Воспр.</a:t>
            </a:r>
          </a:p>
        </p:txBody>
      </p:sp>
      <p:sp>
        <p:nvSpPr>
          <p:cNvPr id="9" name="col-2">
            <a:extLst xmlns:a="http://schemas.openxmlformats.org/drawingml/2006/main">
              <a:ext uri="{FF2B5EF4-FFF2-40B4-BE49-F238E27FC236}">
                <a16:creationId xmlns:a16="http://schemas.microsoft.com/office/drawing/2014/main" id="{3A90923E-B19C-4919-9015-A977046E4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Опц.</a:t>
            </a:r>
          </a:p>
        </p:txBody>
      </p:sp>
      <p:sp>
        <p:nvSpPr>
          <p:cNvPr id="10" name="col-3">
            <a:extLst xmlns:a="http://schemas.openxmlformats.org/drawingml/2006/main">
              <a:ext uri="{FF2B5EF4-FFF2-40B4-BE49-F238E27FC236}">
                <a16:creationId xmlns:a16="http://schemas.microsoft.com/office/drawing/2014/main" id="{F9B21BF0-1C39-4984-AF8F-352892132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Уст.</a:t>
            </a:r>
          </a:p>
        </p:txBody>
      </p:sp>
      <p:sp>
        <p:nvSpPr>
          <p:cNvPr id="11" name="col-4">
            <a:extLst xmlns:a="http://schemas.openxmlformats.org/drawingml/2006/main">
              <a:ext uri="{FF2B5EF4-FFF2-40B4-BE49-F238E27FC236}">
                <a16:creationId xmlns:a16="http://schemas.microsoft.com/office/drawing/2014/main" id="{964DE517-E39C-4923-AE40-7054E672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Довер.</a:t>
            </a:r>
          </a:p>
        </p:txBody>
      </p:sp>
      <p:sp>
        <p:nvSpPr>
          <p:cNvPr id="12" name="col-5">
            <a:extLst xmlns:a="http://schemas.openxmlformats.org/drawingml/2006/main">
              <a:ext uri="{FF2B5EF4-FFF2-40B4-BE49-F238E27FC236}">
                <a16:creationId xmlns:a16="http://schemas.microsoft.com/office/drawing/2014/main" id="{16B8B897-A832-493B-ADB3-FBE2AD5E5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Разв.</a:t>
            </a:r>
          </a:p>
        </p:txBody>
      </p:sp>
      <p:sp>
        <p:nvSpPr>
          <p:cNvPr id="13" name="col-6">
            <a:extLst xmlns:a="http://schemas.openxmlformats.org/drawingml/2006/main">
              <a:ext uri="{FF2B5EF4-FFF2-40B4-BE49-F238E27FC236}">
                <a16:creationId xmlns:a16="http://schemas.microsoft.com/office/drawing/2014/main" id="{B5ED25E3-35DF-4D40-A94A-5B323EF4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Безоп.</a:t>
            </a:r>
          </a:p>
        </p:txBody>
      </p:sp>
      <p:sp>
        <p:nvSpPr>
          <p:cNvPr id="14" name="col-7">
            <a:extLst xmlns:a="http://schemas.openxmlformats.org/drawingml/2006/main">
              <a:ext uri="{FF2B5EF4-FFF2-40B4-BE49-F238E27FC236}">
                <a16:creationId xmlns:a16="http://schemas.microsoft.com/office/drawing/2014/main" id="{3ABD865E-54EF-464D-B3F8-AAC87D1DE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476375"/>
            <a:ext cx="762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Общ.</a:t>
            </a:r>
          </a:p>
          <a:p xmlns:a="http://schemas.openxmlformats.org/drawingml/2006/main">
            <a:pPr algn="ct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блага</a:t>
            </a:r>
          </a:p>
        </p:txBody>
      </p:sp>
      <p:sp>
        <p:nvSpPr>
          <p:cNvPr id="15" name="row-0">
            <a:extLst xmlns:a="http://schemas.openxmlformats.org/drawingml/2006/main">
              <a:ext uri="{FF2B5EF4-FFF2-40B4-BE49-F238E27FC236}">
                <a16:creationId xmlns:a16="http://schemas.microsoft.com/office/drawing/2014/main" id="{58A8D4C1-D269-4514-A1C2-1BD0AC550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762125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Стратегия</a:t>
            </a:r>
          </a:p>
        </p:txBody>
      </p:sp>
      <p:sp>
        <p:nvSpPr>
          <p:cNvPr id="16" name="hm-0-0">
            <a:extLst xmlns:a="http://schemas.openxmlformats.org/drawingml/2006/main">
              <a:ext uri="{FF2B5EF4-FFF2-40B4-BE49-F238E27FC236}">
                <a16:creationId xmlns:a16="http://schemas.microsoft.com/office/drawing/2014/main" id="{DE2C8E0E-8C66-43AE-9593-C7BC31535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8AA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7" name="hmv-0-0">
            <a:extLst xmlns:a="http://schemas.openxmlformats.org/drawingml/2006/main">
              <a:ext uri="{FF2B5EF4-FFF2-40B4-BE49-F238E27FC236}">
                <a16:creationId xmlns:a16="http://schemas.microsoft.com/office/drawing/2014/main" id="{F2BDA273-015C-4989-ABF8-12EA83362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18" name="hm-0-1">
            <a:extLst xmlns:a="http://schemas.openxmlformats.org/drawingml/2006/main">
              <a:ext uri="{FF2B5EF4-FFF2-40B4-BE49-F238E27FC236}">
                <a16:creationId xmlns:a16="http://schemas.microsoft.com/office/drawing/2014/main" id="{A6BDB66D-A72F-421A-B2E2-9494620B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9" name="hmv-0-1">
            <a:extLst xmlns:a="http://schemas.openxmlformats.org/drawingml/2006/main">
              <a:ext uri="{FF2B5EF4-FFF2-40B4-BE49-F238E27FC236}">
                <a16:creationId xmlns:a16="http://schemas.microsoft.com/office/drawing/2014/main" id="{97F6638B-75AD-4305-B085-8E4E7023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20" name="hm-0-2">
            <a:extLst xmlns:a="http://schemas.openxmlformats.org/drawingml/2006/main">
              <a:ext uri="{FF2B5EF4-FFF2-40B4-BE49-F238E27FC236}">
                <a16:creationId xmlns:a16="http://schemas.microsoft.com/office/drawing/2014/main" id="{39108E6D-C75A-47CB-8AAF-1EB2CAB87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1" name="hmv-0-2">
            <a:extLst xmlns:a="http://schemas.openxmlformats.org/drawingml/2006/main">
              <a:ext uri="{FF2B5EF4-FFF2-40B4-BE49-F238E27FC236}">
                <a16:creationId xmlns:a16="http://schemas.microsoft.com/office/drawing/2014/main" id="{9FEBC2BB-225A-4345-B929-893194CE1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22" name="hm-0-3">
            <a:extLst xmlns:a="http://schemas.openxmlformats.org/drawingml/2006/main">
              <a:ext uri="{FF2B5EF4-FFF2-40B4-BE49-F238E27FC236}">
                <a16:creationId xmlns:a16="http://schemas.microsoft.com/office/drawing/2014/main" id="{2577CCF3-717B-463F-B066-70B025FA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3" name="hmv-0-3">
            <a:extLst xmlns:a="http://schemas.openxmlformats.org/drawingml/2006/main">
              <a:ext uri="{FF2B5EF4-FFF2-40B4-BE49-F238E27FC236}">
                <a16:creationId xmlns:a16="http://schemas.microsoft.com/office/drawing/2014/main" id="{FD101ABE-4F33-459C-9DF2-FEAC8640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24" name="hm-0-4">
            <a:extLst xmlns:a="http://schemas.openxmlformats.org/drawingml/2006/main">
              <a:ext uri="{FF2B5EF4-FFF2-40B4-BE49-F238E27FC236}">
                <a16:creationId xmlns:a16="http://schemas.microsoft.com/office/drawing/2014/main" id="{3CA26AE7-7445-4174-8B9E-3249687F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8AA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5" name="hmv-0-4">
            <a:extLst xmlns:a="http://schemas.openxmlformats.org/drawingml/2006/main">
              <a:ext uri="{FF2B5EF4-FFF2-40B4-BE49-F238E27FC236}">
                <a16:creationId xmlns:a16="http://schemas.microsoft.com/office/drawing/2014/main" id="{D6F60014-57F4-4792-876A-633FABE1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26" name="hm-0-5">
            <a:extLst xmlns:a="http://schemas.openxmlformats.org/drawingml/2006/main">
              <a:ext uri="{FF2B5EF4-FFF2-40B4-BE49-F238E27FC236}">
                <a16:creationId xmlns:a16="http://schemas.microsoft.com/office/drawing/2014/main" id="{9A4379E3-3823-40B9-AA6E-71310E33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7" name="hmv-0-5">
            <a:extLst xmlns:a="http://schemas.openxmlformats.org/drawingml/2006/main">
              <a:ext uri="{FF2B5EF4-FFF2-40B4-BE49-F238E27FC236}">
                <a16:creationId xmlns:a16="http://schemas.microsoft.com/office/drawing/2014/main" id="{DE9919C2-B339-4318-96C3-A79E3F64E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28" name="hm-0-6">
            <a:extLst xmlns:a="http://schemas.openxmlformats.org/drawingml/2006/main">
              <a:ext uri="{FF2B5EF4-FFF2-40B4-BE49-F238E27FC236}">
                <a16:creationId xmlns:a16="http://schemas.microsoft.com/office/drawing/2014/main" id="{325F0836-0CCB-4256-80B7-516AFA07B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9" name="hmv-0-6">
            <a:extLst xmlns:a="http://schemas.openxmlformats.org/drawingml/2006/main">
              <a:ext uri="{FF2B5EF4-FFF2-40B4-BE49-F238E27FC236}">
                <a16:creationId xmlns:a16="http://schemas.microsoft.com/office/drawing/2014/main" id="{C5C9682D-9C93-4DC5-A509-2D2EA6CE6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30" name="hm-0-7">
            <a:extLst xmlns:a="http://schemas.openxmlformats.org/drawingml/2006/main">
              <a:ext uri="{FF2B5EF4-FFF2-40B4-BE49-F238E27FC236}">
                <a16:creationId xmlns:a16="http://schemas.microsoft.com/office/drawing/2014/main" id="{31B0B2CC-1A50-489F-8991-DBBA9AA05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7621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1" name="hmv-0-7">
            <a:extLst xmlns:a="http://schemas.openxmlformats.org/drawingml/2006/main">
              <a:ext uri="{FF2B5EF4-FFF2-40B4-BE49-F238E27FC236}">
                <a16:creationId xmlns:a16="http://schemas.microsoft.com/office/drawing/2014/main" id="{5BE5C8B9-6C26-4F1F-A474-BBDA953E8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17621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32" name="row-1">
            <a:extLst xmlns:a="http://schemas.openxmlformats.org/drawingml/2006/main">
              <a:ext uri="{FF2B5EF4-FFF2-40B4-BE49-F238E27FC236}">
                <a16:creationId xmlns:a16="http://schemas.microsoft.com/office/drawing/2014/main" id="{CE8B8B5E-5085-4438-BF42-3025AD166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228850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Финансы</a:t>
            </a:r>
          </a:p>
        </p:txBody>
      </p:sp>
      <p:sp>
        <p:nvSpPr>
          <p:cNvPr id="33" name="hm-1-0">
            <a:extLst xmlns:a="http://schemas.openxmlformats.org/drawingml/2006/main">
              <a:ext uri="{FF2B5EF4-FFF2-40B4-BE49-F238E27FC236}">
                <a16:creationId xmlns:a16="http://schemas.microsoft.com/office/drawing/2014/main" id="{DBF70E60-750B-402F-A834-7A9E0575C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78AA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4" name="hmv-1-0">
            <a:extLst xmlns:a="http://schemas.openxmlformats.org/drawingml/2006/main">
              <a:ext uri="{FF2B5EF4-FFF2-40B4-BE49-F238E27FC236}">
                <a16:creationId xmlns:a16="http://schemas.microsoft.com/office/drawing/2014/main" id="{49617AE0-F01C-4D0C-84F1-3BEB530CD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35" name="hm-1-1">
            <a:extLst xmlns:a="http://schemas.openxmlformats.org/drawingml/2006/main">
              <a:ext uri="{FF2B5EF4-FFF2-40B4-BE49-F238E27FC236}">
                <a16:creationId xmlns:a16="http://schemas.microsoft.com/office/drawing/2014/main" id="{9C7F3B22-1F81-44BA-B27C-53BCD30D9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6" name="hmv-1-1">
            <a:extLst xmlns:a="http://schemas.openxmlformats.org/drawingml/2006/main">
              <a:ext uri="{FF2B5EF4-FFF2-40B4-BE49-F238E27FC236}">
                <a16:creationId xmlns:a16="http://schemas.microsoft.com/office/drawing/2014/main" id="{AAFC6009-A033-407C-AC4C-C4CF0C293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37" name="hm-1-2">
            <a:extLst xmlns:a="http://schemas.openxmlformats.org/drawingml/2006/main">
              <a:ext uri="{FF2B5EF4-FFF2-40B4-BE49-F238E27FC236}">
                <a16:creationId xmlns:a16="http://schemas.microsoft.com/office/drawing/2014/main" id="{77951D36-5C2E-4CB1-9D38-5C58F8FD9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38" name="hmv-1-2">
            <a:extLst xmlns:a="http://schemas.openxmlformats.org/drawingml/2006/main">
              <a:ext uri="{FF2B5EF4-FFF2-40B4-BE49-F238E27FC236}">
                <a16:creationId xmlns:a16="http://schemas.microsoft.com/office/drawing/2014/main" id="{BC66A626-C0EB-4843-BFA0-1765DBC05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39" name="hm-1-3">
            <a:extLst xmlns:a="http://schemas.openxmlformats.org/drawingml/2006/main">
              <a:ext uri="{FF2B5EF4-FFF2-40B4-BE49-F238E27FC236}">
                <a16:creationId xmlns:a16="http://schemas.microsoft.com/office/drawing/2014/main" id="{B722E124-22DA-4497-B2CD-5934CB9B3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0" name="hmv-1-3">
            <a:extLst xmlns:a="http://schemas.openxmlformats.org/drawingml/2006/main">
              <a:ext uri="{FF2B5EF4-FFF2-40B4-BE49-F238E27FC236}">
                <a16:creationId xmlns:a16="http://schemas.microsoft.com/office/drawing/2014/main" id="{1B2740B7-7429-4855-941A-308D1D565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41" name="hm-1-4">
            <a:extLst xmlns:a="http://schemas.openxmlformats.org/drawingml/2006/main">
              <a:ext uri="{FF2B5EF4-FFF2-40B4-BE49-F238E27FC236}">
                <a16:creationId xmlns:a16="http://schemas.microsoft.com/office/drawing/2014/main" id="{8763A1F7-1E5F-450D-BB17-1676FD380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2" name="hmv-1-4">
            <a:extLst xmlns:a="http://schemas.openxmlformats.org/drawingml/2006/main">
              <a:ext uri="{FF2B5EF4-FFF2-40B4-BE49-F238E27FC236}">
                <a16:creationId xmlns:a16="http://schemas.microsoft.com/office/drawing/2014/main" id="{B0A1F52A-9C79-43B4-80B2-63A709D05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43" name="hm-1-5">
            <a:extLst xmlns:a="http://schemas.openxmlformats.org/drawingml/2006/main">
              <a:ext uri="{FF2B5EF4-FFF2-40B4-BE49-F238E27FC236}">
                <a16:creationId xmlns:a16="http://schemas.microsoft.com/office/drawing/2014/main" id="{6FF21761-5333-43D1-83AB-514F65DBC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4" name="hmv-1-5">
            <a:extLst xmlns:a="http://schemas.openxmlformats.org/drawingml/2006/main">
              <a:ext uri="{FF2B5EF4-FFF2-40B4-BE49-F238E27FC236}">
                <a16:creationId xmlns:a16="http://schemas.microsoft.com/office/drawing/2014/main" id="{6B7E5D6D-9EDB-4125-A5D3-8DFA2872F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45" name="hm-1-6">
            <a:extLst xmlns:a="http://schemas.openxmlformats.org/drawingml/2006/main">
              <a:ext uri="{FF2B5EF4-FFF2-40B4-BE49-F238E27FC236}">
                <a16:creationId xmlns:a16="http://schemas.microsoft.com/office/drawing/2014/main" id="{8D85E365-C7FB-4EB2-9F07-83E009307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6" name="hmv-1-6">
            <a:extLst xmlns:a="http://schemas.openxmlformats.org/drawingml/2006/main">
              <a:ext uri="{FF2B5EF4-FFF2-40B4-BE49-F238E27FC236}">
                <a16:creationId xmlns:a16="http://schemas.microsoft.com/office/drawing/2014/main" id="{EF9C72DF-5D6C-40FE-9D23-9CC82FFD3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47" name="hm-1-7">
            <a:extLst xmlns:a="http://schemas.openxmlformats.org/drawingml/2006/main">
              <a:ext uri="{FF2B5EF4-FFF2-40B4-BE49-F238E27FC236}">
                <a16:creationId xmlns:a16="http://schemas.microsoft.com/office/drawing/2014/main" id="{83BD578B-D4B6-41DD-BBAF-EB2544B1C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2288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48" name="hmv-1-7">
            <a:extLst xmlns:a="http://schemas.openxmlformats.org/drawingml/2006/main">
              <a:ext uri="{FF2B5EF4-FFF2-40B4-BE49-F238E27FC236}">
                <a16:creationId xmlns:a16="http://schemas.microsoft.com/office/drawing/2014/main" id="{DE3239F6-9200-44D3-8914-306CEE106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2288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49" name="row-2">
            <a:extLst xmlns:a="http://schemas.openxmlformats.org/drawingml/2006/main">
              <a:ext uri="{FF2B5EF4-FFF2-40B4-BE49-F238E27FC236}">
                <a16:creationId xmlns:a16="http://schemas.microsoft.com/office/drawing/2014/main" id="{29AF456E-804F-42A1-98C6-1EFF5B93C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695575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Промышленность</a:t>
            </a:r>
          </a:p>
        </p:txBody>
      </p:sp>
      <p:sp>
        <p:nvSpPr>
          <p:cNvPr id="50" name="hm-2-0">
            <a:extLst xmlns:a="http://schemas.openxmlformats.org/drawingml/2006/main">
              <a:ext uri="{FF2B5EF4-FFF2-40B4-BE49-F238E27FC236}">
                <a16:creationId xmlns:a16="http://schemas.microsoft.com/office/drawing/2014/main" id="{8B0B2200-CD49-4965-A133-D2DD8E774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1" name="hmv-2-0">
            <a:extLst xmlns:a="http://schemas.openxmlformats.org/drawingml/2006/main">
              <a:ext uri="{FF2B5EF4-FFF2-40B4-BE49-F238E27FC236}">
                <a16:creationId xmlns:a16="http://schemas.microsoft.com/office/drawing/2014/main" id="{42803CB6-DCFF-40A9-8E73-06FEE334C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52" name="hm-2-1">
            <a:extLst xmlns:a="http://schemas.openxmlformats.org/drawingml/2006/main">
              <a:ext uri="{FF2B5EF4-FFF2-40B4-BE49-F238E27FC236}">
                <a16:creationId xmlns:a16="http://schemas.microsoft.com/office/drawing/2014/main" id="{95A6DA72-17FA-4DE5-BBB9-D11D41F8F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3" name="hmv-2-1">
            <a:extLst xmlns:a="http://schemas.openxmlformats.org/drawingml/2006/main">
              <a:ext uri="{FF2B5EF4-FFF2-40B4-BE49-F238E27FC236}">
                <a16:creationId xmlns:a16="http://schemas.microsoft.com/office/drawing/2014/main" id="{23D369F1-4E8D-450F-A919-7E41D92D2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54" name="hm-2-2">
            <a:extLst xmlns:a="http://schemas.openxmlformats.org/drawingml/2006/main">
              <a:ext uri="{FF2B5EF4-FFF2-40B4-BE49-F238E27FC236}">
                <a16:creationId xmlns:a16="http://schemas.microsoft.com/office/drawing/2014/main" id="{88A00F9C-CA72-4A98-A140-969CFD018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5" name="hmv-2-2">
            <a:extLst xmlns:a="http://schemas.openxmlformats.org/drawingml/2006/main">
              <a:ext uri="{FF2B5EF4-FFF2-40B4-BE49-F238E27FC236}">
                <a16:creationId xmlns:a16="http://schemas.microsoft.com/office/drawing/2014/main" id="{E99ED057-E36F-421A-905E-D27028D14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56" name="hm-2-3">
            <a:extLst xmlns:a="http://schemas.openxmlformats.org/drawingml/2006/main">
              <a:ext uri="{FF2B5EF4-FFF2-40B4-BE49-F238E27FC236}">
                <a16:creationId xmlns:a16="http://schemas.microsoft.com/office/drawing/2014/main" id="{DD80268F-6D83-439E-8F1C-1B19BD09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7" name="hmv-2-3">
            <a:extLst xmlns:a="http://schemas.openxmlformats.org/drawingml/2006/main">
              <a:ext uri="{FF2B5EF4-FFF2-40B4-BE49-F238E27FC236}">
                <a16:creationId xmlns:a16="http://schemas.microsoft.com/office/drawing/2014/main" id="{55C396F2-D557-4738-BA2E-91ED10686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58" name="hm-2-4">
            <a:extLst xmlns:a="http://schemas.openxmlformats.org/drawingml/2006/main">
              <a:ext uri="{FF2B5EF4-FFF2-40B4-BE49-F238E27FC236}">
                <a16:creationId xmlns:a16="http://schemas.microsoft.com/office/drawing/2014/main" id="{C96E091B-22C1-49B2-AE2D-006A9DBF0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59" name="hmv-2-4">
            <a:extLst xmlns:a="http://schemas.openxmlformats.org/drawingml/2006/main">
              <a:ext uri="{FF2B5EF4-FFF2-40B4-BE49-F238E27FC236}">
                <a16:creationId xmlns:a16="http://schemas.microsoft.com/office/drawing/2014/main" id="{963F36E8-698D-4FBD-8083-4B639DBB1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60" name="hm-2-5">
            <a:extLst xmlns:a="http://schemas.openxmlformats.org/drawingml/2006/main">
              <a:ext uri="{FF2B5EF4-FFF2-40B4-BE49-F238E27FC236}">
                <a16:creationId xmlns:a16="http://schemas.microsoft.com/office/drawing/2014/main" id="{37EC9239-3772-4926-8D71-F66FA0082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1" name="hmv-2-5">
            <a:extLst xmlns:a="http://schemas.openxmlformats.org/drawingml/2006/main">
              <a:ext uri="{FF2B5EF4-FFF2-40B4-BE49-F238E27FC236}">
                <a16:creationId xmlns:a16="http://schemas.microsoft.com/office/drawing/2014/main" id="{4C7BF8DA-309B-4260-B73B-3C67385B2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62" name="hm-2-6">
            <a:extLst xmlns:a="http://schemas.openxmlformats.org/drawingml/2006/main">
              <a:ext uri="{FF2B5EF4-FFF2-40B4-BE49-F238E27FC236}">
                <a16:creationId xmlns:a16="http://schemas.microsoft.com/office/drawing/2014/main" id="{0D93CD94-952B-404C-BE87-51BE5E870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3" name="hmv-2-6">
            <a:extLst xmlns:a="http://schemas.openxmlformats.org/drawingml/2006/main">
              <a:ext uri="{FF2B5EF4-FFF2-40B4-BE49-F238E27FC236}">
                <a16:creationId xmlns:a16="http://schemas.microsoft.com/office/drawing/2014/main" id="{BA4D328E-778E-4AF5-836C-F9B7D807C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64" name="hm-2-7">
            <a:extLst xmlns:a="http://schemas.openxmlformats.org/drawingml/2006/main">
              <a:ext uri="{FF2B5EF4-FFF2-40B4-BE49-F238E27FC236}">
                <a16:creationId xmlns:a16="http://schemas.microsoft.com/office/drawing/2014/main" id="{F1468D3B-F6AA-4A11-AD3B-CB841C8BD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6955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5" name="hmv-2-7">
            <a:extLst xmlns:a="http://schemas.openxmlformats.org/drawingml/2006/main">
              <a:ext uri="{FF2B5EF4-FFF2-40B4-BE49-F238E27FC236}">
                <a16:creationId xmlns:a16="http://schemas.microsoft.com/office/drawing/2014/main" id="{1D3049E2-ABEC-4A29-821E-45892D442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6955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66" name="row-3">
            <a:extLst xmlns:a="http://schemas.openxmlformats.org/drawingml/2006/main">
              <a:ext uri="{FF2B5EF4-FFF2-40B4-BE49-F238E27FC236}">
                <a16:creationId xmlns:a16="http://schemas.microsoft.com/office/drawing/2014/main" id="{CF94D893-9510-4A5F-9AC2-D3112AC42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162300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Инфраструктура</a:t>
            </a:r>
          </a:p>
        </p:txBody>
      </p:sp>
      <p:sp>
        <p:nvSpPr>
          <p:cNvPr id="67" name="hm-3-0">
            <a:extLst xmlns:a="http://schemas.openxmlformats.org/drawingml/2006/main">
              <a:ext uri="{FF2B5EF4-FFF2-40B4-BE49-F238E27FC236}">
                <a16:creationId xmlns:a16="http://schemas.microsoft.com/office/drawing/2014/main" id="{57A145E4-337F-48A0-B5CF-CF30DB3C4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8" name="hmv-3-0">
            <a:extLst xmlns:a="http://schemas.openxmlformats.org/drawingml/2006/main">
              <a:ext uri="{FF2B5EF4-FFF2-40B4-BE49-F238E27FC236}">
                <a16:creationId xmlns:a16="http://schemas.microsoft.com/office/drawing/2014/main" id="{D5E1F52E-DA57-473A-A5DD-5A50D056E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69" name="hm-3-1">
            <a:extLst xmlns:a="http://schemas.openxmlformats.org/drawingml/2006/main">
              <a:ext uri="{FF2B5EF4-FFF2-40B4-BE49-F238E27FC236}">
                <a16:creationId xmlns:a16="http://schemas.microsoft.com/office/drawing/2014/main" id="{4DDFCBAF-4EE1-47BD-A816-A839F7752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0" name="hmv-3-1">
            <a:extLst xmlns:a="http://schemas.openxmlformats.org/drawingml/2006/main">
              <a:ext uri="{FF2B5EF4-FFF2-40B4-BE49-F238E27FC236}">
                <a16:creationId xmlns:a16="http://schemas.microsoft.com/office/drawing/2014/main" id="{9124CA8F-751A-443D-BE76-A10AAC54D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71" name="hm-3-2">
            <a:extLst xmlns:a="http://schemas.openxmlformats.org/drawingml/2006/main">
              <a:ext uri="{FF2B5EF4-FFF2-40B4-BE49-F238E27FC236}">
                <a16:creationId xmlns:a16="http://schemas.microsoft.com/office/drawing/2014/main" id="{F02BB3B4-AC60-4B3C-BA16-C21ECFCFA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2" name="hmv-3-2">
            <a:extLst xmlns:a="http://schemas.openxmlformats.org/drawingml/2006/main">
              <a:ext uri="{FF2B5EF4-FFF2-40B4-BE49-F238E27FC236}">
                <a16:creationId xmlns:a16="http://schemas.microsoft.com/office/drawing/2014/main" id="{38985FF9-F53D-438A-B35F-D22AB9C0F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73" name="hm-3-3">
            <a:extLst xmlns:a="http://schemas.openxmlformats.org/drawingml/2006/main">
              <a:ext uri="{FF2B5EF4-FFF2-40B4-BE49-F238E27FC236}">
                <a16:creationId xmlns:a16="http://schemas.microsoft.com/office/drawing/2014/main" id="{4D193605-5EEB-41BB-86E7-496FED55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4" name="hmv-3-3">
            <a:extLst xmlns:a="http://schemas.openxmlformats.org/drawingml/2006/main">
              <a:ext uri="{FF2B5EF4-FFF2-40B4-BE49-F238E27FC236}">
                <a16:creationId xmlns:a16="http://schemas.microsoft.com/office/drawing/2014/main" id="{A0F9F8C8-D5E3-4A9C-95C4-31CD8AE08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75" name="hm-3-4">
            <a:extLst xmlns:a="http://schemas.openxmlformats.org/drawingml/2006/main">
              <a:ext uri="{FF2B5EF4-FFF2-40B4-BE49-F238E27FC236}">
                <a16:creationId xmlns:a16="http://schemas.microsoft.com/office/drawing/2014/main" id="{E2972528-8BD3-4284-AE10-EFCD076B5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6" name="hmv-3-4">
            <a:extLst xmlns:a="http://schemas.openxmlformats.org/drawingml/2006/main">
              <a:ext uri="{FF2B5EF4-FFF2-40B4-BE49-F238E27FC236}">
                <a16:creationId xmlns:a16="http://schemas.microsoft.com/office/drawing/2014/main" id="{20B90CEB-9B7F-4DF4-968D-4A526F31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77" name="hm-3-5">
            <a:extLst xmlns:a="http://schemas.openxmlformats.org/drawingml/2006/main">
              <a:ext uri="{FF2B5EF4-FFF2-40B4-BE49-F238E27FC236}">
                <a16:creationId xmlns:a16="http://schemas.microsoft.com/office/drawing/2014/main" id="{289EEED9-B206-4C37-8D3E-FE118DCF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78" name="hmv-3-5">
            <a:extLst xmlns:a="http://schemas.openxmlformats.org/drawingml/2006/main">
              <a:ext uri="{FF2B5EF4-FFF2-40B4-BE49-F238E27FC236}">
                <a16:creationId xmlns:a16="http://schemas.microsoft.com/office/drawing/2014/main" id="{7D26A802-7325-4C34-A89E-8EF4BC778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79" name="hm-3-6">
            <a:extLst xmlns:a="http://schemas.openxmlformats.org/drawingml/2006/main">
              <a:ext uri="{FF2B5EF4-FFF2-40B4-BE49-F238E27FC236}">
                <a16:creationId xmlns:a16="http://schemas.microsoft.com/office/drawing/2014/main" id="{B89E593B-5039-4B70-92CD-3AA0BB1E0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0" name="hmv-3-6">
            <a:extLst xmlns:a="http://schemas.openxmlformats.org/drawingml/2006/main">
              <a:ext uri="{FF2B5EF4-FFF2-40B4-BE49-F238E27FC236}">
                <a16:creationId xmlns:a16="http://schemas.microsoft.com/office/drawing/2014/main" id="{B7CB678B-83D2-434E-9B75-33B1AC1A8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81" name="hm-3-7">
            <a:extLst xmlns:a="http://schemas.openxmlformats.org/drawingml/2006/main">
              <a:ext uri="{FF2B5EF4-FFF2-40B4-BE49-F238E27FC236}">
                <a16:creationId xmlns:a16="http://schemas.microsoft.com/office/drawing/2014/main" id="{94644524-47C6-46EE-8336-BD73EC339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1623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2" name="hmv-3-7">
            <a:extLst xmlns:a="http://schemas.openxmlformats.org/drawingml/2006/main">
              <a:ext uri="{FF2B5EF4-FFF2-40B4-BE49-F238E27FC236}">
                <a16:creationId xmlns:a16="http://schemas.microsoft.com/office/drawing/2014/main" id="{98DF0E17-4153-44A6-B5CF-1F32C9706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1623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83" name="row-4">
            <a:extLst xmlns:a="http://schemas.openxmlformats.org/drawingml/2006/main">
              <a:ext uri="{FF2B5EF4-FFF2-40B4-BE49-F238E27FC236}">
                <a16:creationId xmlns:a16="http://schemas.microsoft.com/office/drawing/2014/main" id="{08C90E5C-E404-4271-A5C4-8C90994A4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629025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Наука/образ.</a:t>
            </a:r>
          </a:p>
        </p:txBody>
      </p:sp>
      <p:sp>
        <p:nvSpPr>
          <p:cNvPr id="84" name="hm-4-0">
            <a:extLst xmlns:a="http://schemas.openxmlformats.org/drawingml/2006/main">
              <a:ext uri="{FF2B5EF4-FFF2-40B4-BE49-F238E27FC236}">
                <a16:creationId xmlns:a16="http://schemas.microsoft.com/office/drawing/2014/main" id="{6187B656-304C-4C5E-B57F-6EE1CBCD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5" name="hmv-4-0">
            <a:extLst xmlns:a="http://schemas.openxmlformats.org/drawingml/2006/main">
              <a:ext uri="{FF2B5EF4-FFF2-40B4-BE49-F238E27FC236}">
                <a16:creationId xmlns:a16="http://schemas.microsoft.com/office/drawing/2014/main" id="{CEACCC33-94A8-48D5-9C72-9242B0E80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86" name="hm-4-1">
            <a:extLst xmlns:a="http://schemas.openxmlformats.org/drawingml/2006/main">
              <a:ext uri="{FF2B5EF4-FFF2-40B4-BE49-F238E27FC236}">
                <a16:creationId xmlns:a16="http://schemas.microsoft.com/office/drawing/2014/main" id="{853B5B03-7BA6-43B9-AF2B-8556AF656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7" name="hmv-4-1">
            <a:extLst xmlns:a="http://schemas.openxmlformats.org/drawingml/2006/main">
              <a:ext uri="{FF2B5EF4-FFF2-40B4-BE49-F238E27FC236}">
                <a16:creationId xmlns:a16="http://schemas.microsoft.com/office/drawing/2014/main" id="{61AC2892-D06B-4ADF-B3A2-7DD4302F3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88" name="hm-4-2">
            <a:extLst xmlns:a="http://schemas.openxmlformats.org/drawingml/2006/main">
              <a:ext uri="{FF2B5EF4-FFF2-40B4-BE49-F238E27FC236}">
                <a16:creationId xmlns:a16="http://schemas.microsoft.com/office/drawing/2014/main" id="{55AF4ECC-772F-4F26-8B90-8E45350A9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C7592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9" name="hmv-4-2">
            <a:extLst xmlns:a="http://schemas.openxmlformats.org/drawingml/2006/main">
              <a:ext uri="{FF2B5EF4-FFF2-40B4-BE49-F238E27FC236}">
                <a16:creationId xmlns:a16="http://schemas.microsoft.com/office/drawing/2014/main" id="{BA05B9AC-18FA-455C-BDE2-3B74007A2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90" name="hm-4-3">
            <a:extLst xmlns:a="http://schemas.openxmlformats.org/drawingml/2006/main">
              <a:ext uri="{FF2B5EF4-FFF2-40B4-BE49-F238E27FC236}">
                <a16:creationId xmlns:a16="http://schemas.microsoft.com/office/drawing/2014/main" id="{8EC6CF9C-0B7A-4394-96E1-5B4DAD296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1" name="hmv-4-3">
            <a:extLst xmlns:a="http://schemas.openxmlformats.org/drawingml/2006/main">
              <a:ext uri="{FF2B5EF4-FFF2-40B4-BE49-F238E27FC236}">
                <a16:creationId xmlns:a16="http://schemas.microsoft.com/office/drawing/2014/main" id="{6289B646-D179-4C10-9DA5-FB1A82B28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92" name="hm-4-4">
            <a:extLst xmlns:a="http://schemas.openxmlformats.org/drawingml/2006/main">
              <a:ext uri="{FF2B5EF4-FFF2-40B4-BE49-F238E27FC236}">
                <a16:creationId xmlns:a16="http://schemas.microsoft.com/office/drawing/2014/main" id="{E8B10662-8500-42A3-B429-E76712D8E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3" name="hmv-4-4">
            <a:extLst xmlns:a="http://schemas.openxmlformats.org/drawingml/2006/main">
              <a:ext uri="{FF2B5EF4-FFF2-40B4-BE49-F238E27FC236}">
                <a16:creationId xmlns:a16="http://schemas.microsoft.com/office/drawing/2014/main" id="{83616D03-B089-4A26-B935-ADFDF5E5E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94" name="hm-4-5">
            <a:extLst xmlns:a="http://schemas.openxmlformats.org/drawingml/2006/main">
              <a:ext uri="{FF2B5EF4-FFF2-40B4-BE49-F238E27FC236}">
                <a16:creationId xmlns:a16="http://schemas.microsoft.com/office/drawing/2014/main" id="{B2B5D1CF-7A1F-445E-A426-EE4D9BAC7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5" name="hmv-4-5">
            <a:extLst xmlns:a="http://schemas.openxmlformats.org/drawingml/2006/main">
              <a:ext uri="{FF2B5EF4-FFF2-40B4-BE49-F238E27FC236}">
                <a16:creationId xmlns:a16="http://schemas.microsoft.com/office/drawing/2014/main" id="{CCBD7FD5-4AAD-48E2-A1E6-970920C3E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96" name="hm-4-6">
            <a:extLst xmlns:a="http://schemas.openxmlformats.org/drawingml/2006/main">
              <a:ext uri="{FF2B5EF4-FFF2-40B4-BE49-F238E27FC236}">
                <a16:creationId xmlns:a16="http://schemas.microsoft.com/office/drawing/2014/main" id="{29EF0914-B077-470B-9554-AEF6CC51C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7" name="hmv-4-6">
            <a:extLst xmlns:a="http://schemas.openxmlformats.org/drawingml/2006/main">
              <a:ext uri="{FF2B5EF4-FFF2-40B4-BE49-F238E27FC236}">
                <a16:creationId xmlns:a16="http://schemas.microsoft.com/office/drawing/2014/main" id="{FA77A471-9B50-45E8-98F0-FD13FCB48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98" name="hm-4-7">
            <a:extLst xmlns:a="http://schemas.openxmlformats.org/drawingml/2006/main">
              <a:ext uri="{FF2B5EF4-FFF2-40B4-BE49-F238E27FC236}">
                <a16:creationId xmlns:a16="http://schemas.microsoft.com/office/drawing/2014/main" id="{16B8BB11-9C6F-4AD2-8A58-F31CCA327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62902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99" name="hmv-4-7">
            <a:extLst xmlns:a="http://schemas.openxmlformats.org/drawingml/2006/main">
              <a:ext uri="{FF2B5EF4-FFF2-40B4-BE49-F238E27FC236}">
                <a16:creationId xmlns:a16="http://schemas.microsoft.com/office/drawing/2014/main" id="{6B854671-EE91-44F0-B6A7-F1AA7EF0D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62902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100" name="row-5">
            <a:extLst xmlns:a="http://schemas.openxmlformats.org/drawingml/2006/main">
              <a:ext uri="{FF2B5EF4-FFF2-40B4-BE49-F238E27FC236}">
                <a16:creationId xmlns:a16="http://schemas.microsoft.com/office/drawing/2014/main" id="{76437F1A-EBC9-4C98-81F7-9A4507875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095750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Здоровье/соц.</a:t>
            </a:r>
          </a:p>
        </p:txBody>
      </p:sp>
      <p:sp>
        <p:nvSpPr>
          <p:cNvPr id="101" name="hm-5-0">
            <a:extLst xmlns:a="http://schemas.openxmlformats.org/drawingml/2006/main">
              <a:ext uri="{FF2B5EF4-FFF2-40B4-BE49-F238E27FC236}">
                <a16:creationId xmlns:a16="http://schemas.microsoft.com/office/drawing/2014/main" id="{9C257811-0643-40D2-A8C6-A4FCA9EE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2" name="hmv-5-0">
            <a:extLst xmlns:a="http://schemas.openxmlformats.org/drawingml/2006/main">
              <a:ext uri="{FF2B5EF4-FFF2-40B4-BE49-F238E27FC236}">
                <a16:creationId xmlns:a16="http://schemas.microsoft.com/office/drawing/2014/main" id="{AB60778F-E9D9-427B-8599-2792878F2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03" name="hm-5-1">
            <a:extLst xmlns:a="http://schemas.openxmlformats.org/drawingml/2006/main">
              <a:ext uri="{FF2B5EF4-FFF2-40B4-BE49-F238E27FC236}">
                <a16:creationId xmlns:a16="http://schemas.microsoft.com/office/drawing/2014/main" id="{5CEBE72D-6190-455E-9604-53E7F600B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5F8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4" name="hmv-5-1">
            <a:extLst xmlns:a="http://schemas.openxmlformats.org/drawingml/2006/main">
              <a:ext uri="{FF2B5EF4-FFF2-40B4-BE49-F238E27FC236}">
                <a16:creationId xmlns:a16="http://schemas.microsoft.com/office/drawing/2014/main" id="{E03B8D73-96D2-462E-9378-465F1B51D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35</a:t>
            </a:r>
          </a:p>
        </p:txBody>
      </p:sp>
      <p:sp>
        <p:nvSpPr>
          <p:cNvPr id="105" name="hm-5-2">
            <a:extLst xmlns:a="http://schemas.openxmlformats.org/drawingml/2006/main">
              <a:ext uri="{FF2B5EF4-FFF2-40B4-BE49-F238E27FC236}">
                <a16:creationId xmlns:a16="http://schemas.microsoft.com/office/drawing/2014/main" id="{8AF8B2B1-61E1-4338-862E-DDA6BCCA6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6" name="hmv-5-2">
            <a:extLst xmlns:a="http://schemas.openxmlformats.org/drawingml/2006/main">
              <a:ext uri="{FF2B5EF4-FFF2-40B4-BE49-F238E27FC236}">
                <a16:creationId xmlns:a16="http://schemas.microsoft.com/office/drawing/2014/main" id="{1E526C8D-01AB-4A7B-81B5-D8ECECD3C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107" name="hm-5-3">
            <a:extLst xmlns:a="http://schemas.openxmlformats.org/drawingml/2006/main">
              <a:ext uri="{FF2B5EF4-FFF2-40B4-BE49-F238E27FC236}">
                <a16:creationId xmlns:a16="http://schemas.microsoft.com/office/drawing/2014/main" id="{32B797F8-FCF8-47B6-8240-E2962BEE4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8" name="hmv-5-3">
            <a:extLst xmlns:a="http://schemas.openxmlformats.org/drawingml/2006/main">
              <a:ext uri="{FF2B5EF4-FFF2-40B4-BE49-F238E27FC236}">
                <a16:creationId xmlns:a16="http://schemas.microsoft.com/office/drawing/2014/main" id="{7019FF2E-6A2E-4B89-9B35-FAD0252B6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109" name="hm-5-4">
            <a:extLst xmlns:a="http://schemas.openxmlformats.org/drawingml/2006/main">
              <a:ext uri="{FF2B5EF4-FFF2-40B4-BE49-F238E27FC236}">
                <a16:creationId xmlns:a16="http://schemas.microsoft.com/office/drawing/2014/main" id="{D25CB121-430B-44D4-9123-002A3C156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0" name="hmv-5-4">
            <a:extLst xmlns:a="http://schemas.openxmlformats.org/drawingml/2006/main">
              <a:ext uri="{FF2B5EF4-FFF2-40B4-BE49-F238E27FC236}">
                <a16:creationId xmlns:a16="http://schemas.microsoft.com/office/drawing/2014/main" id="{4E526ADA-E725-48E5-A648-77F942D42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111" name="hm-5-5">
            <a:extLst xmlns:a="http://schemas.openxmlformats.org/drawingml/2006/main">
              <a:ext uri="{FF2B5EF4-FFF2-40B4-BE49-F238E27FC236}">
                <a16:creationId xmlns:a16="http://schemas.microsoft.com/office/drawing/2014/main" id="{F822229A-7574-49FF-9E01-EE0D99D89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2" name="hmv-5-5">
            <a:extLst xmlns:a="http://schemas.openxmlformats.org/drawingml/2006/main">
              <a:ext uri="{FF2B5EF4-FFF2-40B4-BE49-F238E27FC236}">
                <a16:creationId xmlns:a16="http://schemas.microsoft.com/office/drawing/2014/main" id="{497CC7AE-6449-48EB-9D0A-00D7E91B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113" name="hm-5-6">
            <a:extLst xmlns:a="http://schemas.openxmlformats.org/drawingml/2006/main">
              <a:ext uri="{FF2B5EF4-FFF2-40B4-BE49-F238E27FC236}">
                <a16:creationId xmlns:a16="http://schemas.microsoft.com/office/drawing/2014/main" id="{FDA9CA8E-ADDB-40D7-AB97-423870D6E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4" name="hmv-5-6">
            <a:extLst xmlns:a="http://schemas.openxmlformats.org/drawingml/2006/main">
              <a:ext uri="{FF2B5EF4-FFF2-40B4-BE49-F238E27FC236}">
                <a16:creationId xmlns:a16="http://schemas.microsoft.com/office/drawing/2014/main" id="{E89D35CA-8F28-4B5C-A0B9-BCEF00B97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15" name="hm-5-7">
            <a:extLst xmlns:a="http://schemas.openxmlformats.org/drawingml/2006/main">
              <a:ext uri="{FF2B5EF4-FFF2-40B4-BE49-F238E27FC236}">
                <a16:creationId xmlns:a16="http://schemas.microsoft.com/office/drawing/2014/main" id="{CA26597F-6155-4133-98FB-2F410E5F7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9575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6" name="hmv-5-7">
            <a:extLst xmlns:a="http://schemas.openxmlformats.org/drawingml/2006/main">
              <a:ext uri="{FF2B5EF4-FFF2-40B4-BE49-F238E27FC236}">
                <a16:creationId xmlns:a16="http://schemas.microsoft.com/office/drawing/2014/main" id="{6DC5B4A8-35ED-43C2-8083-2885D4D04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09575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17" name="row-6">
            <a:extLst xmlns:a="http://schemas.openxmlformats.org/drawingml/2006/main">
              <a:ext uri="{FF2B5EF4-FFF2-40B4-BE49-F238E27FC236}">
                <a16:creationId xmlns:a16="http://schemas.microsoft.com/office/drawing/2014/main" id="{A3F1C50F-95AA-4D55-AF1B-4516598EF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562475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Оборона/право</a:t>
            </a:r>
          </a:p>
        </p:txBody>
      </p:sp>
      <p:sp>
        <p:nvSpPr>
          <p:cNvPr id="118" name="hm-6-0">
            <a:extLst xmlns:a="http://schemas.openxmlformats.org/drawingml/2006/main">
              <a:ext uri="{FF2B5EF4-FFF2-40B4-BE49-F238E27FC236}">
                <a16:creationId xmlns:a16="http://schemas.microsoft.com/office/drawing/2014/main" id="{464C83E5-8BE6-4045-93DC-A58F68E7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19" name="hmv-6-0">
            <a:extLst xmlns:a="http://schemas.openxmlformats.org/drawingml/2006/main">
              <a:ext uri="{FF2B5EF4-FFF2-40B4-BE49-F238E27FC236}">
                <a16:creationId xmlns:a16="http://schemas.microsoft.com/office/drawing/2014/main" id="{275D3CA9-C139-4EB3-84AA-DA54A12EE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120" name="hm-6-1">
            <a:extLst xmlns:a="http://schemas.openxmlformats.org/drawingml/2006/main">
              <a:ext uri="{FF2B5EF4-FFF2-40B4-BE49-F238E27FC236}">
                <a16:creationId xmlns:a16="http://schemas.microsoft.com/office/drawing/2014/main" id="{F0A98DA4-2665-4B1C-95EE-20EFE74FC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1" name="hmv-6-1">
            <a:extLst xmlns:a="http://schemas.openxmlformats.org/drawingml/2006/main">
              <a:ext uri="{FF2B5EF4-FFF2-40B4-BE49-F238E27FC236}">
                <a16:creationId xmlns:a16="http://schemas.microsoft.com/office/drawing/2014/main" id="{771083EA-C6F6-404B-BF89-0F5C78A79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22" name="hm-6-2">
            <a:extLst xmlns:a="http://schemas.openxmlformats.org/drawingml/2006/main">
              <a:ext uri="{FF2B5EF4-FFF2-40B4-BE49-F238E27FC236}">
                <a16:creationId xmlns:a16="http://schemas.microsoft.com/office/drawing/2014/main" id="{4182174A-F5C0-4ECB-A13B-A79987367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3" name="hmv-6-2">
            <a:extLst xmlns:a="http://schemas.openxmlformats.org/drawingml/2006/main">
              <a:ext uri="{FF2B5EF4-FFF2-40B4-BE49-F238E27FC236}">
                <a16:creationId xmlns:a16="http://schemas.microsoft.com/office/drawing/2014/main" id="{4A08CA4A-D6A1-4D0A-BD5C-E07D12A37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24" name="hm-6-3">
            <a:extLst xmlns:a="http://schemas.openxmlformats.org/drawingml/2006/main">
              <a:ext uri="{FF2B5EF4-FFF2-40B4-BE49-F238E27FC236}">
                <a16:creationId xmlns:a16="http://schemas.microsoft.com/office/drawing/2014/main" id="{7EBC8198-0FAD-433D-9C7C-62E917C10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5" name="hmv-6-3">
            <a:extLst xmlns:a="http://schemas.openxmlformats.org/drawingml/2006/main">
              <a:ext uri="{FF2B5EF4-FFF2-40B4-BE49-F238E27FC236}">
                <a16:creationId xmlns:a16="http://schemas.microsoft.com/office/drawing/2014/main" id="{833F3879-AC6A-4ABC-8ACE-A89F44DDC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126" name="hm-6-4">
            <a:extLst xmlns:a="http://schemas.openxmlformats.org/drawingml/2006/main">
              <a:ext uri="{FF2B5EF4-FFF2-40B4-BE49-F238E27FC236}">
                <a16:creationId xmlns:a16="http://schemas.microsoft.com/office/drawing/2014/main" id="{59B8BF96-D9F5-4611-A04E-823189619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7" name="hmv-6-4">
            <a:extLst xmlns:a="http://schemas.openxmlformats.org/drawingml/2006/main">
              <a:ext uri="{FF2B5EF4-FFF2-40B4-BE49-F238E27FC236}">
                <a16:creationId xmlns:a16="http://schemas.microsoft.com/office/drawing/2014/main" id="{5E334AFC-E0CF-49E0-8147-587878D3B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128" name="hm-6-5">
            <a:extLst xmlns:a="http://schemas.openxmlformats.org/drawingml/2006/main">
              <a:ext uri="{FF2B5EF4-FFF2-40B4-BE49-F238E27FC236}">
                <a16:creationId xmlns:a16="http://schemas.microsoft.com/office/drawing/2014/main" id="{34E14F42-F338-418F-AF39-4EA68FFD0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BF4FC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29" name="hmv-6-5">
            <a:extLst xmlns:a="http://schemas.openxmlformats.org/drawingml/2006/main">
              <a:ext uri="{FF2B5EF4-FFF2-40B4-BE49-F238E27FC236}">
                <a16:creationId xmlns:a16="http://schemas.microsoft.com/office/drawing/2014/main" id="{0A06FC64-34C6-4694-B324-B1E23D306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0</a:t>
            </a:r>
          </a:p>
        </p:txBody>
      </p:sp>
      <p:sp>
        <p:nvSpPr>
          <p:cNvPr id="130" name="hm-6-6">
            <a:extLst xmlns:a="http://schemas.openxmlformats.org/drawingml/2006/main">
              <a:ext uri="{FF2B5EF4-FFF2-40B4-BE49-F238E27FC236}">
                <a16:creationId xmlns:a16="http://schemas.microsoft.com/office/drawing/2014/main" id="{0DDA3DDF-4266-4635-942E-4029DA829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4A6E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1" name="hmv-6-6">
            <a:extLst xmlns:a="http://schemas.openxmlformats.org/drawingml/2006/main">
              <a:ext uri="{FF2B5EF4-FFF2-40B4-BE49-F238E27FC236}">
                <a16:creationId xmlns:a16="http://schemas.microsoft.com/office/drawing/2014/main" id="{3736F9E8-C4C2-4705-AB2D-73BA24CB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40</a:t>
            </a:r>
          </a:p>
        </p:txBody>
      </p:sp>
      <p:sp>
        <p:nvSpPr>
          <p:cNvPr id="132" name="hm-6-7">
            <a:extLst xmlns:a="http://schemas.openxmlformats.org/drawingml/2006/main">
              <a:ext uri="{FF2B5EF4-FFF2-40B4-BE49-F238E27FC236}">
                <a16:creationId xmlns:a16="http://schemas.microsoft.com/office/drawing/2014/main" id="{2813F48B-1DC0-4F28-9EF0-2867AE149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62475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3" name="hmv-6-7">
            <a:extLst xmlns:a="http://schemas.openxmlformats.org/drawingml/2006/main">
              <a:ext uri="{FF2B5EF4-FFF2-40B4-BE49-F238E27FC236}">
                <a16:creationId xmlns:a16="http://schemas.microsoft.com/office/drawing/2014/main" id="{3CB553A6-5DE7-4775-86C4-1FECDA1D6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562475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34" name="row-7">
            <a:extLst xmlns:a="http://schemas.openxmlformats.org/drawingml/2006/main">
              <a:ext uri="{FF2B5EF4-FFF2-40B4-BE49-F238E27FC236}">
                <a16:creationId xmlns:a16="http://schemas.microsoft.com/office/drawing/2014/main" id="{DE66A7AB-2507-4CC6-896B-DB1BE180F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5029200"/>
            <a:ext cx="211455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 i="0">
                <a:solidFill>
                  <a:srgbClr val="111827"/>
                </a:solidFill>
              </a:defRPr>
            </a:pPr>
            <a:r>
              <a:rPr sz="825" b="1" i="0">
                <a:solidFill>
                  <a:srgbClr val="111827"/>
                </a:solidFill>
              </a:rPr>
              <a:t>Экология/внеш.</a:t>
            </a:r>
          </a:p>
        </p:txBody>
      </p:sp>
      <p:sp>
        <p:nvSpPr>
          <p:cNvPr id="135" name="hm-7-0">
            <a:extLst xmlns:a="http://schemas.openxmlformats.org/drawingml/2006/main">
              <a:ext uri="{FF2B5EF4-FFF2-40B4-BE49-F238E27FC236}">
                <a16:creationId xmlns:a16="http://schemas.microsoft.com/office/drawing/2014/main" id="{59A04821-5BFC-4203-8EB2-14C8CE26A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6" name="hmv-7-0">
            <a:extLst xmlns:a="http://schemas.openxmlformats.org/drawingml/2006/main">
              <a:ext uri="{FF2B5EF4-FFF2-40B4-BE49-F238E27FC236}">
                <a16:creationId xmlns:a16="http://schemas.microsoft.com/office/drawing/2014/main" id="{0212A50F-56DC-4572-B56A-CE084720E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37" name="hm-7-1">
            <a:extLst xmlns:a="http://schemas.openxmlformats.org/drawingml/2006/main">
              <a:ext uri="{FF2B5EF4-FFF2-40B4-BE49-F238E27FC236}">
                <a16:creationId xmlns:a16="http://schemas.microsoft.com/office/drawing/2014/main" id="{75669D68-697E-40F7-A330-E6FAA2B7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38" name="hmv-7-1">
            <a:extLst xmlns:a="http://schemas.openxmlformats.org/drawingml/2006/main">
              <a:ext uri="{FF2B5EF4-FFF2-40B4-BE49-F238E27FC236}">
                <a16:creationId xmlns:a16="http://schemas.microsoft.com/office/drawing/2014/main" id="{4E881D45-1DBD-4224-B9F4-9637DAF5E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39" name="hm-7-2">
            <a:extLst xmlns:a="http://schemas.openxmlformats.org/drawingml/2006/main">
              <a:ext uri="{FF2B5EF4-FFF2-40B4-BE49-F238E27FC236}">
                <a16:creationId xmlns:a16="http://schemas.microsoft.com/office/drawing/2014/main" id="{6D9D0811-1F86-47C8-9B51-F25E076E7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CAD9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0" name="hmv-7-2">
            <a:extLst xmlns:a="http://schemas.openxmlformats.org/drawingml/2006/main">
              <a:ext uri="{FF2B5EF4-FFF2-40B4-BE49-F238E27FC236}">
                <a16:creationId xmlns:a16="http://schemas.microsoft.com/office/drawing/2014/main" id="{1D700319-0179-43CD-8E53-CFAD2A986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10</a:t>
            </a:r>
          </a:p>
        </p:txBody>
      </p:sp>
      <p:sp>
        <p:nvSpPr>
          <p:cNvPr id="141" name="hm-7-3">
            <a:extLst xmlns:a="http://schemas.openxmlformats.org/drawingml/2006/main">
              <a:ext uri="{FF2B5EF4-FFF2-40B4-BE49-F238E27FC236}">
                <a16:creationId xmlns:a16="http://schemas.microsoft.com/office/drawing/2014/main" id="{E9E93A57-4BEB-459E-92EB-FA4819865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19FB5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2" name="hmv-7-3">
            <a:extLst xmlns:a="http://schemas.openxmlformats.org/drawingml/2006/main">
              <a:ext uri="{FF2B5EF4-FFF2-40B4-BE49-F238E27FC236}">
                <a16:creationId xmlns:a16="http://schemas.microsoft.com/office/drawing/2014/main" id="{48C7F8E5-5D4D-4054-B3E3-86DE4D70E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143" name="hm-7-4">
            <a:extLst xmlns:a="http://schemas.openxmlformats.org/drawingml/2006/main">
              <a:ext uri="{FF2B5EF4-FFF2-40B4-BE49-F238E27FC236}">
                <a16:creationId xmlns:a16="http://schemas.microsoft.com/office/drawing/2014/main" id="{1808FD8D-A42B-40BE-B323-3B2BDAD4E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CB4C7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4" name="hmv-7-4">
            <a:extLst xmlns:a="http://schemas.openxmlformats.org/drawingml/2006/main">
              <a:ext uri="{FF2B5EF4-FFF2-40B4-BE49-F238E27FC236}">
                <a16:creationId xmlns:a16="http://schemas.microsoft.com/office/drawing/2014/main" id="{66F76DAC-8567-4AC8-B001-5F5C97F8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62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15</a:t>
            </a:r>
          </a:p>
        </p:txBody>
      </p:sp>
      <p:sp>
        <p:nvSpPr>
          <p:cNvPr id="145" name="hm-7-5">
            <a:extLst xmlns:a="http://schemas.openxmlformats.org/drawingml/2006/main">
              <a:ext uri="{FF2B5EF4-FFF2-40B4-BE49-F238E27FC236}">
                <a16:creationId xmlns:a16="http://schemas.microsoft.com/office/drawing/2014/main" id="{4C9BEE05-B20E-4711-92AE-283A110B0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6" name="hmv-7-5">
            <a:extLst xmlns:a="http://schemas.openxmlformats.org/drawingml/2006/main">
              <a:ext uri="{FF2B5EF4-FFF2-40B4-BE49-F238E27FC236}">
                <a16:creationId xmlns:a16="http://schemas.microsoft.com/office/drawing/2014/main" id="{32018A4D-B845-4A3F-96EF-9AB7A2C7C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47" name="hm-7-6">
            <a:extLst xmlns:a="http://schemas.openxmlformats.org/drawingml/2006/main">
              <a:ext uri="{FF2B5EF4-FFF2-40B4-BE49-F238E27FC236}">
                <a16:creationId xmlns:a16="http://schemas.microsoft.com/office/drawing/2014/main" id="{8B5DAB92-73B8-4C2D-BB4F-0AD2CC3C1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1DFEA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8" name="hmv-7-6">
            <a:extLst xmlns:a="http://schemas.openxmlformats.org/drawingml/2006/main">
              <a:ext uri="{FF2B5EF4-FFF2-40B4-BE49-F238E27FC236}">
                <a16:creationId xmlns:a16="http://schemas.microsoft.com/office/drawing/2014/main" id="{0E0E9729-17FF-45ED-B52B-C76EB31C6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0" i="0">
                <a:solidFill>
                  <a:srgbClr val="173A5E"/>
                </a:solidFill>
              </a:defRPr>
            </a:pPr>
            <a:r>
              <a:rPr sz="825" b="0" i="0">
                <a:solidFill>
                  <a:srgbClr val="173A5E"/>
                </a:solidFill>
              </a:rPr>
              <a:t>5</a:t>
            </a:r>
          </a:p>
        </p:txBody>
      </p:sp>
      <p:sp>
        <p:nvSpPr>
          <p:cNvPr id="149" name="hm-7-7">
            <a:extLst xmlns:a="http://schemas.openxmlformats.org/drawingml/2006/main">
              <a:ext uri="{FF2B5EF4-FFF2-40B4-BE49-F238E27FC236}">
                <a16:creationId xmlns:a16="http://schemas.microsoft.com/office/drawing/2014/main" id="{9D3EDB27-2A91-40E3-8DE7-62C77989A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5029200"/>
            <a:ext cx="742950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25F80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50" name="hmv-7-7">
            <a:extLst xmlns:a="http://schemas.openxmlformats.org/drawingml/2006/main">
              <a:ext uri="{FF2B5EF4-FFF2-40B4-BE49-F238E27FC236}">
                <a16:creationId xmlns:a16="http://schemas.microsoft.com/office/drawing/2014/main" id="{07F35271-ED7D-44D8-B9A6-C8FC817FD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5029200"/>
            <a:ext cx="7429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825" b="1" i="0">
                <a:solidFill>
                  <a:srgbClr val="FFFFFF"/>
                </a:solidFill>
              </a:defRPr>
            </a:pPr>
            <a:r>
              <a:rPr sz="825" b="1" i="0">
                <a:solidFill>
                  <a:srgbClr val="FFFFFF"/>
                </a:solidFill>
              </a:rPr>
              <a:t>35</a:t>
            </a:r>
          </a:p>
        </p:txBody>
      </p:sp>
      <p:sp>
        <p:nvSpPr>
          <p:cNvPr id="15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00D51BF-BB20-4559-B8AC-6F9E7AB1B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762125"/>
            <a:ext cx="2524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B98DCBB2-0833-4B77-887A-E4D817899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762125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EF64326-F9BA-4FCD-B989-767B242F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1847850"/>
            <a:ext cx="2143125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40% — безопасность</a:t>
            </a:r>
          </a:p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оборона • право • ЧС</a:t>
            </a:r>
          </a:p>
        </p:txBody>
      </p:sp>
      <p:sp>
        <p:nvSpPr>
          <p:cNvPr id="154" name="callout-bg">
            <a:extLst xmlns:a="http://schemas.openxmlformats.org/drawingml/2006/main">
              <a:ext uri="{FF2B5EF4-FFF2-40B4-BE49-F238E27FC236}">
                <a16:creationId xmlns:a16="http://schemas.microsoft.com/office/drawing/2014/main" id="{5B5CB140-FFC1-4B69-9445-3EDA6DEE3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00375"/>
            <a:ext cx="2524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5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8F3F7D5-B9EF-49F1-9E26-B7056A97C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00375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6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5DE652C-A645-4755-857E-2B9C3A46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3086100"/>
            <a:ext cx="2143125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35% — общие блага</a:t>
            </a:r>
          </a:p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экология • внешние эффекты</a:t>
            </a:r>
          </a:p>
        </p:txBody>
      </p:sp>
      <p:sp>
        <p:nvSpPr>
          <p:cNvPr id="157" name="callout-bg">
            <a:extLst xmlns:a="http://schemas.openxmlformats.org/drawingml/2006/main">
              <a:ext uri="{FF2B5EF4-FFF2-40B4-BE49-F238E27FC236}">
                <a16:creationId xmlns:a16="http://schemas.microsoft.com/office/drawing/2014/main" id="{D2B5C234-9033-4465-AB7F-2392EFF7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38625"/>
            <a:ext cx="2524125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4547FAC-D35E-48B1-B2A2-F2184B664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38625"/>
            <a:ext cx="762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44DB1C4-D762-46B3-B66B-2766F4632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324350"/>
            <a:ext cx="2143125" cy="828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30% — опционность</a:t>
            </a:r>
          </a:p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наука • образование</a:t>
            </a:r>
          </a:p>
        </p:txBody>
      </p:sp>
      <p:sp>
        <p:nvSpPr>
          <p:cNvPr id="160" name="callout-bg">
            <a:extLst xmlns:a="http://schemas.openxmlformats.org/drawingml/2006/main">
              <a:ext uri="{FF2B5EF4-FFF2-40B4-BE49-F238E27FC236}">
                <a16:creationId xmlns:a16="http://schemas.microsoft.com/office/drawing/2014/main" id="{4D9573B6-C804-439C-A101-45845AAE1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524500"/>
            <a:ext cx="2524125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1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B914420-FE01-4403-AF47-865032026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524500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2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17AF268-D894-47DC-AAE9-6971C16CD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5610225"/>
            <a:ext cx="214312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 i="0">
                <a:solidFill>
                  <a:srgbClr val="111827"/>
                </a:solidFill>
              </a:defRPr>
            </a:pPr>
            <a:r>
              <a:rPr sz="1125" b="1" i="0">
                <a:solidFill>
                  <a:srgbClr val="111827"/>
                </a:solidFill>
              </a:rPr>
              <a:t>Строки = 100%. Веса фиксируются заранее.</a:t>
            </a:r>
          </a:p>
        </p:txBody>
      </p:sp>
    </p:spTree>
    <p:extLst>
      <p:ext uri="{BB962C8B-B14F-4D97-AF65-F5344CB8AC3E}">
        <p14:creationId xmlns:p14="http://schemas.microsoft.com/office/powerpoint/2010/main" val="39223626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tatus">
            <a:extLst xmlns:a="http://schemas.openxmlformats.org/drawingml/2006/main">
              <a:ext uri="{FF2B5EF4-FFF2-40B4-BE49-F238E27FC236}">
                <a16:creationId xmlns:a16="http://schemas.microsoft.com/office/drawing/2014/main" id="{C8963900-D1CF-4910-99AC-6386501C3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АВТОРСКАЯ МОДЕЛЬ 0–100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B7D886-C110-414D-A7D2-0B57E600E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Профили держав различаются сильнее, чем размеры бюджетов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247A911-9E7A-4F17-94F0-02EFC7255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96B124EF-ED04-4B1E-B753-D395E393F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793501A-B455-4C5C-80DD-0762B18D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176C3822-CD8F-42E2-9B19-E96CA8A02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21</a:t>
            </a:r>
          </a:p>
        </p:txBody>
      </p:sp>
      <p:graphicFrame>
        <p:nvGraphicFramePr>
          <p:cNvPr id="29" name="Chart"/>
          <p:cNvGraphicFramePr/>
          <p:nvPr/>
        </p:nvGraphicFramePr>
        <p:xfrm>
          <a:off xmlns:a="http://schemas.openxmlformats.org/drawingml/2006/main" x="428625" y="1524000"/>
          <a:ext xmlns:a="http://schemas.openxmlformats.org/drawingml/2006/main" cx="11334750" cy="37623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2d963f79fc444173"/>
          </a:graphicData>
        </a:graphic>
      </p:graphicFrame>
      <p:sp>
        <p:nvSpPr>
          <p:cNvPr id="8" name="metric-Россия">
            <a:extLst xmlns:a="http://schemas.openxmlformats.org/drawingml/2006/main">
              <a:ext uri="{FF2B5EF4-FFF2-40B4-BE49-F238E27FC236}">
                <a16:creationId xmlns:a16="http://schemas.microsoft.com/office/drawing/2014/main" id="{1FC6BE4E-48E2-4099-84C3-E20CA760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81625"/>
            <a:ext cx="2762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2C2CBBC5-4D70-44AA-AFB8-94EADCBD1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Россия">
            <a:extLst xmlns:a="http://schemas.openxmlformats.org/drawingml/2006/main">
              <a:ext uri="{FF2B5EF4-FFF2-40B4-BE49-F238E27FC236}">
                <a16:creationId xmlns:a16="http://schemas.microsoft.com/office/drawing/2014/main" id="{31084C23-03E9-4983-835A-43B0F4C39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448300"/>
            <a:ext cx="2362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43,6 / 37,4</a:t>
            </a:r>
          </a:p>
        </p:txBody>
      </p:sp>
      <p:sp>
        <p:nvSpPr>
          <p:cNvPr id="11" name="label-Россия">
            <a:extLst xmlns:a="http://schemas.openxmlformats.org/drawingml/2006/main">
              <a:ext uri="{FF2B5EF4-FFF2-40B4-BE49-F238E27FC236}">
                <a16:creationId xmlns:a16="http://schemas.microsoft.com/office/drawing/2014/main" id="{312219C3-633E-49F9-A2FB-06A9138FA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7626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11827"/>
                </a:solidFill>
              </a:defRPr>
            </a:pPr>
            <a:r>
              <a:rPr sz="975" b="1" i="0">
                <a:solidFill>
                  <a:srgbClr val="111827"/>
                </a:solidFill>
              </a:rPr>
              <a:t>Россия</a:t>
            </a:r>
          </a:p>
        </p:txBody>
      </p:sp>
      <p:sp>
        <p:nvSpPr>
          <p:cNvPr id="12" name="scope-Россия">
            <a:extLst xmlns:a="http://schemas.openxmlformats.org/drawingml/2006/main">
              <a:ext uri="{FF2B5EF4-FFF2-40B4-BE49-F238E27FC236}">
                <a16:creationId xmlns:a16="http://schemas.microsoft.com/office/drawing/2014/main" id="{63616C65-6E5E-4229-99B9-5F87CB4D5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991225"/>
            <a:ext cx="2362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средний / равновесный</a:t>
            </a:r>
          </a:p>
        </p:txBody>
      </p:sp>
      <p:sp>
        <p:nvSpPr>
          <p:cNvPr id="13" name="metric-Китай">
            <a:extLst xmlns:a="http://schemas.openxmlformats.org/drawingml/2006/main">
              <a:ext uri="{FF2B5EF4-FFF2-40B4-BE49-F238E27FC236}">
                <a16:creationId xmlns:a16="http://schemas.microsoft.com/office/drawing/2014/main" id="{122FF8AC-9DD3-4056-8D15-DEB28DB59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381625"/>
            <a:ext cx="2762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87ECC432-BA0C-417C-8072-96EBB245E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Китай">
            <a:extLst xmlns:a="http://schemas.openxmlformats.org/drawingml/2006/main">
              <a:ext uri="{FF2B5EF4-FFF2-40B4-BE49-F238E27FC236}">
                <a16:creationId xmlns:a16="http://schemas.microsoft.com/office/drawing/2014/main" id="{08E0F052-3868-42E0-8044-1E036BB18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5448300"/>
            <a:ext cx="2362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8B1B"/>
                </a:solidFill>
              </a:defRPr>
            </a:pPr>
            <a:r>
              <a:rPr sz="1650" b="1" i="0">
                <a:solidFill>
                  <a:srgbClr val="B58B1B"/>
                </a:solidFill>
              </a:rPr>
              <a:t>58,3 / 50,7</a:t>
            </a:r>
          </a:p>
        </p:txBody>
      </p:sp>
      <p:sp>
        <p:nvSpPr>
          <p:cNvPr id="16" name="label-Китай">
            <a:extLst xmlns:a="http://schemas.openxmlformats.org/drawingml/2006/main">
              <a:ext uri="{FF2B5EF4-FFF2-40B4-BE49-F238E27FC236}">
                <a16:creationId xmlns:a16="http://schemas.microsoft.com/office/drawing/2014/main" id="{BE30CF3F-EA71-48F6-A049-64A399879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57626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11827"/>
                </a:solidFill>
              </a:defRPr>
            </a:pPr>
            <a:r>
              <a:rPr sz="975" b="1" i="0">
                <a:solidFill>
                  <a:srgbClr val="111827"/>
                </a:solidFill>
              </a:rPr>
              <a:t>Китай</a:t>
            </a:r>
          </a:p>
        </p:txBody>
      </p:sp>
      <p:sp>
        <p:nvSpPr>
          <p:cNvPr id="17" name="scope-Китай">
            <a:extLst xmlns:a="http://schemas.openxmlformats.org/drawingml/2006/main">
              <a:ext uri="{FF2B5EF4-FFF2-40B4-BE49-F238E27FC236}">
                <a16:creationId xmlns:a16="http://schemas.microsoft.com/office/drawing/2014/main" id="{A84BFB6C-5FBB-4DD5-BE29-CDBDCD9EC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5991225"/>
            <a:ext cx="2362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средний / равновесный</a:t>
            </a:r>
          </a:p>
        </p:txBody>
      </p:sp>
      <p:sp>
        <p:nvSpPr>
          <p:cNvPr id="18" name="metric-США">
            <a:extLst xmlns:a="http://schemas.openxmlformats.org/drawingml/2006/main">
              <a:ext uri="{FF2B5EF4-FFF2-40B4-BE49-F238E27FC236}">
                <a16:creationId xmlns:a16="http://schemas.microsoft.com/office/drawing/2014/main" id="{935FFBEB-FC17-4EDE-8296-B28CEE6A4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81625"/>
            <a:ext cx="276225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12B624B0-64BF-412B-A0EA-372290FE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5381625"/>
            <a:ext cx="66675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value-США">
            <a:extLst xmlns:a="http://schemas.openxmlformats.org/drawingml/2006/main">
              <a:ext uri="{FF2B5EF4-FFF2-40B4-BE49-F238E27FC236}">
                <a16:creationId xmlns:a16="http://schemas.microsoft.com/office/drawing/2014/main" id="{88841F51-9E25-43B2-B52C-4B521C7C1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5448300"/>
            <a:ext cx="23622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65,7 / 58,2</a:t>
            </a:r>
          </a:p>
        </p:txBody>
      </p:sp>
      <p:sp>
        <p:nvSpPr>
          <p:cNvPr id="21" name="label-США">
            <a:extLst xmlns:a="http://schemas.openxmlformats.org/drawingml/2006/main">
              <a:ext uri="{FF2B5EF4-FFF2-40B4-BE49-F238E27FC236}">
                <a16:creationId xmlns:a16="http://schemas.microsoft.com/office/drawing/2014/main" id="{252181F6-803E-40A9-9160-9D8583021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5762625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111827"/>
                </a:solidFill>
              </a:defRPr>
            </a:pPr>
            <a:r>
              <a:rPr sz="975" b="1" i="0">
                <a:solidFill>
                  <a:srgbClr val="111827"/>
                </a:solidFill>
              </a:rPr>
              <a:t>США</a:t>
            </a:r>
          </a:p>
        </p:txBody>
      </p:sp>
      <p:sp>
        <p:nvSpPr>
          <p:cNvPr id="22" name="scope-США">
            <a:extLst xmlns:a="http://schemas.openxmlformats.org/drawingml/2006/main">
              <a:ext uri="{FF2B5EF4-FFF2-40B4-BE49-F238E27FC236}">
                <a16:creationId xmlns:a16="http://schemas.microsoft.com/office/drawing/2014/main" id="{8A46C8E9-BC93-4876-9B00-6C0A46797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5991225"/>
            <a:ext cx="2362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0" i="0">
                <a:solidFill>
                  <a:srgbClr val="667085"/>
                </a:solidFill>
              </a:defRPr>
            </a:pPr>
            <a:r>
              <a:rPr sz="750" b="0" i="0">
                <a:solidFill>
                  <a:srgbClr val="667085"/>
                </a:solidFill>
              </a:rPr>
              <a:t>средний / равновесный</a:t>
            </a:r>
          </a:p>
        </p:txBody>
      </p:sp>
    </p:spTree>
    <p:extLst>
      <p:ext uri="{BB962C8B-B14F-4D97-AF65-F5344CB8AC3E}">
        <p14:creationId xmlns:p14="http://schemas.microsoft.com/office/powerpoint/2010/main" val="50537452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status">
            <a:extLst xmlns:a="http://schemas.openxmlformats.org/drawingml/2006/main">
              <a:ext uri="{FF2B5EF4-FFF2-40B4-BE49-F238E27FC236}">
                <a16:creationId xmlns:a16="http://schemas.microsoft.com/office/drawing/2014/main" id="{5C6AB8DE-F388-4912-9476-8BBF4FED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СЦЕНАРИЙ • 25% РАЗРЫВА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DC85E0-47F0-4C58-A7AA-703A3D66A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Синхронизация: +4,1 пункта при издержках ниже 4,1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7FE9AFC-C595-4D45-A2B9-433C7146F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C26EEAFC-B7F5-4BD9-B148-5D871F7A1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0E2F613-4FA9-44EE-8E9D-11CEBA515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13C8848-8B57-4B19-B5BE-4C63D9A23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22</a:t>
            </a:r>
          </a:p>
        </p:txBody>
      </p:sp>
      <p:graphicFrame>
        <p:nvGraphicFramePr>
          <p:cNvPr id="30" name="Chart"/>
          <p:cNvGraphicFramePr/>
          <p:nvPr/>
        </p:nvGraphicFramePr>
        <p:xfrm>
          <a:off xmlns:a="http://schemas.openxmlformats.org/drawingml/2006/main" x="428625" y="1524000"/>
          <a:ext xmlns:a="http://schemas.openxmlformats.org/drawingml/2006/main" cx="7429500" cy="38100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6ea719065f74a42"/>
          </a:graphicData>
        </a:graphic>
      </p:graphicFrame>
      <p:sp>
        <p:nvSpPr>
          <p:cNvPr id="8" name="metric-общий индекс">
            <a:extLst xmlns:a="http://schemas.openxmlformats.org/drawingml/2006/main">
              <a:ext uri="{FF2B5EF4-FFF2-40B4-BE49-F238E27FC236}">
                <a16:creationId xmlns:a16="http://schemas.microsoft.com/office/drawing/2014/main" id="{1BB06858-104F-435A-9231-E5D5DF432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24000"/>
            <a:ext cx="35242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689C37ED-EE7C-4FFE-B750-C38509349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52400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alue-общий индекс">
            <a:extLst xmlns:a="http://schemas.openxmlformats.org/drawingml/2006/main">
              <a:ext uri="{FF2B5EF4-FFF2-40B4-BE49-F238E27FC236}">
                <a16:creationId xmlns:a16="http://schemas.microsoft.com/office/drawing/2014/main" id="{759C015D-8D12-44B2-BCED-C34954B56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1647825"/>
            <a:ext cx="31242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D5A"/>
                </a:solidFill>
              </a:defRPr>
            </a:pPr>
            <a:r>
              <a:rPr sz="2250" b="1" i="0">
                <a:solidFill>
                  <a:srgbClr val="2E7D5A"/>
                </a:solidFill>
              </a:rPr>
              <a:t>55,9 → 60,0</a:t>
            </a:r>
          </a:p>
        </p:txBody>
      </p:sp>
      <p:sp>
        <p:nvSpPr>
          <p:cNvPr id="11" name="label-общий индекс">
            <a:extLst xmlns:a="http://schemas.openxmlformats.org/drawingml/2006/main">
              <a:ext uri="{FF2B5EF4-FFF2-40B4-BE49-F238E27FC236}">
                <a16:creationId xmlns:a16="http://schemas.microsoft.com/office/drawing/2014/main" id="{E9A33F6C-9B06-40AD-96DE-D04414954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133600"/>
            <a:ext cx="312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общий индекс</a:t>
            </a:r>
          </a:p>
        </p:txBody>
      </p:sp>
      <p:sp>
        <p:nvSpPr>
          <p:cNvPr id="12" name="scope-общий индекс">
            <a:extLst xmlns:a="http://schemas.openxmlformats.org/drawingml/2006/main">
              <a:ext uri="{FF2B5EF4-FFF2-40B4-BE49-F238E27FC236}">
                <a16:creationId xmlns:a16="http://schemas.microsoft.com/office/drawing/2014/main" id="{C1155243-0976-4C16-A70D-1CD3A422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2552700"/>
            <a:ext cx="31242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+4,1 пункта • +7,4%</a:t>
            </a:r>
          </a:p>
        </p:txBody>
      </p:sp>
      <p:sp>
        <p:nvSpPr>
          <p:cNvPr id="13" name="metric-break-even издержек">
            <a:extLst xmlns:a="http://schemas.openxmlformats.org/drawingml/2006/main">
              <a:ext uri="{FF2B5EF4-FFF2-40B4-BE49-F238E27FC236}">
                <a16:creationId xmlns:a16="http://schemas.microsoft.com/office/drawing/2014/main" id="{E2AEBBA8-F0D1-4F6C-B68D-49A78532B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095625"/>
            <a:ext cx="35242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3A422DAA-9C83-4C48-8BA0-BD1E8867F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095625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value-break-even издержек">
            <a:extLst xmlns:a="http://schemas.openxmlformats.org/drawingml/2006/main">
              <a:ext uri="{FF2B5EF4-FFF2-40B4-BE49-F238E27FC236}">
                <a16:creationId xmlns:a16="http://schemas.microsoft.com/office/drawing/2014/main" id="{762E3A8C-D255-4814-AC2A-749C920D0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3219450"/>
            <a:ext cx="31242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B54747"/>
                </a:solidFill>
              </a:defRPr>
            </a:pPr>
            <a:r>
              <a:rPr sz="2775" b="1" i="0">
                <a:solidFill>
                  <a:srgbClr val="B54747"/>
                </a:solidFill>
              </a:rPr>
              <a:t>4,1 п.п.</a:t>
            </a:r>
          </a:p>
        </p:txBody>
      </p:sp>
      <p:sp>
        <p:nvSpPr>
          <p:cNvPr id="16" name="label-break-even издержек">
            <a:extLst xmlns:a="http://schemas.openxmlformats.org/drawingml/2006/main">
              <a:ext uri="{FF2B5EF4-FFF2-40B4-BE49-F238E27FC236}">
                <a16:creationId xmlns:a16="http://schemas.microsoft.com/office/drawing/2014/main" id="{CB02C423-0CE9-4CA9-9DD6-209140472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3705225"/>
            <a:ext cx="3124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break-even издержек</a:t>
            </a:r>
          </a:p>
        </p:txBody>
      </p:sp>
      <p:sp>
        <p:nvSpPr>
          <p:cNvPr id="17" name="scope-break-even издержек">
            <a:extLst xmlns:a="http://schemas.openxmlformats.org/drawingml/2006/main">
              <a:ext uri="{FF2B5EF4-FFF2-40B4-BE49-F238E27FC236}">
                <a16:creationId xmlns:a16="http://schemas.microsoft.com/office/drawing/2014/main" id="{939C35DB-C577-425B-B45A-78929BA30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8675" y="4124325"/>
            <a:ext cx="3124200" cy="276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выше — центральный эффект ≤ 0</a:t>
            </a:r>
          </a:p>
        </p:txBody>
      </p:sp>
      <p:sp>
        <p:nvSpPr>
          <p:cNvPr id="18" name="card-+1,7 / +4,1 / +6,6">
            <a:extLst xmlns:a="http://schemas.openxmlformats.org/drawingml/2006/main">
              <a:ext uri="{FF2B5EF4-FFF2-40B4-BE49-F238E27FC236}">
                <a16:creationId xmlns:a16="http://schemas.microsoft.com/office/drawing/2014/main" id="{B27FE16D-03A9-409D-9A5A-103DAAFF3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714875"/>
            <a:ext cx="35242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0898C4DC-FEED-450B-A586-6FE6AEABD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714875"/>
            <a:ext cx="66675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6DFF137E-B21A-4C0E-9E35-31731CCEA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800600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ЧУВСТВИТЕЛЬНОСТЬ</a:t>
            </a:r>
          </a:p>
        </p:txBody>
      </p:sp>
      <p:sp>
        <p:nvSpPr>
          <p:cNvPr id="21" name="card-title">
            <a:extLst xmlns:a="http://schemas.openxmlformats.org/drawingml/2006/main">
              <a:ext uri="{FF2B5EF4-FFF2-40B4-BE49-F238E27FC236}">
                <a16:creationId xmlns:a16="http://schemas.microsoft.com/office/drawing/2014/main" id="{DDFADC42-0CE1-4D2E-9C75-33DB13148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10150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+1,7 / +4,1 / +6,6</a:t>
            </a:r>
          </a:p>
        </p:txBody>
      </p:sp>
      <p:sp>
        <p:nvSpPr>
          <p:cNvPr id="22" name="card-body">
            <a:extLst xmlns:a="http://schemas.openxmlformats.org/drawingml/2006/main">
              <a:ext uri="{FF2B5EF4-FFF2-40B4-BE49-F238E27FC236}">
                <a16:creationId xmlns:a16="http://schemas.microsoft.com/office/drawing/2014/main" id="{ACD0D1AE-5932-4DB7-9FA2-A698A6D65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343525"/>
            <a:ext cx="3181350" cy="4476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закрыто 10% / 25% / 40% разрыва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ABC073BF-1C7F-40FC-94AC-5A52E385A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048375"/>
            <a:ext cx="10287000" cy="2571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75" b="1" i="0">
                <a:solidFill>
                  <a:srgbClr val="B54747"/>
                </a:solidFill>
              </a:defRPr>
            </a:pPr>
            <a:r>
              <a:rPr sz="1275" b="1" i="0">
                <a:solidFill>
                  <a:srgbClr val="B54747"/>
                </a:solidFill>
              </a:rPr>
              <a:t>Макрооценка $0,6–1,0 трлн/год и смысловой +4,1 п.п. — разные модели; они не складываются.</a:t>
            </a:r>
          </a:p>
        </p:txBody>
      </p:sp>
    </p:spTree>
    <p:extLst>
      <p:ext uri="{BB962C8B-B14F-4D97-AF65-F5344CB8AC3E}">
        <p14:creationId xmlns:p14="http://schemas.microsoft.com/office/powerpoint/2010/main" val="58401237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status">
            <a:extLst xmlns:a="http://schemas.openxmlformats.org/drawingml/2006/main">
              <a:ext uri="{FF2B5EF4-FFF2-40B4-BE49-F238E27FC236}">
                <a16:creationId xmlns:a16="http://schemas.microsoft.com/office/drawing/2014/main" id="{37887D4A-D5A1-4EED-9F41-2246780FE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КОНТУР ИСПОЛНЕНИЯ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575A8D1-29E9-46F8-BFD2-ED349F65F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Управлять следует паспортами результата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E6D1151A-19B4-427E-A1FA-9EF8E9222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E3038EF9-4B29-4614-8B71-7AC3DEEAE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41E26C8-9553-488E-A187-5BC039473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976360F-BA78-4214-A6D9-EF907A56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23</a:t>
            </a:r>
          </a:p>
        </p:txBody>
      </p:sp>
      <p:graphicFrame>
        <p:nvGraphicFramePr>
          <p:cNvPr id="32" name=""/>
          <p:cNvGraphicFramePr/>
          <p:nvPr/>
        </p:nvGraphicFramePr>
        <p:xfrm>
          <a:off xmlns:a="http://schemas.openxmlformats.org/drawingml/2006/main" x="428625" y="1524000"/>
          <a:ext xmlns:a="http://schemas.openxmlformats.org/drawingml/2006/main" cx="5334000" cy="433387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619250"/>
                <a:gridCol w="3714750"/>
              </a:tblGrid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Поле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1">
                          <a:solidFill>
                            <a:srgbClr val="FFFFFF"/>
                          </a:solidFill>
                        </a:rPr>
                        <a:t>Минимальный вопрос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Проблема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Что происходит без проекта?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Вход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Кто платит и какой риск?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Отрасль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Какие Δy и A меняются?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Outcome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Что стало дешевле / быстрее / надёжнее?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Смысл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Какую способность создаёт результат?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Additionality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Что не возникло бы автономно?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Верификатор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Кто подтверждает независимо?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81542"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Stop rule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75" b="0">
                          <a:solidFill>
                            <a:srgbClr val="111827"/>
                          </a:solidFill>
                        </a:rPr>
                        <a:t>При каком пороге остановка?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  <p:sp>
        <p:nvSpPr>
          <p:cNvPr id="8" name="card-Совместимые IO/SUT">
            <a:extLst xmlns:a="http://schemas.openxmlformats.org/drawingml/2006/main">
              <a:ext uri="{FF2B5EF4-FFF2-40B4-BE49-F238E27FC236}">
                <a16:creationId xmlns:a16="http://schemas.microsoft.com/office/drawing/2014/main" id="{BEB79C7B-3332-4966-8193-F52AC324D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524000"/>
            <a:ext cx="5429250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3ACBE434-4D76-46A7-BBF2-1A6D9B7F4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152400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16314511-3303-4E85-9E68-1E617BDBE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609725"/>
            <a:ext cx="5086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73A5E"/>
                </a:solidFill>
              </a:defRPr>
            </a:pPr>
            <a:r>
              <a:rPr sz="900" b="1" i="0">
                <a:solidFill>
                  <a:srgbClr val="173A5E"/>
                </a:solidFill>
              </a:rPr>
              <a:t>ПИЛОТ 1</a:t>
            </a:r>
          </a:p>
        </p:txBody>
      </p:sp>
      <p:sp>
        <p:nvSpPr>
          <p:cNvPr id="11" name="card-title">
            <a:extLst xmlns:a="http://schemas.openxmlformats.org/drawingml/2006/main">
              <a:ext uri="{FF2B5EF4-FFF2-40B4-BE49-F238E27FC236}">
                <a16:creationId xmlns:a16="http://schemas.microsoft.com/office/drawing/2014/main" id="{74FF0C60-AC7F-4AB1-89BA-0D4E13164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819275"/>
            <a:ext cx="508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Совместимые IO/SUT</a:t>
            </a:r>
          </a:p>
        </p:txBody>
      </p:sp>
      <p:sp>
        <p:nvSpPr>
          <p:cNvPr id="12" name="card-body">
            <a:extLst xmlns:a="http://schemas.openxmlformats.org/drawingml/2006/main">
              <a:ext uri="{FF2B5EF4-FFF2-40B4-BE49-F238E27FC236}">
                <a16:creationId xmlns:a16="http://schemas.microsoft.com/office/drawing/2014/main" id="{8CD9BE96-68DC-4D8F-BFA5-BC88C04C0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152650"/>
            <a:ext cx="5086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коды • импорт • VA • углерод • независимая репликация</a:t>
            </a:r>
          </a:p>
        </p:txBody>
      </p:sp>
      <p:sp>
        <p:nvSpPr>
          <p:cNvPr id="13" name="card-Сети, логистика, метан">
            <a:extLst xmlns:a="http://schemas.openxmlformats.org/drawingml/2006/main">
              <a:ext uri="{FF2B5EF4-FFF2-40B4-BE49-F238E27FC236}">
                <a16:creationId xmlns:a16="http://schemas.microsoft.com/office/drawing/2014/main" id="{F3E876F8-88A6-4773-881D-0B31BE568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905125"/>
            <a:ext cx="5429250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ard-accent">
            <a:extLst xmlns:a="http://schemas.openxmlformats.org/drawingml/2006/main">
              <a:ext uri="{FF2B5EF4-FFF2-40B4-BE49-F238E27FC236}">
                <a16:creationId xmlns:a16="http://schemas.microsoft.com/office/drawing/2014/main" id="{BC5C17CF-B4BE-4690-9614-12BA5AA32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2905125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251CBCA-142C-4FAB-A0CF-974CD7ACA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990850"/>
            <a:ext cx="5086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ПИЛОТ 2</a:t>
            </a:r>
          </a:p>
        </p:txBody>
      </p:sp>
      <p:sp>
        <p:nvSpPr>
          <p:cNvPr id="16" name="card-title">
            <a:extLst xmlns:a="http://schemas.openxmlformats.org/drawingml/2006/main">
              <a:ext uri="{FF2B5EF4-FFF2-40B4-BE49-F238E27FC236}">
                <a16:creationId xmlns:a16="http://schemas.microsoft.com/office/drawing/2014/main" id="{E55C1892-2735-4294-8043-94FC4CEB5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200400"/>
            <a:ext cx="508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Сети, логистика, метан</a:t>
            </a:r>
          </a:p>
        </p:txBody>
      </p:sp>
      <p:sp>
        <p:nvSpPr>
          <p:cNvPr id="17" name="card-body">
            <a:extLst xmlns:a="http://schemas.openxmlformats.org/drawingml/2006/main">
              <a:ext uri="{FF2B5EF4-FFF2-40B4-BE49-F238E27FC236}">
                <a16:creationId xmlns:a16="http://schemas.microsoft.com/office/drawing/2014/main" id="{71199828-C94B-41B1-B212-848DB4C78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3533775"/>
            <a:ext cx="5086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stress-test • RTO • аварийные маршруты • спутниковая верификация</a:t>
            </a:r>
          </a:p>
        </p:txBody>
      </p:sp>
      <p:sp>
        <p:nvSpPr>
          <p:cNvPr id="18" name="card-Наука и эпидриски">
            <a:extLst xmlns:a="http://schemas.openxmlformats.org/drawingml/2006/main">
              <a:ext uri="{FF2B5EF4-FFF2-40B4-BE49-F238E27FC236}">
                <a16:creationId xmlns:a16="http://schemas.microsoft.com/office/drawing/2014/main" id="{B862E924-0182-4148-9302-164132285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286250"/>
            <a:ext cx="5429250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rd-accent">
            <a:extLst xmlns:a="http://schemas.openxmlformats.org/drawingml/2006/main">
              <a:ext uri="{FF2B5EF4-FFF2-40B4-BE49-F238E27FC236}">
                <a16:creationId xmlns:a16="http://schemas.microsoft.com/office/drawing/2014/main" id="{D891BF9D-2C1E-4B55-BF81-AF5EEE502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4125" y="4286250"/>
            <a:ext cx="66675" cy="1190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rd-kicker">
            <a:extLst xmlns:a="http://schemas.openxmlformats.org/drawingml/2006/main">
              <a:ext uri="{FF2B5EF4-FFF2-40B4-BE49-F238E27FC236}">
                <a16:creationId xmlns:a16="http://schemas.microsoft.com/office/drawing/2014/main" id="{E64A3DF2-DB7B-4457-9C89-ACEE8F4C5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371975"/>
            <a:ext cx="5086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ПИЛОТ 3</a:t>
            </a:r>
          </a:p>
        </p:txBody>
      </p:sp>
      <p:sp>
        <p:nvSpPr>
          <p:cNvPr id="21" name="card-title">
            <a:extLst xmlns:a="http://schemas.openxmlformats.org/drawingml/2006/main">
              <a:ext uri="{FF2B5EF4-FFF2-40B4-BE49-F238E27FC236}">
                <a16:creationId xmlns:a16="http://schemas.microsoft.com/office/drawing/2014/main" id="{44FC070A-6F33-47EE-8833-4E6FFC5E0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581525"/>
            <a:ext cx="508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Наука и эпидриски</a:t>
            </a:r>
          </a:p>
        </p:txBody>
      </p:sp>
      <p:sp>
        <p:nvSpPr>
          <p:cNvPr id="22" name="card-body">
            <a:extLst xmlns:a="http://schemas.openxmlformats.org/drawingml/2006/main">
              <a:ext uri="{FF2B5EF4-FFF2-40B4-BE49-F238E27FC236}">
                <a16:creationId xmlns:a16="http://schemas.microsoft.com/office/drawing/2014/main" id="{663E385B-C7D9-40D0-B98F-3A6828EBA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914900"/>
            <a:ext cx="5086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открытые стандарты • образцы • резервные мощности • время реагирования</a:t>
            </a:r>
          </a:p>
        </p:txBody>
      </p:sp>
      <p:sp>
        <p:nvSpPr>
          <p:cNvPr id="23" name="callout-bg">
            <a:extLst xmlns:a="http://schemas.openxmlformats.org/drawingml/2006/main">
              <a:ext uri="{FF2B5EF4-FFF2-40B4-BE49-F238E27FC236}">
                <a16:creationId xmlns:a16="http://schemas.microsoft.com/office/drawing/2014/main" id="{95E3C10C-675C-4DB2-A26E-314B62497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99060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C7B7AAFE-A553-4984-A21D-2594E9320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953125"/>
            <a:ext cx="7620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CAEB9779-6525-4A0F-804E-02234844F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6038850"/>
            <a:ext cx="9525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Ограниченный периметр → общая база → независимая проверка → 12–18 месяцев → масштабировать / изменить / остановить.</a:t>
            </a:r>
          </a:p>
        </p:txBody>
      </p:sp>
    </p:spTree>
    <p:extLst>
      <p:ext uri="{BB962C8B-B14F-4D97-AF65-F5344CB8AC3E}">
        <p14:creationId xmlns:p14="http://schemas.microsoft.com/office/powerpoint/2010/main" val="94496487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status">
            <a:extLst xmlns:a="http://schemas.openxmlformats.org/drawingml/2006/main">
              <a:ext uri="{FF2B5EF4-FFF2-40B4-BE49-F238E27FC236}">
                <a16:creationId xmlns:a16="http://schemas.microsoft.com/office/drawing/2014/main" id="{CA65C94A-A968-42B6-86B1-FC88EFECE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ВЫВОДЫ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0351FC-56E6-4CE2-85E9-1A638E06D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Соединять надо бюджеты, отрасли, результаты и смыслы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BF8BAD4-1253-4194-8DEF-C3E114E6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A73E2C77-C93D-41F5-A7AB-37E1B8486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A7CCE64-AAEE-4C3F-8BAE-02CA7C840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253270D-F8A9-41D7-AD51-995DC50E8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24</a:t>
            </a:r>
          </a:p>
        </p:txBody>
      </p:sp>
      <p:sp>
        <p:nvSpPr>
          <p:cNvPr id="7" name="conclusion-0">
            <a:extLst xmlns:a="http://schemas.openxmlformats.org/drawingml/2006/main">
              <a:ext uri="{FF2B5EF4-FFF2-40B4-BE49-F238E27FC236}">
                <a16:creationId xmlns:a16="http://schemas.microsoft.com/office/drawing/2014/main" id="{0369664B-E323-4FBA-B761-2D27CB5A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28750"/>
            <a:ext cx="1133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AFDB6F5-2445-435D-BB47-2442C4DE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383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173A5E"/>
                </a:solidFill>
              </a:defRPr>
            </a:pPr>
            <a:r>
              <a:rPr sz="1875" b="1" i="0">
                <a:solidFill>
                  <a:srgbClr val="173A5E"/>
                </a:solidFill>
              </a:rPr>
              <a:t>01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D03E6D3-8B25-40B0-9C48-968876B6A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6097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A5E"/>
                </a:solidFill>
              </a:defRPr>
            </a:pPr>
            <a:r>
              <a:rPr sz="1650" b="1" i="0">
                <a:solidFill>
                  <a:srgbClr val="173A5E"/>
                </a:solidFill>
              </a:rPr>
              <a:t>Министерства ≠ отрасли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5E711BF-56B3-4130-BC9E-D89F86FEF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1552575"/>
            <a:ext cx="752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Они меняют спрос, правила, стоимость капитала, стандарты и инфраструктуру.</a:t>
            </a:r>
          </a:p>
        </p:txBody>
      </p:sp>
      <p:sp>
        <p:nvSpPr>
          <p:cNvPr id="11" name="conclusion-1">
            <a:extLst xmlns:a="http://schemas.openxmlformats.org/drawingml/2006/main">
              <a:ext uri="{FF2B5EF4-FFF2-40B4-BE49-F238E27FC236}">
                <a16:creationId xmlns:a16="http://schemas.microsoft.com/office/drawing/2014/main" id="{A7EE25F0-D260-4D72-A45C-7DF386F02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43150"/>
            <a:ext cx="1133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F2C987A-BA2A-4527-AA8D-433A480D0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5527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E74B5"/>
                </a:solidFill>
              </a:defRPr>
            </a:pPr>
            <a:r>
              <a:rPr sz="1875" b="1" i="0">
                <a:solidFill>
                  <a:srgbClr val="2E74B5"/>
                </a:solidFill>
              </a:rPr>
              <a:t>02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FB52BEDF-52BF-45CC-8968-A1BB51F6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5241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Пять книг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7309CF5-3AA3-432F-85C1-755E21C7D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2466975"/>
            <a:ext cx="752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Фискальный вход, финансовый риск, межотраслевой поток, outcome и смысл публикуются раздельно.</a:t>
            </a:r>
          </a:p>
        </p:txBody>
      </p:sp>
      <p:sp>
        <p:nvSpPr>
          <p:cNvPr id="15" name="conclusion-2">
            <a:extLst xmlns:a="http://schemas.openxmlformats.org/drawingml/2006/main">
              <a:ext uri="{FF2B5EF4-FFF2-40B4-BE49-F238E27FC236}">
                <a16:creationId xmlns:a16="http://schemas.microsoft.com/office/drawing/2014/main" id="{EB1BA03F-8E9D-41DB-96FD-9228813E3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57550"/>
            <a:ext cx="1133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0ACFC3D2-84B7-446F-8ED7-4A992BA6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671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B58B1B"/>
                </a:solidFill>
              </a:defRPr>
            </a:pPr>
            <a:r>
              <a:rPr sz="1875" b="1" i="0">
                <a:solidFill>
                  <a:srgbClr val="B58B1B"/>
                </a:solidFill>
              </a:rPr>
              <a:t>03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9E26584F-FADC-4FF2-8595-9704AA866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4385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8B1B"/>
                </a:solidFill>
              </a:defRPr>
            </a:pPr>
            <a:r>
              <a:rPr sz="1650" b="1" i="0">
                <a:solidFill>
                  <a:srgbClr val="B58B1B"/>
                </a:solidFill>
              </a:rPr>
              <a:t>Два приоритета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D76CEC4-4496-4942-B21A-9B401A9D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381375"/>
            <a:ext cx="752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Машины и материалы дают импульс; данные, финансы, ПО и стандарты удерживают цепочку.</a:t>
            </a:r>
          </a:p>
        </p:txBody>
      </p:sp>
      <p:sp>
        <p:nvSpPr>
          <p:cNvPr id="19" name="conclusion-3">
            <a:extLst xmlns:a="http://schemas.openxmlformats.org/drawingml/2006/main">
              <a:ext uri="{FF2B5EF4-FFF2-40B4-BE49-F238E27FC236}">
                <a16:creationId xmlns:a16="http://schemas.microsoft.com/office/drawing/2014/main" id="{13E4B6C2-8DC7-4EEE-973E-DD143FB1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71950"/>
            <a:ext cx="1133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B81F125E-32F2-4598-95FB-B70845FA9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3815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2E7D5A"/>
                </a:solidFill>
              </a:defRPr>
            </a:pPr>
            <a:r>
              <a:rPr sz="1875" b="1" i="0">
                <a:solidFill>
                  <a:srgbClr val="2E7D5A"/>
                </a:solidFill>
              </a:rPr>
              <a:t>04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5797CE5B-6694-45D7-96CF-22ADE29D2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3529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Академии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96BA81B-44AC-42F1-8D77-8386B56A6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295775"/>
            <a:ext cx="752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Ценность — проверяемый переход знание → стандарт/технология → внедрение → снижение риска.</a:t>
            </a:r>
          </a:p>
        </p:txBody>
      </p:sp>
      <p:sp>
        <p:nvSpPr>
          <p:cNvPr id="23" name="conclusion-4">
            <a:extLst xmlns:a="http://schemas.openxmlformats.org/drawingml/2006/main">
              <a:ext uri="{FF2B5EF4-FFF2-40B4-BE49-F238E27FC236}">
                <a16:creationId xmlns:a16="http://schemas.microsoft.com/office/drawing/2014/main" id="{AFC8ADE7-1642-4472-9221-406D1FAC8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86350"/>
            <a:ext cx="113347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9525">
            <a:solidFill>
              <a:srgbClr val="D0D5DD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621F16B-6868-4AB4-ADE1-53A24D11C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2959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B54747"/>
                </a:solidFill>
              </a:defRPr>
            </a:pPr>
            <a:r>
              <a:rPr sz="1875" b="1" i="0">
                <a:solidFill>
                  <a:srgbClr val="B54747"/>
                </a:solidFill>
              </a:rPr>
              <a:t>05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A8E748C-C545-44B0-B0B3-64EDE37B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267325"/>
            <a:ext cx="2333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4747"/>
                </a:solidFill>
              </a:defRPr>
            </a:pPr>
            <a:r>
              <a:rPr sz="1650" b="1" i="0">
                <a:solidFill>
                  <a:srgbClr val="B54747"/>
                </a:solidFill>
              </a:rPr>
              <a:t>Синхронизация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F4228FFE-DCA9-45F2-B442-6521B935D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5210175"/>
            <a:ext cx="7524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+4,1 пункта в центральном смысловом сценарии; break-even координации — 4,1.</a:t>
            </a:r>
          </a:p>
        </p:txBody>
      </p:sp>
      <p:sp>
        <p:nvSpPr>
          <p:cNvPr id="27" name="callout-bg">
            <a:extLst xmlns:a="http://schemas.openxmlformats.org/drawingml/2006/main">
              <a:ext uri="{FF2B5EF4-FFF2-40B4-BE49-F238E27FC236}">
                <a16:creationId xmlns:a16="http://schemas.microsoft.com/office/drawing/2014/main" id="{796D9B73-C52F-4C61-8F0A-A8A5D915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96000"/>
            <a:ext cx="1133475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0EFDDE8-AACF-4EBC-BF0D-A53A27840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096000"/>
            <a:ext cx="762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4D38A8EE-B8B8-4043-B40B-2A8216CE7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6181725"/>
            <a:ext cx="10953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 i="0">
                <a:solidFill>
                  <a:srgbClr val="111827"/>
                </a:solidFill>
              </a:defRPr>
            </a:pPr>
            <a:r>
              <a:rPr sz="1275" b="1" i="0">
                <a:solidFill>
                  <a:srgbClr val="111827"/>
                </a:solidFill>
              </a:rPr>
              <a:t>Сильное государство умеет провести ресурс через отраслевые цепочки, превратить выпуск в результат и сохранить его как жизнь, устойчивость, доверие и возможности.</a:t>
            </a:r>
          </a:p>
        </p:txBody>
      </p:sp>
    </p:spTree>
    <p:extLst>
      <p:ext uri="{BB962C8B-B14F-4D97-AF65-F5344CB8AC3E}">
        <p14:creationId xmlns:p14="http://schemas.microsoft.com/office/powerpoint/2010/main" val="34175746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tatus">
            <a:extLst xmlns:a="http://schemas.openxmlformats.org/drawingml/2006/main">
              <a:ext uri="{FF2B5EF4-FFF2-40B4-BE49-F238E27FC236}">
                <a16:creationId xmlns:a16="http://schemas.microsoft.com/office/drawing/2014/main" id="{3F0627E7-C352-4454-9A65-AE2A85C9D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ЛОГИКА ПРЕОБРАЗОВАНИЯ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3FAF17-FB56-4379-A0E8-4508DDABA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Министерства считают входы — общество оценивает выходы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39B3BDF-CD0F-4838-94C5-4BCDF47CF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907F7E34-BC29-4A7F-9A55-2A520CB3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44F8B16-3CA9-4A19-A42C-AD223B3DF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D5A6ED90-0A66-413F-A304-4CE303A19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03</a:t>
            </a:r>
          </a:p>
        </p:txBody>
      </p:sp>
      <p:sp>
        <p:nvSpPr>
          <p:cNvPr id="7" name="stage-0">
            <a:extLst xmlns:a="http://schemas.openxmlformats.org/drawingml/2006/main">
              <a:ext uri="{FF2B5EF4-FFF2-40B4-BE49-F238E27FC236}">
                <a16:creationId xmlns:a16="http://schemas.microsoft.com/office/drawing/2014/main" id="{1A081882-6D2C-4778-BAE9-8EFB7BD50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62125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086F2488-E75C-4880-BA33-B98B07A8A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762125"/>
            <a:ext cx="2000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3477615-3AAF-413C-8AFA-E07E60C18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" y="2047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173A5E"/>
                </a:solidFill>
              </a:defRPr>
            </a:pPr>
            <a:r>
              <a:rPr sz="2550" b="1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A50F108-1BF9-4DE7-A2B8-A47DD11DE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095500"/>
            <a:ext cx="114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173A5E"/>
                </a:solidFill>
              </a:defRPr>
            </a:pPr>
            <a:r>
              <a:rPr sz="1350" b="1" i="0">
                <a:solidFill>
                  <a:srgbClr val="173A5E"/>
                </a:solidFill>
              </a:rPr>
              <a:t>РЕСУРС</a:t>
            </a:r>
          </a:p>
        </p:txBody>
      </p:sp>
      <p:sp>
        <p:nvSpPr>
          <p:cNvPr id="11" name="rule">
            <a:extLst xmlns:a="http://schemas.openxmlformats.org/drawingml/2006/main">
              <a:ext uri="{FF2B5EF4-FFF2-40B4-BE49-F238E27FC236}">
                <a16:creationId xmlns:a16="http://schemas.microsoft.com/office/drawing/2014/main" id="{0DA07287-DECD-4F92-AAC7-3D24D0BA6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47950"/>
            <a:ext cx="161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49DB3A6-A91D-4859-8982-EB6FCC3F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00375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Бюджет • кредит</a:t>
            </a:r>
          </a:p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труд • импорт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D385A04-FD51-4B0F-BAC6-D5A98AA5C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571750"/>
            <a:ext cx="266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67085"/>
                </a:solidFill>
              </a:defRPr>
            </a:pPr>
            <a:r>
              <a:rPr sz="2550" b="1" i="0">
                <a:solidFill>
                  <a:srgbClr val="667085"/>
                </a:solidFill>
              </a:rPr>
              <a:t>→</a:t>
            </a:r>
          </a:p>
        </p:txBody>
      </p:sp>
      <p:sp>
        <p:nvSpPr>
          <p:cNvPr id="14" name="stage-1">
            <a:extLst xmlns:a="http://schemas.openxmlformats.org/drawingml/2006/main">
              <a:ext uri="{FF2B5EF4-FFF2-40B4-BE49-F238E27FC236}">
                <a16:creationId xmlns:a16="http://schemas.microsoft.com/office/drawing/2014/main" id="{B70339A8-F41D-4B1E-809F-C8534AC8F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762125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5577EC38-D53F-44B4-BE06-7E5F54962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1762125"/>
            <a:ext cx="2000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D42240E-200E-422D-8E3F-B3E581ECA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047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4B5"/>
                </a:solidFill>
              </a:defRPr>
            </a:pPr>
            <a:r>
              <a:rPr sz="2550" b="1" i="0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A1FCCE1A-B6C0-4BE2-9063-5EBEC2ADF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095500"/>
            <a:ext cx="114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2E74B5"/>
                </a:solidFill>
              </a:defRPr>
            </a:pPr>
            <a:r>
              <a:rPr sz="1350" b="1" i="0">
                <a:solidFill>
                  <a:srgbClr val="2E74B5"/>
                </a:solidFill>
              </a:rPr>
              <a:t>ИНСТИТУТ</a:t>
            </a:r>
          </a:p>
        </p:txBody>
      </p:sp>
      <p:sp>
        <p:nvSpPr>
          <p:cNvPr id="18" name="rule">
            <a:extLst xmlns:a="http://schemas.openxmlformats.org/drawingml/2006/main">
              <a:ext uri="{FF2B5EF4-FFF2-40B4-BE49-F238E27FC236}">
                <a16:creationId xmlns:a16="http://schemas.microsoft.com/office/drawing/2014/main" id="{CF4C1ACC-81E5-435F-9B14-CBF3BA58E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47950"/>
            <a:ext cx="161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FE4E335-BB66-40A8-909D-D46F07667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000375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Программа • правило</a:t>
            </a:r>
          </a:p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закупка • стандарт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89839A1A-D6D7-4286-BE79-E646EEA0A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4875" y="2571750"/>
            <a:ext cx="266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67085"/>
                </a:solidFill>
              </a:defRPr>
            </a:pPr>
            <a:r>
              <a:rPr sz="2550" b="1" i="0">
                <a:solidFill>
                  <a:srgbClr val="667085"/>
                </a:solidFill>
              </a:rPr>
              <a:t>→</a:t>
            </a:r>
          </a:p>
        </p:txBody>
      </p:sp>
      <p:sp>
        <p:nvSpPr>
          <p:cNvPr id="21" name="stage-2">
            <a:extLst xmlns:a="http://schemas.openxmlformats.org/drawingml/2006/main">
              <a:ext uri="{FF2B5EF4-FFF2-40B4-BE49-F238E27FC236}">
                <a16:creationId xmlns:a16="http://schemas.microsoft.com/office/drawing/2014/main" id="{5374095C-8B59-461C-84F7-9B9AD2F64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762125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22180061-0BAC-46DA-BD7E-05A5A6968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81575" y="1762125"/>
            <a:ext cx="2000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68CC07A-AFD9-4289-800A-EF7801964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2047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58B1B"/>
                </a:solidFill>
              </a:defRPr>
            </a:pPr>
            <a:r>
              <a:rPr sz="2550" b="1" i="0">
                <a:solidFill>
                  <a:srgbClr val="B58B1B"/>
                </a:solidFill>
              </a:rPr>
              <a:t>3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9FC3AE7C-8B06-4C20-80CE-DA82273CD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8325" y="2095500"/>
            <a:ext cx="114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B58B1B"/>
                </a:solidFill>
              </a:defRPr>
            </a:pPr>
            <a:r>
              <a:rPr sz="1350" b="1" i="0">
                <a:solidFill>
                  <a:srgbClr val="B58B1B"/>
                </a:solidFill>
              </a:rPr>
              <a:t>ОТРАСЛЬ</a:t>
            </a:r>
          </a:p>
        </p:txBody>
      </p:sp>
      <p:sp>
        <p:nvSpPr>
          <p:cNvPr id="25" name="rule">
            <a:extLst xmlns:a="http://schemas.openxmlformats.org/drawingml/2006/main">
              <a:ext uri="{FF2B5EF4-FFF2-40B4-BE49-F238E27FC236}">
                <a16:creationId xmlns:a16="http://schemas.microsoft.com/office/drawing/2014/main" id="{454DA25A-EEFC-4CDB-BAD7-AF860B4F6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2647950"/>
            <a:ext cx="161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81079D83-565B-4C3C-B3E6-A13BA008C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2075" y="3000375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Прямой и косвенный</a:t>
            </a:r>
          </a:p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выпуск • импорт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6D8E61B-00A2-458D-9564-8190FDE93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571750"/>
            <a:ext cx="266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67085"/>
                </a:solidFill>
              </a:defRPr>
            </a:pPr>
            <a:r>
              <a:rPr sz="2550" b="1" i="0">
                <a:solidFill>
                  <a:srgbClr val="667085"/>
                </a:solidFill>
              </a:rPr>
              <a:t>→</a:t>
            </a:r>
          </a:p>
        </p:txBody>
      </p:sp>
      <p:sp>
        <p:nvSpPr>
          <p:cNvPr id="28" name="stage-3">
            <a:extLst xmlns:a="http://schemas.openxmlformats.org/drawingml/2006/main">
              <a:ext uri="{FF2B5EF4-FFF2-40B4-BE49-F238E27FC236}">
                <a16:creationId xmlns:a16="http://schemas.microsoft.com/office/drawing/2014/main" id="{2112BC9D-A26B-4EA2-902F-4E3D7B6D4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762125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ox">
            <a:extLst xmlns:a="http://schemas.openxmlformats.org/drawingml/2006/main">
              <a:ext uri="{FF2B5EF4-FFF2-40B4-BE49-F238E27FC236}">
                <a16:creationId xmlns:a16="http://schemas.microsoft.com/office/drawing/2014/main" id="{7AE16F47-5337-424D-AE46-B1181CB8B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762125"/>
            <a:ext cx="2000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F358AA96-92EC-4BED-BDA1-4341A08C1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047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2E7D5A"/>
                </a:solidFill>
              </a:defRPr>
            </a:pPr>
            <a:r>
              <a:rPr sz="2550" b="1" i="0">
                <a:solidFill>
                  <a:srgbClr val="2E7D5A"/>
                </a:solidFill>
              </a:rPr>
              <a:t>4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CC5F7BFA-E232-4F5A-A486-91C2A49B5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095500"/>
            <a:ext cx="114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2E7D5A"/>
                </a:solidFill>
              </a:defRPr>
            </a:pPr>
            <a:r>
              <a:rPr sz="1350" b="1" i="0">
                <a:solidFill>
                  <a:srgbClr val="2E7D5A"/>
                </a:solidFill>
              </a:rPr>
              <a:t>РЕЗУЛЬТАТ</a:t>
            </a:r>
          </a:p>
        </p:txBody>
      </p:sp>
      <p:sp>
        <p:nvSpPr>
          <p:cNvPr id="32" name="rule">
            <a:extLst xmlns:a="http://schemas.openxmlformats.org/drawingml/2006/main">
              <a:ext uri="{FF2B5EF4-FFF2-40B4-BE49-F238E27FC236}">
                <a16:creationId xmlns:a16="http://schemas.microsoft.com/office/drawing/2014/main" id="{25A104AE-78B2-4AD8-8341-770D60AE4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647950"/>
            <a:ext cx="161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C923DA07-4C4C-465C-87F2-6024B4032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000375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Цена • время</a:t>
            </a:r>
          </a:p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качество • доступ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BEB4F8ED-0648-4FCB-B6FE-493F5FA9E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2571750"/>
            <a:ext cx="2667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550" b="1" i="0">
                <a:solidFill>
                  <a:srgbClr val="667085"/>
                </a:solidFill>
              </a:defRPr>
            </a:pPr>
            <a:r>
              <a:rPr sz="2550" b="1" i="0">
                <a:solidFill>
                  <a:srgbClr val="667085"/>
                </a:solidFill>
              </a:rPr>
              <a:t>→</a:t>
            </a:r>
          </a:p>
        </p:txBody>
      </p:sp>
      <p:sp>
        <p:nvSpPr>
          <p:cNvPr id="35" name="stage-4">
            <a:extLst xmlns:a="http://schemas.openxmlformats.org/drawingml/2006/main">
              <a:ext uri="{FF2B5EF4-FFF2-40B4-BE49-F238E27FC236}">
                <a16:creationId xmlns:a16="http://schemas.microsoft.com/office/drawing/2014/main" id="{C492B734-A4E9-47C2-83F8-4158011B5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762125"/>
            <a:ext cx="20002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box">
            <a:extLst xmlns:a="http://schemas.openxmlformats.org/drawingml/2006/main">
              <a:ext uri="{FF2B5EF4-FFF2-40B4-BE49-F238E27FC236}">
                <a16:creationId xmlns:a16="http://schemas.microsoft.com/office/drawing/2014/main" id="{4CD1D949-27DC-406E-8697-B134A2C84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34525" y="1762125"/>
            <a:ext cx="20002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449EAD75-A95F-4292-9B10-4E2AE57A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047875"/>
            <a:ext cx="476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 i="0">
                <a:solidFill>
                  <a:srgbClr val="B54747"/>
                </a:solidFill>
              </a:defRPr>
            </a:pPr>
            <a:r>
              <a:rPr sz="2550" b="1" i="0">
                <a:solidFill>
                  <a:srgbClr val="B54747"/>
                </a:solidFill>
              </a:rPr>
              <a:t>5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F122A730-FA58-4594-9DC2-8B06FD202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1275" y="2095500"/>
            <a:ext cx="1143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350" b="1" i="0">
                <a:solidFill>
                  <a:srgbClr val="B54747"/>
                </a:solidFill>
              </a:defRPr>
            </a:pPr>
            <a:r>
              <a:rPr sz="1350" b="1" i="0">
                <a:solidFill>
                  <a:srgbClr val="B54747"/>
                </a:solidFill>
              </a:rPr>
              <a:t>СМЫСЛ</a:t>
            </a:r>
          </a:p>
        </p:txBody>
      </p:sp>
      <p:sp>
        <p:nvSpPr>
          <p:cNvPr id="39" name="rule">
            <a:extLst xmlns:a="http://schemas.openxmlformats.org/drawingml/2006/main">
              <a:ext uri="{FF2B5EF4-FFF2-40B4-BE49-F238E27FC236}">
                <a16:creationId xmlns:a16="http://schemas.microsoft.com/office/drawing/2014/main" id="{632284F3-3E11-4F38-8F47-77D200C1E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5025" y="2647950"/>
            <a:ext cx="1619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D649F9F4-123E-4E27-91AB-0210F4A8C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25025" y="3000375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Способность общества</a:t>
            </a:r>
          </a:p>
          <a:p xmlns:a="http://schemas.openxmlformats.org/drawingml/2006/main">
            <a:pPr algn="ctr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и предотвращённый риск</a:t>
            </a:r>
          </a:p>
        </p:txBody>
      </p:sp>
      <p:sp>
        <p:nvSpPr>
          <p:cNvPr id="4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4728BAA-CC26-4276-BD9B-C87B8AD1F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57750"/>
            <a:ext cx="99060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5FFA4FF6-0A95-45DD-AFEB-058AA1A9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57750"/>
            <a:ext cx="762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C6F8F92-1B05-4DE3-BFE7-003384885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943475"/>
            <a:ext cx="952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11827"/>
                </a:solidFill>
              </a:defRPr>
            </a:pPr>
            <a:r>
              <a:rPr sz="1650" b="1" i="0">
                <a:solidFill>
                  <a:srgbClr val="111827"/>
                </a:solidFill>
              </a:rPr>
              <a:t>Расходы не считаются результатом автоматически: вклад возникает только при изменении независимого outcome-KPI.</a:t>
            </a:r>
          </a:p>
        </p:txBody>
      </p:sp>
    </p:spTree>
    <p:extLst>
      <p:ext uri="{BB962C8B-B14F-4D97-AF65-F5344CB8AC3E}">
        <p14:creationId xmlns:p14="http://schemas.microsoft.com/office/powerpoint/2010/main" val="41608336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tatus">
            <a:extLst xmlns:a="http://schemas.openxmlformats.org/drawingml/2006/main">
              <a:ext uri="{FF2B5EF4-FFF2-40B4-BE49-F238E27FC236}">
                <a16:creationId xmlns:a16="http://schemas.microsoft.com/office/drawing/2014/main" id="{58CB873F-0D07-4E74-ACD2-7C3EC42E8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АРХИТЕКТУРА УЧЁТА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29AE069-7E85-445F-8DA0-05346FC54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 i="0">
                <a:solidFill>
                  <a:srgbClr val="111827"/>
                </a:solidFill>
              </a:defRPr>
            </a:pPr>
            <a:r>
              <a:rPr sz="3150" b="1" i="0">
                <a:solidFill>
                  <a:srgbClr val="111827"/>
                </a:solidFill>
              </a:rPr>
              <a:t>Пять балансов вместо одного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77503872-FFE1-48DA-9FEF-D334930B1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0BFE892B-C1CA-4477-8DA9-4E667B01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4B63BB5-1A0D-49B1-AF58-00F847C52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74F69BA-50A1-415B-936A-0AB68C2A2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04</a:t>
            </a:r>
          </a:p>
        </p:txBody>
      </p:sp>
      <p:sp>
        <p:nvSpPr>
          <p:cNvPr id="7" name="ledger-0">
            <a:extLst xmlns:a="http://schemas.openxmlformats.org/drawingml/2006/main">
              <a:ext uri="{FF2B5EF4-FFF2-40B4-BE49-F238E27FC236}">
                <a16:creationId xmlns:a16="http://schemas.microsoft.com/office/drawing/2014/main" id="{7F5C165C-7EE2-4374-9E6B-28089DD0A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4ED2BB07-D015-424B-95C7-74611AFAC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476375"/>
            <a:ext cx="857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EBD2F2C-30CA-48E4-88BA-7C601FDC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47825"/>
            <a:ext cx="428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173A5E"/>
                </a:solidFill>
              </a:defRPr>
            </a:pPr>
            <a:r>
              <a:rPr sz="2025" b="1" i="0">
                <a:solidFill>
                  <a:srgbClr val="173A5E"/>
                </a:solidFill>
              </a:rPr>
              <a:t>1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377E45DA-38B8-4FA1-B2C9-DA50F8D7F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2877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173A5E"/>
                </a:solidFill>
              </a:defRPr>
            </a:pPr>
            <a:r>
              <a:rPr sz="1650" b="1" i="0">
                <a:solidFill>
                  <a:srgbClr val="173A5E"/>
                </a:solidFill>
              </a:rPr>
              <a:t>Фискальный вход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702018D-4A19-4CEC-B894-F1F3A2B31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1609725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ассигнования • налоги • закупки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27F4D793-4C6B-4496-B399-F3758BF8B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619250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периметр и год</a:t>
            </a:r>
          </a:p>
        </p:txBody>
      </p:sp>
      <p:sp>
        <p:nvSpPr>
          <p:cNvPr id="13" name="ledger-1">
            <a:extLst xmlns:a="http://schemas.openxmlformats.org/drawingml/2006/main">
              <a:ext uri="{FF2B5EF4-FFF2-40B4-BE49-F238E27FC236}">
                <a16:creationId xmlns:a16="http://schemas.microsoft.com/office/drawing/2014/main" id="{60DA0419-D180-478B-8419-9376FC3C2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6220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ox">
            <a:extLst xmlns:a="http://schemas.openxmlformats.org/drawingml/2006/main">
              <a:ext uri="{FF2B5EF4-FFF2-40B4-BE49-F238E27FC236}">
                <a16:creationId xmlns:a16="http://schemas.microsoft.com/office/drawing/2014/main" id="{49198185-B96A-48C8-8485-9E48A743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362200"/>
            <a:ext cx="857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591910D-ECB1-46E9-ADC4-2E83539F3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533650"/>
            <a:ext cx="428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E74B5"/>
                </a:solidFill>
              </a:defRPr>
            </a:pPr>
            <a:r>
              <a:rPr sz="2025" b="1" i="0">
                <a:solidFill>
                  <a:srgbClr val="2E74B5"/>
                </a:solidFill>
              </a:rPr>
              <a:t>2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B322B87C-724C-4357-90F1-952C433A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1460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4B5"/>
                </a:solidFill>
              </a:defRPr>
            </a:pPr>
            <a:r>
              <a:rPr sz="1650" b="1" i="0">
                <a:solidFill>
                  <a:srgbClr val="2E74B5"/>
                </a:solidFill>
              </a:rPr>
              <a:t>Финансовый баланс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06EF54C-CF3C-4CA6-AA7B-3D7900B56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249555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кредит • гарантии • активы • обязательства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F0CEFAC-73EB-47F0-A4F3-495017FC6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0507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запас ≠ поток</a:t>
            </a:r>
          </a:p>
        </p:txBody>
      </p:sp>
      <p:sp>
        <p:nvSpPr>
          <p:cNvPr id="19" name="ledger-2">
            <a:extLst xmlns:a="http://schemas.openxmlformats.org/drawingml/2006/main">
              <a:ext uri="{FF2B5EF4-FFF2-40B4-BE49-F238E27FC236}">
                <a16:creationId xmlns:a16="http://schemas.microsoft.com/office/drawing/2014/main" id="{52E921EA-D4C2-4BE7-9F2F-0D068DDBE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4802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box">
            <a:extLst xmlns:a="http://schemas.openxmlformats.org/drawingml/2006/main">
              <a:ext uri="{FF2B5EF4-FFF2-40B4-BE49-F238E27FC236}">
                <a16:creationId xmlns:a16="http://schemas.microsoft.com/office/drawing/2014/main" id="{C16CF671-0F61-413A-83BF-87CF2ED01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248025"/>
            <a:ext cx="857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4E7E880-E97C-4E04-8FE2-53A937C6A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19475"/>
            <a:ext cx="428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58B1B"/>
                </a:solidFill>
              </a:defRPr>
            </a:pPr>
            <a:r>
              <a:rPr sz="2025" b="1" i="0">
                <a:solidFill>
                  <a:srgbClr val="B58B1B"/>
                </a:solidFill>
              </a:rPr>
              <a:t>3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6B807EB5-4E81-487E-9A45-1D0F2347B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0042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8B1B"/>
                </a:solidFill>
              </a:defRPr>
            </a:pPr>
            <a:r>
              <a:rPr sz="1650" b="1" i="0">
                <a:solidFill>
                  <a:srgbClr val="B58B1B"/>
                </a:solidFill>
              </a:rPr>
              <a:t>Межотраслевой поток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FF335E4-0DD9-40AA-8618-D103FF7F3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3381375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Z • A • L • импорт • добавленная стоимость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33896E9-269E-41E4-AA3F-DC52BB0E4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390900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без двойного счёта</a:t>
            </a:r>
          </a:p>
        </p:txBody>
      </p:sp>
      <p:sp>
        <p:nvSpPr>
          <p:cNvPr id="25" name="ledger-3">
            <a:extLst xmlns:a="http://schemas.openxmlformats.org/drawingml/2006/main">
              <a:ext uri="{FF2B5EF4-FFF2-40B4-BE49-F238E27FC236}">
                <a16:creationId xmlns:a16="http://schemas.microsoft.com/office/drawing/2014/main" id="{7EF72666-87EE-49C2-8544-D305CC3E5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33850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box">
            <a:extLst xmlns:a="http://schemas.openxmlformats.org/drawingml/2006/main">
              <a:ext uri="{FF2B5EF4-FFF2-40B4-BE49-F238E27FC236}">
                <a16:creationId xmlns:a16="http://schemas.microsoft.com/office/drawing/2014/main" id="{3A64E8B4-0C26-4C4B-BCDD-76529509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133850"/>
            <a:ext cx="857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79BA20B8-7B6E-4046-875A-D35375EE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28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2E7D5A"/>
                </a:solidFill>
              </a:defRPr>
            </a:pPr>
            <a:r>
              <a:rPr sz="2025" b="1" i="0">
                <a:solidFill>
                  <a:srgbClr val="2E7D5A"/>
                </a:solidFill>
              </a:rPr>
              <a:t>4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AA6EC71A-0174-47DA-A852-F41A3FB28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286250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2E7D5A"/>
                </a:solidFill>
              </a:defRPr>
            </a:pPr>
            <a:r>
              <a:rPr sz="1650" b="1" i="0">
                <a:solidFill>
                  <a:srgbClr val="2E7D5A"/>
                </a:solidFill>
              </a:rPr>
              <a:t>Физический результат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FE550DAF-18D4-4F0D-9683-6FBC3331B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4267200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МВт • ТВт·ч • т • км • годы жизни • RTO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2180918D-F868-43AD-8B6D-F9ACC7C6B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4276725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качество и доступ</a:t>
            </a:r>
          </a:p>
        </p:txBody>
      </p:sp>
      <p:sp>
        <p:nvSpPr>
          <p:cNvPr id="31" name="ledger-4">
            <a:extLst xmlns:a="http://schemas.openxmlformats.org/drawingml/2006/main">
              <a:ext uri="{FF2B5EF4-FFF2-40B4-BE49-F238E27FC236}">
                <a16:creationId xmlns:a16="http://schemas.microsoft.com/office/drawing/2014/main" id="{724FF7DE-6205-41FE-AB15-A782A77E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19675"/>
            <a:ext cx="113347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box">
            <a:extLst xmlns:a="http://schemas.openxmlformats.org/drawingml/2006/main">
              <a:ext uri="{FF2B5EF4-FFF2-40B4-BE49-F238E27FC236}">
                <a16:creationId xmlns:a16="http://schemas.microsoft.com/office/drawing/2014/main" id="{44856905-4BCA-4FBF-9825-B256EC0BC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19675"/>
            <a:ext cx="85725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CF0ACDFC-29B2-47AC-9EB9-CBF28094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428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025" b="1" i="0">
                <a:solidFill>
                  <a:srgbClr val="B54747"/>
                </a:solidFill>
              </a:defRPr>
            </a:pPr>
            <a:r>
              <a:rPr sz="2025" b="1" i="0">
                <a:solidFill>
                  <a:srgbClr val="B54747"/>
                </a:solidFill>
              </a:rPr>
              <a:t>5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AE2A3E69-518E-4F4B-B57D-837DB6326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172075"/>
            <a:ext cx="266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54747"/>
                </a:solidFill>
              </a:defRPr>
            </a:pPr>
            <a:r>
              <a:rPr sz="1650" b="1" i="0">
                <a:solidFill>
                  <a:srgbClr val="B54747"/>
                </a:solidFill>
              </a:rPr>
              <a:t>Смысловой выход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D6C61FAB-BAAC-475E-9138-8ADE42286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5153025"/>
            <a:ext cx="4762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8 устойчивых общественных способностей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496E6E2A-A3AC-42F0-BF8D-438664A2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5162550"/>
            <a:ext cx="219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 i="0">
                <a:solidFill>
                  <a:srgbClr val="667085"/>
                </a:solidFill>
              </a:defRPr>
            </a:pPr>
            <a:r>
              <a:rPr sz="1275" b="1" i="0">
                <a:solidFill>
                  <a:srgbClr val="667085"/>
                </a:solidFill>
              </a:rPr>
              <a:t>независимые KPI</a:t>
            </a:r>
          </a:p>
        </p:txBody>
      </p:sp>
    </p:spTree>
    <p:extLst>
      <p:ext uri="{BB962C8B-B14F-4D97-AF65-F5344CB8AC3E}">
        <p14:creationId xmlns:p14="http://schemas.microsoft.com/office/powerpoint/2010/main" val="146597770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status">
            <a:extLst xmlns:a="http://schemas.openxmlformats.org/drawingml/2006/main">
              <a:ext uri="{FF2B5EF4-FFF2-40B4-BE49-F238E27FC236}">
                <a16:creationId xmlns:a16="http://schemas.microsoft.com/office/drawing/2014/main" id="{27F999F4-613A-4105-8418-C707DB8B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МЕТОД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B71C17-FE32-46C8-918E-CF9EB47ED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00" b="1" i="0">
                <a:solidFill>
                  <a:srgbClr val="111827"/>
                </a:solidFill>
              </a:defRPr>
            </a:pPr>
            <a:r>
              <a:rPr sz="3000" b="1" i="0">
                <a:solidFill>
                  <a:srgbClr val="111827"/>
                </a:solidFill>
              </a:rPr>
              <a:t>Общая формула государственной результативности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552012EE-250C-470E-8D80-524827666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B4F76B13-13FF-474A-98F4-25E7B512C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C817E1C-A848-4F25-ABE9-37B9D3121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21BA95F-8BFD-4054-89C8-432F3D354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05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F312EA40-A7CC-4391-B59A-4544BAE62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71625"/>
            <a:ext cx="990600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A510E19-6A46-409E-BF6F-D737C5018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771650"/>
            <a:ext cx="9334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150" b="1" i="0">
                <a:solidFill>
                  <a:srgbClr val="FFFFFF"/>
                </a:solidFill>
              </a:defRPr>
            </a:pPr>
            <a:r>
              <a:rPr sz="3150" b="1" i="0">
                <a:solidFill>
                  <a:srgbClr val="FFFFFF"/>
                </a:solidFill>
              </a:rPr>
              <a:t>m = H · Q · (I − A)⁻¹ · G · b − r</a:t>
            </a:r>
          </a:p>
        </p:txBody>
      </p:sp>
      <p:sp>
        <p:nvSpPr>
          <p:cNvPr id="9" name="card-бюджетный импульс">
            <a:extLst xmlns:a="http://schemas.openxmlformats.org/drawingml/2006/main">
              <a:ext uri="{FF2B5EF4-FFF2-40B4-BE49-F238E27FC236}">
                <a16:creationId xmlns:a16="http://schemas.microsoft.com/office/drawing/2014/main" id="{B131CB83-8238-4EF7-BCCA-9B19AAA5D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95625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5D7ED908-A091-4E10-B4AC-FF8F666A0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095625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7143546B-106A-488A-824A-49E55831B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181350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173A5E"/>
                </a:solidFill>
              </a:defRPr>
            </a:pPr>
            <a:r>
              <a:rPr sz="900" b="1" i="0">
                <a:solidFill>
                  <a:srgbClr val="173A5E"/>
                </a:solidFill>
              </a:rPr>
              <a:t>b</a:t>
            </a:r>
          </a:p>
        </p:txBody>
      </p:sp>
      <p:sp>
        <p:nvSpPr>
          <p:cNvPr id="12" name="card-title">
            <a:extLst xmlns:a="http://schemas.openxmlformats.org/drawingml/2006/main">
              <a:ext uri="{FF2B5EF4-FFF2-40B4-BE49-F238E27FC236}">
                <a16:creationId xmlns:a16="http://schemas.microsoft.com/office/drawing/2014/main" id="{D727B237-7C00-42CF-A7EC-5D50533C7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90900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бюджетный импульс</a:t>
            </a:r>
          </a:p>
        </p:txBody>
      </p:sp>
      <p:sp>
        <p:nvSpPr>
          <p:cNvPr id="13" name="card-body">
            <a:extLst xmlns:a="http://schemas.openxmlformats.org/drawingml/2006/main">
              <a:ext uri="{FF2B5EF4-FFF2-40B4-BE49-F238E27FC236}">
                <a16:creationId xmlns:a16="http://schemas.microsoft.com/office/drawing/2014/main" id="{C74EA2BE-7715-4BE4-BD52-BB3182233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724275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вход</a:t>
            </a:r>
          </a:p>
        </p:txBody>
      </p:sp>
      <p:sp>
        <p:nvSpPr>
          <p:cNvPr id="14" name="card-мост к отраслям">
            <a:extLst xmlns:a="http://schemas.openxmlformats.org/drawingml/2006/main">
              <a:ext uri="{FF2B5EF4-FFF2-40B4-BE49-F238E27FC236}">
                <a16:creationId xmlns:a16="http://schemas.microsoft.com/office/drawing/2014/main" id="{09E46E4A-BC95-4FC4-8369-FEEC8F64C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095625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card-accent">
            <a:extLst xmlns:a="http://schemas.openxmlformats.org/drawingml/2006/main">
              <a:ext uri="{FF2B5EF4-FFF2-40B4-BE49-F238E27FC236}">
                <a16:creationId xmlns:a16="http://schemas.microsoft.com/office/drawing/2014/main" id="{665194BA-9A08-4F6A-8502-BCAC2219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3095625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ard-kicker">
            <a:extLst xmlns:a="http://schemas.openxmlformats.org/drawingml/2006/main">
              <a:ext uri="{FF2B5EF4-FFF2-40B4-BE49-F238E27FC236}">
                <a16:creationId xmlns:a16="http://schemas.microsoft.com/office/drawing/2014/main" id="{8355E05C-4F9D-4FA6-ADC2-4B05E76DA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181350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4B5"/>
                </a:solidFill>
              </a:defRPr>
            </a:pPr>
            <a:r>
              <a:rPr sz="900" b="1" i="0">
                <a:solidFill>
                  <a:srgbClr val="2E74B5"/>
                </a:solidFill>
              </a:rPr>
              <a:t>G</a:t>
            </a:r>
          </a:p>
        </p:txBody>
      </p:sp>
      <p:sp>
        <p:nvSpPr>
          <p:cNvPr id="17" name="card-title">
            <a:extLst xmlns:a="http://schemas.openxmlformats.org/drawingml/2006/main">
              <a:ext uri="{FF2B5EF4-FFF2-40B4-BE49-F238E27FC236}">
                <a16:creationId xmlns:a16="http://schemas.microsoft.com/office/drawing/2014/main" id="{795758E8-01BA-4A48-B740-106016042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390900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мост к отраслям</a:t>
            </a:r>
          </a:p>
        </p:txBody>
      </p:sp>
      <p:sp>
        <p:nvSpPr>
          <p:cNvPr id="18" name="card-body">
            <a:extLst xmlns:a="http://schemas.openxmlformats.org/drawingml/2006/main">
              <a:ext uri="{FF2B5EF4-FFF2-40B4-BE49-F238E27FC236}">
                <a16:creationId xmlns:a16="http://schemas.microsoft.com/office/drawing/2014/main" id="{7E8E4DB3-220D-4A68-A041-DD4D9DEEB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724275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ответственность</a:t>
            </a:r>
          </a:p>
        </p:txBody>
      </p:sp>
      <p:sp>
        <p:nvSpPr>
          <p:cNvPr id="19" name="card-полная цепочка">
            <a:extLst xmlns:a="http://schemas.openxmlformats.org/drawingml/2006/main">
              <a:ext uri="{FF2B5EF4-FFF2-40B4-BE49-F238E27FC236}">
                <a16:creationId xmlns:a16="http://schemas.microsoft.com/office/drawing/2014/main" id="{5FE581E2-73E0-4F60-9B38-F81C5A608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095625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02C6A9A6-63DD-4E60-8AA8-483D11AA6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3095625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34CB1F79-FF7A-4E74-A461-92633E1EF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181350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8B1B"/>
                </a:solidFill>
              </a:defRPr>
            </a:pPr>
            <a:r>
              <a:rPr sz="900" b="1" i="0">
                <a:solidFill>
                  <a:srgbClr val="B58B1B"/>
                </a:solidFill>
              </a:rPr>
              <a:t>(I−A)⁻¹</a:t>
            </a:r>
          </a:p>
        </p:txBody>
      </p:sp>
      <p:sp>
        <p:nvSpPr>
          <p:cNvPr id="22" name="card-title">
            <a:extLst xmlns:a="http://schemas.openxmlformats.org/drawingml/2006/main">
              <a:ext uri="{FF2B5EF4-FFF2-40B4-BE49-F238E27FC236}">
                <a16:creationId xmlns:a16="http://schemas.microsoft.com/office/drawing/2014/main" id="{43803DDC-3AA0-42BD-B80E-328793A77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90900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полная цепочка</a:t>
            </a:r>
          </a:p>
        </p:txBody>
      </p:sp>
      <p:sp>
        <p:nvSpPr>
          <p:cNvPr id="23" name="card-body">
            <a:extLst xmlns:a="http://schemas.openxmlformats.org/drawingml/2006/main">
              <a:ext uri="{FF2B5EF4-FFF2-40B4-BE49-F238E27FC236}">
                <a16:creationId xmlns:a16="http://schemas.microsoft.com/office/drawing/2014/main" id="{09822503-0BD8-4420-B78F-8C1ED9F17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724275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прямой + косвенный</a:t>
            </a:r>
          </a:p>
        </p:txBody>
      </p:sp>
      <p:sp>
        <p:nvSpPr>
          <p:cNvPr id="24" name="card-коэффициенты результата">
            <a:extLst xmlns:a="http://schemas.openxmlformats.org/drawingml/2006/main">
              <a:ext uri="{FF2B5EF4-FFF2-40B4-BE49-F238E27FC236}">
                <a16:creationId xmlns:a16="http://schemas.microsoft.com/office/drawing/2014/main" id="{DCEA3F6F-5E00-4366-B27E-25BECCCCE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81500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rd-accent">
            <a:extLst xmlns:a="http://schemas.openxmlformats.org/drawingml/2006/main">
              <a:ext uri="{FF2B5EF4-FFF2-40B4-BE49-F238E27FC236}">
                <a16:creationId xmlns:a16="http://schemas.microsoft.com/office/drawing/2014/main" id="{5F48479C-D9D5-4ED2-9CF8-64CB18BB8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381500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card-kicker">
            <a:extLst xmlns:a="http://schemas.openxmlformats.org/drawingml/2006/main">
              <a:ext uri="{FF2B5EF4-FFF2-40B4-BE49-F238E27FC236}">
                <a16:creationId xmlns:a16="http://schemas.microsoft.com/office/drawing/2014/main" id="{E200F00B-5526-4E36-B64C-30AAE13CB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4672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2E7D5A"/>
                </a:solidFill>
              </a:defRPr>
            </a:pPr>
            <a:r>
              <a:rPr sz="900" b="1" i="0">
                <a:solidFill>
                  <a:srgbClr val="2E7D5A"/>
                </a:solidFill>
              </a:rPr>
              <a:t>Q</a:t>
            </a:r>
          </a:p>
        </p:txBody>
      </p:sp>
      <p:sp>
        <p:nvSpPr>
          <p:cNvPr id="27" name="card-title">
            <a:extLst xmlns:a="http://schemas.openxmlformats.org/drawingml/2006/main">
              <a:ext uri="{FF2B5EF4-FFF2-40B4-BE49-F238E27FC236}">
                <a16:creationId xmlns:a16="http://schemas.microsoft.com/office/drawing/2014/main" id="{EF3AF323-B7E4-4400-96B8-BC12C1E07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676775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коэффициенты результата</a:t>
            </a:r>
          </a:p>
        </p:txBody>
      </p:sp>
      <p:sp>
        <p:nvSpPr>
          <p:cNvPr id="28" name="card-body">
            <a:extLst xmlns:a="http://schemas.openxmlformats.org/drawingml/2006/main">
              <a:ext uri="{FF2B5EF4-FFF2-40B4-BE49-F238E27FC236}">
                <a16:creationId xmlns:a16="http://schemas.microsoft.com/office/drawing/2014/main" id="{1769F98A-BE7F-4731-951C-74EA59163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5010150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outcome</a:t>
            </a:r>
          </a:p>
        </p:txBody>
      </p:sp>
      <p:sp>
        <p:nvSpPr>
          <p:cNvPr id="29" name="card-карта смыслов">
            <a:extLst xmlns:a="http://schemas.openxmlformats.org/drawingml/2006/main">
              <a:ext uri="{FF2B5EF4-FFF2-40B4-BE49-F238E27FC236}">
                <a16:creationId xmlns:a16="http://schemas.microsoft.com/office/drawing/2014/main" id="{84BD1E19-3368-4972-A4C1-BB5FC710D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381500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FEA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card-accent">
            <a:extLst xmlns:a="http://schemas.openxmlformats.org/drawingml/2006/main">
              <a:ext uri="{FF2B5EF4-FFF2-40B4-BE49-F238E27FC236}">
                <a16:creationId xmlns:a16="http://schemas.microsoft.com/office/drawing/2014/main" id="{40216F7E-B70C-44A9-9D2C-200F1DC93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8625" y="4381500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7A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card-kicker">
            <a:extLst xmlns:a="http://schemas.openxmlformats.org/drawingml/2006/main">
              <a:ext uri="{FF2B5EF4-FFF2-40B4-BE49-F238E27FC236}">
                <a16:creationId xmlns:a16="http://schemas.microsoft.com/office/drawing/2014/main" id="{E3D437C2-943F-4530-A2DF-F9DBA76F1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4672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7257A8"/>
                </a:solidFill>
              </a:defRPr>
            </a:pPr>
            <a:r>
              <a:rPr sz="900" b="1" i="0">
                <a:solidFill>
                  <a:srgbClr val="7257A8"/>
                </a:solidFill>
              </a:rPr>
              <a:t>H</a:t>
            </a:r>
          </a:p>
        </p:txBody>
      </p:sp>
      <p:sp>
        <p:nvSpPr>
          <p:cNvPr id="32" name="card-title">
            <a:extLst xmlns:a="http://schemas.openxmlformats.org/drawingml/2006/main">
              <a:ext uri="{FF2B5EF4-FFF2-40B4-BE49-F238E27FC236}">
                <a16:creationId xmlns:a16="http://schemas.microsoft.com/office/drawing/2014/main" id="{8F2991C7-E1F1-40D0-9D81-C6AC8E46F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4676775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карта смыслов</a:t>
            </a:r>
          </a:p>
        </p:txBody>
      </p:sp>
      <p:sp>
        <p:nvSpPr>
          <p:cNvPr id="33" name="card-body">
            <a:extLst xmlns:a="http://schemas.openxmlformats.org/drawingml/2006/main">
              <a:ext uri="{FF2B5EF4-FFF2-40B4-BE49-F238E27FC236}">
                <a16:creationId xmlns:a16="http://schemas.microsoft.com/office/drawing/2014/main" id="{9D00A5B9-E4C0-407B-A1B2-3E87ACC0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5010150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общественная способность</a:t>
            </a:r>
          </a:p>
        </p:txBody>
      </p:sp>
      <p:sp>
        <p:nvSpPr>
          <p:cNvPr id="34" name="card-риски и издержки">
            <a:extLst xmlns:a="http://schemas.openxmlformats.org/drawingml/2006/main">
              <a:ext uri="{FF2B5EF4-FFF2-40B4-BE49-F238E27FC236}">
                <a16:creationId xmlns:a16="http://schemas.microsoft.com/office/drawing/2014/main" id="{F1FCA83F-4333-4C9D-B24A-87B90C102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381500"/>
            <a:ext cx="3524250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B137EFE-78BF-41D3-AB11-6287E8A61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4381500"/>
            <a:ext cx="66675" cy="1047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card-kicker">
            <a:extLst xmlns:a="http://schemas.openxmlformats.org/drawingml/2006/main">
              <a:ext uri="{FF2B5EF4-FFF2-40B4-BE49-F238E27FC236}">
                <a16:creationId xmlns:a16="http://schemas.microsoft.com/office/drawing/2014/main" id="{6A704F59-59CA-4AC6-9271-D212D0FD8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467225"/>
            <a:ext cx="3181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 i="0">
                <a:solidFill>
                  <a:srgbClr val="B54747"/>
                </a:solidFill>
              </a:defRPr>
            </a:pPr>
            <a:r>
              <a:rPr sz="900" b="1" i="0">
                <a:solidFill>
                  <a:srgbClr val="B54747"/>
                </a:solidFill>
              </a:rPr>
              <a:t>r</a:t>
            </a:r>
          </a:p>
        </p:txBody>
      </p:sp>
      <p:sp>
        <p:nvSpPr>
          <p:cNvPr id="37" name="card-title">
            <a:extLst xmlns:a="http://schemas.openxmlformats.org/drawingml/2006/main">
              <a:ext uri="{FF2B5EF4-FFF2-40B4-BE49-F238E27FC236}">
                <a16:creationId xmlns:a16="http://schemas.microsoft.com/office/drawing/2014/main" id="{62D0FF26-DE93-4737-B917-76AAFBFCA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676775"/>
            <a:ext cx="3181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 i="0">
                <a:solidFill>
                  <a:srgbClr val="111827"/>
                </a:solidFill>
              </a:defRPr>
            </a:pPr>
            <a:r>
              <a:rPr sz="1350" b="1" i="0">
                <a:solidFill>
                  <a:srgbClr val="111827"/>
                </a:solidFill>
              </a:rPr>
              <a:t>риски и издержки</a:t>
            </a:r>
          </a:p>
        </p:txBody>
      </p:sp>
      <p:sp>
        <p:nvSpPr>
          <p:cNvPr id="38" name="card-body">
            <a:extLst xmlns:a="http://schemas.openxmlformats.org/drawingml/2006/main">
              <a:ext uri="{FF2B5EF4-FFF2-40B4-BE49-F238E27FC236}">
                <a16:creationId xmlns:a16="http://schemas.microsoft.com/office/drawing/2014/main" id="{34CF14D9-EB5B-4128-94BB-24EAA3738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5010150"/>
            <a:ext cx="31813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вычет</a:t>
            </a:r>
          </a:p>
        </p:txBody>
      </p:sp>
      <p:sp>
        <p:nvSpPr>
          <p:cNvPr id="39" name="callout-bg">
            <a:extLst xmlns:a="http://schemas.openxmlformats.org/drawingml/2006/main">
              <a:ext uri="{FF2B5EF4-FFF2-40B4-BE49-F238E27FC236}">
                <a16:creationId xmlns:a16="http://schemas.microsoft.com/office/drawing/2014/main" id="{CE92562B-97B3-4C08-A07A-F26867042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62625"/>
            <a:ext cx="99060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228FD1DE-BF6C-4B84-952A-E5D645926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762625"/>
            <a:ext cx="76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8DDF28A3-BCF8-4936-907D-73937A848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848350"/>
            <a:ext cx="952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 i="0">
                <a:solidFill>
                  <a:srgbClr val="111827"/>
                </a:solidFill>
              </a:defRPr>
            </a:pPr>
            <a:r>
              <a:rPr sz="1425" b="1" i="0">
                <a:solidFill>
                  <a:srgbClr val="111827"/>
                </a:solidFill>
              </a:rPr>
              <a:t>Смысловой поток — атрибуция, а не денежная оценка благосостояния. Его нельзя складывать с ВВП.</a:t>
            </a:r>
          </a:p>
        </p:txBody>
      </p:sp>
    </p:spTree>
    <p:extLst>
      <p:ext uri="{BB962C8B-B14F-4D97-AF65-F5344CB8AC3E}">
        <p14:creationId xmlns:p14="http://schemas.microsoft.com/office/powerpoint/2010/main" val="8489448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tatus">
            <a:extLst xmlns:a="http://schemas.openxmlformats.org/drawingml/2006/main">
              <a:ext uri="{FF2B5EF4-FFF2-40B4-BE49-F238E27FC236}">
                <a16:creationId xmlns:a16="http://schemas.microsoft.com/office/drawing/2014/main" id="{DBDE28EB-7AC5-4CFD-B6AF-9ED78B739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СОПОСТАВИМОСТЬ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656D01-D2E5-46E1-9617-3BD81C67E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075" b="1" i="0">
                <a:solidFill>
                  <a:srgbClr val="111827"/>
                </a:solidFill>
              </a:defRPr>
            </a:pPr>
            <a:r>
              <a:rPr sz="3075" b="1" i="0">
                <a:solidFill>
                  <a:srgbClr val="111827"/>
                </a:solidFill>
              </a:rPr>
              <a:t>Три государства ведут три разные бухгалтерии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2E61E9F2-9EB8-4157-B103-A74FC0943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58F4316A-1851-4668-9990-DA5CD3685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CDAE2D7-DDF8-4EBB-8F81-F39D2F5D6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A292F5DB-21A9-44B0-B6E8-93F5F0421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06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28625" y="1571625"/>
          <a:ext xmlns:a="http://schemas.openxmlformats.org/drawingml/2006/main" cx="11334750" cy="31432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000250"/>
                <a:gridCol w="3095625"/>
                <a:gridCol w="3095625"/>
                <a:gridCol w="3143250"/>
              </a:tblGrid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Параметр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Россия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Китай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25" b="1">
                          <a:solidFill>
                            <a:srgbClr val="FFFFFF"/>
                          </a:solidFill>
                        </a:rPr>
                        <a:t>США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Публичный периметр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Федеральный бюджет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General public budget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Federal outlays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Год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календарный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календарный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fiscal year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Контрольная доля ВВП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19,9% (2024)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20,5% (2025)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23,3% (FY2024)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Главный риск чтения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оборона ≠ вся безопасность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бюджет ≠ кредит/госкомпании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agency ≠ функция; трансферты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Структурная IO-база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Росстат 2021 + OECD 2022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NBS 2023 + OECD 2022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50" b="0">
                          <a:solidFill>
                            <a:srgbClr val="111827"/>
                          </a:solidFill>
                        </a:rPr>
                        <a:t>BEA + OECD 2022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callout-bg">
            <a:extLst xmlns:a="http://schemas.openxmlformats.org/drawingml/2006/main">
              <a:ext uri="{FF2B5EF4-FFF2-40B4-BE49-F238E27FC236}">
                <a16:creationId xmlns:a16="http://schemas.microsoft.com/office/drawing/2014/main" id="{445B25FB-59F4-4EAF-AC10-097D6824D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95875"/>
            <a:ext cx="113347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A44E317-D35A-4853-8C75-2999F4C25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095875"/>
            <a:ext cx="7620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E0F81E85-8AF4-4570-B5F2-920C73A7F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181600"/>
            <a:ext cx="1095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Доли ВВП допустимы как макросигнал, но не как рейтинг эффективности. Национальные валюты и несопоставимые бюджетные строки не суммируются.</a:t>
            </a:r>
          </a:p>
        </p:txBody>
      </p:sp>
    </p:spTree>
    <p:extLst>
      <p:ext uri="{BB962C8B-B14F-4D97-AF65-F5344CB8AC3E}">
        <p14:creationId xmlns:p14="http://schemas.microsoft.com/office/powerpoint/2010/main" val="102392491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tatus">
            <a:extLst xmlns:a="http://schemas.openxmlformats.org/drawingml/2006/main">
              <a:ext uri="{FF2B5EF4-FFF2-40B4-BE49-F238E27FC236}">
                <a16:creationId xmlns:a16="http://schemas.microsoft.com/office/drawing/2014/main" id="{C456C0D8-68A8-4446-BD13-1998D305C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ИНСТИТУЦИОНАЛЬНАЯ КАРТА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43C3E53-91A9-4FA9-9187-0BF9A401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925" b="1" i="0">
                <a:solidFill>
                  <a:srgbClr val="111827"/>
                </a:solidFill>
              </a:defRPr>
            </a:pPr>
            <a:r>
              <a:rPr sz="2925" b="1" i="0">
                <a:solidFill>
                  <a:srgbClr val="111827"/>
                </a:solidFill>
              </a:rPr>
              <a:t>Десять функций — три институциональные архитектуры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FBB4BE10-44BD-4038-A9B5-47696D7F5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70214C93-E9F1-49F4-A48F-7F65BB871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791E99F-B5A6-48BC-91E5-AD3CF1BB4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E2120FE-DEE8-4376-8244-4EB1D10D2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07</a:t>
            </a:r>
          </a:p>
        </p:txBody>
      </p:sp>
      <p:graphicFrame>
        <p:nvGraphicFramePr>
          <p:cNvPr id="14" name=""/>
          <p:cNvGraphicFramePr/>
          <p:nvPr/>
        </p:nvGraphicFramePr>
        <p:xfrm>
          <a:off xmlns:a="http://schemas.openxmlformats.org/drawingml/2006/main" x="428625" y="1428750"/>
          <a:ext xmlns:a="http://schemas.openxmlformats.org/drawingml/2006/main" cx="11334750" cy="4810125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666875"/>
                <a:gridCol w="3190875"/>
                <a:gridCol w="3190875"/>
                <a:gridCol w="3286125"/>
              </a:tblGrid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938" b="1">
                          <a:solidFill>
                            <a:srgbClr val="FFFFFF"/>
                          </a:solidFill>
                        </a:rPr>
                        <a:t>Функция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38" b="1">
                          <a:solidFill>
                            <a:srgbClr val="FFFFFF"/>
                          </a:solidFill>
                        </a:rPr>
                        <a:t>Россия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38" b="1">
                          <a:solidFill>
                            <a:srgbClr val="FFFFFF"/>
                          </a:solidFill>
                        </a:rPr>
                        <a:t>Китай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938" b="1">
                          <a:solidFill>
                            <a:srgbClr val="FFFFFF"/>
                          </a:solidFill>
                        </a:rPr>
                        <a:t>США</a:t>
                      </a:r>
                    </a:p>
                  </a:txBody>
                  <a:tcPr marL="91440" marR="91440" marT="45720" marB="45720" anchor="ctr">
                    <a:solidFill>
                      <a:srgbClr val="173A5E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Финансы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Минфин • ЦБ • ФНС • Росстат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MoF • PBOC • NBS • NDRC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Treasury • Fed • OMB • BEA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Наука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Минобрнауки • РАН • РНФ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MOST • MOE • CAS • NSFC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NSF • NIH • NASA • DOE • DARPA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Промышленность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Минпромторг • ФРП • РЭЦ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MIIT • MOFCOM • SAMR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Commerce • NIST • USTR • SBA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Энергия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Минэнерго • Росатом • СО ЕЭС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NEA • NDRC • State Grid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DOE • EIA • FERC • NRC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Транспорт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Минтранс • РЖД • Автодор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MOT • CAAC • NRA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DOT • FHWA • FAA • FRA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АПК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Минсельхоз • Россельхознадзор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MARA • NFGA • SAMR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USDA • ERS • NASS • ARS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Здоровье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Минздрав • ФОМС • Минтруд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NHC • NHSA • MHRSS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HHS • CMS • CDC • NIH • SSA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Безопасность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Минобороны • МВД • ФСБ • МЧС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CMC • MND • MPS • MEM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DoD • DHS • DOJ • FEMA • IC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Экология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Минприроды • РЭО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MEE • NDRC • NFGA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EPA • NOAA • DOI • FEMA</a:t>
                      </a:r>
                    </a:p>
                  </a:txBody>
                  <a:tcPr marL="91440" marR="91440" marT="45720" marB="45720" anchor="ctr">
                    <a:solidFill>
                      <a:srgbClr val="FFFFFF"/>
                    </a:solidFill>
                  </a:tcPr>
                </a:tc>
              </a:tr>
              <a:tr h="437284"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Данные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Минцифры • Роскомнадзор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CAC • MIIT • NBS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863" b="0">
                          <a:solidFill>
                            <a:srgbClr val="111827"/>
                          </a:solidFill>
                        </a:rPr>
                        <a:t>OMB CIO • GSA • CISA • NIST</a:t>
                      </a:r>
                    </a:p>
                  </a:txBody>
                  <a:tcPr marL="91440" marR="91440" marT="45720" marB="45720" anchor="ctr">
                    <a:solidFill>
                      <a:srgbClr val="F2F4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4818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tatus">
            <a:extLst xmlns:a="http://schemas.openxmlformats.org/drawingml/2006/main">
              <a:ext uri="{FF2B5EF4-FFF2-40B4-BE49-F238E27FC236}">
                <a16:creationId xmlns:a16="http://schemas.microsoft.com/office/drawing/2014/main" id="{9324CEDB-C76F-4A9F-9ADE-7F456A42D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ФАКТ • 2024–2026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E4C685-AD18-48D3-A339-5612779E7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850" b="1" i="0">
                <a:solidFill>
                  <a:srgbClr val="111827"/>
                </a:solidFill>
              </a:defRPr>
            </a:pPr>
            <a:r>
              <a:rPr sz="2850" b="1" i="0">
                <a:solidFill>
                  <a:srgbClr val="111827"/>
                </a:solidFill>
              </a:rPr>
              <a:t>Россия: безопасность — главный поглотитель федерального потока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ACDC82AD-7E61-4F8B-AE19-1B74FBAD9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D1E94019-06CC-477D-B39A-D9DC1D32A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A179E9CF-1912-4183-B21C-20D8A9328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DA9FC80-DD50-447A-B7B8-FA6625F91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08</a:t>
            </a:r>
          </a:p>
        </p:txBody>
      </p:sp>
      <p:sp>
        <p:nvSpPr>
          <p:cNvPr id="7" name="metric-федеральные расходы">
            <a:extLst xmlns:a="http://schemas.openxmlformats.org/drawingml/2006/main">
              <a:ext uri="{FF2B5EF4-FFF2-40B4-BE49-F238E27FC236}">
                <a16:creationId xmlns:a16="http://schemas.microsoft.com/office/drawing/2014/main" id="{18245A65-8AB5-4A2C-8244-C39C12409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79A4EE9-129F-4F92-A879-01353220E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федеральные расходы">
            <a:extLst xmlns:a="http://schemas.openxmlformats.org/drawingml/2006/main">
              <a:ext uri="{FF2B5EF4-FFF2-40B4-BE49-F238E27FC236}">
                <a16:creationId xmlns:a16="http://schemas.microsoft.com/office/drawing/2014/main" id="{02B3D662-6925-4316-BE82-E1746C6E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D5A"/>
                </a:solidFill>
              </a:defRPr>
            </a:pPr>
            <a:r>
              <a:rPr sz="2250" b="1" i="0">
                <a:solidFill>
                  <a:srgbClr val="2E7D5A"/>
                </a:solidFill>
              </a:rPr>
              <a:t>40,192 трлн</a:t>
            </a:r>
          </a:p>
        </p:txBody>
      </p:sp>
      <p:sp>
        <p:nvSpPr>
          <p:cNvPr id="10" name="label-федеральные расходы">
            <a:extLst xmlns:a="http://schemas.openxmlformats.org/drawingml/2006/main">
              <a:ext uri="{FF2B5EF4-FFF2-40B4-BE49-F238E27FC236}">
                <a16:creationId xmlns:a16="http://schemas.microsoft.com/office/drawing/2014/main" id="{6EC7A871-1337-4D83-B2D0-3318EDDBC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федеральные расходы</a:t>
            </a:r>
          </a:p>
        </p:txBody>
      </p:sp>
      <p:sp>
        <p:nvSpPr>
          <p:cNvPr id="11" name="scope-федеральные расходы">
            <a:extLst xmlns:a="http://schemas.openxmlformats.org/drawingml/2006/main">
              <a:ext uri="{FF2B5EF4-FFF2-40B4-BE49-F238E27FC236}">
                <a16:creationId xmlns:a16="http://schemas.microsoft.com/office/drawing/2014/main" id="{3ECDA8B6-2C56-43F3-BEAF-E7C69E53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19,9% ВВП, 2024</a:t>
            </a:r>
          </a:p>
        </p:txBody>
      </p:sp>
      <p:sp>
        <p:nvSpPr>
          <p:cNvPr id="12" name="metric-национальная оборона">
            <a:extLst xmlns:a="http://schemas.openxmlformats.org/drawingml/2006/main">
              <a:ext uri="{FF2B5EF4-FFF2-40B4-BE49-F238E27FC236}">
                <a16:creationId xmlns:a16="http://schemas.microsoft.com/office/drawing/2014/main" id="{131F8321-B8FC-4CBE-BCF9-F289EE785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3B4757A-6714-41D1-849D-1CFFC40F6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национальная оборона">
            <a:extLst xmlns:a="http://schemas.openxmlformats.org/drawingml/2006/main">
              <a:ext uri="{FF2B5EF4-FFF2-40B4-BE49-F238E27FC236}">
                <a16:creationId xmlns:a16="http://schemas.microsoft.com/office/drawing/2014/main" id="{4795A1CA-0BD4-4A80-9A0C-F5193E10C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4747"/>
                </a:solidFill>
              </a:defRPr>
            </a:pPr>
            <a:r>
              <a:rPr sz="2250" b="1" i="0">
                <a:solidFill>
                  <a:srgbClr val="B54747"/>
                </a:solidFill>
              </a:rPr>
              <a:t>10,77 трлн</a:t>
            </a:r>
          </a:p>
        </p:txBody>
      </p:sp>
      <p:sp>
        <p:nvSpPr>
          <p:cNvPr id="15" name="label-национальная оборона">
            <a:extLst xmlns:a="http://schemas.openxmlformats.org/drawingml/2006/main">
              <a:ext uri="{FF2B5EF4-FFF2-40B4-BE49-F238E27FC236}">
                <a16:creationId xmlns:a16="http://schemas.microsoft.com/office/drawing/2014/main" id="{5CA0A28F-5A48-4AF7-8818-532FDC910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национальная оборона</a:t>
            </a:r>
          </a:p>
        </p:txBody>
      </p:sp>
      <p:sp>
        <p:nvSpPr>
          <p:cNvPr id="16" name="scope-национальная оборона">
            <a:extLst xmlns:a="http://schemas.openxmlformats.org/drawingml/2006/main">
              <a:ext uri="{FF2B5EF4-FFF2-40B4-BE49-F238E27FC236}">
                <a16:creationId xmlns:a16="http://schemas.microsoft.com/office/drawing/2014/main" id="{242F5E7B-ECF3-48EE-87F3-87257A86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5,32% ВВП, 2024</a:t>
            </a:r>
          </a:p>
        </p:txBody>
      </p:sp>
      <p:sp>
        <p:nvSpPr>
          <p:cNvPr id="17" name="metric-национальная экономика">
            <a:extLst xmlns:a="http://schemas.openxmlformats.org/drawingml/2006/main">
              <a:ext uri="{FF2B5EF4-FFF2-40B4-BE49-F238E27FC236}">
                <a16:creationId xmlns:a16="http://schemas.microsoft.com/office/drawing/2014/main" id="{02C14982-673C-4D4C-BA56-1D0D576D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501466B-26A2-4370-9292-37FA45AE2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национальная экономика">
            <a:extLst xmlns:a="http://schemas.openxmlformats.org/drawingml/2006/main">
              <a:ext uri="{FF2B5EF4-FFF2-40B4-BE49-F238E27FC236}">
                <a16:creationId xmlns:a16="http://schemas.microsoft.com/office/drawing/2014/main" id="{3869C454-9479-412C-98B5-235BF9C62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2E74B5"/>
                </a:solidFill>
              </a:defRPr>
            </a:pPr>
            <a:r>
              <a:rPr sz="2775" b="1" i="0">
                <a:solidFill>
                  <a:srgbClr val="2E74B5"/>
                </a:solidFill>
              </a:rPr>
              <a:t>4,8 трлн</a:t>
            </a:r>
          </a:p>
        </p:txBody>
      </p:sp>
      <p:sp>
        <p:nvSpPr>
          <p:cNvPr id="20" name="label-национальная экономика">
            <a:extLst xmlns:a="http://schemas.openxmlformats.org/drawingml/2006/main">
              <a:ext uri="{FF2B5EF4-FFF2-40B4-BE49-F238E27FC236}">
                <a16:creationId xmlns:a16="http://schemas.microsoft.com/office/drawing/2014/main" id="{68FB92B1-715A-4294-B05A-D7673C241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национальная экономика</a:t>
            </a:r>
          </a:p>
        </p:txBody>
      </p:sp>
      <p:sp>
        <p:nvSpPr>
          <p:cNvPr id="21" name="scope-национальная экономика">
            <a:extLst xmlns:a="http://schemas.openxmlformats.org/drawingml/2006/main">
              <a:ext uri="{FF2B5EF4-FFF2-40B4-BE49-F238E27FC236}">
                <a16:creationId xmlns:a16="http://schemas.microsoft.com/office/drawing/2014/main" id="{A32DE925-7AE0-4F71-82E8-73E6040F8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план 2026; широкий раздел</a:t>
            </a:r>
          </a:p>
        </p:txBody>
      </p:sp>
      <p:sp>
        <p:nvSpPr>
          <p:cNvPr id="22" name="metric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F724F73A-6503-41E9-B6AE-068DB6991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24000"/>
            <a:ext cx="3048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7778F26-1CCE-40A7-BD4D-E55F0903C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EC4A98D1-5E82-49BF-9B99-F0BE08B33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647825"/>
            <a:ext cx="26479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8B1B"/>
                </a:solidFill>
              </a:defRPr>
            </a:pPr>
            <a:r>
              <a:rPr sz="2250" b="1" i="0">
                <a:solidFill>
                  <a:srgbClr val="B58B1B"/>
                </a:solidFill>
              </a:rPr>
              <a:t>0,94% ВВП</a:t>
            </a:r>
          </a:p>
        </p:txBody>
      </p:sp>
      <p:sp>
        <p:nvSpPr>
          <p:cNvPr id="25" name="label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4307A6F1-2E2D-411E-97FA-08198A88D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133600"/>
            <a:ext cx="2647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общие НИОКР</a:t>
            </a:r>
          </a:p>
        </p:txBody>
      </p:sp>
      <p:sp>
        <p:nvSpPr>
          <p:cNvPr id="26" name="scope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0344100A-ACB6-408D-94A5-778F570EF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5527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WDI, 2024</a:t>
            </a:r>
          </a:p>
        </p:txBody>
      </p:sp>
      <p:sp>
        <p:nvSpPr>
          <p:cNvPr id="27" name="card-253,535 ГВт">
            <a:extLst xmlns:a="http://schemas.openxmlformats.org/drawingml/2006/main">
              <a:ext uri="{FF2B5EF4-FFF2-40B4-BE49-F238E27FC236}">
                <a16:creationId xmlns:a16="http://schemas.microsoft.com/office/drawing/2014/main" id="{B39EB22F-E2F8-43A9-A2B8-C34CD4D3D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6940E04A-3E48-47A7-8EA2-781920378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596E0898-1A59-4AE6-B165-66BD96BC7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D5A"/>
                </a:solidFill>
              </a:defRPr>
            </a:pPr>
            <a:r>
              <a:rPr sz="975" b="1" i="0">
                <a:solidFill>
                  <a:srgbClr val="2E7D5A"/>
                </a:solidFill>
              </a:rPr>
              <a:t>ЭНЕРГИЯ</a:t>
            </a:r>
          </a:p>
        </p:txBody>
      </p:sp>
      <p:sp>
        <p:nvSpPr>
          <p:cNvPr id="30" name="card-title">
            <a:extLst xmlns:a="http://schemas.openxmlformats.org/drawingml/2006/main">
              <a:ext uri="{FF2B5EF4-FFF2-40B4-BE49-F238E27FC236}">
                <a16:creationId xmlns:a16="http://schemas.microsoft.com/office/drawing/2014/main" id="{9B8260ED-CBFA-4EAE-BC10-B6F4A4B1A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253,535 ГВт</a:t>
            </a:r>
          </a:p>
        </p:txBody>
      </p:sp>
      <p:sp>
        <p:nvSpPr>
          <p:cNvPr id="31" name="card-body">
            <a:extLst xmlns:a="http://schemas.openxmlformats.org/drawingml/2006/main">
              <a:ext uri="{FF2B5EF4-FFF2-40B4-BE49-F238E27FC236}">
                <a16:creationId xmlns:a16="http://schemas.microsoft.com/office/drawing/2014/main" id="{A2A35972-2A32-4D07-B961-C8475698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≈1 198 ТВт·ч генерации в 2024</a:t>
            </a:r>
          </a:p>
        </p:txBody>
      </p:sp>
      <p:sp>
        <p:nvSpPr>
          <p:cNvPr id="32" name="card-1,874 трлн руб.">
            <a:extLst xmlns:a="http://schemas.openxmlformats.org/drawingml/2006/main">
              <a:ext uri="{FF2B5EF4-FFF2-40B4-BE49-F238E27FC236}">
                <a16:creationId xmlns:a16="http://schemas.microsoft.com/office/drawing/2014/main" id="{865BE9B0-3D8C-42A3-913F-5FE4F5818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A400B10A-88F6-43B4-88C7-A384558B7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0108842E-BAF2-408A-B7FA-603BF9065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ТРАНСПОРТ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C3587F0F-3096-40C2-A7BE-58CF33F98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1,874 трлн руб.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718C1258-0D15-460F-AAB2-1C73C935A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539 км дорог • 1 285 млн ж/д пассажиров</a:t>
            </a:r>
          </a:p>
        </p:txBody>
      </p:sp>
      <p:sp>
        <p:nvSpPr>
          <p:cNvPr id="37" name="card-125,9 млн т">
            <a:extLst xmlns:a="http://schemas.openxmlformats.org/drawingml/2006/main">
              <a:ext uri="{FF2B5EF4-FFF2-40B4-BE49-F238E27FC236}">
                <a16:creationId xmlns:a16="http://schemas.microsoft.com/office/drawing/2014/main" id="{D119E81B-A527-4280-9B1E-CA2D8FC9A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F25AB928-E71F-4D07-8194-3AE102823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8B2CE712-0125-4757-B270-2CC176B6F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АПК</a:t>
            </a:r>
          </a:p>
        </p:txBody>
      </p:sp>
      <p:sp>
        <p:nvSpPr>
          <p:cNvPr id="40" name="card-title">
            <a:extLst xmlns:a="http://schemas.openxmlformats.org/drawingml/2006/main">
              <a:ext uri="{FF2B5EF4-FFF2-40B4-BE49-F238E27FC236}">
                <a16:creationId xmlns:a16="http://schemas.microsoft.com/office/drawing/2014/main" id="{7FD9B069-F19B-4732-9D29-D6DAD7228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125,9 млн т</a:t>
            </a:r>
          </a:p>
        </p:txBody>
      </p:sp>
      <p:sp>
        <p:nvSpPr>
          <p:cNvPr id="41" name="card-body">
            <a:extLst xmlns:a="http://schemas.openxmlformats.org/drawingml/2006/main">
              <a:ext uri="{FF2B5EF4-FFF2-40B4-BE49-F238E27FC236}">
                <a16:creationId xmlns:a16="http://schemas.microsoft.com/office/drawing/2014/main" id="{43DB0458-4F88-4613-982E-4211680C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зерно 2024 • 682 млрд руб. по 4 программам</a:t>
            </a:r>
          </a:p>
        </p:txBody>
      </p:sp>
      <p:sp>
        <p:nvSpPr>
          <p:cNvPr id="42" name="callout-bg">
            <a:extLst xmlns:a="http://schemas.openxmlformats.org/drawingml/2006/main">
              <a:ext uri="{FF2B5EF4-FFF2-40B4-BE49-F238E27FC236}">
                <a16:creationId xmlns:a16="http://schemas.microsoft.com/office/drawing/2014/main" id="{3C036B12-F510-42E8-B456-33A5DA34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1133475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31E6A1F1-656D-4560-9A83-EC9A9350E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5476875"/>
            <a:ext cx="76200" cy="714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24DEF04-72B3-4FAF-8A2B-9DE4F6D35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562600"/>
            <a:ext cx="109537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Оборона 2026 года примерно в 2,7 раза больше всего раздела «Национальная экономика». Узкое место: наука → прототип → закупка → серия.</a:t>
            </a:r>
          </a:p>
        </p:txBody>
      </p:sp>
    </p:spTree>
    <p:extLst>
      <p:ext uri="{BB962C8B-B14F-4D97-AF65-F5344CB8AC3E}">
        <p14:creationId xmlns:p14="http://schemas.microsoft.com/office/powerpoint/2010/main" val="42028681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status">
            <a:extLst xmlns:a="http://schemas.openxmlformats.org/drawingml/2006/main">
              <a:ext uri="{FF2B5EF4-FFF2-40B4-BE49-F238E27FC236}">
                <a16:creationId xmlns:a16="http://schemas.microsoft.com/office/drawing/2014/main" id="{13D0D937-3033-4A13-BBBF-C6B783576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80975"/>
            <a:ext cx="619125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ФАКТ • 2025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0CAECC9-5B8C-448B-9FDA-3F6D33AC4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57200"/>
            <a:ext cx="11334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75" b="1" i="0">
                <a:solidFill>
                  <a:srgbClr val="111827"/>
                </a:solidFill>
              </a:defRPr>
            </a:pPr>
            <a:r>
              <a:rPr sz="2775" b="1" i="0">
                <a:solidFill>
                  <a:srgbClr val="111827"/>
                </a:solidFill>
              </a:rPr>
              <a:t>Китай: человеческий капитал и промышленный масштаб работают совместно</a:t>
            </a:r>
          </a:p>
        </p:txBody>
      </p:sp>
      <p:sp>
        <p:nvSpPr>
          <p:cNvPr id="3" name="rule">
            <a:extLst xmlns:a="http://schemas.openxmlformats.org/drawingml/2006/main">
              <a:ext uri="{FF2B5EF4-FFF2-40B4-BE49-F238E27FC236}">
                <a16:creationId xmlns:a16="http://schemas.microsoft.com/office/drawing/2014/main" id="{DF8CEF81-B3ED-4AF1-8B3C-F5FFB83E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171575"/>
            <a:ext cx="11334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rule">
            <a:extLst xmlns:a="http://schemas.openxmlformats.org/drawingml/2006/main">
              <a:ext uri="{FF2B5EF4-FFF2-40B4-BE49-F238E27FC236}">
                <a16:creationId xmlns:a16="http://schemas.microsoft.com/office/drawing/2014/main" id="{FDF76E8A-517B-413C-9E9E-66C0FBB2A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496050"/>
            <a:ext cx="11334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D5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FCC86AB-5960-4EC8-954E-16A86098C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6543675"/>
            <a:ext cx="9525000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 i="0">
                <a:solidFill>
                  <a:srgbClr val="667085"/>
                </a:solidFill>
              </a:defRPr>
            </a:pPr>
            <a:r>
              <a:rPr sz="825" b="0" i="0">
                <a:solidFill>
                  <a:srgbClr val="667085"/>
                </a:solidFill>
              </a:rPr>
              <a:t>РОССИЯ • КИТАЙ • США  |  МИНИСТЕРСТВА → ОТРАСЛИ → СМЫСЛЫ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3DCC89EA-3852-4212-8E89-91B8E414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543675"/>
            <a:ext cx="619125" cy="180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 i="0">
                <a:solidFill>
                  <a:srgbClr val="667085"/>
                </a:solidFill>
              </a:defRPr>
            </a:pPr>
            <a:r>
              <a:rPr sz="825" b="1" i="0">
                <a:solidFill>
                  <a:srgbClr val="667085"/>
                </a:solidFill>
              </a:rPr>
              <a:t>09</a:t>
            </a:r>
          </a:p>
        </p:txBody>
      </p:sp>
      <p:sp>
        <p:nvSpPr>
          <p:cNvPr id="7" name="metric-общий публичный бюджет">
            <a:extLst xmlns:a="http://schemas.openxmlformats.org/drawingml/2006/main">
              <a:ext uri="{FF2B5EF4-FFF2-40B4-BE49-F238E27FC236}">
                <a16:creationId xmlns:a16="http://schemas.microsoft.com/office/drawing/2014/main" id="{B4FE6042-58F1-4C6A-B240-AA81B3C05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F955338-B442-4E2A-803A-95180F4A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value-общий публичный бюджет">
            <a:extLst xmlns:a="http://schemas.openxmlformats.org/drawingml/2006/main">
              <a:ext uri="{FF2B5EF4-FFF2-40B4-BE49-F238E27FC236}">
                <a16:creationId xmlns:a16="http://schemas.microsoft.com/office/drawing/2014/main" id="{CEA93120-CFCA-4003-813D-64369370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B58B1B"/>
                </a:solidFill>
              </a:defRPr>
            </a:pPr>
            <a:r>
              <a:rPr sz="2250" b="1" i="0">
                <a:solidFill>
                  <a:srgbClr val="B58B1B"/>
                </a:solidFill>
              </a:rPr>
              <a:t>28,7395 трлн</a:t>
            </a:r>
          </a:p>
        </p:txBody>
      </p:sp>
      <p:sp>
        <p:nvSpPr>
          <p:cNvPr id="10" name="label-общий публичный бюджет">
            <a:extLst xmlns:a="http://schemas.openxmlformats.org/drawingml/2006/main">
              <a:ext uri="{FF2B5EF4-FFF2-40B4-BE49-F238E27FC236}">
                <a16:creationId xmlns:a16="http://schemas.microsoft.com/office/drawing/2014/main" id="{CC7C8B59-B846-4423-8383-7C64C2BF5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общий публичный бюджет</a:t>
            </a:r>
          </a:p>
        </p:txBody>
      </p:sp>
      <p:sp>
        <p:nvSpPr>
          <p:cNvPr id="11" name="scope-общий публичный бюджет">
            <a:extLst xmlns:a="http://schemas.openxmlformats.org/drawingml/2006/main">
              <a:ext uri="{FF2B5EF4-FFF2-40B4-BE49-F238E27FC236}">
                <a16:creationId xmlns:a16="http://schemas.microsoft.com/office/drawing/2014/main" id="{450F08CF-70A6-4ABA-B80C-873B30FA0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20,50% ВВП</a:t>
            </a:r>
          </a:p>
        </p:txBody>
      </p:sp>
      <p:sp>
        <p:nvSpPr>
          <p:cNvPr id="12" name="metric-человеческий блок">
            <a:extLst xmlns:a="http://schemas.openxmlformats.org/drawingml/2006/main">
              <a:ext uri="{FF2B5EF4-FFF2-40B4-BE49-F238E27FC236}">
                <a16:creationId xmlns:a16="http://schemas.microsoft.com/office/drawing/2014/main" id="{EEA33D26-A536-4497-8790-68AFC19A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F3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CAEFFAE5-FE6D-49B7-A2D0-23A7161BC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5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value-человеческий блок">
            <a:extLst xmlns:a="http://schemas.openxmlformats.org/drawingml/2006/main">
              <a:ext uri="{FF2B5EF4-FFF2-40B4-BE49-F238E27FC236}">
                <a16:creationId xmlns:a16="http://schemas.microsoft.com/office/drawing/2014/main" id="{26E4FE00-A107-4D24-82CF-B3A250E17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D5A"/>
                </a:solidFill>
              </a:defRPr>
            </a:pPr>
            <a:r>
              <a:rPr sz="2250" b="1" i="0">
                <a:solidFill>
                  <a:srgbClr val="2E7D5A"/>
                </a:solidFill>
              </a:rPr>
              <a:t>10,9279 трлн</a:t>
            </a:r>
          </a:p>
        </p:txBody>
      </p:sp>
      <p:sp>
        <p:nvSpPr>
          <p:cNvPr id="15" name="label-человеческий блок">
            <a:extLst xmlns:a="http://schemas.openxmlformats.org/drawingml/2006/main">
              <a:ext uri="{FF2B5EF4-FFF2-40B4-BE49-F238E27FC236}">
                <a16:creationId xmlns:a16="http://schemas.microsoft.com/office/drawing/2014/main" id="{26B8A6CD-3942-401C-B3E6-FAB005251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человеческий блок</a:t>
            </a:r>
          </a:p>
        </p:txBody>
      </p:sp>
      <p:sp>
        <p:nvSpPr>
          <p:cNvPr id="16" name="scope-человеческий блок">
            <a:extLst xmlns:a="http://schemas.openxmlformats.org/drawingml/2006/main">
              <a:ext uri="{FF2B5EF4-FFF2-40B4-BE49-F238E27FC236}">
                <a16:creationId xmlns:a16="http://schemas.microsoft.com/office/drawing/2014/main" id="{DDC1A72C-EDE9-4FC8-8BC8-BFDEAC177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38,0% бюджета • 7,8% ВВП</a:t>
            </a:r>
          </a:p>
        </p:txBody>
      </p:sp>
      <p:sp>
        <p:nvSpPr>
          <p:cNvPr id="17" name="metric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17DE2767-BDDC-455E-8694-95C0A588D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24000"/>
            <a:ext cx="257175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E34AD245-52A6-4F9B-AFB1-53B1C9A4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alue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FB668F36-9462-4F82-BED0-D92F97280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1647825"/>
            <a:ext cx="21717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2E74B5"/>
                </a:solidFill>
              </a:defRPr>
            </a:pPr>
            <a:r>
              <a:rPr sz="2250" b="1" i="0">
                <a:solidFill>
                  <a:srgbClr val="2E74B5"/>
                </a:solidFill>
              </a:rPr>
              <a:t>3,9262 трлн</a:t>
            </a:r>
          </a:p>
        </p:txBody>
      </p:sp>
      <p:sp>
        <p:nvSpPr>
          <p:cNvPr id="20" name="label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26851092-6D73-4F6E-84B0-3D8A205F1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133600"/>
            <a:ext cx="2171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общие НИОКР</a:t>
            </a:r>
          </a:p>
        </p:txBody>
      </p:sp>
      <p:sp>
        <p:nvSpPr>
          <p:cNvPr id="21" name="scope-общие НИОКР">
            <a:extLst xmlns:a="http://schemas.openxmlformats.org/drawingml/2006/main">
              <a:ext uri="{FF2B5EF4-FFF2-40B4-BE49-F238E27FC236}">
                <a16:creationId xmlns:a16="http://schemas.microsoft.com/office/drawing/2014/main" id="{820A925E-FEAA-4B51-B0B8-3A5B4B469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552700"/>
            <a:ext cx="2171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2,80% ВВП</a:t>
            </a:r>
          </a:p>
        </p:txBody>
      </p:sp>
      <p:sp>
        <p:nvSpPr>
          <p:cNvPr id="22" name="metric-промышленная VA">
            <a:extLst xmlns:a="http://schemas.openxmlformats.org/drawingml/2006/main">
              <a:ext uri="{FF2B5EF4-FFF2-40B4-BE49-F238E27FC236}">
                <a16:creationId xmlns:a16="http://schemas.microsoft.com/office/drawing/2014/main" id="{0DD6F7B6-99A3-4C8F-B3E7-0DAC0F7E3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24000"/>
            <a:ext cx="3048000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2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metric-accent">
            <a:extLst xmlns:a="http://schemas.openxmlformats.org/drawingml/2006/main">
              <a:ext uri="{FF2B5EF4-FFF2-40B4-BE49-F238E27FC236}">
                <a16:creationId xmlns:a16="http://schemas.microsoft.com/office/drawing/2014/main" id="{D79B76D6-9E30-4950-8DE2-30901E60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524000"/>
            <a:ext cx="66675" cy="1428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value-промышленная VA">
            <a:extLst xmlns:a="http://schemas.openxmlformats.org/drawingml/2006/main">
              <a:ext uri="{FF2B5EF4-FFF2-40B4-BE49-F238E27FC236}">
                <a16:creationId xmlns:a16="http://schemas.microsoft.com/office/drawing/2014/main" id="{8C123BB2-93E4-4F3E-B6EF-F3153C343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1647825"/>
            <a:ext cx="26479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173A5E"/>
                </a:solidFill>
              </a:defRPr>
            </a:pPr>
            <a:r>
              <a:rPr sz="2250" b="1" i="0">
                <a:solidFill>
                  <a:srgbClr val="173A5E"/>
                </a:solidFill>
              </a:rPr>
              <a:t>41,6826 трлн</a:t>
            </a:r>
          </a:p>
        </p:txBody>
      </p:sp>
      <p:sp>
        <p:nvSpPr>
          <p:cNvPr id="25" name="label-промышленная VA">
            <a:extLst xmlns:a="http://schemas.openxmlformats.org/drawingml/2006/main">
              <a:ext uri="{FF2B5EF4-FFF2-40B4-BE49-F238E27FC236}">
                <a16:creationId xmlns:a16="http://schemas.microsoft.com/office/drawing/2014/main" id="{30E1B032-30E5-4869-B3CF-04BE7583E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133600"/>
            <a:ext cx="26479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 i="0">
                <a:solidFill>
                  <a:srgbClr val="111827"/>
                </a:solidFill>
              </a:defRPr>
            </a:pPr>
            <a:r>
              <a:rPr sz="1200" b="1" i="0">
                <a:solidFill>
                  <a:srgbClr val="111827"/>
                </a:solidFill>
              </a:rPr>
              <a:t>промышленная VA</a:t>
            </a:r>
          </a:p>
        </p:txBody>
      </p:sp>
      <p:sp>
        <p:nvSpPr>
          <p:cNvPr id="26" name="scope-промышленная VA">
            <a:extLst xmlns:a="http://schemas.openxmlformats.org/drawingml/2006/main">
              <a:ext uri="{FF2B5EF4-FFF2-40B4-BE49-F238E27FC236}">
                <a16:creationId xmlns:a16="http://schemas.microsoft.com/office/drawing/2014/main" id="{EA2872C8-BE31-4289-BC4E-77D1FC437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24925" y="2552700"/>
            <a:ext cx="2647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 i="0">
                <a:solidFill>
                  <a:srgbClr val="667085"/>
                </a:solidFill>
              </a:defRPr>
            </a:pPr>
            <a:r>
              <a:rPr sz="900" b="0" i="0">
                <a:solidFill>
                  <a:srgbClr val="667085"/>
                </a:solidFill>
              </a:rPr>
              <a:t>29,73% ВВП</a:t>
            </a:r>
          </a:p>
        </p:txBody>
      </p:sp>
      <p:sp>
        <p:nvSpPr>
          <p:cNvPr id="27" name="card-10 575 ТВт·ч">
            <a:extLst xmlns:a="http://schemas.openxmlformats.org/drawingml/2006/main">
              <a:ext uri="{FF2B5EF4-FFF2-40B4-BE49-F238E27FC236}">
                <a16:creationId xmlns:a16="http://schemas.microsoft.com/office/drawing/2014/main" id="{22CE15F6-67AD-401E-8469-2A27CB97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F1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D0E895B5-FB1E-4B59-AC1B-59534B0E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8B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8C952CCF-568E-4D6B-887E-DBF7FA647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8B1B"/>
                </a:solidFill>
              </a:defRPr>
            </a:pPr>
            <a:r>
              <a:rPr sz="975" b="1" i="0">
                <a:solidFill>
                  <a:srgbClr val="B58B1B"/>
                </a:solidFill>
              </a:rPr>
              <a:t>ЭНЕРГИЯ</a:t>
            </a:r>
          </a:p>
        </p:txBody>
      </p:sp>
      <p:sp>
        <p:nvSpPr>
          <p:cNvPr id="30" name="card-title">
            <a:extLst xmlns:a="http://schemas.openxmlformats.org/drawingml/2006/main">
              <a:ext uri="{FF2B5EF4-FFF2-40B4-BE49-F238E27FC236}">
                <a16:creationId xmlns:a16="http://schemas.microsoft.com/office/drawing/2014/main" id="{C30759B8-12DD-4CB7-A714-5EA278AF4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10 575 ТВт·ч</a:t>
            </a:r>
          </a:p>
        </p:txBody>
      </p:sp>
      <p:sp>
        <p:nvSpPr>
          <p:cNvPr id="31" name="card-body">
            <a:extLst xmlns:a="http://schemas.openxmlformats.org/drawingml/2006/main">
              <a:ext uri="{FF2B5EF4-FFF2-40B4-BE49-F238E27FC236}">
                <a16:creationId xmlns:a16="http://schemas.microsoft.com/office/drawing/2014/main" id="{50E2B54A-294F-428D-9F23-019DCE8AC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3,891 ТВт мощности • ветер+солнце 47,3%</a:t>
            </a:r>
          </a:p>
        </p:txBody>
      </p:sp>
      <p:sp>
        <p:nvSpPr>
          <p:cNvPr id="32" name="card-354,47 млн TEU">
            <a:extLst xmlns:a="http://schemas.openxmlformats.org/drawingml/2006/main">
              <a:ext uri="{FF2B5EF4-FFF2-40B4-BE49-F238E27FC236}">
                <a16:creationId xmlns:a16="http://schemas.microsoft.com/office/drawing/2014/main" id="{CD07AD29-12C1-4B98-9EF9-9AECCD51E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F2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card-accent">
            <a:extLst xmlns:a="http://schemas.openxmlformats.org/drawingml/2006/main">
              <a:ext uri="{FF2B5EF4-FFF2-40B4-BE49-F238E27FC236}">
                <a16:creationId xmlns:a16="http://schemas.microsoft.com/office/drawing/2014/main" id="{EFB65340-EC61-44A4-8B46-C34277A1E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4B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card-kicker">
            <a:extLst xmlns:a="http://schemas.openxmlformats.org/drawingml/2006/main">
              <a:ext uri="{FF2B5EF4-FFF2-40B4-BE49-F238E27FC236}">
                <a16:creationId xmlns:a16="http://schemas.microsoft.com/office/drawing/2014/main" id="{683B56A1-C397-46CC-80D6-0180182AB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2E74B5"/>
                </a:solidFill>
              </a:defRPr>
            </a:pPr>
            <a:r>
              <a:rPr sz="975" b="1" i="0">
                <a:solidFill>
                  <a:srgbClr val="2E74B5"/>
                </a:solidFill>
              </a:rPr>
              <a:t>ЛОГИСТИКА</a:t>
            </a:r>
          </a:p>
        </p:txBody>
      </p:sp>
      <p:sp>
        <p:nvSpPr>
          <p:cNvPr id="35" name="card-title">
            <a:extLst xmlns:a="http://schemas.openxmlformats.org/drawingml/2006/main">
              <a:ext uri="{FF2B5EF4-FFF2-40B4-BE49-F238E27FC236}">
                <a16:creationId xmlns:a16="http://schemas.microsoft.com/office/drawing/2014/main" id="{287D721A-A03C-4418-BBE4-47BE2DB81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354,47 млн TEU</a:t>
            </a:r>
          </a:p>
        </p:txBody>
      </p:sp>
      <p:sp>
        <p:nvSpPr>
          <p:cNvPr id="36" name="card-body">
            <a:extLst xmlns:a="http://schemas.openxmlformats.org/drawingml/2006/main">
              <a:ext uri="{FF2B5EF4-FFF2-40B4-BE49-F238E27FC236}">
                <a16:creationId xmlns:a16="http://schemas.microsoft.com/office/drawing/2014/main" id="{39D47AE0-B242-4AC9-9F69-B36D5DC0C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59,67 млрд т грузов • 199 млрд экспресс-отправлений</a:t>
            </a:r>
          </a:p>
        </p:txBody>
      </p:sp>
      <p:sp>
        <p:nvSpPr>
          <p:cNvPr id="37" name="card-−3,39 млн">
            <a:extLst xmlns:a="http://schemas.openxmlformats.org/drawingml/2006/main">
              <a:ext uri="{FF2B5EF4-FFF2-40B4-BE49-F238E27FC236}">
                <a16:creationId xmlns:a16="http://schemas.microsoft.com/office/drawing/2014/main" id="{2DBD64B3-ECBB-4F30-A9AF-4EA85F047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33750"/>
            <a:ext cx="3524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A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card-accent">
            <a:extLst xmlns:a="http://schemas.openxmlformats.org/drawingml/2006/main">
              <a:ext uri="{FF2B5EF4-FFF2-40B4-BE49-F238E27FC236}">
                <a16:creationId xmlns:a16="http://schemas.microsoft.com/office/drawing/2014/main" id="{C3516E67-3125-447B-80B0-87E207EF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333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547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card-kicker">
            <a:extLst xmlns:a="http://schemas.openxmlformats.org/drawingml/2006/main">
              <a:ext uri="{FF2B5EF4-FFF2-40B4-BE49-F238E27FC236}">
                <a16:creationId xmlns:a16="http://schemas.microsoft.com/office/drawing/2014/main" id="{CDE63AE9-49F6-4253-986C-DD23F37A2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457575"/>
            <a:ext cx="3181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 i="0">
                <a:solidFill>
                  <a:srgbClr val="B54747"/>
                </a:solidFill>
              </a:defRPr>
            </a:pPr>
            <a:r>
              <a:rPr sz="975" b="1" i="0">
                <a:solidFill>
                  <a:srgbClr val="B54747"/>
                </a:solidFill>
              </a:rPr>
              <a:t>ДЕМОГРАФИЯ</a:t>
            </a:r>
          </a:p>
        </p:txBody>
      </p:sp>
      <p:sp>
        <p:nvSpPr>
          <p:cNvPr id="40" name="card-title">
            <a:extLst xmlns:a="http://schemas.openxmlformats.org/drawingml/2006/main">
              <a:ext uri="{FF2B5EF4-FFF2-40B4-BE49-F238E27FC236}">
                <a16:creationId xmlns:a16="http://schemas.microsoft.com/office/drawing/2014/main" id="{D0B8FBB8-057B-4EE1-8F85-5A7179A0B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733800"/>
            <a:ext cx="3181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 i="0">
                <a:solidFill>
                  <a:srgbClr val="111827"/>
                </a:solidFill>
              </a:defRPr>
            </a:pPr>
            <a:r>
              <a:rPr sz="1500" b="1" i="0">
                <a:solidFill>
                  <a:srgbClr val="111827"/>
                </a:solidFill>
              </a:rPr>
              <a:t>−3,39 млн</a:t>
            </a:r>
          </a:p>
        </p:txBody>
      </p:sp>
      <p:sp>
        <p:nvSpPr>
          <p:cNvPr id="41" name="card-body">
            <a:extLst xmlns:a="http://schemas.openxmlformats.org/drawingml/2006/main">
              <a:ext uri="{FF2B5EF4-FFF2-40B4-BE49-F238E27FC236}">
                <a16:creationId xmlns:a16="http://schemas.microsoft.com/office/drawing/2014/main" id="{8E8174DF-D33A-43D3-A56D-E23C5F2FB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200525"/>
            <a:ext cx="31813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 i="0">
                <a:solidFill>
                  <a:srgbClr val="667085"/>
                </a:solidFill>
              </a:defRPr>
            </a:pPr>
            <a:r>
              <a:rPr sz="1125" b="0" i="0">
                <a:solidFill>
                  <a:srgbClr val="667085"/>
                </a:solidFill>
              </a:rPr>
              <a:t>7,92 млн рождений • 11,31 млн смертей</a:t>
            </a:r>
          </a:p>
        </p:txBody>
      </p:sp>
      <p:sp>
        <p:nvSpPr>
          <p:cNvPr id="42" name="callout-bg">
            <a:extLst xmlns:a="http://schemas.openxmlformats.org/drawingml/2006/main">
              <a:ext uri="{FF2B5EF4-FFF2-40B4-BE49-F238E27FC236}">
                <a16:creationId xmlns:a16="http://schemas.microsoft.com/office/drawing/2014/main" id="{7369B2FA-2D37-44F3-9408-ED13619B9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24500"/>
            <a:ext cx="9906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F4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callout-accent">
            <a:extLst xmlns:a="http://schemas.openxmlformats.org/drawingml/2006/main">
              <a:ext uri="{FF2B5EF4-FFF2-40B4-BE49-F238E27FC236}">
                <a16:creationId xmlns:a16="http://schemas.microsoft.com/office/drawing/2014/main" id="{DB1FA5E5-F5C9-47C3-A8CA-F5D088F9A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524500"/>
            <a:ext cx="762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A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AA432787-A9F0-4489-AA49-C5908AD8D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5610225"/>
            <a:ext cx="9525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 i="0">
                <a:solidFill>
                  <a:srgbClr val="111827"/>
                </a:solidFill>
              </a:defRPr>
            </a:pPr>
            <a:r>
              <a:rPr sz="1575" b="1" i="0">
                <a:solidFill>
                  <a:srgbClr val="111827"/>
                </a:solidFill>
              </a:rPr>
              <a:t>Общие НИОКР в 3,26 раза больше публичной строки науки и техники: бюджет — только один из каналов знания.</a:t>
            </a:r>
          </a:p>
        </p:txBody>
      </p:sp>
    </p:spTree>
    <p:extLst>
      <p:ext uri="{BB962C8B-B14F-4D97-AF65-F5344CB8AC3E}">
        <p14:creationId xmlns:p14="http://schemas.microsoft.com/office/powerpoint/2010/main" val="23117702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2026-08-27T15:53:55.5670000Z</dcterms:created>
  <dcterms:modified xsi:type="dcterms:W3CDTF">2026-08-27T15:53:55.5670000Z</dcterms:modified>
</coreProperties>
</file>