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868680"/>
            <a:ext cx="10744200" cy="4937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t>МАТЕРИАЛОВЕДЕНИЕ</a:t>
            </a:r>
          </a:p>
          <a:p>
            <a:pPr algn="ctr">
              <a:spcBef>
                <a:spcPts val="1200"/>
              </a:spcBef>
              <a:defRPr sz="2800" b="1">
                <a:solidFill>
                  <a:srgbClr val="B18A39"/>
                </a:solidFill>
              </a:defRPr>
            </a:pPr>
            <a:r>
              <a:t>КЕРАМИКА + СИНТЕТИЧЕСКИЕ КРИСТАЛЛЫ</a:t>
            </a:r>
          </a:p>
          <a:p>
            <a:pPr algn="ctr">
              <a:spcBef>
                <a:spcPts val="1800"/>
              </a:spcBef>
              <a:defRPr sz="1800">
                <a:solidFill>
                  <a:srgbClr val="DCE5EB"/>
                </a:solidFill>
              </a:defRPr>
            </a:pPr>
            <a:r>
              <a:t>композиты • покрытия • функциональные материалы • цифровой паспорт • валидация</a:t>
            </a:r>
          </a:p>
          <a:p>
            <a:pPr algn="ctr">
              <a:spcBef>
                <a:spcPts val="2800"/>
              </a:spcBef>
              <a:defRPr sz="1300">
                <a:solidFill>
                  <a:srgbClr val="FFFFFF"/>
                </a:solidFill>
              </a:defRPr>
            </a:pPr>
            <a:r>
              <a:t>ЭКО-PPA • ИМАШ РАН • научная робототехника • минигенерация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09 / ПРИМЕНЕНИЕ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Материалы в ЭКО-PPA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" y="1828800"/>
            <a:ext cx="2057400" cy="3200400"/>
          </a:xfrm>
          <a:prstGeom prst="roundRect">
            <a:avLst/>
          </a:prstGeom>
          <a:solidFill>
            <a:srgbClr val="EAF1F8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94360" y="1828800"/>
            <a:ext cx="73152" cy="32004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8" y="1993392"/>
            <a:ext cx="169164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Минигенерация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5528" y="2487168"/>
            <a:ext cx="167335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SiC/GaN электроника • алмазный теплоотвод • керамические изоляторы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80360" y="1828800"/>
            <a:ext cx="2057400" cy="3200400"/>
          </a:xfrm>
          <a:prstGeom prst="roundRect">
            <a:avLst/>
          </a:prstGeom>
          <a:solidFill>
            <a:srgbClr val="ECF6EF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880360" y="1828800"/>
            <a:ext cx="73152" cy="320040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081528" y="1993392"/>
            <a:ext cx="169164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Экомодули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81528" y="2487168"/>
            <a:ext cx="167335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износостойкие насосные узлы • химстойкие элементы • сапфировые окна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66360" y="1828800"/>
            <a:ext cx="2057400" cy="3200400"/>
          </a:xfrm>
          <a:prstGeom prst="roundRect">
            <a:avLst/>
          </a:prstGeom>
          <a:solidFill>
            <a:srgbClr val="ECF6EF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166360" y="1828800"/>
            <a:ext cx="73152" cy="3200400"/>
          </a:xfrm>
          <a:prstGeom prst="rect">
            <a:avLst/>
          </a:prstGeom>
          <a:solidFill>
            <a:srgbClr val="346F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67528" y="1993392"/>
            <a:ext cx="169164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46F53"/>
                </a:solidFill>
              </a:defRPr>
            </a:pPr>
            <a:r>
              <a:t>Биоценозы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7528" y="2487168"/>
            <a:ext cx="167335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кварц • LiNbO₃ • фотонные и спектроскопические элементы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452360" y="1828800"/>
            <a:ext cx="2057400" cy="3200400"/>
          </a:xfrm>
          <a:prstGeom prst="roundRect">
            <a:avLst/>
          </a:prstGeom>
          <a:solidFill>
            <a:srgbClr val="EAF1F8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452360" y="1828800"/>
            <a:ext cx="73152" cy="3200400"/>
          </a:xfrm>
          <a:prstGeom prst="rect">
            <a:avLst/>
          </a:prstGeom>
          <a:solidFill>
            <a:srgbClr val="3A62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53528" y="1993392"/>
            <a:ext cx="169164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A629B"/>
                </a:solidFill>
              </a:defRPr>
            </a:pPr>
            <a:r>
              <a:t>Робототехника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53528" y="2487168"/>
            <a:ext cx="167335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пары трения • оптика • пьезоприводы • защитные элементы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738360" y="1828800"/>
            <a:ext cx="2057400" cy="320040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738360" y="1828800"/>
            <a:ext cx="73152" cy="320040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939528" y="1993392"/>
            <a:ext cx="169164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Валидация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939528" y="2487168"/>
            <a:ext cx="167335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эталонные элементы • резонаторы • калибровочные узлы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10 / НАУЧНО-ИНЖЕНЕРНОЕ ЯДРО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Материаловедение в ИМАШ РАН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691640"/>
            <a:ext cx="106984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18375B"/>
                </a:solidFill>
              </a:defRPr>
            </a:pPr>
            <a:r>
              <a:t>• механика разрушения монокристаллов и кристаллокерамических композитов;</a:t>
            </a:r>
          </a:p>
          <a:p>
            <a:pPr>
              <a:spcAft>
                <a:spcPts val="800"/>
              </a:spcAft>
              <a:defRPr sz="1900">
                <a:solidFill>
                  <a:srgbClr val="18375B"/>
                </a:solidFill>
              </a:defRPr>
            </a:pPr>
            <a:r>
              <a:t>• трибология керамико-кристаллических пар;</a:t>
            </a:r>
          </a:p>
          <a:p>
            <a:pPr>
              <a:spcAft>
                <a:spcPts val="800"/>
              </a:spcAft>
              <a:defRPr sz="1900">
                <a:solidFill>
                  <a:srgbClr val="18375B"/>
                </a:solidFill>
              </a:defRPr>
            </a:pPr>
            <a:r>
              <a:t>• динамика и виброакустика пьезоэлектрических материалов;</a:t>
            </a:r>
          </a:p>
          <a:p>
            <a:pPr>
              <a:spcAft>
                <a:spcPts val="800"/>
              </a:spcAft>
              <a:defRPr sz="1900">
                <a:solidFill>
                  <a:srgbClr val="18375B"/>
                </a:solidFill>
              </a:defRPr>
            </a:pPr>
            <a:r>
              <a:t>• цифровые двойники роста, обработки и эксплуатации материалов;</a:t>
            </a:r>
          </a:p>
          <a:p>
            <a:pPr>
              <a:spcAft>
                <a:spcPts val="800"/>
              </a:spcAft>
              <a:defRPr sz="1900">
                <a:solidFill>
                  <a:srgbClr val="18375B"/>
                </a:solidFill>
              </a:defRPr>
            </a:pPr>
            <a:r>
              <a:t>• роботизированная диагностика дефектов и ориентации кристаллов;</a:t>
            </a:r>
          </a:p>
          <a:p>
            <a:pPr>
              <a:spcAft>
                <a:spcPts val="800"/>
              </a:spcAft>
              <a:defRPr sz="1900">
                <a:solidFill>
                  <a:srgbClr val="18375B"/>
                </a:solidFill>
              </a:defRPr>
            </a:pPr>
            <a:r>
              <a:t>• V&amp;V механических, термических и функциональных характеристик.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11 / ДОСТОВЕРНОСТЬ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Инструменты валидации материалов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73736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73736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Химический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39572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состав • примеси • легирование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73736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73736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Структурный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39572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фазы • ориентация • дефекты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3736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73736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Оптический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39572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прозрачность • поглощение • рассеяние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73736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73736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Механический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39572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твёрдость • прочность • трещиностойкость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0332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0332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86791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Тепловой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36168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теплопроводность • расширение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0332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0332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86791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Функциональный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36168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пьезо- • электро- • оптические параметры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0332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0332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86791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Эксплуатационный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36168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ресурс • деградация • границы применимости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12 / ЖИЗНЕННЫЙ ЦИКЛ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Цифровой паспорт материала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69164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85623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182880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Химическая формула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3400" y="169164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53128" y="185623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3752" y="182880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Метод получения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38160" y="169164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47888" y="185623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68512" y="182880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Партия / образец / затравка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274320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" y="290779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" y="288036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Ориентация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43400" y="274320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53128" y="290779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73752" y="288036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Легирование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38160" y="274320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47888" y="290779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68512" y="288036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Режимы роста и термообработки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379476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395935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78992" y="393192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Карта дефектов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343400" y="379476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453128" y="395935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73752" y="393192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Механические и тепловые свойства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138160" y="379476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47888" y="395935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09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68512" y="393192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Оптические и электрические свойства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640" y="484632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8368" y="501091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78992" y="498348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Покрытия и обработка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343400" y="484632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453128" y="501091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11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73752" y="498348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Испытания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138160" y="4846320"/>
            <a:ext cx="3429000" cy="786384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247888" y="5010912"/>
            <a:ext cx="365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B18A39"/>
                </a:solidFill>
              </a:defRPr>
            </a:pPr>
            <a:r>
              <a:t>12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668512" y="4983480"/>
            <a:ext cx="2697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8375B"/>
                </a:solidFill>
              </a:defRPr>
            </a:pPr>
            <a:r>
              <a:t>Статус валидации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13 / НОВЫЙ ПОДХОД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Самовалидирующееся материаловедение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65760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29768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Получение</a:t>
            </a:r>
          </a:p>
        </p:txBody>
      </p:sp>
      <p:sp>
        <p:nvSpPr>
          <p:cNvPr id="8" name="Chevron 7"/>
          <p:cNvSpPr/>
          <p:nvPr/>
        </p:nvSpPr>
        <p:spPr>
          <a:xfrm>
            <a:off x="1801368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029968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093976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Характеризация</a:t>
            </a:r>
          </a:p>
        </p:txBody>
      </p:sp>
      <p:sp>
        <p:nvSpPr>
          <p:cNvPr id="11" name="Chevron 10"/>
          <p:cNvSpPr/>
          <p:nvPr/>
        </p:nvSpPr>
        <p:spPr>
          <a:xfrm>
            <a:off x="3465576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694176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58184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Изготовление</a:t>
            </a:r>
          </a:p>
        </p:txBody>
      </p:sp>
      <p:sp>
        <p:nvSpPr>
          <p:cNvPr id="14" name="Chevron 13"/>
          <p:cNvSpPr/>
          <p:nvPr/>
        </p:nvSpPr>
        <p:spPr>
          <a:xfrm>
            <a:off x="5129784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358384" y="2331720"/>
            <a:ext cx="1417320" cy="914400"/>
          </a:xfrm>
          <a:prstGeom prst="roundRect">
            <a:avLst/>
          </a:prstGeom>
          <a:solidFill>
            <a:srgbClr val="ECF6EF"/>
          </a:solidFill>
          <a:ln>
            <a:solidFill>
              <a:srgbClr val="346F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22392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Эксплуатация</a:t>
            </a:r>
          </a:p>
        </p:txBody>
      </p:sp>
      <p:sp>
        <p:nvSpPr>
          <p:cNvPr id="17" name="Chevron 16"/>
          <p:cNvSpPr/>
          <p:nvPr/>
        </p:nvSpPr>
        <p:spPr>
          <a:xfrm>
            <a:off x="6793992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22592" y="2331720"/>
            <a:ext cx="1417320" cy="914400"/>
          </a:xfrm>
          <a:prstGeom prst="roundRect">
            <a:avLst/>
          </a:prstGeom>
          <a:solidFill>
            <a:srgbClr val="ECF6EF"/>
          </a:solidFill>
          <a:ln>
            <a:solidFill>
              <a:srgbClr val="346F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86600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Диагностика</a:t>
            </a:r>
          </a:p>
        </p:txBody>
      </p:sp>
      <p:sp>
        <p:nvSpPr>
          <p:cNvPr id="20" name="Chevron 19"/>
          <p:cNvSpPr/>
          <p:nvPr/>
        </p:nvSpPr>
        <p:spPr>
          <a:xfrm>
            <a:off x="8458200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686800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750808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Валидация</a:t>
            </a:r>
          </a:p>
        </p:txBody>
      </p:sp>
      <p:sp>
        <p:nvSpPr>
          <p:cNvPr id="23" name="Chevron 22"/>
          <p:cNvSpPr/>
          <p:nvPr/>
        </p:nvSpPr>
        <p:spPr>
          <a:xfrm>
            <a:off x="10122408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351008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415016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Коррекция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3977639"/>
            <a:ext cx="104241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8375B"/>
                </a:solidFill>
              </a:defRPr>
            </a:pPr>
            <a:r>
              <a:t>Критический материал становится наблюдаемым объектом жизненного цикла, а не строкой в спецификации.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14 / ПАТЕНТНАЯ ЛИНИЯ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Новые направления изобретений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783080"/>
            <a:ext cx="34747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783080"/>
            <a:ext cx="73152" cy="16002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94767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Самодиагностируемый узел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441448"/>
            <a:ext cx="30906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кристалл + керамика + сенсорика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60" y="1783080"/>
            <a:ext cx="34747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60" y="1783080"/>
            <a:ext cx="73152" cy="16002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81728" y="194767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Сапфировый биоценозный датчик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81728" y="2441448"/>
            <a:ext cx="30906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оптика + защита + цифровой паспорт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21040" y="1783080"/>
            <a:ext cx="3474720" cy="160020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1783080"/>
            <a:ext cx="73152" cy="160020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22208" y="194767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Термостабильный энергомодуль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22208" y="2441448"/>
            <a:ext cx="30906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алмазный теплоотвод + керамика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3794760"/>
            <a:ext cx="34747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3794760"/>
            <a:ext cx="73152" cy="16002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7" y="395935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LiNbO₃-диагностика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7" y="4453128"/>
            <a:ext cx="30906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пьезоузел для роботов и экомодулей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80560" y="3794760"/>
            <a:ext cx="3474720" cy="160020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80560" y="3794760"/>
            <a:ext cx="73152" cy="160020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81728" y="395935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Роботизированный контроль кристаллов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81728" y="4453128"/>
            <a:ext cx="30906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дефекты + ориентация + автоматическая V&amp;V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21040" y="3794760"/>
            <a:ext cx="34747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321040" y="3794760"/>
            <a:ext cx="73152" cy="16002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22208" y="395935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Адаптивный выбор материала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22208" y="4453128"/>
            <a:ext cx="30906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цифровой двойник + фактическая деградация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15 / СТАНДАРТ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Унифицированная формулировка для всех новых материалов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77240" y="1737360"/>
            <a:ext cx="10652760" cy="3474720"/>
          </a:xfrm>
          <a:prstGeom prst="roundRect">
            <a:avLst/>
          </a:prstGeom>
          <a:solidFill>
            <a:srgbClr val="EAF1F8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1737360"/>
            <a:ext cx="73152" cy="347472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78408" y="1901952"/>
            <a:ext cx="102870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Материаловедческий контур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8408" y="2395728"/>
            <a:ext cx="10268712" cy="27066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«Материаловедческий контур включает техническую и функциональную керамику, синтетические кристаллы различной химической природы и способов выращивания, металлические, полимерные и композиционные материалы, покрытия, кристаллокерамические и гибридные структуры. Для критических материалов формируется цифровой паспорт происхождения, состава, структуры, технологии получения, свойств, дефектности, ресурса и результатов независимой валидации.»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143000"/>
            <a:ext cx="1056132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КЕРАМИКА СОХРАНЯЕТСЯ.</a:t>
            </a:r>
          </a:p>
          <a:p>
            <a:pPr algn="ctr">
              <a:spcBef>
                <a:spcPts val="1600"/>
              </a:spcBef>
              <a:defRPr sz="2400" b="1">
                <a:solidFill>
                  <a:srgbClr val="B18A39"/>
                </a:solidFill>
              </a:defRPr>
            </a:pPr>
            <a:r>
              <a:t>СИНТЕТИЧЕСКИЕ КРИСТАЛЛЫ СТАНОВЯТСЯ ВТОРЫМ РАВНОПРАВНЫМ КОНТУРОМ.</a:t>
            </a:r>
          </a:p>
          <a:p>
            <a:pPr algn="ctr">
              <a:spcBef>
                <a:spcPts val="2400"/>
              </a:spcBef>
              <a:defRPr sz="1800">
                <a:solidFill>
                  <a:srgbClr val="DCE5EB"/>
                </a:solidFill>
              </a:defRPr>
            </a:pPr>
            <a:r>
              <a:t>Материаловедение расширяется от конструкции — к функции, сенсорике, фотонике, энергетике и интеллектуальным узлам.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01 / СТРАТЕГИЧЕСКАЯ МОДЕЛЬ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Новая рамка материаловедения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691640"/>
            <a:ext cx="5166360" cy="3474720"/>
          </a:xfrm>
          <a:prstGeom prst="roundRect">
            <a:avLst/>
          </a:prstGeom>
          <a:solidFill>
            <a:srgbClr val="EAF1F8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691640"/>
            <a:ext cx="73152" cy="347472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1856232"/>
            <a:ext cx="4800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Керамика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2350008"/>
            <a:ext cx="4782312" cy="27066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Обязательный базовый контур.</a:t>
            </a:r>
            <a:br/>
            <a:br/>
            <a:r>
              <a:t>Поликристаллические материалы для несущих, защитных, изоляционных, износо- и термостойких функций.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691640"/>
            <a:ext cx="5166360" cy="3474720"/>
          </a:xfrm>
          <a:prstGeom prst="roundRect">
            <a:avLst/>
          </a:prstGeom>
          <a:solidFill>
            <a:srgbClr val="ECF6EF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09360" y="1691640"/>
            <a:ext cx="73152" cy="347472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10528" y="1856232"/>
            <a:ext cx="4800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Синтетические кристаллы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0528" y="2350008"/>
            <a:ext cx="4782312" cy="27066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Второй равноправный контур.</a:t>
            </a:r>
            <a:br/>
            <a:br/>
            <a:r>
              <a:t>Лабораторно выращенные кристаллы с управляемой чистотой, ориентацией, легированием, дефектностью и функциональными свойствами.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02 / БАЗОВАЯ ФОРМУЛА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Материал как система параметров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65760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29768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Состав</a:t>
            </a:r>
          </a:p>
        </p:txBody>
      </p:sp>
      <p:sp>
        <p:nvSpPr>
          <p:cNvPr id="8" name="Chevron 7"/>
          <p:cNvSpPr/>
          <p:nvPr/>
        </p:nvSpPr>
        <p:spPr>
          <a:xfrm>
            <a:off x="1801368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029968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093976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Структура</a:t>
            </a:r>
          </a:p>
        </p:txBody>
      </p:sp>
      <p:sp>
        <p:nvSpPr>
          <p:cNvPr id="11" name="Chevron 10"/>
          <p:cNvSpPr/>
          <p:nvPr/>
        </p:nvSpPr>
        <p:spPr>
          <a:xfrm>
            <a:off x="3465576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694176" y="2331720"/>
            <a:ext cx="1417320" cy="914400"/>
          </a:xfrm>
          <a:prstGeom prst="roundRect">
            <a:avLst/>
          </a:prstGeom>
          <a:solidFill>
            <a:srgbClr val="F7F1E0"/>
          </a:solidFill>
          <a:ln>
            <a:solidFill>
              <a:srgbClr val="B18A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58184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Технология получения</a:t>
            </a:r>
          </a:p>
        </p:txBody>
      </p:sp>
      <p:sp>
        <p:nvSpPr>
          <p:cNvPr id="14" name="Chevron 13"/>
          <p:cNvSpPr/>
          <p:nvPr/>
        </p:nvSpPr>
        <p:spPr>
          <a:xfrm>
            <a:off x="5129784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358384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22392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Свойства</a:t>
            </a:r>
          </a:p>
        </p:txBody>
      </p:sp>
      <p:sp>
        <p:nvSpPr>
          <p:cNvPr id="17" name="Chevron 16"/>
          <p:cNvSpPr/>
          <p:nvPr/>
        </p:nvSpPr>
        <p:spPr>
          <a:xfrm>
            <a:off x="6793992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22592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86600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Ресурс</a:t>
            </a:r>
          </a:p>
        </p:txBody>
      </p:sp>
      <p:sp>
        <p:nvSpPr>
          <p:cNvPr id="20" name="Chevron 19"/>
          <p:cNvSpPr/>
          <p:nvPr/>
        </p:nvSpPr>
        <p:spPr>
          <a:xfrm>
            <a:off x="8458200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686800" y="2331720"/>
            <a:ext cx="1417320" cy="914400"/>
          </a:xfrm>
          <a:prstGeom prst="roundRect">
            <a:avLst/>
          </a:prstGeom>
          <a:solidFill>
            <a:srgbClr val="F6F8F9"/>
          </a:solidFill>
          <a:ln>
            <a:solidFill>
              <a:srgbClr val="D8D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750808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Цифровой паспорт</a:t>
            </a:r>
          </a:p>
        </p:txBody>
      </p:sp>
      <p:sp>
        <p:nvSpPr>
          <p:cNvPr id="23" name="Chevron 22"/>
          <p:cNvSpPr/>
          <p:nvPr/>
        </p:nvSpPr>
        <p:spPr>
          <a:xfrm>
            <a:off x="10122408" y="2651760"/>
            <a:ext cx="219456" cy="274320"/>
          </a:xfrm>
          <a:prstGeom prst="chevron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351008" y="2331720"/>
            <a:ext cx="1417320" cy="914400"/>
          </a:xfrm>
          <a:prstGeom prst="roundRect">
            <a:avLst/>
          </a:prstGeom>
          <a:solidFill>
            <a:srgbClr val="F7F1E0"/>
          </a:solidFill>
          <a:ln>
            <a:solidFill>
              <a:srgbClr val="B18A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415016" y="2578608"/>
            <a:ext cx="1280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8375B"/>
                </a:solidFill>
              </a:defRPr>
            </a:pPr>
            <a:r>
              <a:t>Валидация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3977639"/>
            <a:ext cx="10332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8375B"/>
                </a:solidFill>
              </a:defRPr>
            </a:pPr>
            <a:r>
              <a:t>Свойство материала определяется не только химической формулой, но и тем, как материал был выращен, спечён, обработан и испытан.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03 / СТРУКТУРА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Почему керамика и кристалл — не одно и то же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783080"/>
            <a:ext cx="3291840" cy="32004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783080"/>
            <a:ext cx="73152" cy="32004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1947672"/>
            <a:ext cx="29260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Одинаковая химия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2441448"/>
            <a:ext cx="290779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Al₂O₃ может быть технической керамикой или выращенным монокристаллом корунда.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1783080"/>
            <a:ext cx="3291840" cy="32004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34840" y="1783080"/>
            <a:ext cx="73152" cy="320040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36007" y="1947672"/>
            <a:ext cx="29260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Разная структура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6007" y="2441448"/>
            <a:ext cx="290779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Керамика — границы зерен; монокристалл — непрерывная кристаллическая решётка.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83879" y="1783080"/>
            <a:ext cx="3291840" cy="32004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183879" y="1783080"/>
            <a:ext cx="73152" cy="320040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85048" y="1947672"/>
            <a:ext cx="292608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Разные свойства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85048" y="2441448"/>
            <a:ext cx="2907792" cy="2432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Прозрачность, анизотропия, дефектность, оптика, пьезоэффект, теплопроводность и ресурс.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04 / МАТЕРИАЛЫ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Основные классы синтетических кристаллов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737360"/>
            <a:ext cx="73152" cy="160020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Синтетический алмаз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C</a:t>
            </a:r>
            <a:br/>
            <a:r>
              <a:t>твёрдость • теплоотвод • сенсорика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737360"/>
            <a:ext cx="73152" cy="160020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Лейкосапфир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Al₂O₃</a:t>
            </a:r>
            <a:br/>
            <a:r>
              <a:t>прозрачность • термостойкость • изоляция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737360"/>
            <a:ext cx="73152" cy="1600200"/>
          </a:xfrm>
          <a:prstGeom prst="rect">
            <a:avLst/>
          </a:prstGeom>
          <a:solidFill>
            <a:srgbClr val="3A62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A629B"/>
                </a:solidFill>
              </a:defRPr>
            </a:pPr>
            <a:r>
              <a:t>Фианит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кубический ZrO₂</a:t>
            </a:r>
            <a:br/>
            <a:r>
              <a:t>оптические функции • твёрдость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737360"/>
            <a:ext cx="73152" cy="1600200"/>
          </a:xfrm>
          <a:prstGeom prst="rect">
            <a:avLst/>
          </a:prstGeom>
          <a:solidFill>
            <a:srgbClr val="5C4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5C4A8F"/>
                </a:solidFill>
              </a:defRPr>
            </a:pPr>
            <a:r>
              <a:t>ИАГ / YAG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Y₃Al₅O₁₂</a:t>
            </a:r>
            <a:br/>
            <a:r>
              <a:t>лазерная среда • спектроскопия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49039"/>
            <a:ext cx="73152" cy="1600200"/>
          </a:xfrm>
          <a:prstGeom prst="rect">
            <a:avLst/>
          </a:prstGeom>
          <a:solidFill>
            <a:srgbClr val="3A62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A629B"/>
                </a:solidFill>
              </a:defRPr>
            </a:pPr>
            <a:r>
              <a:t>ГГГ / GGG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Gd₃Ga₅O₁₂</a:t>
            </a:r>
            <a:br/>
            <a:r>
              <a:t>фотоника • магнитооптика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49039"/>
            <a:ext cx="73152" cy="1600200"/>
          </a:xfrm>
          <a:prstGeom prst="rect">
            <a:avLst/>
          </a:prstGeom>
          <a:solidFill>
            <a:srgbClr val="5C4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5C4A8F"/>
                </a:solidFill>
              </a:defRPr>
            </a:pPr>
            <a:r>
              <a:t>Ниобат лития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LiNbO₃</a:t>
            </a:r>
            <a:br/>
            <a:r>
              <a:t>пьезоэффект • электрооптика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49039"/>
            <a:ext cx="73152" cy="160020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Синтетический кварц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SiO₂</a:t>
            </a:r>
            <a:br/>
            <a:r>
              <a:t>резонаторы • метрология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14400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144000" y="3749039"/>
            <a:ext cx="73152" cy="1600200"/>
          </a:xfrm>
          <a:prstGeom prst="rect">
            <a:avLst/>
          </a:prstGeom>
          <a:solidFill>
            <a:srgbClr val="346F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345168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46F53"/>
                </a:solidFill>
              </a:defRPr>
            </a:pPr>
            <a:r>
              <a:t>Карбид кремния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45168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SiC</a:t>
            </a:r>
            <a:br/>
            <a:r>
              <a:t>жаростойкость • силовая электроника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05 / ТЕХНОЛОГИИ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Методы выращивания и синтеза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783080"/>
            <a:ext cx="256032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783080"/>
            <a:ext cx="73152" cy="155448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94767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Чохральского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44144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вытягивание из расплава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783080"/>
            <a:ext cx="256032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783080"/>
            <a:ext cx="73152" cy="155448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94767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Бриджмена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44144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направленная кристаллизация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83080"/>
            <a:ext cx="256032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783080"/>
            <a:ext cx="73152" cy="155448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94767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Вернейля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44144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рост из расплавленного порошка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783080"/>
            <a:ext cx="256032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783080"/>
            <a:ext cx="73152" cy="155448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94767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Гидротермальный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44144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рост из раствора под давлением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94760"/>
            <a:ext cx="2560320" cy="155448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94760"/>
            <a:ext cx="73152" cy="155448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9593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Флюсовый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45312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рост из высокотемпературного раствора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9476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9476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9593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HPHT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45312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алмаз: высокие P и 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94760"/>
            <a:ext cx="2560320" cy="1554480"/>
          </a:xfrm>
          <a:prstGeom prst="roundRect">
            <a:avLst/>
          </a:prstGeom>
          <a:solidFill>
            <a:srgbClr val="F7F1E0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94760"/>
            <a:ext cx="73152" cy="155448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9593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CVD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453128"/>
            <a:ext cx="2176272" cy="7863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осаждение из газовой фазы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06 / СВОЙСТВА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Что можно управляемо задавать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691640"/>
            <a:ext cx="5074920" cy="6400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828800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Химическая чистота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691640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46520" y="1828800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Легирование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532888"/>
            <a:ext cx="5074920" cy="6400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670048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Кристаллографическая ориентация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2532888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46520" y="2670048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Дефектность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374136"/>
            <a:ext cx="5074920" cy="6400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511296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Внутренние напряжения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3374136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46520" y="3511296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Оптическая прозрачность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4215384"/>
            <a:ext cx="5074920" cy="6400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4352544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Пьезоэлектрические свойства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4215384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4352544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Теплопроводность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31520" y="5056632"/>
            <a:ext cx="5074920" cy="640080"/>
          </a:xfrm>
          <a:prstGeom prst="round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4400" y="5193792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Радиационная стойкость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3640" y="5056632"/>
            <a:ext cx="5074920" cy="640080"/>
          </a:xfrm>
          <a:prstGeom prst="roundRect">
            <a:avLst/>
          </a:prstGeom>
          <a:solidFill>
            <a:srgbClr val="F6F8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46520" y="5193792"/>
            <a:ext cx="4617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8375B"/>
                </a:solidFill>
              </a:defRPr>
            </a:pPr>
            <a:r>
              <a:t>Состояние поверхности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07 / СИСТЕМА МАТЕРИАЛОВ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Единая классификация материалов проекта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737360"/>
            <a:ext cx="73152" cy="160020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Металлы и сплавы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несущая функция и проводимость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383280" y="1737360"/>
            <a:ext cx="73152" cy="160020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8444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Техническая керамика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4448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изоляция, износ, химстойкость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737360"/>
            <a:ext cx="73152" cy="1600200"/>
          </a:xfrm>
          <a:prstGeom prst="rect">
            <a:avLst/>
          </a:prstGeom>
          <a:solidFill>
            <a:srgbClr val="5C4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5C4A8F"/>
                </a:solidFill>
              </a:defRPr>
            </a:pPr>
            <a:r>
              <a:t>Синтетические кристаллы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7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оптика, фотоника, сенсорика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737360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0" y="1737360"/>
            <a:ext cx="73152" cy="1600200"/>
          </a:xfrm>
          <a:prstGeom prst="rect">
            <a:avLst/>
          </a:prstGeom>
          <a:solidFill>
            <a:srgbClr val="3A62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45168" y="190195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A629B"/>
                </a:solidFill>
              </a:defRPr>
            </a:pPr>
            <a:r>
              <a:t>Полимеры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45168" y="2395728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герметизация, гибкость, лёгкость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3749039"/>
            <a:ext cx="73152" cy="1600200"/>
          </a:xfrm>
          <a:prstGeom prst="rect">
            <a:avLst/>
          </a:prstGeom>
          <a:solidFill>
            <a:srgbClr val="346F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46F53"/>
                </a:solidFill>
              </a:defRPr>
            </a:pPr>
            <a:r>
              <a:t>Композиты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088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совмещение свойств и снижение массы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383280" y="3749039"/>
            <a:ext cx="73152" cy="160020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84448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Покрытия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84448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барьерные, антифрикционные, оптические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263640" y="3749039"/>
            <a:ext cx="73152" cy="1600200"/>
          </a:xfrm>
          <a:prstGeom prst="rect">
            <a:avLst/>
          </a:prstGeom>
          <a:solidFill>
            <a:srgbClr val="5C4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64807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5C4A8F"/>
                </a:solidFill>
              </a:defRPr>
            </a:pPr>
            <a:r>
              <a:t>Функциональные материалы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64807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магнитные, каталитические, сенсорные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144000" y="3749039"/>
            <a:ext cx="2560320" cy="160020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144000" y="3749039"/>
            <a:ext cx="73152" cy="160020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345168" y="3913631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Гибридные кристалло-керамические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45168" y="4407407"/>
            <a:ext cx="2176272" cy="832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несущая + интеллектуальная функция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292608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18A39"/>
                </a:solidFill>
              </a:defRPr>
            </a:pPr>
            <a:r>
              <a:t>08 / НОВЫЙ ИНЖЕНЕРНЫЙ КЛАСС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12648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18375B"/>
                </a:solidFill>
              </a:defRPr>
            </a:pPr>
            <a:r>
              <a:t>Кристаллокерамический интеллектуальный узел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298448"/>
            <a:ext cx="1143000" cy="457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4617720" y="1965960"/>
            <a:ext cx="2926080" cy="2926080"/>
          </a:xfrm>
          <a:prstGeom prst="ellipse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983480" y="2852928"/>
            <a:ext cx="21945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КРИСТАЛЛО-</a:t>
            </a:r>
            <a:br/>
            <a:r>
              <a:t>КЕРАМИЧЕСКИЙ УЗЕЛ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828800"/>
            <a:ext cx="2560320" cy="141732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1828800"/>
            <a:ext cx="73152" cy="1417320"/>
          </a:xfrm>
          <a:prstGeom prst="rect">
            <a:avLst/>
          </a:prstGeom>
          <a:solidFill>
            <a:srgbClr val="183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24128" y="199339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8375B"/>
                </a:solidFill>
              </a:defRPr>
            </a:pPr>
            <a:r>
              <a:t>Керамика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2487168"/>
            <a:ext cx="2176272" cy="6492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несущая / защитная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840480"/>
            <a:ext cx="2560320" cy="141732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" y="3840480"/>
            <a:ext cx="73152" cy="1417320"/>
          </a:xfrm>
          <a:prstGeom prst="rect">
            <a:avLst/>
          </a:prstGeom>
          <a:solidFill>
            <a:srgbClr val="2F69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24128" y="400507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F6968"/>
                </a:solidFill>
              </a:defRPr>
            </a:pPr>
            <a:r>
              <a:t>Кристалл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8" y="4498848"/>
            <a:ext cx="2176272" cy="6492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сенсор / оптика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641080" y="1828800"/>
            <a:ext cx="2560320" cy="141732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641080" y="1828800"/>
            <a:ext cx="73152" cy="1417320"/>
          </a:xfrm>
          <a:prstGeom prst="rect">
            <a:avLst/>
          </a:prstGeom>
          <a:solidFill>
            <a:srgbClr val="B18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842248" y="199339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18A39"/>
                </a:solidFill>
              </a:defRPr>
            </a:pPr>
            <a:r>
              <a:t>Покрытие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42248" y="2487168"/>
            <a:ext cx="2176272" cy="6492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поверхность / барьер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641080" y="3840480"/>
            <a:ext cx="2560320" cy="1417320"/>
          </a:xfrm>
          <a:prstGeom prst="roundRect">
            <a:avLst/>
          </a:prstGeom>
          <a:solidFill>
            <a:srgbClr val="F6F8F9"/>
          </a:solidFill>
          <a:ln>
            <a:solidFill>
              <a:srgbClr val="DCE0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641080" y="3840480"/>
            <a:ext cx="73152" cy="1417320"/>
          </a:xfrm>
          <a:prstGeom prst="rect">
            <a:avLst/>
          </a:prstGeom>
          <a:solidFill>
            <a:srgbClr val="5C4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42248" y="4005072"/>
            <a:ext cx="21945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5C4A8F"/>
                </a:solidFill>
              </a:defRPr>
            </a:pPr>
            <a:r>
              <a:t>Электроника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42248" y="4498848"/>
            <a:ext cx="2176272" cy="6492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A636C"/>
                </a:solidFill>
              </a:defRPr>
            </a:pPr>
            <a:r>
              <a:t>связь / обработка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81360" y="6446520"/>
            <a:ext cx="685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36C"/>
                </a:solidFill>
              </a:defRPr>
            </a:pPr>
            <a: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