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11480" y="6537960"/>
            <a:ext cx="7772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 • МАТЕРИАЛОВЕДЕНИЕ И ТРАНСПОРТ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9464040" y="6537960"/>
            <a:ext cx="2331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Стратегическая концепция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B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B26"/>
          </a:solidFill>
          <a:ln w="12700">
            <a:solidFill>
              <a:srgbClr val="0E1B2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2F7D78"/>
          </a:solidFill>
          <a:ln w="12700">
            <a:solidFill>
              <a:srgbClr val="2F7D7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5800" y="658368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A9C8D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ЭКВИЛИБРИУМ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85800" y="1325880"/>
            <a:ext cx="795528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МАТЕРИАЛОВЕДЕНИЕ</a:t>
            </a:r>
            <a:endParaRPr lang="en-US" sz="3400" dirty="0"/>
          </a:p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 ТРАНСПОРТ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13232" y="2816352"/>
            <a:ext cx="79552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DCE6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Концепция технологической модернизации транспортной системы Российской Федерации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13232" y="404164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3C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Материалы → технологии → транспорт → данные → жизненный цикл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 rot="1200000">
            <a:off x="8823960" y="1143000"/>
            <a:ext cx="1920240" cy="1920240"/>
          </a:xfrm>
          <a:prstGeom prst="arc">
            <a:avLst/>
          </a:prstGeom>
          <a:solidFill>
            <a:srgbClr val="0E1B26">
              <a:alpha val="0"/>
            </a:srgbClr>
          </a:solidFill>
          <a:ln w="101600">
            <a:solidFill>
              <a:srgbClr val="6A8BA3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 rot="7200000">
            <a:off x="9372600" y="1874520"/>
            <a:ext cx="1965960" cy="1965960"/>
          </a:xfrm>
          <a:prstGeom prst="arc">
            <a:avLst/>
          </a:prstGeom>
          <a:solidFill>
            <a:srgbClr val="0E1B26">
              <a:alpha val="0"/>
            </a:srgbClr>
          </a:solidFill>
          <a:ln w="101600">
            <a:solidFill>
              <a:srgbClr val="4C9A91">
                <a:alpha val="9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458200" y="443484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Федеральный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технологический контур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Экономическая модель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Финансирование должно быть связано с подтверждённым технологическим эффектом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85800" y="1463040"/>
            <a:ext cx="521208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Государственный технологический заказ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Долгосрочные оффтейк-контракты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ГЧП для испытательной и производственной инфраструктуры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Консорциумы производителей и транспортных компаний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6263640" y="1463040"/>
            <a:ext cx="5212080" cy="42062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Поддержка сертификации и локализации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Опытно-промышленные партии и пилоты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Закупочные стандарты после подтверждения характеристик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Оценка по полной стоимости жизненного цикла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1828800" y="5321808"/>
            <a:ext cx="8549640" cy="502920"/>
          </a:xfrm>
          <a:prstGeom prst="roundRect">
            <a:avLst/>
          </a:prstGeom>
          <a:solidFill>
            <a:srgbClr val="E8F1F0"/>
          </a:solidFill>
          <a:ln w="12700">
            <a:solidFill>
              <a:srgbClr val="C4DAD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057400" y="5468112"/>
            <a:ext cx="80924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F7D78"/>
                </a:solidFill>
              </a:rPr>
              <a:t>Принцип: финансируется не «новизна», а измеримый эффект для транспорта и промышленности.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Система показателей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Показатели пилота и последующего масштабирования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325880"/>
            <a:ext cx="521208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47218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6B9A"/>
                </a:solidFill>
              </a:rPr>
              <a:t>Локализация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2194560" y="1444752"/>
            <a:ext cx="3474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17212B"/>
                </a:solidFill>
              </a:rPr>
              <a:t>доля отечественных материалов в критических сегментах</a:t>
            </a:r>
            <a:endParaRPr lang="en-US" sz="1270" dirty="0"/>
          </a:p>
        </p:txBody>
      </p:sp>
      <p:sp>
        <p:nvSpPr>
          <p:cNvPr id="7" name="Shape 5"/>
          <p:cNvSpPr/>
          <p:nvPr/>
        </p:nvSpPr>
        <p:spPr>
          <a:xfrm>
            <a:off x="6263640" y="1325880"/>
            <a:ext cx="521208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28232" y="147218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7D78"/>
                </a:solidFill>
              </a:rPr>
              <a:t>Ресурс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0" y="1444752"/>
            <a:ext cx="3474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17212B"/>
                </a:solidFill>
              </a:rPr>
              <a:t>увеличение межремонтного периода и срока службы</a:t>
            </a:r>
            <a:endParaRPr lang="en-US" sz="1270" dirty="0"/>
          </a:p>
        </p:txBody>
      </p:sp>
      <p:sp>
        <p:nvSpPr>
          <p:cNvPr id="10" name="Shape 8"/>
          <p:cNvSpPr/>
          <p:nvPr/>
        </p:nvSpPr>
        <p:spPr>
          <a:xfrm>
            <a:off x="685800" y="2560320"/>
            <a:ext cx="521208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70662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6B9A"/>
                </a:solidFill>
              </a:rPr>
              <a:t>Масса и энергия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194560" y="2679192"/>
            <a:ext cx="3474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17212B"/>
                </a:solidFill>
              </a:rPr>
              <a:t>снижение массы конструкций и энергопотребления</a:t>
            </a:r>
            <a:endParaRPr lang="en-US" sz="1270" dirty="0"/>
          </a:p>
        </p:txBody>
      </p:sp>
      <p:sp>
        <p:nvSpPr>
          <p:cNvPr id="13" name="Shape 11"/>
          <p:cNvSpPr/>
          <p:nvPr/>
        </p:nvSpPr>
        <p:spPr>
          <a:xfrm>
            <a:off x="6263640" y="2560320"/>
            <a:ext cx="521208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28232" y="270662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7D78"/>
                </a:solidFill>
              </a:rPr>
              <a:t>Надёжность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772400" y="2679192"/>
            <a:ext cx="3474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17212B"/>
                </a:solidFill>
              </a:rPr>
              <a:t>снижение отказов, дефектов и аварийности материалов</a:t>
            </a:r>
            <a:endParaRPr lang="en-US" sz="1270" dirty="0"/>
          </a:p>
        </p:txBody>
      </p:sp>
      <p:sp>
        <p:nvSpPr>
          <p:cNvPr id="16" name="Shape 14"/>
          <p:cNvSpPr/>
          <p:nvPr/>
        </p:nvSpPr>
        <p:spPr>
          <a:xfrm>
            <a:off x="685800" y="3794760"/>
            <a:ext cx="521208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394106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6B9A"/>
                </a:solidFill>
              </a:rPr>
              <a:t>Экономика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2194560" y="3913632"/>
            <a:ext cx="3474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17212B"/>
                </a:solidFill>
              </a:rPr>
              <a:t>стоимость жизненного цикла и совокупный эффект</a:t>
            </a:r>
            <a:endParaRPr lang="en-US" sz="1270" dirty="0"/>
          </a:p>
        </p:txBody>
      </p:sp>
      <p:sp>
        <p:nvSpPr>
          <p:cNvPr id="19" name="Shape 17"/>
          <p:cNvSpPr/>
          <p:nvPr/>
        </p:nvSpPr>
        <p:spPr>
          <a:xfrm>
            <a:off x="6263640" y="3794760"/>
            <a:ext cx="521208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428232" y="394106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7D78"/>
                </a:solidFill>
              </a:rPr>
              <a:t>Скорость внедрения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7772400" y="3913632"/>
            <a:ext cx="3474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17212B"/>
                </a:solidFill>
              </a:rPr>
              <a:t>срок от НИОКР до опытно-промышленного применения</a:t>
            </a:r>
            <a:endParaRPr lang="en-US" sz="1270" dirty="0"/>
          </a:p>
        </p:txBody>
      </p:sp>
      <p:sp>
        <p:nvSpPr>
          <p:cNvPr id="22" name="Shape 20"/>
          <p:cNvSpPr/>
          <p:nvPr/>
        </p:nvSpPr>
        <p:spPr>
          <a:xfrm>
            <a:off x="685800" y="5029200"/>
            <a:ext cx="521208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50392" y="517550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6B9A"/>
                </a:solidFill>
              </a:rPr>
              <a:t>Промышленность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2194560" y="5148072"/>
            <a:ext cx="3474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17212B"/>
                </a:solidFill>
              </a:rPr>
              <a:t>объём серийного выпуска и загрузка мощностей</a:t>
            </a:r>
            <a:endParaRPr lang="en-US" sz="1270" dirty="0"/>
          </a:p>
        </p:txBody>
      </p:sp>
      <p:sp>
        <p:nvSpPr>
          <p:cNvPr id="25" name="Shape 23"/>
          <p:cNvSpPr/>
          <p:nvPr/>
        </p:nvSpPr>
        <p:spPr>
          <a:xfrm>
            <a:off x="6263640" y="5029200"/>
            <a:ext cx="521208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28232" y="517550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F7D78"/>
                </a:solidFill>
              </a:rPr>
              <a:t>Экспорт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7772400" y="5148072"/>
            <a:ext cx="3474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70" dirty="0">
                <a:solidFill>
                  <a:srgbClr val="17212B"/>
                </a:solidFill>
              </a:rPr>
              <a:t>экспортный потенциал материалов и транспортных технологий</a:t>
            </a:r>
            <a:endParaRPr lang="en-US" sz="12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Предлагаемый пилот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3–5 технологий высокой готовности — от испытаний до решения о серии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4360" y="1371600"/>
            <a:ext cx="352044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58952" y="1536192"/>
            <a:ext cx="530352" cy="530352"/>
          </a:xfrm>
          <a:prstGeom prst="ellipse">
            <a:avLst/>
          </a:prstGeom>
          <a:solidFill>
            <a:srgbClr val="2F6B9A"/>
          </a:solidFill>
          <a:ln w="12700">
            <a:solidFill>
              <a:srgbClr val="2F6B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77824" y="1645920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417320" y="15179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Отбор решений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417320" y="1874520"/>
            <a:ext cx="2423160" cy="7863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17212B"/>
                </a:solidFill>
              </a:rPr>
              <a:t>3–5 материалов или технологий с понятным транспортным применением.</a:t>
            </a:r>
            <a:endParaRPr lang="en-US" sz="1170" dirty="0"/>
          </a:p>
        </p:txBody>
      </p:sp>
      <p:sp>
        <p:nvSpPr>
          <p:cNvPr id="9" name="Shape 7"/>
          <p:cNvSpPr/>
          <p:nvPr/>
        </p:nvSpPr>
        <p:spPr>
          <a:xfrm>
            <a:off x="4434840" y="1371600"/>
            <a:ext cx="352044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99432" y="1536192"/>
            <a:ext cx="530352" cy="530352"/>
          </a:xfrm>
          <a:prstGeom prst="ellipse">
            <a:avLst/>
          </a:prstGeom>
          <a:solidFill>
            <a:srgbClr val="2F6B9A"/>
          </a:solidFill>
          <a:ln w="12700">
            <a:solidFill>
              <a:srgbClr val="2F6B9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18304" y="1645920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257800" y="15179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Объект применения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257800" y="1874520"/>
            <a:ext cx="2423160" cy="7863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17212B"/>
                </a:solidFill>
              </a:rPr>
              <a:t>Конкретная деталь, узел или инфраструктурный объект.</a:t>
            </a:r>
            <a:endParaRPr lang="en-US" sz="1170" dirty="0"/>
          </a:p>
        </p:txBody>
      </p:sp>
      <p:sp>
        <p:nvSpPr>
          <p:cNvPr id="14" name="Shape 12"/>
          <p:cNvSpPr/>
          <p:nvPr/>
        </p:nvSpPr>
        <p:spPr>
          <a:xfrm>
            <a:off x="8275320" y="1371600"/>
            <a:ext cx="352044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439912" y="1536192"/>
            <a:ext cx="530352" cy="530352"/>
          </a:xfrm>
          <a:prstGeom prst="ellipse">
            <a:avLst/>
          </a:prstGeom>
          <a:solidFill>
            <a:srgbClr val="2F6B9A"/>
          </a:solidFill>
          <a:ln w="12700">
            <a:solidFill>
              <a:srgbClr val="2F6B9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58784" y="1645920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098280" y="15179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Сравнительные испытания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098280" y="1874520"/>
            <a:ext cx="2423160" cy="7863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17212B"/>
                </a:solidFill>
              </a:rPr>
              <a:t>Сопоставление с серийным аналогом по единым критериям.</a:t>
            </a:r>
            <a:endParaRPr lang="en-US" sz="1170" dirty="0"/>
          </a:p>
        </p:txBody>
      </p:sp>
      <p:sp>
        <p:nvSpPr>
          <p:cNvPr id="19" name="Shape 17"/>
          <p:cNvSpPr/>
          <p:nvPr/>
        </p:nvSpPr>
        <p:spPr>
          <a:xfrm>
            <a:off x="594360" y="3429000"/>
            <a:ext cx="352044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58952" y="3593592"/>
            <a:ext cx="530352" cy="530352"/>
          </a:xfrm>
          <a:prstGeom prst="ellipse">
            <a:avLst/>
          </a:prstGeom>
          <a:solidFill>
            <a:srgbClr val="2F7D78"/>
          </a:solidFill>
          <a:ln w="12700">
            <a:solidFill>
              <a:srgbClr val="2F7D7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77824" y="3703320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417320" y="35753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Натурная эксплуатация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417320" y="3931920"/>
            <a:ext cx="2423160" cy="7863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17212B"/>
                </a:solidFill>
              </a:rPr>
              <a:t>Проверка в реальных климатических и нагрузочных условиях.</a:t>
            </a:r>
            <a:endParaRPr lang="en-US" sz="1170" dirty="0"/>
          </a:p>
        </p:txBody>
      </p:sp>
      <p:sp>
        <p:nvSpPr>
          <p:cNvPr id="24" name="Shape 22"/>
          <p:cNvSpPr/>
          <p:nvPr/>
        </p:nvSpPr>
        <p:spPr>
          <a:xfrm>
            <a:off x="4434840" y="3429000"/>
            <a:ext cx="352044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99432" y="3593592"/>
            <a:ext cx="530352" cy="530352"/>
          </a:xfrm>
          <a:prstGeom prst="ellipse">
            <a:avLst/>
          </a:prstGeom>
          <a:solidFill>
            <a:srgbClr val="2F7D78"/>
          </a:solidFill>
          <a:ln w="12700">
            <a:solidFill>
              <a:srgbClr val="2F7D7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18304" y="3703320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257800" y="35753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Экономика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5257800" y="3931920"/>
            <a:ext cx="2423160" cy="7863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17212B"/>
                </a:solidFill>
              </a:rPr>
              <a:t>Расчёт ресурса, стоимости жизненного цикла и эффекта.</a:t>
            </a:r>
            <a:endParaRPr lang="en-US" sz="1170" dirty="0"/>
          </a:p>
        </p:txBody>
      </p:sp>
      <p:sp>
        <p:nvSpPr>
          <p:cNvPr id="29" name="Shape 27"/>
          <p:cNvSpPr/>
          <p:nvPr/>
        </p:nvSpPr>
        <p:spPr>
          <a:xfrm>
            <a:off x="8275320" y="3429000"/>
            <a:ext cx="3520440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439912" y="3593592"/>
            <a:ext cx="530352" cy="530352"/>
          </a:xfrm>
          <a:prstGeom prst="ellipse">
            <a:avLst/>
          </a:prstGeom>
          <a:solidFill>
            <a:srgbClr val="2F7D78"/>
          </a:solidFill>
          <a:ln w="12700">
            <a:solidFill>
              <a:srgbClr val="2F7D78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558784" y="3703320"/>
            <a:ext cx="274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</a:rPr>
              <a:t>6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9098280" y="3575304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Решение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9098280" y="3931920"/>
            <a:ext cx="2423160" cy="786384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1170" dirty="0">
                <a:solidFill>
                  <a:srgbClr val="17212B"/>
                </a:solidFill>
              </a:rPr>
              <a:t>Серийное внедрение, доработка или остановка проекта.</a:t>
            </a:r>
            <a:endParaRPr lang="en-US" sz="117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 Государственный механизм реализации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Межотраслевая координация без создания избыточного параллельного управления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40080" y="1417320"/>
            <a:ext cx="2423160" cy="73152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2F6B9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645920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6B9A"/>
                </a:solidFill>
              </a:rPr>
              <a:t>Профильные ФОИВ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337560" y="1417320"/>
            <a:ext cx="2423160" cy="73152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2F7D7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29000" y="1645920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F7D78"/>
                </a:solidFill>
              </a:rPr>
              <a:t>Транспортные компании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035040" y="1417320"/>
            <a:ext cx="2423160" cy="73152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648F5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126480" y="1645920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48F5B"/>
                </a:solidFill>
              </a:rPr>
              <a:t>Наука и испытания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732520" y="1417320"/>
            <a:ext cx="2423160" cy="731520"/>
          </a:xfrm>
          <a:prstGeom prst="roundRect">
            <a:avLst/>
          </a:prstGeom>
          <a:solidFill>
            <a:srgbClr val="FFFFFF"/>
          </a:solidFill>
          <a:ln w="17780">
            <a:solidFill>
              <a:srgbClr val="B8842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823960" y="1645920"/>
            <a:ext cx="2240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8842D"/>
                </a:solidFill>
              </a:rPr>
              <a:t>Промышленность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703320" y="2880360"/>
            <a:ext cx="4800600" cy="960120"/>
          </a:xfrm>
          <a:prstGeom prst="roundRect">
            <a:avLst/>
          </a:prstGeom>
          <a:solidFill>
            <a:srgbClr val="E8EDF2"/>
          </a:solidFill>
          <a:ln w="20320">
            <a:solidFill>
              <a:srgbClr val="17324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977640" y="3127248"/>
            <a:ext cx="4251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7324D"/>
                </a:solidFill>
              </a:rPr>
              <a:t>Координационный контур</a:t>
            </a:r>
            <a:endParaRPr lang="en-US" sz="1700" dirty="0"/>
          </a:p>
          <a:p>
            <a:pPr algn="ctr" indent="0" marL="0">
              <a:buNone/>
            </a:pPr>
            <a:r>
              <a:rPr lang="en-US" sz="1700" b="1" dirty="0">
                <a:solidFill>
                  <a:srgbClr val="17324D"/>
                </a:solidFill>
              </a:rPr>
              <a:t>«ЭКВИЛИБРИУМ: Материаловедение и Транспорт»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1851660" y="2148840"/>
            <a:ext cx="4251960" cy="73152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15" name="Shape 13"/>
          <p:cNvSpPr/>
          <p:nvPr/>
        </p:nvSpPr>
        <p:spPr>
          <a:xfrm>
            <a:off x="4549140" y="2148840"/>
            <a:ext cx="1554480" cy="73152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7246620" y="2148840"/>
            <a:ext cx="-1143000" cy="73152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9944100" y="2148840"/>
            <a:ext cx="-3840480" cy="73152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18" name="Text 16"/>
          <p:cNvSpPr/>
          <p:nvPr/>
        </p:nvSpPr>
        <p:spPr>
          <a:xfrm>
            <a:off x="1828800" y="4343400"/>
            <a:ext cx="8595360" cy="1554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перечень критических материалов и технологий;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дорожная карта НИОКР и внедрения;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единые требования к испытаниям и валидации;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опытно-промышленное производство;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масштабирование подтверждённых решений.</a:t>
            </a:r>
            <a:endParaRPr lang="en-US" sz="15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B2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58368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ACBC4"/>
                </a:solidFill>
              </a:rPr>
              <a:t>ЭКВИЛИБРИУМ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31520" y="1325880"/>
            <a:ext cx="9875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900" b="1" dirty="0">
                <a:solidFill>
                  <a:srgbClr val="FFFFFF"/>
                </a:solidFill>
              </a:rPr>
              <a:t>МАТЕРИАЛОВЕДЕНИЕ + ТРАНСПОРТ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731520" y="2331720"/>
            <a:ext cx="987552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dirty="0">
                <a:solidFill>
                  <a:srgbClr val="D9E4EA"/>
                </a:solidFill>
              </a:rPr>
              <a:t>Не отдельный материал и не отдельный транспортный проект,</a:t>
            </a:r>
            <a:endParaRPr lang="en-US" sz="2000" dirty="0"/>
          </a:p>
          <a:p>
            <a:pPr indent="0" marL="0">
              <a:buNone/>
            </a:pPr>
            <a:r>
              <a:rPr lang="en-US" sz="2000" dirty="0">
                <a:solidFill>
                  <a:srgbClr val="D9E4EA"/>
                </a:solidFill>
              </a:rPr>
              <a:t>а воспроизводимая система создания, проверки, внедрения и масштабирования технологий.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731520" y="3840480"/>
            <a:ext cx="10332720" cy="0"/>
          </a:xfrm>
          <a:prstGeom prst="line">
            <a:avLst/>
          </a:prstGeom>
          <a:noFill/>
          <a:ln w="15240">
            <a:solidFill>
              <a:srgbClr val="4C697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41605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CBC4"/>
                </a:solidFill>
              </a:rPr>
              <a:t>Предложение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31520" y="4572000"/>
            <a:ext cx="10149840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</a:rPr>
              <a:t>Создать пилотный федеральный контур «ЭКВИЛИБРИУМ: Материаловедение и Транспорт» с последующим формированием программы ускоренного внедрения новых материалов и унифицированных технологий в транспортную систему Российской Федерации.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Стратегическая постановка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Материаловедение рассматривается как базовый технологический контур транспорта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4360" y="1417320"/>
            <a:ext cx="347472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1417320"/>
            <a:ext cx="73152" cy="1417320"/>
          </a:xfrm>
          <a:prstGeom prst="rect">
            <a:avLst/>
          </a:prstGeom>
          <a:solidFill>
            <a:srgbClr val="2F6B9A"/>
          </a:solidFill>
          <a:ln w="12700">
            <a:solidFill>
              <a:srgbClr val="2F6B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1563624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Транспорт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95528" y="1911096"/>
            <a:ext cx="3163824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Инфраструктура, подвижной состав, энергия, ремонт, безопасность и управление жизненным циклом.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343400" y="1417320"/>
            <a:ext cx="347472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43400" y="1417320"/>
            <a:ext cx="73152" cy="1417320"/>
          </a:xfrm>
          <a:prstGeom prst="rect">
            <a:avLst/>
          </a:prstGeom>
          <a:solidFill>
            <a:srgbClr val="2F7D78"/>
          </a:solidFill>
          <a:ln w="12700">
            <a:solidFill>
              <a:srgbClr val="2F7D7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44568" y="1563624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Материалы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44568" y="1911096"/>
            <a:ext cx="3163824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Сплавы, композиты, керамика, покрытия, аккумуляторные материалы, геоматериалы.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092440" y="1417320"/>
            <a:ext cx="347472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92440" y="1417320"/>
            <a:ext cx="73152" cy="1417320"/>
          </a:xfrm>
          <a:prstGeom prst="rect">
            <a:avLst/>
          </a:prstGeom>
          <a:solidFill>
            <a:srgbClr val="B8842D"/>
          </a:solidFill>
          <a:ln w="12700">
            <a:solidFill>
              <a:srgbClr val="B8842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93608" y="1563624"/>
            <a:ext cx="3154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Государственная задача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293608" y="1911096"/>
            <a:ext cx="3163824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Соединить научный заказ, испытания, производство и эксплуатацию в единый воспроизводимый цикл.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40080" y="3246120"/>
            <a:ext cx="2103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324D"/>
                </a:solidFill>
              </a:rPr>
              <a:t>Ключевой принцип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40080" y="3611880"/>
            <a:ext cx="10789920" cy="1097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17212B"/>
                </a:solidFill>
              </a:rPr>
              <a:t>Требования транспорта формируют заказ на материалы, а новые материалы меняют ресурс, массу, энергоэффективность, ремонтопригодность и стоимость жизненного цикла транспортной системы.</a:t>
            </a:r>
            <a:endParaRPr lang="en-US" sz="2100" dirty="0"/>
          </a:p>
        </p:txBody>
      </p:sp>
      <p:sp>
        <p:nvSpPr>
          <p:cNvPr id="18" name="Shape 16"/>
          <p:cNvSpPr/>
          <p:nvPr/>
        </p:nvSpPr>
        <p:spPr>
          <a:xfrm>
            <a:off x="640080" y="5074920"/>
            <a:ext cx="10789920" cy="822960"/>
          </a:xfrm>
          <a:prstGeom prst="roundRect">
            <a:avLst/>
          </a:prstGeom>
          <a:solidFill>
            <a:srgbClr val="E8F1F0"/>
          </a:solidFill>
          <a:ln w="12700">
            <a:solidFill>
              <a:srgbClr val="C4DAD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" y="5321808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F7D78"/>
                </a:solidFill>
              </a:rPr>
              <a:t>Результат: транспортный суверенитет через собственную технологическую базу материалов, компонентов и испытаний.</a:t>
            </a:r>
            <a:endParaRPr lang="en-US" sz="17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Приоритетные классы материалов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Фокус на направлениях, которые напрямую влияют на ресурс, массу и устойчивость транспорта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94360" y="1417320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1417320"/>
            <a:ext cx="73152" cy="1572768"/>
          </a:xfrm>
          <a:prstGeom prst="rect">
            <a:avLst/>
          </a:prstGeom>
          <a:solidFill>
            <a:srgbClr val="2F6B9A"/>
          </a:solidFill>
          <a:ln w="12700">
            <a:solidFill>
              <a:srgbClr val="2F6B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1563624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Высокопрочные сплавы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95528" y="1911096"/>
            <a:ext cx="3118104" cy="9509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Стали, алюминиевые, магниевые и титановые сплавы.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389120" y="1417320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89120" y="1417320"/>
            <a:ext cx="73152" cy="1572768"/>
          </a:xfrm>
          <a:prstGeom prst="rect">
            <a:avLst/>
          </a:prstGeom>
          <a:solidFill>
            <a:srgbClr val="2F7D78"/>
          </a:solidFill>
          <a:ln w="12700">
            <a:solidFill>
              <a:srgbClr val="2F7D7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0288" y="1563624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Композиты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90288" y="1911096"/>
            <a:ext cx="3118104" cy="9509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Полимерные, углеродные и гибридные композиционные системы.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183880" y="1417320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183880" y="1417320"/>
            <a:ext cx="73152" cy="1572768"/>
          </a:xfrm>
          <a:prstGeom prst="rect">
            <a:avLst/>
          </a:prstGeom>
          <a:solidFill>
            <a:srgbClr val="B8842D"/>
          </a:solidFill>
          <a:ln w="12700">
            <a:solidFill>
              <a:srgbClr val="B8842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85048" y="1563624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Керамика и покрытия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85048" y="1911096"/>
            <a:ext cx="3118104" cy="9509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Износо-, тепло- и коррозионностойкие решения.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94360" y="3383280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94360" y="3383280"/>
            <a:ext cx="73152" cy="1572768"/>
          </a:xfrm>
          <a:prstGeom prst="rect">
            <a:avLst/>
          </a:prstGeom>
          <a:solidFill>
            <a:srgbClr val="648F5B"/>
          </a:solidFill>
          <a:ln w="12700">
            <a:solidFill>
              <a:srgbClr val="648F5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5528" y="3529584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Энергетические материалы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95528" y="3877056"/>
            <a:ext cx="3118104" cy="9509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Аккумуляторы, силовая электроника, водородная инфраструктура.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389120" y="3383280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389120" y="3383280"/>
            <a:ext cx="73152" cy="1572768"/>
          </a:xfrm>
          <a:prstGeom prst="rect">
            <a:avLst/>
          </a:prstGeom>
          <a:solidFill>
            <a:srgbClr val="A34D4D"/>
          </a:solidFill>
          <a:ln w="12700">
            <a:solidFill>
              <a:srgbClr val="A34D4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90288" y="3529584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Наноматериалы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590288" y="3877056"/>
            <a:ext cx="3118104" cy="9509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Сверхчистые исходные вещества и наноструктурированные продукты.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8183880" y="3383280"/>
            <a:ext cx="3429000" cy="1572768"/>
          </a:xfrm>
          <a:prstGeom prst="roundRect">
            <a:avLst>
              <a:gd name="adj" fmla="val 3488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183880" y="3383280"/>
            <a:ext cx="73152" cy="1572768"/>
          </a:xfrm>
          <a:prstGeom prst="rect">
            <a:avLst/>
          </a:prstGeom>
          <a:solidFill>
            <a:srgbClr val="2F6B9A"/>
          </a:solidFill>
          <a:ln w="12700">
            <a:solidFill>
              <a:srgbClr val="2F6B9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85048" y="3529584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Геоматериалы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8385048" y="3877056"/>
            <a:ext cx="3118104" cy="9509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Стабилизация грунтов, основания, материалы для инфраструктурного строительства.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Транспортные отрасли применения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Единый материаловедческий контур для различных видов транспорта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2331720" cy="530352"/>
          </a:xfrm>
          <a:prstGeom prst="roundRect">
            <a:avLst/>
          </a:prstGeom>
          <a:solidFill>
            <a:srgbClr val="E9F0F5"/>
          </a:solidFill>
          <a:ln w="12700">
            <a:solidFill>
              <a:srgbClr val="D5DEE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545336"/>
            <a:ext cx="1965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</a:rPr>
              <a:t>Автомобильный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3246120" y="1490472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лёгкие конструкции • батареи • покрытия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85800" y="2167128"/>
            <a:ext cx="2331720" cy="530352"/>
          </a:xfrm>
          <a:prstGeom prst="roundRect">
            <a:avLst/>
          </a:prstGeom>
          <a:solidFill>
            <a:srgbClr val="E8F1F0"/>
          </a:solidFill>
          <a:ln w="12700">
            <a:solidFill>
              <a:srgbClr val="D5DEE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68680" y="2295144"/>
            <a:ext cx="1965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</a:rPr>
              <a:t>Железнодорожный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246120" y="2240280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рельсы • колёсные пары • контактные сети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85800" y="2916936"/>
            <a:ext cx="2331720" cy="530352"/>
          </a:xfrm>
          <a:prstGeom prst="roundRect">
            <a:avLst/>
          </a:prstGeom>
          <a:solidFill>
            <a:srgbClr val="E9F0F5"/>
          </a:solidFill>
          <a:ln w="12700">
            <a:solidFill>
              <a:srgbClr val="D5DEE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68680" y="3044952"/>
            <a:ext cx="1965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</a:rPr>
              <a:t>Авиационный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246120" y="2990088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композиты • титан • жаропрочные системы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85800" y="3666744"/>
            <a:ext cx="2331720" cy="530352"/>
          </a:xfrm>
          <a:prstGeom prst="roundRect">
            <a:avLst/>
          </a:prstGeom>
          <a:solidFill>
            <a:srgbClr val="E8F1F0"/>
          </a:solidFill>
          <a:ln w="12700">
            <a:solidFill>
              <a:srgbClr val="D5DEE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794760"/>
            <a:ext cx="1965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</a:rPr>
              <a:t>Морской и речной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246120" y="3739896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судовые стали • арктические материалы • антикоррозия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85800" y="4416552"/>
            <a:ext cx="2331720" cy="530352"/>
          </a:xfrm>
          <a:prstGeom prst="roundRect">
            <a:avLst/>
          </a:prstGeom>
          <a:solidFill>
            <a:srgbClr val="E9F0F5"/>
          </a:solidFill>
          <a:ln w="12700">
            <a:solidFill>
              <a:srgbClr val="D5DEE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8680" y="4544568"/>
            <a:ext cx="1965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</a:rPr>
              <a:t>Городской электротранспорт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246120" y="4489704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аккумуляторы • силовая электроника • кузовные системы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2331720" cy="530352"/>
          </a:xfrm>
          <a:prstGeom prst="roundRect">
            <a:avLst/>
          </a:prstGeom>
          <a:solidFill>
            <a:srgbClr val="E8F1F0"/>
          </a:solidFill>
          <a:ln w="12700">
            <a:solidFill>
              <a:srgbClr val="D5DEE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8680" y="5294376"/>
            <a:ext cx="1965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7324D"/>
                </a:solidFill>
              </a:rPr>
              <a:t>Специальный и трубопроводный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246120" y="5239512"/>
            <a:ext cx="7863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17212B"/>
                </a:solidFill>
              </a:rPr>
              <a:t>высокие давления • низкие температуры • мониторинг целостности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Архитектура полного цикла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 отраслевой потребности до серийного применения и обратной связи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02920" y="1965960"/>
            <a:ext cx="1234440" cy="1234440"/>
          </a:xfrm>
          <a:prstGeom prst="ellipse">
            <a:avLst/>
          </a:prstGeom>
          <a:solidFill>
            <a:srgbClr val="DCE9F2"/>
          </a:solidFill>
          <a:ln w="19050">
            <a:solidFill>
              <a:srgbClr val="2F6B9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32688" y="22860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324D"/>
                </a:solidFill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411480" y="3401568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Потребность транспорта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1737360" y="2578608"/>
            <a:ext cx="411480" cy="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2148840" y="1965960"/>
            <a:ext cx="1234440" cy="1234440"/>
          </a:xfrm>
          <a:prstGeom prst="ellipse">
            <a:avLst/>
          </a:prstGeom>
          <a:solidFill>
            <a:srgbClr val="DCE9F2"/>
          </a:solidFill>
          <a:ln w="19050">
            <a:solidFill>
              <a:srgbClr val="2F6B9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578608" y="22860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324D"/>
                </a:solidFill>
              </a:rPr>
              <a:t>2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2057400" y="3401568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Техническое задание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383280" y="2578608"/>
            <a:ext cx="411480" cy="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3794760" y="1965960"/>
            <a:ext cx="1234440" cy="1234440"/>
          </a:xfrm>
          <a:prstGeom prst="ellipse">
            <a:avLst/>
          </a:prstGeom>
          <a:solidFill>
            <a:srgbClr val="DCE9F2"/>
          </a:solidFill>
          <a:ln w="19050">
            <a:solidFill>
              <a:srgbClr val="2F6B9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24528" y="22860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324D"/>
                </a:solidFill>
              </a:rPr>
              <a:t>3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3703320" y="3401568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НИОКР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029200" y="2578608"/>
            <a:ext cx="411480" cy="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16" name="Shape 14"/>
          <p:cNvSpPr/>
          <p:nvPr/>
        </p:nvSpPr>
        <p:spPr>
          <a:xfrm>
            <a:off x="5440680" y="1965960"/>
            <a:ext cx="1234440" cy="1234440"/>
          </a:xfrm>
          <a:prstGeom prst="ellipse">
            <a:avLst/>
          </a:prstGeom>
          <a:solidFill>
            <a:srgbClr val="DFF0ED"/>
          </a:solidFill>
          <a:ln w="19050">
            <a:solidFill>
              <a:srgbClr val="2F7D7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870448" y="22860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324D"/>
                </a:solidFill>
              </a:rPr>
              <a:t>4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5349240" y="3401568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Испытания и валидация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675120" y="2578608"/>
            <a:ext cx="411480" cy="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7086600" y="1965960"/>
            <a:ext cx="1234440" cy="1234440"/>
          </a:xfrm>
          <a:prstGeom prst="ellipse">
            <a:avLst/>
          </a:prstGeom>
          <a:solidFill>
            <a:srgbClr val="DFF0ED"/>
          </a:solidFill>
          <a:ln w="19050">
            <a:solidFill>
              <a:srgbClr val="2F7D7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516368" y="22860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324D"/>
                </a:solidFill>
              </a:rPr>
              <a:t>5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6995160" y="3401568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Пилотное применение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8321040" y="2578608"/>
            <a:ext cx="411480" cy="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8732520" y="1965960"/>
            <a:ext cx="1234440" cy="1234440"/>
          </a:xfrm>
          <a:prstGeom prst="ellipse">
            <a:avLst/>
          </a:prstGeom>
          <a:solidFill>
            <a:srgbClr val="EEE7D7"/>
          </a:solidFill>
          <a:ln w="19050">
            <a:solidFill>
              <a:srgbClr val="B8842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162288" y="22860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324D"/>
                </a:solidFill>
              </a:rPr>
              <a:t>6</a:t>
            </a:r>
            <a:endParaRPr lang="en-US" sz="2000" dirty="0"/>
          </a:p>
        </p:txBody>
      </p:sp>
      <p:sp>
        <p:nvSpPr>
          <p:cNvPr id="26" name="Text 24"/>
          <p:cNvSpPr/>
          <p:nvPr/>
        </p:nvSpPr>
        <p:spPr>
          <a:xfrm>
            <a:off x="8641080" y="3401568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Промышленное производство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9966960" y="2578608"/>
            <a:ext cx="411480" cy="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28" name="Shape 26"/>
          <p:cNvSpPr/>
          <p:nvPr/>
        </p:nvSpPr>
        <p:spPr>
          <a:xfrm>
            <a:off x="10378440" y="1965960"/>
            <a:ext cx="1234440" cy="1234440"/>
          </a:xfrm>
          <a:prstGeom prst="ellipse">
            <a:avLst/>
          </a:prstGeom>
          <a:solidFill>
            <a:srgbClr val="EEE7D7"/>
          </a:solidFill>
          <a:ln w="19050">
            <a:solidFill>
              <a:srgbClr val="B8842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10808208" y="228600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7324D"/>
                </a:solidFill>
              </a:rPr>
              <a:t>7</a:t>
            </a:r>
            <a:endParaRPr lang="en-US" sz="2000" dirty="0"/>
          </a:p>
        </p:txBody>
      </p:sp>
      <p:sp>
        <p:nvSpPr>
          <p:cNvPr id="30" name="Text 28"/>
          <p:cNvSpPr/>
          <p:nvPr/>
        </p:nvSpPr>
        <p:spPr>
          <a:xfrm>
            <a:off x="10287000" y="3401568"/>
            <a:ext cx="1417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212B"/>
                </a:solidFill>
              </a:rPr>
              <a:t>Эксплуатационный мониторинг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1828800" y="4709160"/>
            <a:ext cx="8503920" cy="914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2057400" y="4956048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7324D"/>
                </a:solidFill>
              </a:rPr>
              <a:t>ЭКВИЛИБРИУМ связывает технические требования, данные испытаний, промышленную готовность, эксплуатационную статистику и экономику жизненного цикла в единый цифровой контур.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Приоритетные технологические проекты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Практические механизмы ускорения внедрения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371600"/>
            <a:ext cx="521208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371600"/>
            <a:ext cx="73152" cy="1234440"/>
          </a:xfrm>
          <a:prstGeom prst="rect">
            <a:avLst/>
          </a:prstGeom>
          <a:solidFill>
            <a:srgbClr val="2F6B9A"/>
          </a:solidFill>
          <a:ln w="12700">
            <a:solidFill>
              <a:srgbClr val="2F6B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517904"/>
            <a:ext cx="4892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Центр транспортного материаловедения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86968" y="1865376"/>
            <a:ext cx="4901184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Координация НИОКР, испытаний, сертификации и внедрения.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263640" y="1371600"/>
            <a:ext cx="521208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263640" y="1371600"/>
            <a:ext cx="73152" cy="1234440"/>
          </a:xfrm>
          <a:prstGeom prst="rect">
            <a:avLst/>
          </a:prstGeom>
          <a:solidFill>
            <a:srgbClr val="2F7D78"/>
          </a:solidFill>
          <a:ln w="12700">
            <a:solidFill>
              <a:srgbClr val="2F7D7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64808" y="1517904"/>
            <a:ext cx="4892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Реестр критических материалов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464808" y="1865376"/>
            <a:ext cx="4901184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Перечень материалов, технологий и рисков зависимости.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85800" y="2926080"/>
            <a:ext cx="521208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5800" y="2926080"/>
            <a:ext cx="73152" cy="1234440"/>
          </a:xfrm>
          <a:prstGeom prst="rect">
            <a:avLst/>
          </a:prstGeom>
          <a:solidFill>
            <a:srgbClr val="2F6B9A"/>
          </a:solidFill>
          <a:ln w="12700">
            <a:solidFill>
              <a:srgbClr val="2F6B9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3072384"/>
            <a:ext cx="4892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Цифровые паспорта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86968" y="3419856"/>
            <a:ext cx="4901184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Свойства, происхождение, испытания, ресурс и условия применения.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263640" y="2926080"/>
            <a:ext cx="521208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263640" y="2926080"/>
            <a:ext cx="73152" cy="1234440"/>
          </a:xfrm>
          <a:prstGeom prst="rect">
            <a:avLst/>
          </a:prstGeom>
          <a:solidFill>
            <a:srgbClr val="2F7D78"/>
          </a:solidFill>
          <a:ln w="12700">
            <a:solidFill>
              <a:srgbClr val="2F7D7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64808" y="3072384"/>
            <a:ext cx="4892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Пилотные полигоны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464808" y="3419856"/>
            <a:ext cx="4901184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Натурные испытания в реальных климатических и нагрузочных режимах.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85800" y="4480560"/>
            <a:ext cx="521208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85800" y="4480560"/>
            <a:ext cx="73152" cy="1234440"/>
          </a:xfrm>
          <a:prstGeom prst="rect">
            <a:avLst/>
          </a:prstGeom>
          <a:solidFill>
            <a:srgbClr val="2F6B9A"/>
          </a:solidFill>
          <a:ln w="12700">
            <a:solidFill>
              <a:srgbClr val="2F6B9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86968" y="4626864"/>
            <a:ext cx="4892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Индустриальные консорциумы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86968" y="4974336"/>
            <a:ext cx="4901184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Производители материалов + транспортные компании + наука.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6263640" y="4480560"/>
            <a:ext cx="5212080" cy="123444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263640" y="4480560"/>
            <a:ext cx="73152" cy="1234440"/>
          </a:xfrm>
          <a:prstGeom prst="rect">
            <a:avLst/>
          </a:prstGeom>
          <a:solidFill>
            <a:srgbClr val="2F7D78"/>
          </a:solidFill>
          <a:ln w="12700">
            <a:solidFill>
              <a:srgbClr val="2F7D7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64808" y="4626864"/>
            <a:ext cx="4892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Цифровой двойник жизненного цикла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6464808" y="4974336"/>
            <a:ext cx="4901184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Прогноз остаточного ресурса и планирование ремонта.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Сверхчистая и наноструктурированная алюмооксидная продукция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Перспективное направление для транспортного машиностроения и электроники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329184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417320"/>
            <a:ext cx="73152" cy="1417320"/>
          </a:xfrm>
          <a:prstGeom prst="rect">
            <a:avLst/>
          </a:prstGeom>
          <a:solidFill>
            <a:srgbClr val="2F7D78"/>
          </a:solidFill>
          <a:ln w="12700">
            <a:solidFill>
              <a:srgbClr val="2F7D7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563624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Возможные применения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86968" y="1911096"/>
            <a:ext cx="2980944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Керамические узлы, электроизоляция, силовая электроника, сенсоры, защитные покрытия, тепловые барьеры.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434840" y="1417320"/>
            <a:ext cx="329184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434840" y="1417320"/>
            <a:ext cx="73152" cy="1417320"/>
          </a:xfrm>
          <a:prstGeom prst="rect">
            <a:avLst/>
          </a:prstGeom>
          <a:solidFill>
            <a:srgbClr val="B8842D"/>
          </a:solidFill>
          <a:ln w="12700">
            <a:solidFill>
              <a:srgbClr val="B8842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36008" y="1563624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необходимо подтвердить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636008" y="1911096"/>
            <a:ext cx="2980944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Стабильность характеристик, ресурс, технологичность, стоимость жизненного цикла и готовность к серийному производству.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183880" y="1417320"/>
            <a:ext cx="3291840" cy="1417320"/>
          </a:xfrm>
          <a:prstGeom prst="roundRect">
            <a:avLst>
              <a:gd name="adj" fmla="val 3871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183880" y="1417320"/>
            <a:ext cx="73152" cy="1417320"/>
          </a:xfrm>
          <a:prstGeom prst="rect">
            <a:avLst/>
          </a:prstGeom>
          <a:solidFill>
            <a:srgbClr val="A34D4D"/>
          </a:solidFill>
          <a:ln w="12700">
            <a:solidFill>
              <a:srgbClr val="A34D4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385048" y="1563624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Правильный путь внедрения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385048" y="1911096"/>
            <a:ext cx="2980944" cy="795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 декларация свойств, а валидация под конкретное транспортное изделие и сравнение с серийным аналогом.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85800" y="32461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324D"/>
                </a:solidFill>
              </a:rPr>
              <a:t>Предлагаемая логика пилота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685800" y="3794760"/>
            <a:ext cx="1508760" cy="822960"/>
          </a:xfrm>
          <a:prstGeom prst="roundRect">
            <a:avLst/>
          </a:prstGeom>
          <a:solidFill>
            <a:srgbClr val="EEF2F5"/>
          </a:solidFill>
          <a:ln w="12700">
            <a:solidFill>
              <a:srgbClr val="CBD5DC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77240" y="4014216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7212B"/>
                </a:solidFill>
              </a:rPr>
              <a:t>Материал</a:t>
            </a:r>
            <a:endParaRPr lang="en-US" sz="1120" dirty="0"/>
          </a:p>
        </p:txBody>
      </p:sp>
      <p:sp>
        <p:nvSpPr>
          <p:cNvPr id="19" name="Shape 17"/>
          <p:cNvSpPr/>
          <p:nvPr/>
        </p:nvSpPr>
        <p:spPr>
          <a:xfrm>
            <a:off x="2194560" y="4206240"/>
            <a:ext cx="320040" cy="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20" name="Shape 18"/>
          <p:cNvSpPr/>
          <p:nvPr/>
        </p:nvSpPr>
        <p:spPr>
          <a:xfrm>
            <a:off x="2560320" y="3794760"/>
            <a:ext cx="1508760" cy="822960"/>
          </a:xfrm>
          <a:prstGeom prst="roundRect">
            <a:avLst/>
          </a:prstGeom>
          <a:solidFill>
            <a:srgbClr val="EEF2F5"/>
          </a:solidFill>
          <a:ln w="12700">
            <a:solidFill>
              <a:srgbClr val="CBD5DC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651760" y="4014216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7212B"/>
                </a:solidFill>
              </a:rPr>
              <a:t>Деталь / узел</a:t>
            </a:r>
            <a:endParaRPr lang="en-US" sz="1120" dirty="0"/>
          </a:p>
        </p:txBody>
      </p:sp>
      <p:sp>
        <p:nvSpPr>
          <p:cNvPr id="22" name="Shape 20"/>
          <p:cNvSpPr/>
          <p:nvPr/>
        </p:nvSpPr>
        <p:spPr>
          <a:xfrm>
            <a:off x="4069080" y="4206240"/>
            <a:ext cx="320040" cy="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4434840" y="3794760"/>
            <a:ext cx="1508760" cy="822960"/>
          </a:xfrm>
          <a:prstGeom prst="roundRect">
            <a:avLst/>
          </a:prstGeom>
          <a:solidFill>
            <a:srgbClr val="EEF2F5"/>
          </a:solidFill>
          <a:ln w="12700">
            <a:solidFill>
              <a:srgbClr val="CBD5D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26280" y="4014216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7212B"/>
                </a:solidFill>
              </a:rPr>
              <a:t>Стендовые испытания</a:t>
            </a:r>
            <a:endParaRPr lang="en-US" sz="1120" dirty="0"/>
          </a:p>
        </p:txBody>
      </p:sp>
      <p:sp>
        <p:nvSpPr>
          <p:cNvPr id="25" name="Shape 23"/>
          <p:cNvSpPr/>
          <p:nvPr/>
        </p:nvSpPr>
        <p:spPr>
          <a:xfrm>
            <a:off x="5943600" y="4206240"/>
            <a:ext cx="320040" cy="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6309360" y="3794760"/>
            <a:ext cx="1508760" cy="822960"/>
          </a:xfrm>
          <a:prstGeom prst="roundRect">
            <a:avLst/>
          </a:prstGeom>
          <a:solidFill>
            <a:srgbClr val="EEF2F5"/>
          </a:solidFill>
          <a:ln w="12700">
            <a:solidFill>
              <a:srgbClr val="CBD5D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0" y="4014216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7212B"/>
                </a:solidFill>
              </a:rPr>
              <a:t>Натурная эксплуатация</a:t>
            </a:r>
            <a:endParaRPr lang="en-US" sz="1120" dirty="0"/>
          </a:p>
        </p:txBody>
      </p:sp>
      <p:sp>
        <p:nvSpPr>
          <p:cNvPr id="28" name="Shape 26"/>
          <p:cNvSpPr/>
          <p:nvPr/>
        </p:nvSpPr>
        <p:spPr>
          <a:xfrm>
            <a:off x="7818120" y="4206240"/>
            <a:ext cx="320040" cy="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8183880" y="3794760"/>
            <a:ext cx="1508760" cy="822960"/>
          </a:xfrm>
          <a:prstGeom prst="roundRect">
            <a:avLst/>
          </a:prstGeom>
          <a:solidFill>
            <a:srgbClr val="EEF2F5"/>
          </a:solidFill>
          <a:ln w="12700">
            <a:solidFill>
              <a:srgbClr val="CBD5DC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275320" y="4014216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7212B"/>
                </a:solidFill>
              </a:rPr>
              <a:t>Расчёт эффекта</a:t>
            </a:r>
            <a:endParaRPr lang="en-US" sz="1120" dirty="0"/>
          </a:p>
        </p:txBody>
      </p:sp>
      <p:sp>
        <p:nvSpPr>
          <p:cNvPr id="31" name="Shape 29"/>
          <p:cNvSpPr/>
          <p:nvPr/>
        </p:nvSpPr>
        <p:spPr>
          <a:xfrm>
            <a:off x="9692640" y="4206240"/>
            <a:ext cx="320040" cy="0"/>
          </a:xfrm>
          <a:prstGeom prst="line">
            <a:avLst/>
          </a:prstGeom>
          <a:noFill/>
          <a:ln w="25400">
            <a:solidFill>
              <a:srgbClr val="5B6670"/>
            </a:solidFill>
            <a:prstDash val="solid"/>
            <a:headEnd type="none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10058400" y="3794760"/>
            <a:ext cx="1508760" cy="822960"/>
          </a:xfrm>
          <a:prstGeom prst="roundRect">
            <a:avLst/>
          </a:prstGeom>
          <a:solidFill>
            <a:srgbClr val="EEF2F5"/>
          </a:solidFill>
          <a:ln w="12700">
            <a:solidFill>
              <a:srgbClr val="CBD5DC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10149840" y="4014216"/>
            <a:ext cx="1325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17212B"/>
                </a:solidFill>
              </a:rPr>
              <a:t>Решение о серии</a:t>
            </a:r>
            <a:endParaRPr lang="en-US" sz="1120" dirty="0"/>
          </a:p>
        </p:txBody>
      </p:sp>
      <p:sp>
        <p:nvSpPr>
          <p:cNvPr id="34" name="Text 32"/>
          <p:cNvSpPr/>
          <p:nvPr/>
        </p:nvSpPr>
        <p:spPr>
          <a:xfrm>
            <a:off x="914400" y="5212080"/>
            <a:ext cx="10241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A34D4D"/>
                </a:solidFill>
              </a:rPr>
              <a:t>Все заявленные технические и экономические эффекты должны подтверждаться протоколами испытаний и расчётами.</a:t>
            </a:r>
            <a:endParaRPr lang="en-US" sz="15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Стабилизация грунтов и транспортная инфраструктура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Материаловедение инфраструктуры — отдельный резерв эффективности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685800" y="1417320"/>
            <a:ext cx="5669280" cy="43891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Повышение несущей способности оснований дорог и промышленных площадок.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Снижение объёма замены грунтов и подвоза инертных материалов.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Сокращение сроков строительства и ремонта при подтверждённой технологии.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Повышение устойчивости к сезонным и климатическим деформациям.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Возможное снижение углеродоёмкости жизненного цикла — только после расчётного подтверждения.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6812280" y="1463040"/>
            <a:ext cx="4389120" cy="4023360"/>
          </a:xfrm>
          <a:prstGeom prst="roundRect">
            <a:avLst/>
          </a:prstGeom>
          <a:solidFill>
            <a:srgbClr val="E9EFE8"/>
          </a:solidFill>
          <a:ln w="12700">
            <a:solidFill>
              <a:srgbClr val="C8D8C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223760" y="178308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48F5B"/>
                </a:solidFill>
              </a:rPr>
              <a:t>Транспортное применение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0" y="2331720"/>
            <a:ext cx="3383280" cy="2057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17212B"/>
                </a:solidFill>
              </a:rPr>
              <a:t>• автомобильные дороги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7212B"/>
                </a:solidFill>
              </a:rPr>
              <a:t>• железнодорожные основания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7212B"/>
                </a:solidFill>
              </a:rPr>
              <a:t>• временная инфраструктура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7212B"/>
                </a:solidFill>
              </a:rPr>
              <a:t>• аэродромные и промышленные площадки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7212B"/>
                </a:solidFill>
              </a:rPr>
              <a:t>• сложные геологические условия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223760" y="4645152"/>
            <a:ext cx="3566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7324D"/>
                </a:solidFill>
              </a:rPr>
              <a:t>Критерий допуска: инженерная валидация + стоимость жизненного цикла + соответствие нормативам.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Устойчивость транспортной системы и технологии двойного назначения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566928" y="932688"/>
            <a:ext cx="10698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Гражданская промышленная база должна сохранять работоспособность при повышенной нагрузке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85800" y="1417320"/>
            <a:ext cx="338328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85800" y="1417320"/>
            <a:ext cx="73152" cy="1463040"/>
          </a:xfrm>
          <a:prstGeom prst="rect">
            <a:avLst/>
          </a:prstGeom>
          <a:solidFill>
            <a:srgbClr val="2F6B9A"/>
          </a:solidFill>
          <a:ln w="12700">
            <a:solidFill>
              <a:srgbClr val="2F6B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563624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Устойчивость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886968" y="1911096"/>
            <a:ext cx="3072384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Материалы с повышенным ресурсом, ремонтопригодностью и работой в экстремальных условиях.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389120" y="1417320"/>
            <a:ext cx="338328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89120" y="1417320"/>
            <a:ext cx="73152" cy="1463040"/>
          </a:xfrm>
          <a:prstGeom prst="rect">
            <a:avLst/>
          </a:prstGeom>
          <a:solidFill>
            <a:srgbClr val="2F7D78"/>
          </a:solidFill>
          <a:ln w="12700">
            <a:solidFill>
              <a:srgbClr val="2F7D7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0288" y="1563624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Ресурсная независимость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90288" y="1911096"/>
            <a:ext cx="3072384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Отечественные материалы, сырьё, технологии производства и испытательная база.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8092440" y="1417320"/>
            <a:ext cx="3383280" cy="146304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12700">
            <a:solidFill>
              <a:srgbClr val="D8E0E6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92440" y="1417320"/>
            <a:ext cx="73152" cy="1463040"/>
          </a:xfrm>
          <a:prstGeom prst="rect">
            <a:avLst/>
          </a:prstGeom>
          <a:solidFill>
            <a:srgbClr val="B8842D"/>
          </a:solidFill>
          <a:ln w="12700">
            <a:solidFill>
              <a:srgbClr val="B8842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93608" y="1563624"/>
            <a:ext cx="3063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732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Восстановление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8293608" y="1911096"/>
            <a:ext cx="3072384" cy="8412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1721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Быстрое восстановление транспортной инфраструктуры при авариях и чрезвычайных ситуациях.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85800" y="333756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7324D"/>
                </a:solidFill>
              </a:rPr>
              <a:t>Государственный принцип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85800" y="3730752"/>
            <a:ext cx="10698480" cy="1005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17212B"/>
                </a:solidFill>
              </a:rPr>
              <a:t>Конкретные специальные и оборонные применения определяются только уполномоченными государственными заказчиками в рамках действующего законодательства, режимов допуска и установленных процедур.</a:t>
            </a:r>
            <a:endParaRPr lang="en-US" sz="1900" dirty="0"/>
          </a:p>
        </p:txBody>
      </p:sp>
      <p:sp>
        <p:nvSpPr>
          <p:cNvPr id="18" name="Shape 16"/>
          <p:cNvSpPr/>
          <p:nvPr/>
        </p:nvSpPr>
        <p:spPr>
          <a:xfrm>
            <a:off x="1691640" y="5212080"/>
            <a:ext cx="8778240" cy="640080"/>
          </a:xfrm>
          <a:prstGeom prst="roundRect">
            <a:avLst/>
          </a:prstGeom>
          <a:solidFill>
            <a:srgbClr val="F2ECE0"/>
          </a:solidFill>
          <a:ln w="12700">
            <a:solidFill>
              <a:srgbClr val="DECFA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965960" y="5404104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B8842D"/>
                </a:solidFill>
              </a:rPr>
              <a:t>Фокус инициативы: устойчивость гражданской транспортной и промышленной базы.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841480" y="6519672"/>
            <a:ext cx="18288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5B6670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ЭКВИЛИБРИУМ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Материаловедение и транспорт</dc:title>
  <dc:subject>ЭКВИЛИБРИУМ — Материаловедение и транспорт</dc:subject>
  <dc:creator>OpenAI</dc:creator>
  <cp:lastModifiedBy>OpenAI</cp:lastModifiedBy>
  <cp:revision>1</cp:revision>
  <dcterms:created xsi:type="dcterms:W3CDTF">2026-08-24T19:53:28Z</dcterms:created>
  <dcterms:modified xsi:type="dcterms:W3CDTF">2026-08-24T19:53:28Z</dcterms:modified>
</cp:coreProperties>
</file>