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f54bbd22ffc46dd" /><Relationship Type="http://schemas.openxmlformats.org/officeDocument/2006/relationships/extended-properties" Target="/docProps/app.xml" Id="Rb7b43602f71f4c8c" /><Relationship Type="http://schemas.openxmlformats.org/officeDocument/2006/relationships/officeDocument" Target="/ppt/presentation.xml" Id="R3c41d1c2dfbc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4d2c9f52345cb"/>
  </p:sldMasterIdLst>
  <p:notesMasterIdLst>
    <p:notesMasterId xmlns:r="http://schemas.openxmlformats.org/officeDocument/2006/relationships" r:id="R1a1090b7f9c34d17"/>
  </p:notesMasterIdLst>
  <p:sldIdLst>
    <p:sldId xmlns:r="http://schemas.openxmlformats.org/officeDocument/2006/relationships" id="256" r:id="Rec01ea9ac96c41be"/>
    <p:sldId xmlns:r="http://schemas.openxmlformats.org/officeDocument/2006/relationships" id="257" r:id="R285cfb1b06854989"/>
    <p:sldId xmlns:r="http://schemas.openxmlformats.org/officeDocument/2006/relationships" id="258" r:id="R1a6dcc97dbbf4ac1"/>
    <p:sldId xmlns:r="http://schemas.openxmlformats.org/officeDocument/2006/relationships" id="259" r:id="Rff3f66d3bc7e4d9d"/>
    <p:sldId xmlns:r="http://schemas.openxmlformats.org/officeDocument/2006/relationships" id="260" r:id="R2737933dac6044e1"/>
    <p:sldId xmlns:r="http://schemas.openxmlformats.org/officeDocument/2006/relationships" id="261" r:id="R567b9df3ce7b4bc1"/>
    <p:sldId xmlns:r="http://schemas.openxmlformats.org/officeDocument/2006/relationships" id="262" r:id="R87608f9f130b4f0f"/>
    <p:sldId xmlns:r="http://schemas.openxmlformats.org/officeDocument/2006/relationships" id="263" r:id="R69ea703c75c646bb"/>
    <p:sldId xmlns:r="http://schemas.openxmlformats.org/officeDocument/2006/relationships" id="264" r:id="Rfcbc09918c504edf"/>
    <p:sldId xmlns:r="http://schemas.openxmlformats.org/officeDocument/2006/relationships" id="265" r:id="R9212206304e24527"/>
    <p:sldId xmlns:r="http://schemas.openxmlformats.org/officeDocument/2006/relationships" id="266" r:id="R3181e8a3ec934d17"/>
    <p:sldId xmlns:r="http://schemas.openxmlformats.org/officeDocument/2006/relationships" id="267" r:id="Rd9195b1597a9434c"/>
    <p:sldId xmlns:r="http://schemas.openxmlformats.org/officeDocument/2006/relationships" id="268" r:id="R8f896ce2273c49ce"/>
    <p:sldId xmlns:r="http://schemas.openxmlformats.org/officeDocument/2006/relationships" id="269" r:id="R23b6bedca914456e"/>
    <p:sldId xmlns:r="http://schemas.openxmlformats.org/officeDocument/2006/relationships" id="270" r:id="Reb58e4ad05844431"/>
    <p:sldId xmlns:r="http://schemas.openxmlformats.org/officeDocument/2006/relationships" id="271" r:id="R17fd4864c2444895"/>
    <p:sldId xmlns:r="http://schemas.openxmlformats.org/officeDocument/2006/relationships" id="272" r:id="R7d8be664d654469e"/>
    <p:sldId xmlns:r="http://schemas.openxmlformats.org/officeDocument/2006/relationships" id="273" r:id="R6ee2a3fd6c0b4117"/>
    <p:sldId xmlns:r="http://schemas.openxmlformats.org/officeDocument/2006/relationships" id="274" r:id="Rc904208e28c44216"/>
    <p:sldId xmlns:r="http://schemas.openxmlformats.org/officeDocument/2006/relationships" id="275" r:id="R78643704475445f9"/>
    <p:sldId xmlns:r="http://schemas.openxmlformats.org/officeDocument/2006/relationships" id="276" r:id="R5cd3e37db14f4dd5"/>
    <p:sldId xmlns:r="http://schemas.openxmlformats.org/officeDocument/2006/relationships" id="277" r:id="Re7026674570a4279"/>
    <p:sldId xmlns:r="http://schemas.openxmlformats.org/officeDocument/2006/relationships" id="278" r:id="R97ba34ed1a9349fc"/>
    <p:sldId xmlns:r="http://schemas.openxmlformats.org/officeDocument/2006/relationships" id="279" r:id="Re62d22abb3c5470c"/>
    <p:sldId xmlns:r="http://schemas.openxmlformats.org/officeDocument/2006/relationships" id="280" r:id="R086c953d2e154a4d"/>
    <p:sldId xmlns:r="http://schemas.openxmlformats.org/officeDocument/2006/relationships" id="281" r:id="Rf3f85864fb334568"/>
    <p:sldId xmlns:r="http://schemas.openxmlformats.org/officeDocument/2006/relationships" id="282" r:id="R2f5b8b8a2d9d44c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2a774c8d42342e6" /><Relationship Type="http://schemas.openxmlformats.org/officeDocument/2006/relationships/slideMaster" Target="/ppt/slideMasters/slideMaster1.xml" Id="R2ad4d2c9f52345cb" /><Relationship Type="http://schemas.openxmlformats.org/officeDocument/2006/relationships/notesMaster" Target="/ppt/notesMasters/notesMaster1.xml" Id="R1a1090b7f9c34d17" /><Relationship Type="http://schemas.openxmlformats.org/officeDocument/2006/relationships/presProps" Target="/ppt/presProps.xml" Id="R7db8ac405a1846d2" /><Relationship Type="http://schemas.openxmlformats.org/officeDocument/2006/relationships/tableStyles" Target="/ppt/tableStyles.xml" Id="Rd2354e6a710b4ced" /><Relationship Type="http://schemas.openxmlformats.org/officeDocument/2006/relationships/slide" Target="/ppt/slides/slide1.xml" Id="Rec01ea9ac96c41be" /><Relationship Type="http://schemas.openxmlformats.org/officeDocument/2006/relationships/slide" Target="/ppt/slides/slide2.xml" Id="R285cfb1b06854989" /><Relationship Type="http://schemas.openxmlformats.org/officeDocument/2006/relationships/slide" Target="/ppt/slides/slide3.xml" Id="R1a6dcc97dbbf4ac1" /><Relationship Type="http://schemas.openxmlformats.org/officeDocument/2006/relationships/slide" Target="/ppt/slides/slide4.xml" Id="Rff3f66d3bc7e4d9d" /><Relationship Type="http://schemas.openxmlformats.org/officeDocument/2006/relationships/slide" Target="/ppt/slides/slide5.xml" Id="R2737933dac6044e1" /><Relationship Type="http://schemas.openxmlformats.org/officeDocument/2006/relationships/slide" Target="/ppt/slides/slide6.xml" Id="R567b9df3ce7b4bc1" /><Relationship Type="http://schemas.openxmlformats.org/officeDocument/2006/relationships/slide" Target="/ppt/slides/slide7.xml" Id="R87608f9f130b4f0f" /><Relationship Type="http://schemas.openxmlformats.org/officeDocument/2006/relationships/slide" Target="/ppt/slides/slide8.xml" Id="R69ea703c75c646bb" /><Relationship Type="http://schemas.openxmlformats.org/officeDocument/2006/relationships/slide" Target="/ppt/slides/slide9.xml" Id="Rfcbc09918c504edf" /><Relationship Type="http://schemas.openxmlformats.org/officeDocument/2006/relationships/slide" Target="/ppt/slides/slide10.xml" Id="R9212206304e24527" /><Relationship Type="http://schemas.openxmlformats.org/officeDocument/2006/relationships/slide" Target="/ppt/slides/slide11.xml" Id="R3181e8a3ec934d17" /><Relationship Type="http://schemas.openxmlformats.org/officeDocument/2006/relationships/slide" Target="/ppt/slides/slide12.xml" Id="Rd9195b1597a9434c" /><Relationship Type="http://schemas.openxmlformats.org/officeDocument/2006/relationships/slide" Target="/ppt/slides/slide13.xml" Id="R8f896ce2273c49ce" /><Relationship Type="http://schemas.openxmlformats.org/officeDocument/2006/relationships/slide" Target="/ppt/slides/slide14.xml" Id="R23b6bedca914456e" /><Relationship Type="http://schemas.openxmlformats.org/officeDocument/2006/relationships/slide" Target="/ppt/slides/slide15.xml" Id="Reb58e4ad05844431" /><Relationship Type="http://schemas.openxmlformats.org/officeDocument/2006/relationships/slide" Target="/ppt/slides/slide16.xml" Id="R17fd4864c2444895" /><Relationship Type="http://schemas.openxmlformats.org/officeDocument/2006/relationships/slide" Target="/ppt/slides/slide17.xml" Id="R7d8be664d654469e" /><Relationship Type="http://schemas.openxmlformats.org/officeDocument/2006/relationships/slide" Target="/ppt/slides/slide18.xml" Id="R6ee2a3fd6c0b4117" /><Relationship Type="http://schemas.openxmlformats.org/officeDocument/2006/relationships/slide" Target="/ppt/slides/slide19.xml" Id="Rc904208e28c44216" /><Relationship Type="http://schemas.openxmlformats.org/officeDocument/2006/relationships/slide" Target="/ppt/slides/slide20.xml" Id="R78643704475445f9" /><Relationship Type="http://schemas.openxmlformats.org/officeDocument/2006/relationships/slide" Target="/ppt/slides/slide21.xml" Id="R5cd3e37db14f4dd5" /><Relationship Type="http://schemas.openxmlformats.org/officeDocument/2006/relationships/slide" Target="/ppt/slides/slide22.xml" Id="Re7026674570a4279" /><Relationship Type="http://schemas.openxmlformats.org/officeDocument/2006/relationships/slide" Target="/ppt/slides/slide23.xml" Id="R97ba34ed1a9349fc" /><Relationship Type="http://schemas.openxmlformats.org/officeDocument/2006/relationships/slide" Target="/ppt/slides/slide24.xml" Id="Re62d22abb3c5470c" /><Relationship Type="http://schemas.openxmlformats.org/officeDocument/2006/relationships/slide" Target="/ppt/slides/slide25.xml" Id="R086c953d2e154a4d" /><Relationship Type="http://schemas.openxmlformats.org/officeDocument/2006/relationships/slide" Target="/ppt/slides/slide26.xml" Id="Rf3f85864fb334568" /><Relationship Type="http://schemas.openxmlformats.org/officeDocument/2006/relationships/slide" Target="/ppt/slides/slide27.xml" Id="R2f5b8b8a2d9d44c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11f19c3628b4b8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White Book Quantum Density">
      <a:dk1>
        <a:srgbClr val="000000"/>
      </a:dk1>
      <a:lt1>
        <a:srgbClr val="FFFFFF"/>
      </a:lt1>
      <a:dk2>
        <a:srgbClr val="0B2545"/>
      </a:dk2>
      <a:lt2>
        <a:srgbClr val="E7EEF2"/>
      </a:lt2>
      <a:accent1>
        <a:srgbClr val="2E74B5"/>
      </a:accent1>
      <a:accent2>
        <a:srgbClr val="1F9D96"/>
      </a:accent2>
      <a:accent3>
        <a:srgbClr val="C6A15B"/>
      </a:accent3>
      <a:accent4>
        <a:srgbClr val="3A7F68"/>
      </a:accent4>
      <a:accent5>
        <a:srgbClr val="0B2545"/>
      </a:accent5>
      <a:accent6>
        <a:srgbClr val="A44A42"/>
      </a:accent6>
      <a:hlink>
        <a:srgbClr val="2E74B5"/>
      </a:hlink>
      <a:folHlink>
        <a:srgbClr val="1F9D9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White Book Quantum Density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3539037a50b4ee8" /><Relationship Type="http://schemas.openxmlformats.org/officeDocument/2006/relationships/notesMaster" Target="/ppt/notesMasters/notesMaster1.xml" Id="R703d535c7f0b410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9f7021d7c804150" /><Relationship Type="http://schemas.openxmlformats.org/officeDocument/2006/relationships/notesMaster" Target="/ppt/notesMasters/notesMaster1.xml" Id="R561470c5ddad4b1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efad57b19474bca" /><Relationship Type="http://schemas.openxmlformats.org/officeDocument/2006/relationships/notesMaster" Target="/ppt/notesMasters/notesMaster1.xml" Id="R1d680045bc314aa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0b44dc05a6a4e89" /><Relationship Type="http://schemas.openxmlformats.org/officeDocument/2006/relationships/notesMaster" Target="/ppt/notesMasters/notesMaster1.xml" Id="R49b618f3b6ee484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b0ce0cf865b40e8" /><Relationship Type="http://schemas.openxmlformats.org/officeDocument/2006/relationships/notesMaster" Target="/ppt/notesMasters/notesMaster1.xml" Id="R99ada336c7ab430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ecde84c440d4ca9" /><Relationship Type="http://schemas.openxmlformats.org/officeDocument/2006/relationships/notesMaster" Target="/ppt/notesMasters/notesMaster1.xml" Id="R164229974e6147d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7672fd90e324794" /><Relationship Type="http://schemas.openxmlformats.org/officeDocument/2006/relationships/notesMaster" Target="/ppt/notesMasters/notesMaster1.xml" Id="Rb875d4362f1f42a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5bdf12933a84a43" /><Relationship Type="http://schemas.openxmlformats.org/officeDocument/2006/relationships/notesMaster" Target="/ppt/notesMasters/notesMaster1.xml" Id="Rf0d4d91f5d0d430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fceaa09a36744c9" /><Relationship Type="http://schemas.openxmlformats.org/officeDocument/2006/relationships/notesMaster" Target="/ppt/notesMasters/notesMaster1.xml" Id="Rc86285f02bae421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37cf19ce5a74fdf" /><Relationship Type="http://schemas.openxmlformats.org/officeDocument/2006/relationships/notesMaster" Target="/ppt/notesMasters/notesMaster1.xml" Id="R4099ae9a137d4ab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04018b86dbb40d4" /><Relationship Type="http://schemas.openxmlformats.org/officeDocument/2006/relationships/notesMaster" Target="/ppt/notesMasters/notesMaster1.xml" Id="Rf880982a8738429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1b574cd6729412a" /><Relationship Type="http://schemas.openxmlformats.org/officeDocument/2006/relationships/notesMaster" Target="/ppt/notesMasters/notesMaster1.xml" Id="R071b19faadf749c9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a3dfc98a8dc4eec" /><Relationship Type="http://schemas.openxmlformats.org/officeDocument/2006/relationships/notesMaster" Target="/ppt/notesMasters/notesMaster1.xml" Id="R21eb63c5bb9b447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55fc34d9d2b4814" /><Relationship Type="http://schemas.openxmlformats.org/officeDocument/2006/relationships/notesMaster" Target="/ppt/notesMasters/notesMaster1.xml" Id="R9ffa32c4d51549d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f2d86c2c345549a0" /><Relationship Type="http://schemas.openxmlformats.org/officeDocument/2006/relationships/notesMaster" Target="/ppt/notesMasters/notesMaster1.xml" Id="R7d5fef2240fd4c65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21b98e6c7e5e49bb" /><Relationship Type="http://schemas.openxmlformats.org/officeDocument/2006/relationships/notesMaster" Target="/ppt/notesMasters/notesMaster1.xml" Id="R7227de03d0c0481a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00921bccd794538" /><Relationship Type="http://schemas.openxmlformats.org/officeDocument/2006/relationships/notesMaster" Target="/ppt/notesMasters/notesMaster1.xml" Id="Rf8239b2c0f694ca4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9fde0b0a742f4b0a" /><Relationship Type="http://schemas.openxmlformats.org/officeDocument/2006/relationships/notesMaster" Target="/ppt/notesMasters/notesMaster1.xml" Id="Rcb544fdba1794642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fe67529eed64314" /><Relationship Type="http://schemas.openxmlformats.org/officeDocument/2006/relationships/notesMaster" Target="/ppt/notesMasters/notesMaster1.xml" Id="Rbf498b482e684dc5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d5a3b09090d04171" /><Relationship Type="http://schemas.openxmlformats.org/officeDocument/2006/relationships/notesMaster" Target="/ppt/notesMasters/notesMaster1.xml" Id="R2a7b8718fcdb487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9c81f6eb3c24397" /><Relationship Type="http://schemas.openxmlformats.org/officeDocument/2006/relationships/notesMaster" Target="/ppt/notesMasters/notesMaster1.xml" Id="R1dc0afb927d94dd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69864e0b36245b6" /><Relationship Type="http://schemas.openxmlformats.org/officeDocument/2006/relationships/notesMaster" Target="/ppt/notesMasters/notesMaster1.xml" Id="Re3ccc108dc3a431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1b2464ceb6e491e" /><Relationship Type="http://schemas.openxmlformats.org/officeDocument/2006/relationships/notesMaster" Target="/ppt/notesMasters/notesMaster1.xml" Id="R88dfea0b66d0487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e30966be1c74629" /><Relationship Type="http://schemas.openxmlformats.org/officeDocument/2006/relationships/notesMaster" Target="/ppt/notesMasters/notesMaster1.xml" Id="R7a96d269e1f5483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771e0b6c70c4141" /><Relationship Type="http://schemas.openxmlformats.org/officeDocument/2006/relationships/notesMaster" Target="/ppt/notesMasters/notesMaster1.xml" Id="Rd7ce694e49114a9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dc0b78ae8894b17" /><Relationship Type="http://schemas.openxmlformats.org/officeDocument/2006/relationships/notesMaster" Target="/ppt/notesMasters/notesMaster1.xml" Id="Rce849f9d310b405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d314c284f604b5a" /><Relationship Type="http://schemas.openxmlformats.org/officeDocument/2006/relationships/notesMaster" Target="/ppt/notesMasters/notesMaster1.xml" Id="Rbd18862f15c1484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Hero asset: OpenAI ImageGen, generated in the current conversation and used only on this slide.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https://jcgm.bipm.org/vim/en/2.26.html</a:t>
            </a:r>
          </a:p>
          <a:p xmlns:a="http://schemas.openxmlformats.org/drawingml/2006/main">
            <a:r>
              <a:t>- https://www.bipm.org/documents/20126/2071204/JCGM_GUM-1.pdf/74e7aa56-2403-7037-f975-cd6b555b80e6</a:t>
            </a:r>
          </a:p>
          <a:p xmlns:a="http://schemas.openxmlformats.org/drawingml/2006/main">
            <a:r>
              <a:t>- https://www.bipm.org/documents/20126/2071204/JCGM_100_2008_E.pdf/cb0ef43f-baa5-11cf-3f85-4dcd86f77bd6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https://jcgm.bipm.org/vim/en/2.41.html</a:t>
            </a:r>
          </a:p>
          <a:p xmlns:a="http://schemas.openxmlformats.org/drawingml/2006/main">
            <a:r>
              <a:t>- https://www.bipm.org/documents/20126/41483022/SI-Brochure-9-EN.pdf</a:t>
            </a:r>
          </a:p>
          <a:p xmlns:a="http://schemas.openxmlformats.org/drawingml/2006/main">
            <a:r>
              <a:t>- https://www.bipm.org/en/cipm-mra</a:t>
            </a:r>
          </a:p>
          <a:p xmlns:a="http://schemas.openxmlformats.org/drawingml/2006/main">
            <a:r>
              <a:t>- https://ilac.org/publications-and-resources/ilac-policy-series/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https://jcgm.bipm.org/vim/en/2.26.html</a:t>
            </a:r>
          </a:p>
          <a:p xmlns:a="http://schemas.openxmlformats.org/drawingml/2006/main">
            <a:r>
              <a:t>- https://jcgm.bipm.org/vim/en/2.41.html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E0–E4 is an internal project evidence scale.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model-coordinate distinction is project synthesis grounded in the VIM definition of quantity dimension.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/workspace/scratch/2f7f600de1f9/whitebook_build/source_extract.json</a:t>
            </a:r>
          </a:p>
          <a:p xmlns:a="http://schemas.openxmlformats.org/drawingml/2006/main">
            <a:r>
              <a:t>- Internal: /workspace/scratch/2f7f600de1f9/whitebook_build/registry_analysis.json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https://www.nist.gov/pml/quantum-measurement</a:t>
            </a:r>
          </a:p>
          <a:p xmlns:a="http://schemas.openxmlformats.org/drawingml/2006/main">
            <a:r>
              <a:t>- https://www.nist.gov/pml/time-and-frequency-division/neutral-atom-optical-clocks</a:t>
            </a:r>
          </a:p>
          <a:p xmlns:a="http://schemas.openxmlformats.org/drawingml/2006/main">
            <a:r>
              <a:t>- https://www.bipm.org/documents/20126/41483022/SI-Brochure-9-EN.pdf</a:t>
            </a:r>
          </a:p>
          <a:p xmlns:a="http://schemas.openxmlformats.org/drawingml/2006/main">
            <a:r>
              <a:t>- Internal: White Book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https://jcgm.bipm.org/vim/en/2.1.html</a:t>
            </a:r>
          </a:p>
          <a:p xmlns:a="http://schemas.openxmlformats.org/drawingml/2006/main">
            <a:r>
              <a:t>- https://jcgm.bipm.org/vim/en/2.26.html</a:t>
            </a:r>
          </a:p>
          <a:p xmlns:a="http://schemas.openxmlformats.org/drawingml/2006/main">
            <a:r>
              <a:t>- https://jcgm.bipm.org/vim/en/2.41.html</a:t>
            </a:r>
          </a:p>
          <a:p xmlns:a="http://schemas.openxmlformats.org/drawingml/2006/main">
            <a:r>
              <a:t>- Internal: White Book project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https://jcgm.bipm.org/vim/en/2.1.html</a:t>
            </a:r>
          </a:p>
          <a:p xmlns:a="http://schemas.openxmlformats.org/drawingml/2006/main">
            <a:r>
              <a:t>- Internal: BIOC tag syntax is a project proposal, not an external standard.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https://www.bipm.org/documents/20126/2071204/JCGM_GUM_6_2020.pdf/d4e77d99-3870-0908-ff37-c1b6a230a337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Internal: dynamic biosphere state-space model is a project hypothesis/model.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https://jcgm.bipm.org/vim/en/2.26.html</a:t>
            </a:r>
          </a:p>
          <a:p xmlns:a="http://schemas.openxmlformats.org/drawingml/2006/main">
            <a:r>
              <a:t>- https://www.bipm.org/documents/20126/2071204/JCGM_GUM_6_2020.pdf/d4e77d99-3870-0908-ff37-c1b6a230a337</a:t>
            </a:r>
          </a:p>
          <a:p xmlns:a="http://schemas.openxmlformats.org/drawingml/2006/main">
            <a:r>
              <a:t>- Internal: forecast horizons and controls are project proposals.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https://jcgm.bipm.org/vim/en/2.1.html</a:t>
            </a:r>
          </a:p>
          <a:p xmlns:a="http://schemas.openxmlformats.org/drawingml/2006/main">
            <a:r>
              <a:t>- https://jcgm.bipm.org/vim/en/2.26.html</a:t>
            </a:r>
          </a:p>
          <a:p xmlns:a="http://schemas.openxmlformats.org/drawingml/2006/main">
            <a:r>
              <a:t>- https://jcgm.bipm.org/vim/en/2.41.html</a:t>
            </a:r>
          </a:p>
          <a:p xmlns:a="http://schemas.openxmlformats.org/drawingml/2006/main">
            <a:r>
              <a:t>- https://www.lawofone.info/c/Densities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/workspace/scratch/2f7f600de1f9/whitebook_build/source_extract.json</a:t>
            </a:r>
          </a:p>
          <a:p xmlns:a="http://schemas.openxmlformats.org/drawingml/2006/main">
            <a:r>
              <a:t>- Internal: project construction and human-gate synthesis.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https://gallica.bnf.fr/ark:/12148/bd6t5750345t</a:t>
            </a:r>
          </a:p>
          <a:p xmlns:a="http://schemas.openxmlformats.org/drawingml/2006/main">
            <a:r>
              <a:t>- https://catalogue.bnf.fr/ark:/12148/cb31285772h</a:t>
            </a:r>
          </a:p>
          <a:p xmlns:a="http://schemas.openxmlformats.org/drawingml/2006/main">
            <a:r>
              <a:t>- https://archive.org/details/archeometre/SaintYvesDAlveydre-LArcheometre%5B1911-FR%5D</a:t>
            </a:r>
          </a:p>
          <a:p xmlns:a="http://schemas.openxmlformats.org/drawingml/2006/main">
            <a:r>
              <a:t>- https://archive.org/download/archeometre/SaintYvesDAlveydre-LArcheometre%5B1911-FR%5D_text.pdf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Dating note: BnF catalogue gives [s.d.]; the facsimile contains a 1911 preface. The deck therefore labels it a posthumous 1911 edition.</a:t>
            </a:r>
          </a:p>
          <a:p xmlns:a="http://schemas.openxmlformats.org/drawingml/2006/main">
            <a:r>
              <a:t>Cosmorhythmology is used here as a project-authored term at E0/E1, not as an external scientific discipline.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https://archive.org/details/kybalionstudyofh00init</a:t>
            </a:r>
          </a:p>
          <a:p xmlns:a="http://schemas.openxmlformats.org/drawingml/2006/main">
            <a:r>
              <a:t>- https://archive.org/stream/kybalionstudyofh00init/kybalionstudyofh00init_djvu.txt</a:t>
            </a:r>
          </a:p>
          <a:p xmlns:a="http://schemas.openxmlformats.org/drawingml/2006/main">
            <a:r>
              <a:t>- https://catalog.hathitrust.org/Record/009777032</a:t>
            </a:r>
          </a:p>
          <a:p xmlns:a="http://schemas.openxmlformats.org/drawingml/2006/main">
            <a:r>
              <a:t>- https://archive.org/download/kybalionstudyofh00thre/kybalionstudyofh00thre.pdf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The 1908 work is attributed on the title page to the anonymous 'Three Initiates'; the deck does not attribute factual authorship to Hermes.</a:t>
            </a:r>
          </a:p>
          <a:p xmlns:a="http://schemas.openxmlformats.org/drawingml/2006/main">
            <a:r>
              <a:t>The seven-principle crosswalk is a project interpretation. It does not claim seven physical laws.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https://www.un.org/en/about-us/universal-declaration-of-human-rights</a:t>
            </a:r>
          </a:p>
          <a:p xmlns:a="http://schemas.openxmlformats.org/drawingml/2006/main">
            <a:r>
              <a:t>- https://unesdoc.unesco.org/ark:/48223/pf0000381137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Human-in-the-biosphere framing is project synthesis; it rejects exploitative anthropocentrism and preserves the rights of future generations.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GKEY, its eight keys, typed address syntax, and mapping to G0–G8/ORION are project synthesis at E0/E1.</a:t>
            </a:r>
          </a:p>
          <a:p xmlns:a="http://schemas.openxmlformats.org/drawingml/2006/main">
            <a:r>
              <a:t>The term is symbolic navigation only; it does not describe physical portals or astronomical coordinates.</a:t>
            </a:r>
          </a:p>
          <a:p xmlns:a="http://schemas.openxmlformats.org/drawingml/2006/main">
            <a:r>
              <a:t>Canonical evidence scale: E0 symbol/image; E1 hypothesis/model; E2 observation/pilot; E3 independent verification; E4 validated result. Protocol and decision remain governance gates, not evidence levels.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Roadmap timing and gates are project proposals.</a:t>
            </a:r>
          </a:p>
          <a:p xmlns:a="http://schemas.openxmlformats.org/drawingml/2006/main">
            <a:r>
              <a:t>E4 is not assigned by calendar; it requires independent reproducibility, regardless of the 36-month horizon.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https://www.iso.org/standard/66912.html</a:t>
            </a:r>
          </a:p>
          <a:p xmlns:a="http://schemas.openxmlformats.org/drawingml/2006/main">
            <a:r>
              <a:t>- https://ilac.org/publications-and-resources/ilac-policy-series/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No external sources; project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Recommended decision: authorize a 90-day design phase only; procurement and scale-up remain gated.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https://www.nist.gov/pml/special-publication-811/nist-guide-si-chapter-8</a:t>
            </a:r>
          </a:p>
          <a:p xmlns:a="http://schemas.openxmlformats.org/drawingml/2006/main">
            <a:r>
              <a:t>- https://jcgm.bipm.org/vim/en/1.7.html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https://www.nist.gov/pml/special-publication-811/nist-guide-si-chapter-8</a:t>
            </a:r>
          </a:p>
          <a:p xmlns:a="http://schemas.openxmlformats.org/drawingml/2006/main">
            <a:r>
              <a:t>- https://jcgm.bipm.org/vim/en/1.7.html</a:t>
            </a:r>
          </a:p>
          <a:p xmlns:a="http://schemas.openxmlformats.org/drawingml/2006/main">
            <a:r>
              <a:t>- https://www.bipm.org/documents/20126/2071204/JCGM_100_2008_E.pdf/cb0ef43f-baa5-11cf-3f85-4dcd86f77bd6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https://www.bipm.org/documents/20126/41483022/SI-Brochure-9-EN.pdf</a:t>
            </a:r>
          </a:p>
          <a:p xmlns:a="http://schemas.openxmlformats.org/drawingml/2006/main">
            <a:r>
              <a:t>- https://www.nist.gov/pml/special-publication-330/sp-330-section-2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[Presenter notes]</a:t>
            </a:r>
          </a:p>
          <a:p xmlns:a="http://schemas.openxmlformats.org/drawingml/2006/main">
            <a:r>
              <a:t>Information-density formulas are project definitions, not SI quantities.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https://jcgm.bipm.org/vim/en/1.7.html</a:t>
            </a:r>
          </a:p>
          <a:p xmlns:a="http://schemas.openxmlformats.org/drawingml/2006/main">
            <a:r>
              <a:t>- https://lawoftime.org/history/</a:t>
            </a:r>
          </a:p>
          <a:p xmlns:a="http://schemas.openxmlformats.org/drawingml/2006/main">
            <a:r>
              <a:t>- https://www.lawoftime.org/lawoftime/intro-to-the-synchronic-order.html</a:t>
            </a:r>
          </a:p>
          <a:p xmlns:a="http://schemas.openxmlformats.org/drawingml/2006/main">
            <a:r>
              <a:t>- https://www.lawoftime.org/pdfs/260-Postulates-of-the-Dynamics-of-Time.pdf?dl=1</a:t>
            </a:r>
          </a:p>
          <a:p xmlns:a="http://schemas.openxmlformats.org/drawingml/2006/main">
            <a:r>
              <a:t>- https://www.lawofone.info/c/Densities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https://jcgm.bipm.org/vim/en/2.1.html</a:t>
            </a:r>
          </a:p>
          <a:p xmlns:a="http://schemas.openxmlformats.org/drawingml/2006/main">
            <a:r>
              <a:t>- https://www.bipm.org/documents/20126/2071204/JCGM_GUM_6_2020.pdf/d4e77d99-3870-0908-ff37-c1b6a230a337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https://www.nist.gov/quantum-information-science</a:t>
            </a:r>
          </a:p>
          <a:p xmlns:a="http://schemas.openxmlformats.org/drawingml/2006/main">
            <a:r>
              <a:t>- https://www.nist.gov/pml/quantum-measurement</a:t>
            </a:r>
          </a:p>
          <a:p xmlns:a="http://schemas.openxmlformats.org/drawingml/2006/main">
            <a:r>
              <a:t>- https://www.nist.gov/publications/quantum-enhanced-sensing-displacements-and-electric-fields-large-trapped-ion-crystals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f6302e905442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75a8a4dccef40e9" /><Relationship Type="http://schemas.openxmlformats.org/officeDocument/2006/relationships/slideLayout" Target="/ppt/slideLayouts/slideLayout1.xml" Id="R019e24ccc5a5404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e24ccc5a5404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White Book Quantum Density">
      <a:dk1>
        <a:srgbClr val="000000"/>
      </a:dk1>
      <a:lt1>
        <a:srgbClr val="FFFFFF"/>
      </a:lt1>
      <a:dk2>
        <a:srgbClr val="0B2545"/>
      </a:dk2>
      <a:lt2>
        <a:srgbClr val="E7EEF2"/>
      </a:lt2>
      <a:accent1>
        <a:srgbClr val="2E74B5"/>
      </a:accent1>
      <a:accent2>
        <a:srgbClr val="1F9D96"/>
      </a:accent2>
      <a:accent3>
        <a:srgbClr val="C6A15B"/>
      </a:accent3>
      <a:accent4>
        <a:srgbClr val="3A7F68"/>
      </a:accent4>
      <a:accent5>
        <a:srgbClr val="0B2545"/>
      </a:accent5>
      <a:accent6>
        <a:srgbClr val="A44A42"/>
      </a:accent6>
      <a:hlink>
        <a:srgbClr val="2E74B5"/>
      </a:hlink>
      <a:folHlink>
        <a:srgbClr val="1F9D9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White Book Quantum Density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0ba62dac441a" /><Relationship Type="http://schemas.openxmlformats.org/officeDocument/2006/relationships/image" Target="/ppt/media/image.png" Id="Rb30839beec534da2" /><Relationship Type="http://schemas.openxmlformats.org/officeDocument/2006/relationships/notesSlide" Target="/ppt/notesSlides/notesSlide1.xml" Id="Rf01adb966fd64af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adaac82c3463d" /><Relationship Type="http://schemas.openxmlformats.org/officeDocument/2006/relationships/notesSlide" Target="/ppt/notesSlides/notesSlide10.xml" Id="R8d21379a0cd749f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17507366e426f" /><Relationship Type="http://schemas.openxmlformats.org/officeDocument/2006/relationships/notesSlide" Target="/ppt/notesSlides/notesSlide11.xml" Id="Rc83691529fd04c3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250366cc40b3" /><Relationship Type="http://schemas.openxmlformats.org/officeDocument/2006/relationships/notesSlide" Target="/ppt/notesSlides/notesSlide12.xml" Id="Re2de3d1f7ff349b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a7928c604bf6" /><Relationship Type="http://schemas.openxmlformats.org/officeDocument/2006/relationships/notesSlide" Target="/ppt/notesSlides/notesSlide13.xml" Id="R063b3540b2f04b5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8db1c22854133" /><Relationship Type="http://schemas.openxmlformats.org/officeDocument/2006/relationships/notesSlide" Target="/ppt/notesSlides/notesSlide14.xml" Id="R791cc2cc32904f2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ca72bfc3546f1" /><Relationship Type="http://schemas.openxmlformats.org/officeDocument/2006/relationships/notesSlide" Target="/ppt/notesSlides/notesSlide15.xml" Id="Rf7eac4b9062949f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d3fbcc294cb8" /><Relationship Type="http://schemas.openxmlformats.org/officeDocument/2006/relationships/notesSlide" Target="/ppt/notesSlides/notesSlide16.xml" Id="Rcfcb3c76655e49e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2b0e8614a4680" /><Relationship Type="http://schemas.openxmlformats.org/officeDocument/2006/relationships/notesSlide" Target="/ppt/notesSlides/notesSlide17.xml" Id="Rba0d30d2f449468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cfb437154343" /><Relationship Type="http://schemas.openxmlformats.org/officeDocument/2006/relationships/notesSlide" Target="/ppt/notesSlides/notesSlide18.xml" Id="R512dc86059d74ce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dbe341414511" /><Relationship Type="http://schemas.openxmlformats.org/officeDocument/2006/relationships/notesSlide" Target="/ppt/notesSlides/notesSlide19.xml" Id="R6d68fdb950404b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e3ce619924498" /><Relationship Type="http://schemas.openxmlformats.org/officeDocument/2006/relationships/notesSlide" Target="/ppt/notesSlides/notesSlide2.xml" Id="R444c7fdabe1b41a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1463c50814f63" /><Relationship Type="http://schemas.openxmlformats.org/officeDocument/2006/relationships/notesSlide" Target="/ppt/notesSlides/notesSlide20.xml" Id="R8093aae2ddb3434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4cf95ba1242fb" /><Relationship Type="http://schemas.openxmlformats.org/officeDocument/2006/relationships/notesSlide" Target="/ppt/notesSlides/notesSlide21.xml" Id="Rc25e1bbc0d4a485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93ce710a4a33" /><Relationship Type="http://schemas.openxmlformats.org/officeDocument/2006/relationships/notesSlide" Target="/ppt/notesSlides/notesSlide22.xml" Id="Rcdeb7886e6a743b9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20b6570d4304" /><Relationship Type="http://schemas.openxmlformats.org/officeDocument/2006/relationships/notesSlide" Target="/ppt/notesSlides/notesSlide23.xml" Id="R8509017b35a04860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945325f7f48db" /><Relationship Type="http://schemas.openxmlformats.org/officeDocument/2006/relationships/notesSlide" Target="/ppt/notesSlides/notesSlide24.xml" Id="Rb96c49fe2ecc46be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bcc1843d94450" /><Relationship Type="http://schemas.openxmlformats.org/officeDocument/2006/relationships/notesSlide" Target="/ppt/notesSlides/notesSlide25.xml" Id="Ra3a786b66aa349f0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d9dea0b914aef" /><Relationship Type="http://schemas.openxmlformats.org/officeDocument/2006/relationships/notesSlide" Target="/ppt/notesSlides/notesSlide26.xml" Id="R6e904cec0cd04eae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8489cebe4351" /><Relationship Type="http://schemas.openxmlformats.org/officeDocument/2006/relationships/notesSlide" Target="/ppt/notesSlides/notesSlide27.xml" Id="Rfca54eb7be47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c3de74a840c0" /><Relationship Type="http://schemas.openxmlformats.org/officeDocument/2006/relationships/notesSlide" Target="/ppt/notesSlides/notesSlide3.xml" Id="R627ec332de14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4e77785a249f4" /><Relationship Type="http://schemas.openxmlformats.org/officeDocument/2006/relationships/notesSlide" Target="/ppt/notesSlides/notesSlide4.xml" Id="R5435d50f01fa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b409d4e1416f" /><Relationship Type="http://schemas.openxmlformats.org/officeDocument/2006/relationships/notesSlide" Target="/ppt/notesSlides/notesSlide5.xml" Id="R2243ef688d7d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f81e0252043a8" /><Relationship Type="http://schemas.openxmlformats.org/officeDocument/2006/relationships/notesSlide" Target="/ppt/notesSlides/notesSlide6.xml" Id="R884b86191eeb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92e94703740a6" /><Relationship Type="http://schemas.openxmlformats.org/officeDocument/2006/relationships/notesSlide" Target="/ppt/notesSlides/notesSlide7.xml" Id="Rff427e481cbd46e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0e7723374353" /><Relationship Type="http://schemas.openxmlformats.org/officeDocument/2006/relationships/notesSlide" Target="/ppt/notesSlides/notesSlide8.xml" Id="Rdc5a696b0af543e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6307fa5ca4d37" /><Relationship Type="http://schemas.openxmlformats.org/officeDocument/2006/relationships/notesSlide" Target="/ppt/notesSlides/notesSlide9.xml" Id="Rb0db749bd6854f1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0839beec534da2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qdm-shape-1">
            <a:extLst xmlns:a="http://schemas.openxmlformats.org/drawingml/2006/main">
              <a:ext uri="{FF2B5EF4-FFF2-40B4-BE49-F238E27FC236}">
                <a16:creationId xmlns:a16="http://schemas.microsoft.com/office/drawing/2014/main" id="{BBC6C635-78B9-4B6F-A46F-E2AA832A2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305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" name="qdm-shape-2">
            <a:extLst xmlns:a="http://schemas.openxmlformats.org/drawingml/2006/main">
              <a:ext uri="{FF2B5EF4-FFF2-40B4-BE49-F238E27FC236}">
                <a16:creationId xmlns:a16="http://schemas.microsoft.com/office/drawing/2014/main" id="{3858D1E6-412D-4EB2-9216-509F86303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4" name="qdm-text-3">
            <a:extLst xmlns:a="http://schemas.openxmlformats.org/drawingml/2006/main">
              <a:ext uri="{FF2B5EF4-FFF2-40B4-BE49-F238E27FC236}">
                <a16:creationId xmlns:a16="http://schemas.microsoft.com/office/drawing/2014/main" id="{8DDA8530-FF8E-4B41-BC0A-1C89DCBBF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23875"/>
            <a:ext cx="514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2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ДОПОЛНИТЕЛЬНЫЙ ВЫПУСК БЕЛОЙ КНИГИ СУДЬБЫ</a:t>
            </a:r>
          </a:p>
        </p:txBody>
      </p:sp>
      <p:sp>
        <p:nvSpPr>
          <p:cNvPr id="5" name="qdm-text-4">
            <a:extLst xmlns:a="http://schemas.openxmlformats.org/drawingml/2006/main">
              <a:ext uri="{FF2B5EF4-FFF2-40B4-BE49-F238E27FC236}">
                <a16:creationId xmlns:a16="http://schemas.microsoft.com/office/drawing/2014/main" id="{6F9FE3D7-E29E-45AA-B1B2-CB3D020D8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200150"/>
            <a:ext cx="5143500" cy="2952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КВАНТОВЫЙ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РЫВОК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ПЛОТНОСТИ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5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И ИЗМЕРЕНИЙ</a:t>
            </a:r>
          </a:p>
        </p:txBody>
      </p:sp>
      <p:sp>
        <p:nvSpPr>
          <p:cNvPr id="6" name="qdm-text-5">
            <a:extLst xmlns:a="http://schemas.openxmlformats.org/drawingml/2006/main">
              <a:ext uri="{FF2B5EF4-FFF2-40B4-BE49-F238E27FC236}">
                <a16:creationId xmlns:a16="http://schemas.microsoft.com/office/drawing/2014/main" id="{04BE506F-D873-4189-A674-5584BBAAD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76750"/>
            <a:ext cx="4953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5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3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23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От образа — к прослеживаемой системе решений</a:t>
            </a:r>
          </a:p>
        </p:txBody>
      </p:sp>
      <p:sp>
        <p:nvSpPr>
          <p:cNvPr id="7" name="qdm-shape-6">
            <a:extLst xmlns:a="http://schemas.openxmlformats.org/drawingml/2006/main">
              <a:ext uri="{FF2B5EF4-FFF2-40B4-BE49-F238E27FC236}">
                <a16:creationId xmlns:a16="http://schemas.microsoft.com/office/drawing/2014/main" id="{7CDD8C4B-2119-4D96-9ED9-94AC786AC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209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8" name="qdm-text-7">
            <a:extLst xmlns:a="http://schemas.openxmlformats.org/drawingml/2006/main">
              <a:ext uri="{FF2B5EF4-FFF2-40B4-BE49-F238E27FC236}">
                <a16:creationId xmlns:a16="http://schemas.microsoft.com/office/drawing/2014/main" id="{3EFF6BF9-8149-4890-B5C1-2A4EC91CF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BKS-CAND-KRPI-0001-M02</a:t>
            </a:r>
          </a:p>
        </p:txBody>
      </p:sp>
      <p:sp>
        <p:nvSpPr>
          <p:cNvPr id="9" name="qdm-text-8">
            <a:extLst xmlns:a="http://schemas.openxmlformats.org/drawingml/2006/main">
              <a:ext uri="{FF2B5EF4-FFF2-40B4-BE49-F238E27FC236}">
                <a16:creationId xmlns:a16="http://schemas.microsoft.com/office/drawing/2014/main" id="{F7A5A582-8DEA-4A6C-BFD5-A0B18E62B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30 августа 2026  ·  кандидат выпуска  ·  реестр 344 не изменён</a:t>
            </a:r>
          </a:p>
        </p:txBody>
      </p:sp>
    </p:spTree>
    <p:extLst>
      <p:ext uri="{BB962C8B-B14F-4D97-AF65-F5344CB8AC3E}">
        <p14:creationId xmlns:p14="http://schemas.microsoft.com/office/powerpoint/2010/main" val="161981936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qdm-shape-195">
            <a:extLst xmlns:a="http://schemas.openxmlformats.org/drawingml/2006/main">
              <a:ext uri="{FF2B5EF4-FFF2-40B4-BE49-F238E27FC236}">
                <a16:creationId xmlns:a16="http://schemas.microsoft.com/office/drawing/2014/main" id="{C3EB67E9-0B15-486A-B507-94A8F8B1E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196">
            <a:extLst xmlns:a="http://schemas.openxmlformats.org/drawingml/2006/main">
              <a:ext uri="{FF2B5EF4-FFF2-40B4-BE49-F238E27FC236}">
                <a16:creationId xmlns:a16="http://schemas.microsoft.com/office/drawing/2014/main" id="{4245900B-1F6C-4C3A-A8F0-9ED150E62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10</a:t>
            </a:r>
          </a:p>
        </p:txBody>
      </p:sp>
      <p:sp>
        <p:nvSpPr>
          <p:cNvPr id="3" name="qdm-text-197">
            <a:extLst xmlns:a="http://schemas.openxmlformats.org/drawingml/2006/main">
              <a:ext uri="{FF2B5EF4-FFF2-40B4-BE49-F238E27FC236}">
                <a16:creationId xmlns:a16="http://schemas.microsoft.com/office/drawing/2014/main" id="{F2D51911-5F09-43F4-B55E-3C8D8B926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Неопределённость — бюджет, а не одно число</a:t>
            </a:r>
          </a:p>
        </p:txBody>
      </p:sp>
      <p:sp>
        <p:nvSpPr>
          <p:cNvPr id="4" name="qdm-text-198">
            <a:extLst xmlns:a="http://schemas.openxmlformats.org/drawingml/2006/main">
              <a:ext uri="{FF2B5EF4-FFF2-40B4-BE49-F238E27FC236}">
                <a16:creationId xmlns:a16="http://schemas.microsoft.com/office/drawing/2014/main" id="{57D173A6-FE44-4AE1-B6FE-C064B98D0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Квантовый выигрыш важен лишь там, где он уменьшает итоговую неопределённость результата</a:t>
            </a:r>
          </a:p>
        </p:txBody>
      </p:sp>
      <p:sp>
        <p:nvSpPr>
          <p:cNvPr id="5" name="qdm-shape-199">
            <a:extLst xmlns:a="http://schemas.openxmlformats.org/drawingml/2006/main">
              <a:ext uri="{FF2B5EF4-FFF2-40B4-BE49-F238E27FC236}">
                <a16:creationId xmlns:a16="http://schemas.microsoft.com/office/drawing/2014/main" id="{FDF2705F-46C6-4CAE-9AA4-4D86F97AD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200">
            <a:extLst xmlns:a="http://schemas.openxmlformats.org/drawingml/2006/main">
              <a:ext uri="{FF2B5EF4-FFF2-40B4-BE49-F238E27FC236}">
                <a16:creationId xmlns:a16="http://schemas.microsoft.com/office/drawing/2014/main" id="{4BC3149A-C9FA-4148-9DAF-7EF7F8E8E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201">
            <a:extLst xmlns:a="http://schemas.openxmlformats.org/drawingml/2006/main">
              <a:ext uri="{FF2B5EF4-FFF2-40B4-BE49-F238E27FC236}">
                <a16:creationId xmlns:a16="http://schemas.microsoft.com/office/drawing/2014/main" id="{69E1EC8C-9F01-4F77-BEC8-D5ACA3556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8" name="qdm-shape-202">
            <a:extLst xmlns:a="http://schemas.openxmlformats.org/drawingml/2006/main">
              <a:ext uri="{FF2B5EF4-FFF2-40B4-BE49-F238E27FC236}">
                <a16:creationId xmlns:a16="http://schemas.microsoft.com/office/drawing/2014/main" id="{7AC2BBB0-F9EB-46C5-A31E-2F378E0F5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5737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9" name="qdm-text-203">
            <a:extLst xmlns:a="http://schemas.openxmlformats.org/drawingml/2006/main">
              <a:ext uri="{FF2B5EF4-FFF2-40B4-BE49-F238E27FC236}">
                <a16:creationId xmlns:a16="http://schemas.microsoft.com/office/drawing/2014/main" id="{1804C4F9-E220-4F74-9265-AAE166565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7526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СХЕМА БЮДЖЕТА — НЕ ДАННЫЕ</a:t>
            </a:r>
          </a:p>
        </p:txBody>
      </p:sp>
      <p:sp>
        <p:nvSpPr>
          <p:cNvPr id="10" name="qdm-shape-204">
            <a:extLst xmlns:a="http://schemas.openxmlformats.org/drawingml/2006/main">
              <a:ext uri="{FF2B5EF4-FFF2-40B4-BE49-F238E27FC236}">
                <a16:creationId xmlns:a16="http://schemas.microsoft.com/office/drawing/2014/main" id="{F116466F-EA10-42B3-86B1-45E47BE95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571750"/>
            <a:ext cx="2381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1" name="qdm-text-205">
            <a:extLst xmlns:a="http://schemas.openxmlformats.org/drawingml/2006/main">
              <a:ext uri="{FF2B5EF4-FFF2-40B4-BE49-F238E27FC236}">
                <a16:creationId xmlns:a16="http://schemas.microsoft.com/office/drawing/2014/main" id="{D7B6C2E9-E69B-4149-A4C7-021295C10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09850"/>
            <a:ext cx="2305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сенсор</a:t>
            </a:r>
          </a:p>
        </p:txBody>
      </p:sp>
      <p:sp>
        <p:nvSpPr>
          <p:cNvPr id="12" name="qdm-shape-206">
            <a:extLst xmlns:a="http://schemas.openxmlformats.org/drawingml/2006/main">
              <a:ext uri="{FF2B5EF4-FFF2-40B4-BE49-F238E27FC236}">
                <a16:creationId xmlns:a16="http://schemas.microsoft.com/office/drawing/2014/main" id="{BF6FF71C-6705-41EC-91B0-85B0D7ECA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2571750"/>
            <a:ext cx="1714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3" name="qdm-text-207">
            <a:extLst xmlns:a="http://schemas.openxmlformats.org/drawingml/2006/main">
              <a:ext uri="{FF2B5EF4-FFF2-40B4-BE49-F238E27FC236}">
                <a16:creationId xmlns:a16="http://schemas.microsoft.com/office/drawing/2014/main" id="{1407ED7B-0340-465E-A738-C608F8ADF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609850"/>
            <a:ext cx="1638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калибровка</a:t>
            </a:r>
          </a:p>
        </p:txBody>
      </p:sp>
      <p:sp>
        <p:nvSpPr>
          <p:cNvPr id="14" name="qdm-shape-208">
            <a:extLst xmlns:a="http://schemas.openxmlformats.org/drawingml/2006/main">
              <a:ext uri="{FF2B5EF4-FFF2-40B4-BE49-F238E27FC236}">
                <a16:creationId xmlns:a16="http://schemas.microsoft.com/office/drawing/2014/main" id="{0907C6E2-D3F4-4A60-B8D8-E5F669D0C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571750"/>
            <a:ext cx="2190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5" name="qdm-text-209">
            <a:extLst xmlns:a="http://schemas.openxmlformats.org/drawingml/2006/main">
              <a:ext uri="{FF2B5EF4-FFF2-40B4-BE49-F238E27FC236}">
                <a16:creationId xmlns:a16="http://schemas.microsoft.com/office/drawing/2014/main" id="{FF04DCCC-BD4C-484D-8805-971DCD22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6098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среда</a:t>
            </a:r>
          </a:p>
        </p:txBody>
      </p:sp>
      <p:sp>
        <p:nvSpPr>
          <p:cNvPr id="16" name="qdm-shape-210">
            <a:extLst xmlns:a="http://schemas.openxmlformats.org/drawingml/2006/main">
              <a:ext uri="{FF2B5EF4-FFF2-40B4-BE49-F238E27FC236}">
                <a16:creationId xmlns:a16="http://schemas.microsoft.com/office/drawing/2014/main" id="{9DAC346A-8914-419C-8C58-75273486E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571750"/>
            <a:ext cx="1619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</p:sp>
      <p:sp>
        <p:nvSpPr>
          <p:cNvPr id="17" name="qdm-text-211">
            <a:extLst xmlns:a="http://schemas.openxmlformats.org/drawingml/2006/main">
              <a:ext uri="{FF2B5EF4-FFF2-40B4-BE49-F238E27FC236}">
                <a16:creationId xmlns:a16="http://schemas.microsoft.com/office/drawing/2014/main" id="{0C8C1A99-5B6B-4265-BB57-585381861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609850"/>
            <a:ext cx="1543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выборка</a:t>
            </a:r>
          </a:p>
        </p:txBody>
      </p:sp>
      <p:sp>
        <p:nvSpPr>
          <p:cNvPr id="18" name="qdm-shape-212">
            <a:extLst xmlns:a="http://schemas.openxmlformats.org/drawingml/2006/main">
              <a:ext uri="{FF2B5EF4-FFF2-40B4-BE49-F238E27FC236}">
                <a16:creationId xmlns:a16="http://schemas.microsoft.com/office/drawing/2014/main" id="{1918C556-23EB-494B-9AB1-4087C0A92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571750"/>
            <a:ext cx="2571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9" name="qdm-text-213">
            <a:extLst xmlns:a="http://schemas.openxmlformats.org/drawingml/2006/main">
              <a:ext uri="{FF2B5EF4-FFF2-40B4-BE49-F238E27FC236}">
                <a16:creationId xmlns:a16="http://schemas.microsoft.com/office/drawing/2014/main" id="{89242820-A497-46B7-B3B8-84464B12D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609850"/>
            <a:ext cx="2495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модель + считывание</a:t>
            </a:r>
          </a:p>
        </p:txBody>
      </p:sp>
      <p:sp>
        <p:nvSpPr>
          <p:cNvPr id="20" name="qdm-text-214">
            <a:extLst xmlns:a="http://schemas.openxmlformats.org/drawingml/2006/main">
              <a:ext uri="{FF2B5EF4-FFF2-40B4-BE49-F238E27FC236}">
                <a16:creationId xmlns:a16="http://schemas.microsoft.com/office/drawing/2014/main" id="{D3EFAA22-C2AB-4E18-8925-9B5E8274E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14700"/>
            <a:ext cx="1045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вклад каждого компонента оценивается и документируется</a:t>
            </a:r>
          </a:p>
        </p:txBody>
      </p:sp>
      <p:sp>
        <p:nvSpPr>
          <p:cNvPr id="21" name="qdm-text-215">
            <a:extLst xmlns:a="http://schemas.openxmlformats.org/drawingml/2006/main">
              <a:ext uri="{FF2B5EF4-FFF2-40B4-BE49-F238E27FC236}">
                <a16:creationId xmlns:a16="http://schemas.microsoft.com/office/drawing/2014/main" id="{E99C9761-F8F6-499E-B082-01AC2473E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095750"/>
            <a:ext cx="95631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28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uᵣ(ρ) ≈ √[(u(m)/m)² + (u(V)/V)²]</a:t>
            </a:r>
          </a:p>
        </p:txBody>
      </p:sp>
      <p:sp>
        <p:nvSpPr>
          <p:cNvPr id="22" name="qdm-shape-216">
            <a:extLst xmlns:a="http://schemas.openxmlformats.org/drawingml/2006/main">
              <a:ext uri="{FF2B5EF4-FFF2-40B4-BE49-F238E27FC236}">
                <a16:creationId xmlns:a16="http://schemas.microsoft.com/office/drawing/2014/main" id="{E22B2AC3-2AD2-434A-990F-C77C19449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219700"/>
            <a:ext cx="100584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3" name="qdm-shape-217">
            <a:extLst xmlns:a="http://schemas.openxmlformats.org/drawingml/2006/main">
              <a:ext uri="{FF2B5EF4-FFF2-40B4-BE49-F238E27FC236}">
                <a16:creationId xmlns:a16="http://schemas.microsoft.com/office/drawing/2014/main" id="{261587B8-A4E0-4F8B-A6A7-8EA368C9A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219700"/>
            <a:ext cx="66675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4" name="qdm-text-218">
            <a:extLst xmlns:a="http://schemas.openxmlformats.org/drawingml/2006/main">
              <a:ext uri="{FF2B5EF4-FFF2-40B4-BE49-F238E27FC236}">
                <a16:creationId xmlns:a16="http://schemas.microsoft.com/office/drawing/2014/main" id="{BDAD6702-10AC-4C27-A4FB-4A649ECB3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95900"/>
            <a:ext cx="9772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71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Снижение одной составляющей не гарантирует снижения U: доминировать может среда, модель или прослеживаемость.</a:t>
            </a:r>
          </a:p>
        </p:txBody>
      </p:sp>
      <p:sp>
        <p:nvSpPr>
          <p:cNvPr id="25" name="qdm-header-mask-10">
            <a:extLst xmlns:a="http://schemas.openxmlformats.org/drawingml/2006/main">
              <a:ext uri="{FF2B5EF4-FFF2-40B4-BE49-F238E27FC236}">
                <a16:creationId xmlns:a16="http://schemas.microsoft.com/office/drawing/2014/main" id="{F362CB3A-6C69-4781-B740-534071D84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6" name="qdm-header-final-10">
            <a:extLst xmlns:a="http://schemas.openxmlformats.org/drawingml/2006/main">
              <a:ext uri="{FF2B5EF4-FFF2-40B4-BE49-F238E27FC236}">
                <a16:creationId xmlns:a16="http://schemas.microsoft.com/office/drawing/2014/main" id="{916E021A-D4C5-423A-98FC-B12E3B154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10</a:t>
            </a:r>
          </a:p>
        </p:txBody>
      </p:sp>
    </p:spTree>
    <p:extLst>
      <p:ext uri="{BB962C8B-B14F-4D97-AF65-F5344CB8AC3E}">
        <p14:creationId xmlns:p14="http://schemas.microsoft.com/office/powerpoint/2010/main" val="191101324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qdm-shape-219">
            <a:extLst xmlns:a="http://schemas.openxmlformats.org/drawingml/2006/main">
              <a:ext uri="{FF2B5EF4-FFF2-40B4-BE49-F238E27FC236}">
                <a16:creationId xmlns:a16="http://schemas.microsoft.com/office/drawing/2014/main" id="{F3D234C2-765A-4B0C-80D6-138304242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220">
            <a:extLst xmlns:a="http://schemas.openxmlformats.org/drawingml/2006/main">
              <a:ext uri="{FF2B5EF4-FFF2-40B4-BE49-F238E27FC236}">
                <a16:creationId xmlns:a16="http://schemas.microsoft.com/office/drawing/2014/main" id="{1D85A3D4-AED6-496C-80BB-C4B0710F0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11</a:t>
            </a:r>
          </a:p>
        </p:txBody>
      </p:sp>
      <p:sp>
        <p:nvSpPr>
          <p:cNvPr id="3" name="qdm-text-221">
            <a:extLst xmlns:a="http://schemas.openxmlformats.org/drawingml/2006/main">
              <a:ext uri="{FF2B5EF4-FFF2-40B4-BE49-F238E27FC236}">
                <a16:creationId xmlns:a16="http://schemas.microsoft.com/office/drawing/2014/main" id="{B457865A-9CBE-45D8-82ED-00F7C7815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Прослеживаемость соединяет результат с SI</a:t>
            </a:r>
          </a:p>
        </p:txBody>
      </p:sp>
      <p:sp>
        <p:nvSpPr>
          <p:cNvPr id="4" name="qdm-text-222">
            <a:extLst xmlns:a="http://schemas.openxmlformats.org/drawingml/2006/main">
              <a:ext uri="{FF2B5EF4-FFF2-40B4-BE49-F238E27FC236}">
                <a16:creationId xmlns:a16="http://schemas.microsoft.com/office/drawing/2014/main" id="{E1E35335-0A5B-42C6-AD0F-592342B62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Неразрывная документированная цепь калибровок делает сравнение переносимым</a:t>
            </a:r>
          </a:p>
        </p:txBody>
      </p:sp>
      <p:sp>
        <p:nvSpPr>
          <p:cNvPr id="5" name="qdm-shape-223">
            <a:extLst xmlns:a="http://schemas.openxmlformats.org/drawingml/2006/main">
              <a:ext uri="{FF2B5EF4-FFF2-40B4-BE49-F238E27FC236}">
                <a16:creationId xmlns:a16="http://schemas.microsoft.com/office/drawing/2014/main" id="{2CA465D8-C6C8-4C40-BE15-AB1F7B442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224">
            <a:extLst xmlns:a="http://schemas.openxmlformats.org/drawingml/2006/main">
              <a:ext uri="{FF2B5EF4-FFF2-40B4-BE49-F238E27FC236}">
                <a16:creationId xmlns:a16="http://schemas.microsoft.com/office/drawing/2014/main" id="{C47BD869-CA12-45E5-8317-00E93DC8A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225">
            <a:extLst xmlns:a="http://schemas.openxmlformats.org/drawingml/2006/main">
              <a:ext uri="{FF2B5EF4-FFF2-40B4-BE49-F238E27FC236}">
                <a16:creationId xmlns:a16="http://schemas.microsoft.com/office/drawing/2014/main" id="{E24FADCE-F346-46D1-A736-7C331D4EA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8" name="qdm-shape-226">
            <a:extLst xmlns:a="http://schemas.openxmlformats.org/drawingml/2006/main">
              <a:ext uri="{FF2B5EF4-FFF2-40B4-BE49-F238E27FC236}">
                <a16:creationId xmlns:a16="http://schemas.microsoft.com/office/drawing/2014/main" id="{3967F25F-7ED5-4862-992F-4874B19E4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28950"/>
            <a:ext cx="9144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9" name="qdm-text-227">
            <a:extLst xmlns:a="http://schemas.openxmlformats.org/drawingml/2006/main">
              <a:ext uri="{FF2B5EF4-FFF2-40B4-BE49-F238E27FC236}">
                <a16:creationId xmlns:a16="http://schemas.microsoft.com/office/drawing/2014/main" id="{1EA6FF9E-DC65-48A2-8BB6-C880C546A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71750"/>
            <a:ext cx="914400" cy="914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0" name="qdm-text-228">
            <a:extLst xmlns:a="http://schemas.openxmlformats.org/drawingml/2006/main">
              <a:ext uri="{FF2B5EF4-FFF2-40B4-BE49-F238E27FC236}">
                <a16:creationId xmlns:a16="http://schemas.microsoft.com/office/drawing/2014/main" id="{A744C4AB-16F0-4CCB-AD03-DFB714F79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5285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РЕЗУЛЬТАТ</a:t>
            </a:r>
          </a:p>
        </p:txBody>
      </p:sp>
      <p:sp>
        <p:nvSpPr>
          <p:cNvPr id="11" name="qdm-text-229">
            <a:extLst xmlns:a="http://schemas.openxmlformats.org/drawingml/2006/main">
              <a:ext uri="{FF2B5EF4-FFF2-40B4-BE49-F238E27FC236}">
                <a16:creationId xmlns:a16="http://schemas.microsoft.com/office/drawing/2014/main" id="{4E38BC01-EAEE-4E65-8778-A3541E62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62425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y ± U</a:t>
            </a:r>
          </a:p>
        </p:txBody>
      </p:sp>
      <p:sp>
        <p:nvSpPr>
          <p:cNvPr id="12" name="qdm-text-230">
            <a:extLst xmlns:a="http://schemas.openxmlformats.org/drawingml/2006/main">
              <a:ext uri="{FF2B5EF4-FFF2-40B4-BE49-F238E27FC236}">
                <a16:creationId xmlns:a16="http://schemas.microsoft.com/office/drawing/2014/main" id="{67CF0FCF-7B0D-46BB-9E41-73307DF45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2571750"/>
            <a:ext cx="914400" cy="914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qdm-text-231">
            <a:extLst xmlns:a="http://schemas.openxmlformats.org/drawingml/2006/main">
              <a:ext uri="{FF2B5EF4-FFF2-40B4-BE49-F238E27FC236}">
                <a16:creationId xmlns:a16="http://schemas.microsoft.com/office/drawing/2014/main" id="{3BF31939-ECB4-4EF0-A3BB-B0941EBDD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375285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КАЛИБРОВКА</a:t>
            </a:r>
          </a:p>
        </p:txBody>
      </p:sp>
      <p:sp>
        <p:nvSpPr>
          <p:cNvPr id="14" name="qdm-text-232">
            <a:extLst xmlns:a="http://schemas.openxmlformats.org/drawingml/2006/main">
              <a:ext uri="{FF2B5EF4-FFF2-40B4-BE49-F238E27FC236}">
                <a16:creationId xmlns:a16="http://schemas.microsoft.com/office/drawing/2014/main" id="{DE0E4649-5835-4F09-B9CC-41C9B05A4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6575" y="4162425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метод + U</a:t>
            </a:r>
          </a:p>
        </p:txBody>
      </p:sp>
      <p:sp>
        <p:nvSpPr>
          <p:cNvPr id="15" name="qdm-text-233">
            <a:extLst xmlns:a="http://schemas.openxmlformats.org/drawingml/2006/main">
              <a:ext uri="{FF2B5EF4-FFF2-40B4-BE49-F238E27FC236}">
                <a16:creationId xmlns:a16="http://schemas.microsoft.com/office/drawing/2014/main" id="{9EFB414D-222B-4395-B48B-FE2D877E9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71750"/>
            <a:ext cx="914400" cy="914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6" name="qdm-text-234">
            <a:extLst xmlns:a="http://schemas.openxmlformats.org/drawingml/2006/main">
              <a:ext uri="{FF2B5EF4-FFF2-40B4-BE49-F238E27FC236}">
                <a16:creationId xmlns:a16="http://schemas.microsoft.com/office/drawing/2014/main" id="{AD20EA5C-5B9B-4755-8C9D-6F15BC0FC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75285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ЭТАЛОН</a:t>
            </a:r>
          </a:p>
        </p:txBody>
      </p:sp>
      <p:sp>
        <p:nvSpPr>
          <p:cNvPr id="17" name="qdm-text-235">
            <a:extLst xmlns:a="http://schemas.openxmlformats.org/drawingml/2006/main">
              <a:ext uri="{FF2B5EF4-FFF2-40B4-BE49-F238E27FC236}">
                <a16:creationId xmlns:a16="http://schemas.microsoft.com/office/drawing/2014/main" id="{9C3DA14D-ECE7-4346-9458-629091274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162425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референс</a:t>
            </a:r>
          </a:p>
        </p:txBody>
      </p:sp>
      <p:sp>
        <p:nvSpPr>
          <p:cNvPr id="18" name="qdm-text-236">
            <a:extLst xmlns:a="http://schemas.openxmlformats.org/drawingml/2006/main">
              <a:ext uri="{FF2B5EF4-FFF2-40B4-BE49-F238E27FC236}">
                <a16:creationId xmlns:a16="http://schemas.microsoft.com/office/drawing/2014/main" id="{F9066F61-8BDB-4363-B1CF-0C1266812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571750"/>
            <a:ext cx="914400" cy="914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9" name="qdm-text-237">
            <a:extLst xmlns:a="http://schemas.openxmlformats.org/drawingml/2006/main">
              <a:ext uri="{FF2B5EF4-FFF2-40B4-BE49-F238E27FC236}">
                <a16:creationId xmlns:a16="http://schemas.microsoft.com/office/drawing/2014/main" id="{1216BC44-AB7C-4F9F-8EB6-3FD5E92E3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752850"/>
            <a:ext cx="1676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SI</a:t>
            </a:r>
          </a:p>
        </p:txBody>
      </p:sp>
      <p:sp>
        <p:nvSpPr>
          <p:cNvPr id="20" name="qdm-text-238">
            <a:extLst xmlns:a="http://schemas.openxmlformats.org/drawingml/2006/main">
              <a:ext uri="{FF2B5EF4-FFF2-40B4-BE49-F238E27FC236}">
                <a16:creationId xmlns:a16="http://schemas.microsoft.com/office/drawing/2014/main" id="{DBFAD0A5-0F13-44CD-B03C-1041054F5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4162425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042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определяющие константы</a:t>
            </a:r>
          </a:p>
        </p:txBody>
      </p:sp>
      <p:sp>
        <p:nvSpPr>
          <p:cNvPr id="21" name="qdm-shape-239">
            <a:extLst xmlns:a="http://schemas.openxmlformats.org/drawingml/2006/main">
              <a:ext uri="{FF2B5EF4-FFF2-40B4-BE49-F238E27FC236}">
                <a16:creationId xmlns:a16="http://schemas.microsoft.com/office/drawing/2014/main" id="{87C43EF5-9013-47ED-AC1E-8963B847D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076825"/>
            <a:ext cx="81153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22" name="qdm-shape-240">
            <a:extLst xmlns:a="http://schemas.openxmlformats.org/drawingml/2006/main">
              <a:ext uri="{FF2B5EF4-FFF2-40B4-BE49-F238E27FC236}">
                <a16:creationId xmlns:a16="http://schemas.microsoft.com/office/drawing/2014/main" id="{AFE85DAE-CC38-4CF7-A921-095F12A81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076825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3" name="qdm-text-241">
            <a:extLst xmlns:a="http://schemas.openxmlformats.org/drawingml/2006/main">
              <a:ext uri="{FF2B5EF4-FFF2-40B4-BE49-F238E27FC236}">
                <a16:creationId xmlns:a16="http://schemas.microsoft.com/office/drawing/2014/main" id="{250C000C-23A1-4A8F-BEE8-4E4D508D2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5153025"/>
            <a:ext cx="7829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64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0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Каждое звено документировано и вносит свою неопределённость.</a:t>
            </a:r>
          </a:p>
        </p:txBody>
      </p:sp>
      <p:sp>
        <p:nvSpPr>
          <p:cNvPr id="24" name="qdm-text-242">
            <a:extLst xmlns:a="http://schemas.openxmlformats.org/drawingml/2006/main">
              <a:ext uri="{FF2B5EF4-FFF2-40B4-BE49-F238E27FC236}">
                <a16:creationId xmlns:a16="http://schemas.microsoft.com/office/drawing/2014/main" id="{ADE69796-974C-44A9-ABCB-B8F6A085B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5857875"/>
            <a:ext cx="845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27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Международное признание поддерживается инфраструктурой CIPM MRA и политиками ILAC.</a:t>
            </a:r>
          </a:p>
        </p:txBody>
      </p:sp>
      <p:sp>
        <p:nvSpPr>
          <p:cNvPr id="25" name="qdm-header-mask-11">
            <a:extLst xmlns:a="http://schemas.openxmlformats.org/drawingml/2006/main">
              <a:ext uri="{FF2B5EF4-FFF2-40B4-BE49-F238E27FC236}">
                <a16:creationId xmlns:a16="http://schemas.microsoft.com/office/drawing/2014/main" id="{B1A96EAE-2C43-4847-9445-2FB2ED40A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6" name="qdm-header-final-11">
            <a:extLst xmlns:a="http://schemas.openxmlformats.org/drawingml/2006/main">
              <a:ext uri="{FF2B5EF4-FFF2-40B4-BE49-F238E27FC236}">
                <a16:creationId xmlns:a16="http://schemas.microsoft.com/office/drawing/2014/main" id="{08F6CA11-C0E8-4B19-9C17-DC75CE0BA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11</a:t>
            </a:r>
          </a:p>
        </p:txBody>
      </p:sp>
    </p:spTree>
    <p:extLst>
      <p:ext uri="{BB962C8B-B14F-4D97-AF65-F5344CB8AC3E}">
        <p14:creationId xmlns:p14="http://schemas.microsoft.com/office/powerpoint/2010/main" val="204621512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qdm-shape-243">
            <a:extLst xmlns:a="http://schemas.openxmlformats.org/drawingml/2006/main">
              <a:ext uri="{FF2B5EF4-FFF2-40B4-BE49-F238E27FC236}">
                <a16:creationId xmlns:a16="http://schemas.microsoft.com/office/drawing/2014/main" id="{A3475E32-6B5F-437B-BA79-3D1AAC5D0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244">
            <a:extLst xmlns:a="http://schemas.openxmlformats.org/drawingml/2006/main">
              <a:ext uri="{FF2B5EF4-FFF2-40B4-BE49-F238E27FC236}">
                <a16:creationId xmlns:a16="http://schemas.microsoft.com/office/drawing/2014/main" id="{B4B76600-FB23-42CB-85E7-876F87F3D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12</a:t>
            </a:r>
          </a:p>
        </p:txBody>
      </p:sp>
      <p:sp>
        <p:nvSpPr>
          <p:cNvPr id="3" name="qdm-text-245">
            <a:extLst xmlns:a="http://schemas.openxmlformats.org/drawingml/2006/main">
              <a:ext uri="{FF2B5EF4-FFF2-40B4-BE49-F238E27FC236}">
                <a16:creationId xmlns:a16="http://schemas.microsoft.com/office/drawing/2014/main" id="{25059540-8497-4EFE-9AE7-0E052F27E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Паспорт делает измерение проверяемым</a:t>
            </a:r>
          </a:p>
        </p:txBody>
      </p:sp>
      <p:sp>
        <p:nvSpPr>
          <p:cNvPr id="4" name="qdm-text-246">
            <a:extLst xmlns:a="http://schemas.openxmlformats.org/drawingml/2006/main">
              <a:ext uri="{FF2B5EF4-FFF2-40B4-BE49-F238E27FC236}">
                <a16:creationId xmlns:a16="http://schemas.microsoft.com/office/drawing/2014/main" id="{51C67BAF-93CE-4728-A714-D45C14024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Один формат связывает метрологию, данные, доказательство, права и решение</a:t>
            </a:r>
          </a:p>
        </p:txBody>
      </p:sp>
      <p:sp>
        <p:nvSpPr>
          <p:cNvPr id="5" name="qdm-shape-247">
            <a:extLst xmlns:a="http://schemas.openxmlformats.org/drawingml/2006/main">
              <a:ext uri="{FF2B5EF4-FFF2-40B4-BE49-F238E27FC236}">
                <a16:creationId xmlns:a16="http://schemas.microsoft.com/office/drawing/2014/main" id="{A2DB44CF-B3D0-4001-A9BF-DA4769440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248">
            <a:extLst xmlns:a="http://schemas.openxmlformats.org/drawingml/2006/main">
              <a:ext uri="{FF2B5EF4-FFF2-40B4-BE49-F238E27FC236}">
                <a16:creationId xmlns:a16="http://schemas.microsoft.com/office/drawing/2014/main" id="{541EC7AD-B938-4CC9-BF84-C0227177B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249">
            <a:extLst xmlns:a="http://schemas.openxmlformats.org/drawingml/2006/main">
              <a:ext uri="{FF2B5EF4-FFF2-40B4-BE49-F238E27FC236}">
                <a16:creationId xmlns:a16="http://schemas.microsoft.com/office/drawing/2014/main" id="{FF169C18-FABB-48AE-A1AD-212D0B5EB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sp>
        <p:nvSpPr>
          <p:cNvPr id="8" name="qdm-shape-250">
            <a:extLst xmlns:a="http://schemas.openxmlformats.org/drawingml/2006/main">
              <a:ext uri="{FF2B5EF4-FFF2-40B4-BE49-F238E27FC236}">
                <a16:creationId xmlns:a16="http://schemas.microsoft.com/office/drawing/2014/main" id="{ADCEE01B-F0D3-4B68-B2E2-F37A8D7D5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62125"/>
            <a:ext cx="10553700" cy="4171950"/>
          </a:xfrm>
          <a:prstGeom xmlns:a="http://schemas.openxmlformats.org/drawingml/2006/main" prst="roundRect">
            <a:avLst>
              <a:gd name="adj" fmla="val 18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9" name="qdm-text-251">
            <a:extLst xmlns:a="http://schemas.openxmlformats.org/drawingml/2006/main">
              <a:ext uri="{FF2B5EF4-FFF2-40B4-BE49-F238E27FC236}">
                <a16:creationId xmlns:a16="http://schemas.microsoft.com/office/drawing/2014/main" id="{6347BD5D-1D6B-4856-921D-F05C39B17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9240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69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QDM-PASS-0001</a:t>
            </a:r>
          </a:p>
        </p:txBody>
      </p:sp>
      <p:sp>
        <p:nvSpPr>
          <p:cNvPr id="10" name="qdm-text-252">
            <a:extLst xmlns:a="http://schemas.openxmlformats.org/drawingml/2006/main">
              <a:ext uri="{FF2B5EF4-FFF2-40B4-BE49-F238E27FC236}">
                <a16:creationId xmlns:a16="http://schemas.microsoft.com/office/drawing/2014/main" id="{E5048EA4-E014-4389-87CC-6BEFCAB56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24050"/>
            <a:ext cx="3486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4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ПАСПОРТ ИЗМЕРЕНИЯ</a:t>
            </a:r>
          </a:p>
        </p:txBody>
      </p:sp>
      <p:sp>
        <p:nvSpPr>
          <p:cNvPr id="11" name="qdm-shape-253">
            <a:extLst xmlns:a="http://schemas.openxmlformats.org/drawingml/2006/main">
              <a:ext uri="{FF2B5EF4-FFF2-40B4-BE49-F238E27FC236}">
                <a16:creationId xmlns:a16="http://schemas.microsoft.com/office/drawing/2014/main" id="{303BCD04-28D2-4544-B67F-FF14ACDCC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381250"/>
            <a:ext cx="9906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qdm-shape-254">
            <a:extLst xmlns:a="http://schemas.openxmlformats.org/drawingml/2006/main">
              <a:ext uri="{FF2B5EF4-FFF2-40B4-BE49-F238E27FC236}">
                <a16:creationId xmlns:a16="http://schemas.microsoft.com/office/drawing/2014/main" id="{A8FB1202-1FC7-4CBA-BECD-DAF55F403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590800"/>
            <a:ext cx="19050" cy="2971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3" name="qdm-text-255">
            <a:extLst xmlns:a="http://schemas.openxmlformats.org/drawingml/2006/main">
              <a:ext uri="{FF2B5EF4-FFF2-40B4-BE49-F238E27FC236}">
                <a16:creationId xmlns:a16="http://schemas.microsoft.com/office/drawing/2014/main" id="{99E3B74F-8B0F-4D18-9CA2-021F96E8C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6098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Величина и единица</a:t>
            </a:r>
          </a:p>
        </p:txBody>
      </p:sp>
      <p:sp>
        <p:nvSpPr>
          <p:cNvPr id="14" name="qdm-text-256">
            <a:extLst xmlns:a="http://schemas.openxmlformats.org/drawingml/2006/main">
              <a:ext uri="{FF2B5EF4-FFF2-40B4-BE49-F238E27FC236}">
                <a16:creationId xmlns:a16="http://schemas.microsoft.com/office/drawing/2014/main" id="{5DF8A9C2-4D7F-4EC6-B5F0-606CA88EA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609850"/>
            <a:ext cx="2705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5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определение · SI / проектная</a:t>
            </a:r>
          </a:p>
        </p:txBody>
      </p:sp>
      <p:sp>
        <p:nvSpPr>
          <p:cNvPr id="15" name="qdm-shape-257">
            <a:extLst xmlns:a="http://schemas.openxmlformats.org/drawingml/2006/main">
              <a:ext uri="{FF2B5EF4-FFF2-40B4-BE49-F238E27FC236}">
                <a16:creationId xmlns:a16="http://schemas.microsoft.com/office/drawing/2014/main" id="{1BEB0725-DB5B-40C7-90B1-06AF1BCC9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105150"/>
            <a:ext cx="4552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16" name="qdm-text-258">
            <a:extLst xmlns:a="http://schemas.openxmlformats.org/drawingml/2006/main">
              <a:ext uri="{FF2B5EF4-FFF2-40B4-BE49-F238E27FC236}">
                <a16:creationId xmlns:a16="http://schemas.microsoft.com/office/drawing/2014/main" id="{06484F12-CA2C-452D-9CD3-1C488541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34327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Модель и версия</a:t>
            </a:r>
          </a:p>
        </p:txBody>
      </p:sp>
      <p:sp>
        <p:nvSpPr>
          <p:cNvPr id="17" name="qdm-text-259">
            <a:extLst xmlns:a="http://schemas.openxmlformats.org/drawingml/2006/main">
              <a:ext uri="{FF2B5EF4-FFF2-40B4-BE49-F238E27FC236}">
                <a16:creationId xmlns:a16="http://schemas.microsoft.com/office/drawing/2014/main" id="{6740ED07-298B-48D0-BD3E-22DD2BBD0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343275"/>
            <a:ext cx="2705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Y=f(X;θ)+Δ · код метода</a:t>
            </a:r>
          </a:p>
        </p:txBody>
      </p:sp>
      <p:sp>
        <p:nvSpPr>
          <p:cNvPr id="18" name="qdm-shape-260">
            <a:extLst xmlns:a="http://schemas.openxmlformats.org/drawingml/2006/main">
              <a:ext uri="{FF2B5EF4-FFF2-40B4-BE49-F238E27FC236}">
                <a16:creationId xmlns:a16="http://schemas.microsoft.com/office/drawing/2014/main" id="{F754E34E-2487-46BE-891A-08E762802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838575"/>
            <a:ext cx="4552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19" name="qdm-text-261">
            <a:extLst xmlns:a="http://schemas.openxmlformats.org/drawingml/2006/main">
              <a:ext uri="{FF2B5EF4-FFF2-40B4-BE49-F238E27FC236}">
                <a16:creationId xmlns:a16="http://schemas.microsoft.com/office/drawing/2014/main" id="{A71BE96F-5D4F-4273-99DA-8BD64E9F7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07670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Результат</a:t>
            </a:r>
          </a:p>
        </p:txBody>
      </p:sp>
      <p:sp>
        <p:nvSpPr>
          <p:cNvPr id="20" name="qdm-text-262">
            <a:extLst xmlns:a="http://schemas.openxmlformats.org/drawingml/2006/main">
              <a:ext uri="{FF2B5EF4-FFF2-40B4-BE49-F238E27FC236}">
                <a16:creationId xmlns:a16="http://schemas.microsoft.com/office/drawing/2014/main" id="{12F06278-F564-48E0-8CE6-DEC3A4E6E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4076700"/>
            <a:ext cx="2705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y ± U · условия · охват</a:t>
            </a:r>
          </a:p>
        </p:txBody>
      </p:sp>
      <p:sp>
        <p:nvSpPr>
          <p:cNvPr id="21" name="qdm-shape-263">
            <a:extLst xmlns:a="http://schemas.openxmlformats.org/drawingml/2006/main">
              <a:ext uri="{FF2B5EF4-FFF2-40B4-BE49-F238E27FC236}">
                <a16:creationId xmlns:a16="http://schemas.microsoft.com/office/drawing/2014/main" id="{C0B54E92-2B55-4C1F-968D-3439B89DD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572000"/>
            <a:ext cx="4552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22" name="qdm-text-264">
            <a:extLst xmlns:a="http://schemas.openxmlformats.org/drawingml/2006/main">
              <a:ext uri="{FF2B5EF4-FFF2-40B4-BE49-F238E27FC236}">
                <a16:creationId xmlns:a16="http://schemas.microsoft.com/office/drawing/2014/main" id="{B74ECE28-6DB2-4971-B4FB-FE0FC1EA2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81012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Прослеживаемость</a:t>
            </a:r>
          </a:p>
        </p:txBody>
      </p:sp>
      <p:sp>
        <p:nvSpPr>
          <p:cNvPr id="23" name="qdm-text-265">
            <a:extLst xmlns:a="http://schemas.openxmlformats.org/drawingml/2006/main">
              <a:ext uri="{FF2B5EF4-FFF2-40B4-BE49-F238E27FC236}">
                <a16:creationId xmlns:a16="http://schemas.microsoft.com/office/drawing/2014/main" id="{17BA192B-D058-49E3-98D8-FF50E6631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4810125"/>
            <a:ext cx="2705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цепь калибровок · ссылки</a:t>
            </a:r>
          </a:p>
        </p:txBody>
      </p:sp>
      <p:sp>
        <p:nvSpPr>
          <p:cNvPr id="24" name="qdm-shape-266">
            <a:extLst xmlns:a="http://schemas.openxmlformats.org/drawingml/2006/main">
              <a:ext uri="{FF2B5EF4-FFF2-40B4-BE49-F238E27FC236}">
                <a16:creationId xmlns:a16="http://schemas.microsoft.com/office/drawing/2014/main" id="{D05DF5E1-5C96-4E87-9076-4C3BB8D85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305425"/>
            <a:ext cx="4552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25" name="qdm-text-267">
            <a:extLst xmlns:a="http://schemas.openxmlformats.org/drawingml/2006/main">
              <a:ext uri="{FF2B5EF4-FFF2-40B4-BE49-F238E27FC236}">
                <a16:creationId xmlns:a16="http://schemas.microsoft.com/office/drawing/2014/main" id="{40CB0BDC-7F48-4151-B1AD-AC1D493D4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60985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Доказательство</a:t>
            </a:r>
          </a:p>
        </p:txBody>
      </p:sp>
      <p:sp>
        <p:nvSpPr>
          <p:cNvPr id="26" name="qdm-text-268">
            <a:extLst xmlns:a="http://schemas.openxmlformats.org/drawingml/2006/main">
              <a:ext uri="{FF2B5EF4-FFF2-40B4-BE49-F238E27FC236}">
                <a16:creationId xmlns:a16="http://schemas.microsoft.com/office/drawing/2014/main" id="{B73EC4DF-1B27-49B9-AFF1-949773221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609850"/>
            <a:ext cx="2514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E0–E4 · независимая проверка</a:t>
            </a:r>
          </a:p>
        </p:txBody>
      </p:sp>
      <p:sp>
        <p:nvSpPr>
          <p:cNvPr id="27" name="qdm-shape-269">
            <a:extLst xmlns:a="http://schemas.openxmlformats.org/drawingml/2006/main">
              <a:ext uri="{FF2B5EF4-FFF2-40B4-BE49-F238E27FC236}">
                <a16:creationId xmlns:a16="http://schemas.microsoft.com/office/drawing/2014/main" id="{68CE9DDA-6874-4984-808A-7B6309DEB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105150"/>
            <a:ext cx="4552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28" name="qdm-text-270">
            <a:extLst xmlns:a="http://schemas.openxmlformats.org/drawingml/2006/main">
              <a:ext uri="{FF2B5EF4-FFF2-40B4-BE49-F238E27FC236}">
                <a16:creationId xmlns:a16="http://schemas.microsoft.com/office/drawing/2014/main" id="{19D383BA-CB9A-449E-9C75-A1AAA0267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43275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Данные</a:t>
            </a:r>
          </a:p>
        </p:txBody>
      </p:sp>
      <p:sp>
        <p:nvSpPr>
          <p:cNvPr id="29" name="qdm-text-271">
            <a:extLst xmlns:a="http://schemas.openxmlformats.org/drawingml/2006/main">
              <a:ext uri="{FF2B5EF4-FFF2-40B4-BE49-F238E27FC236}">
                <a16:creationId xmlns:a16="http://schemas.microsoft.com/office/drawing/2014/main" id="{5909D9C3-B79A-4803-BB16-4EA08D16C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343275"/>
            <a:ext cx="2514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6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происхождение · целостность · доступ</a:t>
            </a:r>
          </a:p>
        </p:txBody>
      </p:sp>
      <p:sp>
        <p:nvSpPr>
          <p:cNvPr id="30" name="qdm-shape-272">
            <a:extLst xmlns:a="http://schemas.openxmlformats.org/drawingml/2006/main">
              <a:ext uri="{FF2B5EF4-FFF2-40B4-BE49-F238E27FC236}">
                <a16:creationId xmlns:a16="http://schemas.microsoft.com/office/drawing/2014/main" id="{216F3F3C-372D-4782-B676-B537F47E4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838575"/>
            <a:ext cx="4552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31" name="qdm-text-273">
            <a:extLst xmlns:a="http://schemas.openxmlformats.org/drawingml/2006/main">
              <a:ext uri="{FF2B5EF4-FFF2-40B4-BE49-F238E27FC236}">
                <a16:creationId xmlns:a16="http://schemas.microsoft.com/office/drawing/2014/main" id="{2B2B557B-5112-4E61-B3CC-004108F0A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0767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Права и риски</a:t>
            </a:r>
          </a:p>
        </p:txBody>
      </p:sp>
      <p:sp>
        <p:nvSpPr>
          <p:cNvPr id="32" name="qdm-text-274">
            <a:extLst xmlns:a="http://schemas.openxmlformats.org/drawingml/2006/main">
              <a:ext uri="{FF2B5EF4-FFF2-40B4-BE49-F238E27FC236}">
                <a16:creationId xmlns:a16="http://schemas.microsoft.com/office/drawing/2014/main" id="{D40BE387-812D-4933-B2A9-FA04EE961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076700"/>
            <a:ext cx="2514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6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ограничения · внешние эффекты</a:t>
            </a:r>
          </a:p>
        </p:txBody>
      </p:sp>
      <p:sp>
        <p:nvSpPr>
          <p:cNvPr id="33" name="qdm-shape-275">
            <a:extLst xmlns:a="http://schemas.openxmlformats.org/drawingml/2006/main">
              <a:ext uri="{FF2B5EF4-FFF2-40B4-BE49-F238E27FC236}">
                <a16:creationId xmlns:a16="http://schemas.microsoft.com/office/drawing/2014/main" id="{370439EB-031A-4E99-9167-B07C7FF36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572000"/>
            <a:ext cx="4552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34" name="qdm-text-276">
            <a:extLst xmlns:a="http://schemas.openxmlformats.org/drawingml/2006/main">
              <a:ext uri="{FF2B5EF4-FFF2-40B4-BE49-F238E27FC236}">
                <a16:creationId xmlns:a16="http://schemas.microsoft.com/office/drawing/2014/main" id="{232F3387-3DF0-4B17-B2CD-36DCDCAED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4810125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35" name="qdm-text-277">
            <a:extLst xmlns:a="http://schemas.openxmlformats.org/drawingml/2006/main">
              <a:ext uri="{FF2B5EF4-FFF2-40B4-BE49-F238E27FC236}">
                <a16:creationId xmlns:a16="http://schemas.microsoft.com/office/drawing/2014/main" id="{10262C8B-DC34-4917-AE47-526458B63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810125"/>
            <a:ext cx="2514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045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порог · владелец · пересмотр</a:t>
            </a:r>
          </a:p>
        </p:txBody>
      </p:sp>
      <p:sp>
        <p:nvSpPr>
          <p:cNvPr id="36" name="qdm-shape-278">
            <a:extLst xmlns:a="http://schemas.openxmlformats.org/drawingml/2006/main">
              <a:ext uri="{FF2B5EF4-FFF2-40B4-BE49-F238E27FC236}">
                <a16:creationId xmlns:a16="http://schemas.microsoft.com/office/drawing/2014/main" id="{5E67A2F0-746B-4DB0-834B-0223B2916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305425"/>
            <a:ext cx="4552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37" name="qdm-header-mask-12">
            <a:extLst xmlns:a="http://schemas.openxmlformats.org/drawingml/2006/main">
              <a:ext uri="{FF2B5EF4-FFF2-40B4-BE49-F238E27FC236}">
                <a16:creationId xmlns:a16="http://schemas.microsoft.com/office/drawing/2014/main" id="{7A7A2853-576A-4E31-8366-6CA535D8A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8" name="qdm-header-final-12">
            <a:extLst xmlns:a="http://schemas.openxmlformats.org/drawingml/2006/main">
              <a:ext uri="{FF2B5EF4-FFF2-40B4-BE49-F238E27FC236}">
                <a16:creationId xmlns:a16="http://schemas.microsoft.com/office/drawing/2014/main" id="{785FB0F0-C2B9-489A-8A2E-82405F31E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12</a:t>
            </a:r>
          </a:p>
        </p:txBody>
      </p:sp>
    </p:spTree>
    <p:extLst>
      <p:ext uri="{BB962C8B-B14F-4D97-AF65-F5344CB8AC3E}">
        <p14:creationId xmlns:p14="http://schemas.microsoft.com/office/powerpoint/2010/main" val="190094052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qdm-shape-279">
            <a:extLst xmlns:a="http://schemas.openxmlformats.org/drawingml/2006/main">
              <a:ext uri="{FF2B5EF4-FFF2-40B4-BE49-F238E27FC236}">
                <a16:creationId xmlns:a16="http://schemas.microsoft.com/office/drawing/2014/main" id="{0D30A07C-6060-4A4B-9F7D-B7BEF3361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280">
            <a:extLst xmlns:a="http://schemas.openxmlformats.org/drawingml/2006/main">
              <a:ext uri="{FF2B5EF4-FFF2-40B4-BE49-F238E27FC236}">
                <a16:creationId xmlns:a16="http://schemas.microsoft.com/office/drawing/2014/main" id="{1493D789-56D4-4201-8DB5-1A62B6CEF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13</a:t>
            </a:r>
          </a:p>
        </p:txBody>
      </p:sp>
      <p:sp>
        <p:nvSpPr>
          <p:cNvPr id="3" name="qdm-text-281">
            <a:extLst xmlns:a="http://schemas.openxmlformats.org/drawingml/2006/main">
              <a:ext uri="{FF2B5EF4-FFF2-40B4-BE49-F238E27FC236}">
                <a16:creationId xmlns:a16="http://schemas.microsoft.com/office/drawing/2014/main" id="{E6D39B6B-D2A7-4BF0-8EFD-AE0047515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Вектор состояния — карта модели, не новый мир</a:t>
            </a:r>
          </a:p>
        </p:txBody>
      </p:sp>
      <p:sp>
        <p:nvSpPr>
          <p:cNvPr id="4" name="qdm-text-282">
            <a:extLst xmlns:a="http://schemas.openxmlformats.org/drawingml/2006/main">
              <a:ext uri="{FF2B5EF4-FFF2-40B4-BE49-F238E27FC236}">
                <a16:creationId xmlns:a16="http://schemas.microsoft.com/office/drawing/2014/main" id="{B1997F07-DC28-4F86-8748-1B1A2316C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Многомерность данных помогает вычислять; физическая многомерность требует отдельного эксперимента</a:t>
            </a:r>
          </a:p>
        </p:txBody>
      </p:sp>
      <p:sp>
        <p:nvSpPr>
          <p:cNvPr id="5" name="qdm-shape-283">
            <a:extLst xmlns:a="http://schemas.openxmlformats.org/drawingml/2006/main">
              <a:ext uri="{FF2B5EF4-FFF2-40B4-BE49-F238E27FC236}">
                <a16:creationId xmlns:a16="http://schemas.microsoft.com/office/drawing/2014/main" id="{FCBF3AAB-9D5C-4E4B-B9B1-0355AD9C9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284">
            <a:extLst xmlns:a="http://schemas.openxmlformats.org/drawingml/2006/main">
              <a:ext uri="{FF2B5EF4-FFF2-40B4-BE49-F238E27FC236}">
                <a16:creationId xmlns:a16="http://schemas.microsoft.com/office/drawing/2014/main" id="{15E2A75F-D9A5-4778-A547-C5E576DCC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285">
            <a:extLst xmlns:a="http://schemas.openxmlformats.org/drawingml/2006/main">
              <a:ext uri="{FF2B5EF4-FFF2-40B4-BE49-F238E27FC236}">
                <a16:creationId xmlns:a16="http://schemas.microsoft.com/office/drawing/2014/main" id="{8433C6D0-8EDD-48B6-8A3B-BA3361BB7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8" name="qdm-text-286">
            <a:extLst xmlns:a="http://schemas.openxmlformats.org/drawingml/2006/main">
              <a:ext uri="{FF2B5EF4-FFF2-40B4-BE49-F238E27FC236}">
                <a16:creationId xmlns:a16="http://schemas.microsoft.com/office/drawing/2014/main" id="{DCDD513A-DFCA-4EFA-BC98-01F70E1D1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85950"/>
            <a:ext cx="10401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1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x = [ x₁  x₂  x₃  …  xₙ ]</a:t>
            </a:r>
          </a:p>
        </p:txBody>
      </p:sp>
      <p:sp>
        <p:nvSpPr>
          <p:cNvPr id="9" name="qdm-shape-287">
            <a:extLst xmlns:a="http://schemas.openxmlformats.org/drawingml/2006/main">
              <a:ext uri="{FF2B5EF4-FFF2-40B4-BE49-F238E27FC236}">
                <a16:creationId xmlns:a16="http://schemas.microsoft.com/office/drawing/2014/main" id="{DD0EFB81-221D-48BB-9EBA-F98582E5C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400425"/>
            <a:ext cx="790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0" name="qdm-text-288">
            <a:extLst xmlns:a="http://schemas.openxmlformats.org/drawingml/2006/main">
              <a:ext uri="{FF2B5EF4-FFF2-40B4-BE49-F238E27FC236}">
                <a16:creationId xmlns:a16="http://schemas.microsoft.com/office/drawing/2014/main" id="{56CF15E0-229B-4EAB-8C4E-51CA13AC4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00375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x₁</a:t>
            </a:r>
          </a:p>
        </p:txBody>
      </p:sp>
      <p:sp>
        <p:nvSpPr>
          <p:cNvPr id="11" name="qdm-text-289">
            <a:extLst xmlns:a="http://schemas.openxmlformats.org/drawingml/2006/main">
              <a:ext uri="{FF2B5EF4-FFF2-40B4-BE49-F238E27FC236}">
                <a16:creationId xmlns:a16="http://schemas.microsoft.com/office/drawing/2014/main" id="{46D97BC9-CF52-469B-BAB1-32C52378A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000500"/>
            <a:ext cx="1123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сигнал</a:t>
            </a:r>
          </a:p>
        </p:txBody>
      </p:sp>
      <p:sp>
        <p:nvSpPr>
          <p:cNvPr id="12" name="qdm-text-290">
            <a:extLst xmlns:a="http://schemas.openxmlformats.org/drawingml/2006/main">
              <a:ext uri="{FF2B5EF4-FFF2-40B4-BE49-F238E27FC236}">
                <a16:creationId xmlns:a16="http://schemas.microsoft.com/office/drawing/2014/main" id="{0CD9C7F4-235B-4453-B47B-07D5F43D0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000375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x₂</a:t>
            </a:r>
          </a:p>
        </p:txBody>
      </p:sp>
      <p:sp>
        <p:nvSpPr>
          <p:cNvPr id="13" name="qdm-text-291">
            <a:extLst xmlns:a="http://schemas.openxmlformats.org/drawingml/2006/main">
              <a:ext uri="{FF2B5EF4-FFF2-40B4-BE49-F238E27FC236}">
                <a16:creationId xmlns:a16="http://schemas.microsoft.com/office/drawing/2014/main" id="{F762BF59-9AB8-4611-B504-4800CF446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000500"/>
            <a:ext cx="1123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среда</a:t>
            </a:r>
          </a:p>
        </p:txBody>
      </p:sp>
      <p:sp>
        <p:nvSpPr>
          <p:cNvPr id="14" name="qdm-text-292">
            <a:extLst xmlns:a="http://schemas.openxmlformats.org/drawingml/2006/main">
              <a:ext uri="{FF2B5EF4-FFF2-40B4-BE49-F238E27FC236}">
                <a16:creationId xmlns:a16="http://schemas.microsoft.com/office/drawing/2014/main" id="{1E8FFC81-EAEF-421B-BB0B-EE5A1C9F6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000375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x₃</a:t>
            </a:r>
          </a:p>
        </p:txBody>
      </p:sp>
      <p:sp>
        <p:nvSpPr>
          <p:cNvPr id="15" name="qdm-text-293">
            <a:extLst xmlns:a="http://schemas.openxmlformats.org/drawingml/2006/main">
              <a:ext uri="{FF2B5EF4-FFF2-40B4-BE49-F238E27FC236}">
                <a16:creationId xmlns:a16="http://schemas.microsoft.com/office/drawing/2014/main" id="{62193640-7554-46DB-8BEF-647B0523D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00500"/>
            <a:ext cx="1123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время</a:t>
            </a:r>
          </a:p>
        </p:txBody>
      </p:sp>
      <p:sp>
        <p:nvSpPr>
          <p:cNvPr id="16" name="qdm-text-294">
            <a:extLst xmlns:a="http://schemas.openxmlformats.org/drawingml/2006/main">
              <a:ext uri="{FF2B5EF4-FFF2-40B4-BE49-F238E27FC236}">
                <a16:creationId xmlns:a16="http://schemas.microsoft.com/office/drawing/2014/main" id="{1391CD4B-231E-472B-8DA0-B1D2C78E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000375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xₙ</a:t>
            </a:r>
          </a:p>
        </p:txBody>
      </p:sp>
      <p:sp>
        <p:nvSpPr>
          <p:cNvPr id="17" name="qdm-text-295">
            <a:extLst xmlns:a="http://schemas.openxmlformats.org/drawingml/2006/main">
              <a:ext uri="{FF2B5EF4-FFF2-40B4-BE49-F238E27FC236}">
                <a16:creationId xmlns:a16="http://schemas.microsoft.com/office/drawing/2014/main" id="{31DC8E21-7E6F-43E7-8F7D-34E962F71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000500"/>
            <a:ext cx="1123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качество</a:t>
            </a:r>
          </a:p>
        </p:txBody>
      </p:sp>
      <p:sp>
        <p:nvSpPr>
          <p:cNvPr id="18" name="qdm-shape-296">
            <a:extLst xmlns:a="http://schemas.openxmlformats.org/drawingml/2006/main">
              <a:ext uri="{FF2B5EF4-FFF2-40B4-BE49-F238E27FC236}">
                <a16:creationId xmlns:a16="http://schemas.microsoft.com/office/drawing/2014/main" id="{D3B619EA-3EE8-43DC-8393-D0D138A7A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33925"/>
            <a:ext cx="91440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19" name="qdm-shape-297">
            <a:extLst xmlns:a="http://schemas.openxmlformats.org/drawingml/2006/main">
              <a:ext uri="{FF2B5EF4-FFF2-40B4-BE49-F238E27FC236}">
                <a16:creationId xmlns:a16="http://schemas.microsoft.com/office/drawing/2014/main" id="{F96DFAFA-470F-4A74-A9D3-B697974B2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33925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0" name="qdm-text-298">
            <a:extLst xmlns:a="http://schemas.openxmlformats.org/drawingml/2006/main">
              <a:ext uri="{FF2B5EF4-FFF2-40B4-BE49-F238E27FC236}">
                <a16:creationId xmlns:a16="http://schemas.microsoft.com/office/drawing/2014/main" id="{24250B28-6147-4FA4-AC1D-6B0588CF8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810125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22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9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Операции: оценка состояния · прогноз · управление · обнаружение аномалий</a:t>
            </a:r>
          </a:p>
        </p:txBody>
      </p:sp>
      <p:sp>
        <p:nvSpPr>
          <p:cNvPr id="21" name="qdm-shape-299">
            <a:extLst xmlns:a="http://schemas.openxmlformats.org/drawingml/2006/main">
              <a:ext uri="{FF2B5EF4-FFF2-40B4-BE49-F238E27FC236}">
                <a16:creationId xmlns:a16="http://schemas.microsoft.com/office/drawing/2014/main" id="{7C3A39DF-6A17-4649-81C5-501B1F984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67350"/>
            <a:ext cx="91440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2" name="qdm-shape-300">
            <a:extLst xmlns:a="http://schemas.openxmlformats.org/drawingml/2006/main">
              <a:ext uri="{FF2B5EF4-FFF2-40B4-BE49-F238E27FC236}">
                <a16:creationId xmlns:a16="http://schemas.microsoft.com/office/drawing/2014/main" id="{14D9D38A-8388-4174-B33C-307352C4E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6735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3" name="qdm-text-301">
            <a:extLst xmlns:a="http://schemas.openxmlformats.org/drawingml/2006/main">
              <a:ext uri="{FF2B5EF4-FFF2-40B4-BE49-F238E27FC236}">
                <a16:creationId xmlns:a16="http://schemas.microsoft.com/office/drawing/2014/main" id="{8128DB35-B449-44EF-AD48-994403B92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543550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84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 следует: «координата модели = физическое измерение». Это категориальная ошибка.</a:t>
            </a:r>
          </a:p>
        </p:txBody>
      </p:sp>
      <p:sp>
        <p:nvSpPr>
          <p:cNvPr id="24" name="qdm-header-mask-13">
            <a:extLst xmlns:a="http://schemas.openxmlformats.org/drawingml/2006/main">
              <a:ext uri="{FF2B5EF4-FFF2-40B4-BE49-F238E27FC236}">
                <a16:creationId xmlns:a16="http://schemas.microsoft.com/office/drawing/2014/main" id="{33BD71B2-7CC6-4CB4-8C6E-3D8FACAD6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5" name="qdm-header-final-13">
            <a:extLst xmlns:a="http://schemas.openxmlformats.org/drawingml/2006/main">
              <a:ext uri="{FF2B5EF4-FFF2-40B4-BE49-F238E27FC236}">
                <a16:creationId xmlns:a16="http://schemas.microsoft.com/office/drawing/2014/main" id="{8850D228-9D41-4B2A-9BB7-82CE32D11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13</a:t>
            </a:r>
          </a:p>
        </p:txBody>
      </p:sp>
    </p:spTree>
    <p:extLst>
      <p:ext uri="{BB962C8B-B14F-4D97-AF65-F5344CB8AC3E}">
        <p14:creationId xmlns:p14="http://schemas.microsoft.com/office/powerpoint/2010/main" val="109739381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qdm-shape-302">
            <a:extLst xmlns:a="http://schemas.openxmlformats.org/drawingml/2006/main">
              <a:ext uri="{FF2B5EF4-FFF2-40B4-BE49-F238E27FC236}">
                <a16:creationId xmlns:a16="http://schemas.microsoft.com/office/drawing/2014/main" id="{1DD11D69-0CF0-4984-90F9-DB5E148F6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303">
            <a:extLst xmlns:a="http://schemas.openxmlformats.org/drawingml/2006/main">
              <a:ext uri="{FF2B5EF4-FFF2-40B4-BE49-F238E27FC236}">
                <a16:creationId xmlns:a16="http://schemas.microsoft.com/office/drawing/2014/main" id="{BE743ACD-AA3A-4CE0-A48E-44C5969BF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14</a:t>
            </a:r>
          </a:p>
        </p:txBody>
      </p:sp>
      <p:sp>
        <p:nvSpPr>
          <p:cNvPr id="3" name="qdm-text-304">
            <a:extLst xmlns:a="http://schemas.openxmlformats.org/drawingml/2006/main">
              <a:ext uri="{FF2B5EF4-FFF2-40B4-BE49-F238E27FC236}">
                <a16:creationId xmlns:a16="http://schemas.microsoft.com/office/drawing/2014/main" id="{272F63C0-1AA1-4C20-8A6B-CD130F671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Белая книга связывает модель с реестрами</a:t>
            </a:r>
          </a:p>
        </p:txBody>
      </p:sp>
      <p:sp>
        <p:nvSpPr>
          <p:cNvPr id="4" name="qdm-text-305">
            <a:extLst xmlns:a="http://schemas.openxmlformats.org/drawingml/2006/main">
              <a:ext uri="{FF2B5EF4-FFF2-40B4-BE49-F238E27FC236}">
                <a16:creationId xmlns:a16="http://schemas.microsoft.com/office/drawing/2014/main" id="{8850D34F-89B1-410C-B44F-E0457B0F2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Новый выпуск получает отдельный идентификатор; подтверждённая база 344 работ не переписывается</a:t>
            </a:r>
          </a:p>
        </p:txBody>
      </p:sp>
      <p:sp>
        <p:nvSpPr>
          <p:cNvPr id="5" name="qdm-shape-306">
            <a:extLst xmlns:a="http://schemas.openxmlformats.org/drawingml/2006/main">
              <a:ext uri="{FF2B5EF4-FFF2-40B4-BE49-F238E27FC236}">
                <a16:creationId xmlns:a16="http://schemas.microsoft.com/office/drawing/2014/main" id="{C01C5E8D-AB13-45ED-8290-7729C98F3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307">
            <a:extLst xmlns:a="http://schemas.openxmlformats.org/drawingml/2006/main">
              <a:ext uri="{FF2B5EF4-FFF2-40B4-BE49-F238E27FC236}">
                <a16:creationId xmlns:a16="http://schemas.microsoft.com/office/drawing/2014/main" id="{869538DA-EC40-4580-9587-5E3CA9558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308">
            <a:extLst xmlns:a="http://schemas.openxmlformats.org/drawingml/2006/main">
              <a:ext uri="{FF2B5EF4-FFF2-40B4-BE49-F238E27FC236}">
                <a16:creationId xmlns:a16="http://schemas.microsoft.com/office/drawing/2014/main" id="{C75DB0C0-8646-49DE-8552-5DBFCEBB9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8" name="qdm-text-309">
            <a:extLst xmlns:a="http://schemas.openxmlformats.org/drawingml/2006/main">
              <a:ext uri="{FF2B5EF4-FFF2-40B4-BE49-F238E27FC236}">
                <a16:creationId xmlns:a16="http://schemas.microsoft.com/office/drawing/2014/main" id="{F15C59FA-C523-4339-B672-6F54F5A02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5048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4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BKS-CAND-KRPI-0001-M02</a:t>
            </a:r>
          </a:p>
        </p:txBody>
      </p:sp>
      <p:sp>
        <p:nvSpPr>
          <p:cNvPr id="9" name="qdm-text-310">
            <a:extLst xmlns:a="http://schemas.openxmlformats.org/drawingml/2006/main">
              <a:ext uri="{FF2B5EF4-FFF2-40B4-BE49-F238E27FC236}">
                <a16:creationId xmlns:a16="http://schemas.microsoft.com/office/drawing/2014/main" id="{A6E9084B-D5C8-446A-9180-BF1B2AEAE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8600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26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кандидат · отдельная версия · собственный паспорт</a:t>
            </a:r>
          </a:p>
        </p:txBody>
      </p:sp>
      <p:sp>
        <p:nvSpPr>
          <p:cNvPr id="10" name="qdm-shape-311">
            <a:extLst xmlns:a="http://schemas.openxmlformats.org/drawingml/2006/main">
              <a:ext uri="{FF2B5EF4-FFF2-40B4-BE49-F238E27FC236}">
                <a16:creationId xmlns:a16="http://schemas.microsoft.com/office/drawing/2014/main" id="{CE7E8499-40F6-4170-9A0C-8EA000ED4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809750"/>
            <a:ext cx="40386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11" name="qdm-shape-312">
            <a:extLst xmlns:a="http://schemas.openxmlformats.org/drawingml/2006/main">
              <a:ext uri="{FF2B5EF4-FFF2-40B4-BE49-F238E27FC236}">
                <a16:creationId xmlns:a16="http://schemas.microsoft.com/office/drawing/2014/main" id="{F8C2C99A-55AC-451E-81A4-6BE9E673D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809750"/>
            <a:ext cx="66675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2" name="qdm-text-313">
            <a:extLst xmlns:a="http://schemas.openxmlformats.org/drawingml/2006/main">
              <a:ext uri="{FF2B5EF4-FFF2-40B4-BE49-F238E27FC236}">
                <a16:creationId xmlns:a16="http://schemas.microsoft.com/office/drawing/2014/main" id="{C84247A0-2FE5-4450-A18F-B95571DA0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1885950"/>
            <a:ext cx="3752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71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БАЗОВЫЙ РЕЕСТР: 344 — БЕЗ ИЗМЕНЕНИЙ</a:t>
            </a:r>
          </a:p>
        </p:txBody>
      </p:sp>
      <p:sp>
        <p:nvSpPr>
          <p:cNvPr id="13" name="qdm-text-314">
            <a:extLst xmlns:a="http://schemas.openxmlformats.org/drawingml/2006/main">
              <a:ext uri="{FF2B5EF4-FFF2-40B4-BE49-F238E27FC236}">
                <a16:creationId xmlns:a16="http://schemas.microsoft.com/office/drawing/2014/main" id="{12C325A2-5BA7-42C6-AC61-937B08831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5275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BAL‑741</a:t>
            </a:r>
          </a:p>
        </p:txBody>
      </p:sp>
      <p:sp>
        <p:nvSpPr>
          <p:cNvPr id="14" name="qdm-text-315">
            <a:extLst xmlns:a="http://schemas.openxmlformats.org/drawingml/2006/main">
              <a:ext uri="{FF2B5EF4-FFF2-40B4-BE49-F238E27FC236}">
                <a16:creationId xmlns:a16="http://schemas.microsoft.com/office/drawing/2014/main" id="{B010DD22-75DF-459A-8C00-5030B4CF7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93370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BAL:C05:B10:S1  ·  BAL:C13:B11:S2  ·  BAL:C19:B06:S3</a:t>
            </a:r>
          </a:p>
        </p:txBody>
      </p:sp>
      <p:sp>
        <p:nvSpPr>
          <p:cNvPr id="15" name="qdm-text-316">
            <a:extLst xmlns:a="http://schemas.openxmlformats.org/drawingml/2006/main">
              <a:ext uri="{FF2B5EF4-FFF2-40B4-BE49-F238E27FC236}">
                <a16:creationId xmlns:a16="http://schemas.microsoft.com/office/drawing/2014/main" id="{B906A8D0-2A65-48B4-8FE4-E84DD2935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33375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контекст, баланс, масштаб</a:t>
            </a:r>
          </a:p>
        </p:txBody>
      </p:sp>
      <p:sp>
        <p:nvSpPr>
          <p:cNvPr id="16" name="qdm-shape-317">
            <a:extLst xmlns:a="http://schemas.openxmlformats.org/drawingml/2006/main">
              <a:ext uri="{FF2B5EF4-FFF2-40B4-BE49-F238E27FC236}">
                <a16:creationId xmlns:a16="http://schemas.microsoft.com/office/drawing/2014/main" id="{B3852CD4-44C7-447A-8A17-7BE8C3598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7" name="qdm-text-318">
            <a:extLst xmlns:a="http://schemas.openxmlformats.org/drawingml/2006/main">
              <a:ext uri="{FF2B5EF4-FFF2-40B4-BE49-F238E27FC236}">
                <a16:creationId xmlns:a16="http://schemas.microsoft.com/office/drawing/2014/main" id="{267BA9FF-EF6A-43A1-823C-71957BFAE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2905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FIELD‑741</a:t>
            </a:r>
          </a:p>
        </p:txBody>
      </p:sp>
      <p:sp>
        <p:nvSpPr>
          <p:cNvPr id="18" name="qdm-text-319">
            <a:extLst xmlns:a="http://schemas.openxmlformats.org/drawingml/2006/main">
              <a:ext uri="{FF2B5EF4-FFF2-40B4-BE49-F238E27FC236}">
                <a16:creationId xmlns:a16="http://schemas.microsoft.com/office/drawing/2014/main" id="{F3A8E552-C4E9-44F4-999B-51291E4A1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81000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S04:N04:D  →  S05:N14:K  →  S09:N17:R</a:t>
            </a:r>
          </a:p>
        </p:txBody>
      </p:sp>
      <p:sp>
        <p:nvSpPr>
          <p:cNvPr id="19" name="qdm-text-320">
            <a:extLst xmlns:a="http://schemas.openxmlformats.org/drawingml/2006/main">
              <a:ext uri="{FF2B5EF4-FFF2-40B4-BE49-F238E27FC236}">
                <a16:creationId xmlns:a16="http://schemas.microsoft.com/office/drawing/2014/main" id="{67D7F5AA-AF9D-44A7-9915-BA49BDC1E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21005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диагностика → координация → развитие</a:t>
            </a:r>
          </a:p>
        </p:txBody>
      </p:sp>
      <p:sp>
        <p:nvSpPr>
          <p:cNvPr id="20" name="qdm-shape-321">
            <a:extLst xmlns:a="http://schemas.openxmlformats.org/drawingml/2006/main">
              <a:ext uri="{FF2B5EF4-FFF2-40B4-BE49-F238E27FC236}">
                <a16:creationId xmlns:a16="http://schemas.microsoft.com/office/drawing/2014/main" id="{6939BAF6-16B3-4EDE-8D7A-1913A267C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148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1" name="qdm-text-322">
            <a:extLst xmlns:a="http://schemas.openxmlformats.org/drawingml/2006/main">
              <a:ext uri="{FF2B5EF4-FFF2-40B4-BE49-F238E27FC236}">
                <a16:creationId xmlns:a16="http://schemas.microsoft.com/office/drawing/2014/main" id="{CBB61446-C3EA-4135-AE21-F15A15A71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0535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ОРИОН 22:22</a:t>
            </a:r>
          </a:p>
        </p:txBody>
      </p:sp>
      <p:sp>
        <p:nvSpPr>
          <p:cNvPr id="22" name="qdm-text-323">
            <a:extLst xmlns:a="http://schemas.openxmlformats.org/drawingml/2006/main">
              <a:ext uri="{FF2B5EF4-FFF2-40B4-BE49-F238E27FC236}">
                <a16:creationId xmlns:a16="http://schemas.microsoft.com/office/drawing/2014/main" id="{155A842C-05BD-47A7-A4F9-D9C36976D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68630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VAL–NEE–GOA  ·  IND–SCN–RSK  ·  DEC–REC–PRV</a:t>
            </a:r>
          </a:p>
        </p:txBody>
      </p:sp>
      <p:sp>
        <p:nvSpPr>
          <p:cNvPr id="23" name="qdm-text-324">
            <a:extLst xmlns:a="http://schemas.openxmlformats.org/drawingml/2006/main">
              <a:ext uri="{FF2B5EF4-FFF2-40B4-BE49-F238E27FC236}">
                <a16:creationId xmlns:a16="http://schemas.microsoft.com/office/drawing/2014/main" id="{4DF759ED-07C5-46AB-AF92-4537AF648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08635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смысл → измерение → решение → память; не физическая теория</a:t>
            </a:r>
          </a:p>
        </p:txBody>
      </p:sp>
      <p:sp>
        <p:nvSpPr>
          <p:cNvPr id="24" name="qdm-shape-325">
            <a:extLst xmlns:a="http://schemas.openxmlformats.org/drawingml/2006/main">
              <a:ext uri="{FF2B5EF4-FFF2-40B4-BE49-F238E27FC236}">
                <a16:creationId xmlns:a16="http://schemas.microsoft.com/office/drawing/2014/main" id="{627292FA-EDA5-47F6-BA55-6C52185EE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91150"/>
            <a:ext cx="10382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5" name="qdm-shape-326">
            <a:extLst xmlns:a="http://schemas.openxmlformats.org/drawingml/2006/main">
              <a:ext uri="{FF2B5EF4-FFF2-40B4-BE49-F238E27FC236}">
                <a16:creationId xmlns:a16="http://schemas.microsoft.com/office/drawing/2014/main" id="{3A67A1A1-CCD6-4432-82B7-665BA785F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72150"/>
            <a:ext cx="9144000" cy="4191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6" name="qdm-shape-327">
            <a:extLst xmlns:a="http://schemas.openxmlformats.org/drawingml/2006/main">
              <a:ext uri="{FF2B5EF4-FFF2-40B4-BE49-F238E27FC236}">
                <a16:creationId xmlns:a16="http://schemas.microsoft.com/office/drawing/2014/main" id="{21F525DB-DC2E-4C9B-B1D1-A10C9C7CC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772150"/>
            <a:ext cx="66675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7" name="qdm-text-328">
            <a:extLst xmlns:a="http://schemas.openxmlformats.org/drawingml/2006/main">
              <a:ext uri="{FF2B5EF4-FFF2-40B4-BE49-F238E27FC236}">
                <a16:creationId xmlns:a16="http://schemas.microsoft.com/office/drawing/2014/main" id="{C642B31D-AF9E-45AE-935D-7DA0B943A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84835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11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Символические слои = E0; физические утверждения проходят проверку E1 → E4.</a:t>
            </a:r>
          </a:p>
        </p:txBody>
      </p:sp>
      <p:sp>
        <p:nvSpPr>
          <p:cNvPr id="28" name="qdm-header-mask-14">
            <a:extLst xmlns:a="http://schemas.openxmlformats.org/drawingml/2006/main">
              <a:ext uri="{FF2B5EF4-FFF2-40B4-BE49-F238E27FC236}">
                <a16:creationId xmlns:a16="http://schemas.microsoft.com/office/drawing/2014/main" id="{F934A23C-0BCD-4EF8-B39F-B43F7C6E4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9" name="qdm-header-final-14">
            <a:extLst xmlns:a="http://schemas.openxmlformats.org/drawingml/2006/main">
              <a:ext uri="{FF2B5EF4-FFF2-40B4-BE49-F238E27FC236}">
                <a16:creationId xmlns:a16="http://schemas.microsoft.com/office/drawing/2014/main" id="{863F9F9D-A826-4CCB-B6C1-AFF840E56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14</a:t>
            </a:r>
          </a:p>
        </p:txBody>
      </p:sp>
    </p:spTree>
    <p:extLst>
      <p:ext uri="{BB962C8B-B14F-4D97-AF65-F5344CB8AC3E}">
        <p14:creationId xmlns:p14="http://schemas.microsoft.com/office/powerpoint/2010/main" val="194523533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qdm-shape-329">
            <a:extLst xmlns:a="http://schemas.openxmlformats.org/drawingml/2006/main">
              <a:ext uri="{FF2B5EF4-FFF2-40B4-BE49-F238E27FC236}">
                <a16:creationId xmlns:a16="http://schemas.microsoft.com/office/drawing/2014/main" id="{2D9E62A6-E554-4ABC-8A58-BF2206B8C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330">
            <a:extLst xmlns:a="http://schemas.openxmlformats.org/drawingml/2006/main">
              <a:ext uri="{FF2B5EF4-FFF2-40B4-BE49-F238E27FC236}">
                <a16:creationId xmlns:a16="http://schemas.microsoft.com/office/drawing/2014/main" id="{5A529D82-97F3-4707-BFC1-32A6ACCFC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15</a:t>
            </a:r>
          </a:p>
        </p:txBody>
      </p:sp>
      <p:sp>
        <p:nvSpPr>
          <p:cNvPr id="3" name="qdm-text-331">
            <a:extLst xmlns:a="http://schemas.openxmlformats.org/drawingml/2006/main">
              <a:ext uri="{FF2B5EF4-FFF2-40B4-BE49-F238E27FC236}">
                <a16:creationId xmlns:a16="http://schemas.microsoft.com/office/drawing/2014/main" id="{AE30EC6D-E7D2-49C4-A5DF-360ECE143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Три пилота проверяют общий метод</a:t>
            </a:r>
          </a:p>
        </p:txBody>
      </p:sp>
      <p:sp>
        <p:nvSpPr>
          <p:cNvPr id="4" name="qdm-text-332">
            <a:extLst xmlns:a="http://schemas.openxmlformats.org/drawingml/2006/main">
              <a:ext uri="{FF2B5EF4-FFF2-40B4-BE49-F238E27FC236}">
                <a16:creationId xmlns:a16="http://schemas.microsoft.com/office/drawing/2014/main" id="{50DB669B-F0DA-4E87-A104-51D605B27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Разные масштабы, единая базовая линия и обязательное межсистемное сравнение</a:t>
            </a:r>
          </a:p>
        </p:txBody>
      </p:sp>
      <p:sp>
        <p:nvSpPr>
          <p:cNvPr id="5" name="qdm-shape-333">
            <a:extLst xmlns:a="http://schemas.openxmlformats.org/drawingml/2006/main">
              <a:ext uri="{FF2B5EF4-FFF2-40B4-BE49-F238E27FC236}">
                <a16:creationId xmlns:a16="http://schemas.microsoft.com/office/drawing/2014/main" id="{D201A598-B6CC-40A5-ABF9-D8E74F772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334">
            <a:extLst xmlns:a="http://schemas.openxmlformats.org/drawingml/2006/main">
              <a:ext uri="{FF2B5EF4-FFF2-40B4-BE49-F238E27FC236}">
                <a16:creationId xmlns:a16="http://schemas.microsoft.com/office/drawing/2014/main" id="{195E02F4-BDDE-49CC-A872-E22760BAA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335">
            <a:extLst xmlns:a="http://schemas.openxmlformats.org/drawingml/2006/main">
              <a:ext uri="{FF2B5EF4-FFF2-40B4-BE49-F238E27FC236}">
                <a16:creationId xmlns:a16="http://schemas.microsoft.com/office/drawing/2014/main" id="{7BA90B6B-BAEB-4C82-A236-39BC2790C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8" name="qdm-text-336">
            <a:extLst xmlns:a="http://schemas.openxmlformats.org/drawingml/2006/main">
              <a:ext uri="{FF2B5EF4-FFF2-40B4-BE49-F238E27FC236}">
                <a16:creationId xmlns:a16="http://schemas.microsoft.com/office/drawing/2014/main" id="{BF16EDF0-EA18-4E89-A7EA-F21EC9516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145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P1</a:t>
            </a:r>
          </a:p>
        </p:txBody>
      </p:sp>
      <p:sp>
        <p:nvSpPr>
          <p:cNvPr id="9" name="qdm-text-337">
            <a:extLst xmlns:a="http://schemas.openxmlformats.org/drawingml/2006/main">
              <a:ext uri="{FF2B5EF4-FFF2-40B4-BE49-F238E27FC236}">
                <a16:creationId xmlns:a16="http://schemas.microsoft.com/office/drawing/2014/main" id="{EF92733C-BA1A-426F-9E69-7A9F9E68C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183832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КВАНТОВАЯ МАГНИТОМЕТРИЯ</a:t>
            </a:r>
          </a:p>
        </p:txBody>
      </p:sp>
      <p:sp>
        <p:nvSpPr>
          <p:cNvPr id="10" name="qdm-text-338">
            <a:extLst xmlns:a="http://schemas.openxmlformats.org/drawingml/2006/main">
              <a:ext uri="{FF2B5EF4-FFF2-40B4-BE49-F238E27FC236}">
                <a16:creationId xmlns:a16="http://schemas.microsoft.com/office/drawing/2014/main" id="{009B75F9-A5E1-4EB5-A13E-05556C2F0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314575"/>
            <a:ext cx="8001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B [Тл] · классический эталон · полный бюджет U · независимое сравнение</a:t>
            </a:r>
          </a:p>
        </p:txBody>
      </p:sp>
      <p:sp>
        <p:nvSpPr>
          <p:cNvPr id="11" name="qdm-text-339">
            <a:extLst xmlns:a="http://schemas.openxmlformats.org/drawingml/2006/main">
              <a:ext uri="{FF2B5EF4-FFF2-40B4-BE49-F238E27FC236}">
                <a16:creationId xmlns:a16="http://schemas.microsoft.com/office/drawing/2014/main" id="{61713E0F-0CE4-4D09-9A18-FDF2211B7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0574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5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выход: E2 → E3</a:t>
            </a:r>
          </a:p>
        </p:txBody>
      </p:sp>
      <p:sp>
        <p:nvSpPr>
          <p:cNvPr id="12" name="qdm-shape-340">
            <a:extLst xmlns:a="http://schemas.openxmlformats.org/drawingml/2006/main">
              <a:ext uri="{FF2B5EF4-FFF2-40B4-BE49-F238E27FC236}">
                <a16:creationId xmlns:a16="http://schemas.microsoft.com/office/drawing/2014/main" id="{A7E732E9-CF2A-412F-82EE-C5CD2E0AE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838450"/>
            <a:ext cx="9353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3" name="qdm-text-341">
            <a:extLst xmlns:a="http://schemas.openxmlformats.org/drawingml/2006/main">
              <a:ext uri="{FF2B5EF4-FFF2-40B4-BE49-F238E27FC236}">
                <a16:creationId xmlns:a16="http://schemas.microsoft.com/office/drawing/2014/main" id="{F5F439CC-6C5F-4F5A-A89F-8BCB57C55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8135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P2</a:t>
            </a:r>
          </a:p>
        </p:txBody>
      </p:sp>
      <p:sp>
        <p:nvSpPr>
          <p:cNvPr id="14" name="qdm-text-342">
            <a:extLst xmlns:a="http://schemas.openxmlformats.org/drawingml/2006/main">
              <a:ext uri="{FF2B5EF4-FFF2-40B4-BE49-F238E27FC236}">
                <a16:creationId xmlns:a16="http://schemas.microsoft.com/office/drawing/2014/main" id="{6540BE35-26D1-48E3-9F59-C7BC9E59C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105150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ВОДА · ПОЧВА · ФЕРМА</a:t>
            </a:r>
          </a:p>
        </p:txBody>
      </p:sp>
      <p:sp>
        <p:nvSpPr>
          <p:cNvPr id="15" name="qdm-text-343">
            <a:extLst xmlns:a="http://schemas.openxmlformats.org/drawingml/2006/main">
              <a:ext uri="{FF2B5EF4-FFF2-40B4-BE49-F238E27FC236}">
                <a16:creationId xmlns:a16="http://schemas.microsoft.com/office/drawing/2014/main" id="{A31D1C3E-7C66-49C0-BC44-F17C859BC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581400"/>
            <a:ext cx="8001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влага, плотность, материальные и энергетические потоки · аудит данных</a:t>
            </a:r>
          </a:p>
        </p:txBody>
      </p:sp>
      <p:sp>
        <p:nvSpPr>
          <p:cNvPr id="16" name="qdm-text-344">
            <a:extLst xmlns:a="http://schemas.openxmlformats.org/drawingml/2006/main">
              <a:ext uri="{FF2B5EF4-FFF2-40B4-BE49-F238E27FC236}">
                <a16:creationId xmlns:a16="http://schemas.microsoft.com/office/drawing/2014/main" id="{2E461CE0-61BB-4B94-80E0-01C91B3EB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324225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5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выход: E2 → E3</a:t>
            </a:r>
          </a:p>
        </p:txBody>
      </p:sp>
      <p:sp>
        <p:nvSpPr>
          <p:cNvPr id="17" name="qdm-shape-345">
            <a:extLst xmlns:a="http://schemas.openxmlformats.org/drawingml/2006/main">
              <a:ext uri="{FF2B5EF4-FFF2-40B4-BE49-F238E27FC236}">
                <a16:creationId xmlns:a16="http://schemas.microsoft.com/office/drawing/2014/main" id="{D17307FE-D726-4137-BA46-C6C1C407D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105275"/>
            <a:ext cx="9353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8" name="qdm-text-346">
            <a:extLst xmlns:a="http://schemas.openxmlformats.org/drawingml/2006/main">
              <a:ext uri="{FF2B5EF4-FFF2-40B4-BE49-F238E27FC236}">
                <a16:creationId xmlns:a16="http://schemas.microsoft.com/office/drawing/2014/main" id="{77E25C06-9E6F-4A81-9E02-364E78A62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4817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P3</a:t>
            </a:r>
          </a:p>
        </p:txBody>
      </p:sp>
      <p:sp>
        <p:nvSpPr>
          <p:cNvPr id="19" name="qdm-text-347">
            <a:extLst xmlns:a="http://schemas.openxmlformats.org/drawingml/2006/main">
              <a:ext uri="{FF2B5EF4-FFF2-40B4-BE49-F238E27FC236}">
                <a16:creationId xmlns:a16="http://schemas.microsoft.com/office/drawing/2014/main" id="{1E94F73B-5A86-4069-B17C-4550AB7C7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371975"/>
            <a:ext cx="447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ФЕДЕРАТИВНЫЙ GRID</a:t>
            </a:r>
          </a:p>
        </p:txBody>
      </p:sp>
      <p:sp>
        <p:nvSpPr>
          <p:cNvPr id="20" name="qdm-text-348">
            <a:extLst xmlns:a="http://schemas.openxmlformats.org/drawingml/2006/main">
              <a:ext uri="{FF2B5EF4-FFF2-40B4-BE49-F238E27FC236}">
                <a16:creationId xmlns:a16="http://schemas.microsoft.com/office/drawing/2014/main" id="{EF7FC934-F4E4-4F5E-88EC-2C7363105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848225"/>
            <a:ext cx="8001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3 узла · единые паспорта · воспроизводимость между площадками</a:t>
            </a:r>
          </a:p>
        </p:txBody>
      </p:sp>
      <p:sp>
        <p:nvSpPr>
          <p:cNvPr id="21" name="qdm-text-349">
            <a:extLst xmlns:a="http://schemas.openxmlformats.org/drawingml/2006/main">
              <a:ext uri="{FF2B5EF4-FFF2-40B4-BE49-F238E27FC236}">
                <a16:creationId xmlns:a16="http://schemas.microsoft.com/office/drawing/2014/main" id="{3B257A42-5EA7-4FD4-9BA9-AFDE7FC28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59105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5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выход: E2 → E3</a:t>
            </a:r>
          </a:p>
        </p:txBody>
      </p:sp>
      <p:sp>
        <p:nvSpPr>
          <p:cNvPr id="22" name="qdm-shape-350">
            <a:extLst xmlns:a="http://schemas.openxmlformats.org/drawingml/2006/main">
              <a:ext uri="{FF2B5EF4-FFF2-40B4-BE49-F238E27FC236}">
                <a16:creationId xmlns:a16="http://schemas.microsoft.com/office/drawing/2014/main" id="{FAC80A86-4F47-43C8-AE5C-533516CFD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5372100"/>
            <a:ext cx="93535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3" name="qdm-shape-351">
            <a:extLst xmlns:a="http://schemas.openxmlformats.org/drawingml/2006/main">
              <a:ext uri="{FF2B5EF4-FFF2-40B4-BE49-F238E27FC236}">
                <a16:creationId xmlns:a16="http://schemas.microsoft.com/office/drawing/2014/main" id="{19492925-591A-4069-A8D2-483367BE9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476875"/>
            <a:ext cx="9677400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24" name="qdm-shape-352">
            <a:extLst xmlns:a="http://schemas.openxmlformats.org/drawingml/2006/main">
              <a:ext uri="{FF2B5EF4-FFF2-40B4-BE49-F238E27FC236}">
                <a16:creationId xmlns:a16="http://schemas.microsoft.com/office/drawing/2014/main" id="{C61962D6-2429-4BAF-9C86-EB2D3F958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476875"/>
            <a:ext cx="66675" cy="647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5" name="qdm-text-353">
            <a:extLst xmlns:a="http://schemas.openxmlformats.org/drawingml/2006/main">
              <a:ext uri="{FF2B5EF4-FFF2-40B4-BE49-F238E27FC236}">
                <a16:creationId xmlns:a16="http://schemas.microsoft.com/office/drawing/2014/main" id="{D6D6CE44-6713-487F-A61D-3F820D4DF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53075"/>
            <a:ext cx="93916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86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КОСМИЧЕСКИЕ НАУКИ: астрономия / астрофизика · космическая геодезия · ДЗЗ · время / частота · поля / частицы</a:t>
            </a:r>
          </a:p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Факты — SI, U и прослеживаемость; дополнительные dimensions — гипотеза теории.</a:t>
            </a:r>
          </a:p>
        </p:txBody>
      </p:sp>
      <p:sp>
        <p:nvSpPr>
          <p:cNvPr id="26" name="qdm-text-354">
            <a:extLst xmlns:a="http://schemas.openxmlformats.org/drawingml/2006/main">
              <a:ext uri="{FF2B5EF4-FFF2-40B4-BE49-F238E27FC236}">
                <a16:creationId xmlns:a16="http://schemas.microsoft.com/office/drawing/2014/main" id="{C38C1691-63DC-471F-AFAA-5CEB165BD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17220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Пилоты — проектные предложения: оборудование и характеристики ещё не подтверждены.</a:t>
            </a:r>
          </a:p>
        </p:txBody>
      </p:sp>
      <p:sp>
        <p:nvSpPr>
          <p:cNvPr id="27" name="qdm-header-mask-15">
            <a:extLst xmlns:a="http://schemas.openxmlformats.org/drawingml/2006/main">
              <a:ext uri="{FF2B5EF4-FFF2-40B4-BE49-F238E27FC236}">
                <a16:creationId xmlns:a16="http://schemas.microsoft.com/office/drawing/2014/main" id="{E29340BE-515D-4DBF-90EC-5AEEEC203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8" name="qdm-header-final-15">
            <a:extLst xmlns:a="http://schemas.openxmlformats.org/drawingml/2006/main">
              <a:ext uri="{FF2B5EF4-FFF2-40B4-BE49-F238E27FC236}">
                <a16:creationId xmlns:a16="http://schemas.microsoft.com/office/drawing/2014/main" id="{389A9EED-8390-44A2-971A-1BB366176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15</a:t>
            </a:r>
          </a:p>
        </p:txBody>
      </p:sp>
    </p:spTree>
    <p:extLst>
      <p:ext uri="{BB962C8B-B14F-4D97-AF65-F5344CB8AC3E}">
        <p14:creationId xmlns:p14="http://schemas.microsoft.com/office/powerpoint/2010/main" val="181449849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qdm-shape-355">
            <a:extLst xmlns:a="http://schemas.openxmlformats.org/drawingml/2006/main">
              <a:ext uri="{FF2B5EF4-FFF2-40B4-BE49-F238E27FC236}">
                <a16:creationId xmlns:a16="http://schemas.microsoft.com/office/drawing/2014/main" id="{4BDD3906-1A38-46A9-B93E-0258C6BDB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356">
            <a:extLst xmlns:a="http://schemas.openxmlformats.org/drawingml/2006/main">
              <a:ext uri="{FF2B5EF4-FFF2-40B4-BE49-F238E27FC236}">
                <a16:creationId xmlns:a16="http://schemas.microsoft.com/office/drawing/2014/main" id="{944AAAD4-09BE-4F99-8B84-4DDD96F17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16</a:t>
            </a:r>
          </a:p>
        </p:txBody>
      </p:sp>
      <p:sp>
        <p:nvSpPr>
          <p:cNvPr id="3" name="qdm-text-357">
            <a:extLst xmlns:a="http://schemas.openxmlformats.org/drawingml/2006/main">
              <a:ext uri="{FF2B5EF4-FFF2-40B4-BE49-F238E27FC236}">
                <a16:creationId xmlns:a16="http://schemas.microsoft.com/office/drawing/2014/main" id="{96155501-9F98-41B4-9957-A2F4AAFEF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87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Карта валидации связывает утверждение с решением</a:t>
            </a:r>
          </a:p>
        </p:txBody>
      </p:sp>
      <p:sp>
        <p:nvSpPr>
          <p:cNvPr id="4" name="qdm-text-358">
            <a:extLst xmlns:a="http://schemas.openxmlformats.org/drawingml/2006/main">
              <a:ext uri="{FF2B5EF4-FFF2-40B4-BE49-F238E27FC236}">
                <a16:creationId xmlns:a16="http://schemas.microsoft.com/office/drawing/2014/main" id="{AC761969-8732-424F-BDC3-4AC54D940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Одна трасса показывает, что заявлено, как измерено, кем проверено и какое решение допустимо</a:t>
            </a:r>
          </a:p>
        </p:txBody>
      </p:sp>
      <p:sp>
        <p:nvSpPr>
          <p:cNvPr id="5" name="qdm-shape-359">
            <a:extLst xmlns:a="http://schemas.openxmlformats.org/drawingml/2006/main">
              <a:ext uri="{FF2B5EF4-FFF2-40B4-BE49-F238E27FC236}">
                <a16:creationId xmlns:a16="http://schemas.microsoft.com/office/drawing/2014/main" id="{46EA9A44-5FE8-4651-AB14-DE5697FBF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360">
            <a:extLst xmlns:a="http://schemas.openxmlformats.org/drawingml/2006/main">
              <a:ext uri="{FF2B5EF4-FFF2-40B4-BE49-F238E27FC236}">
                <a16:creationId xmlns:a16="http://schemas.microsoft.com/office/drawing/2014/main" id="{C74A7BAE-3CA4-4D82-8E1C-7270DD597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361">
            <a:extLst xmlns:a="http://schemas.openxmlformats.org/drawingml/2006/main">
              <a:ext uri="{FF2B5EF4-FFF2-40B4-BE49-F238E27FC236}">
                <a16:creationId xmlns:a16="http://schemas.microsoft.com/office/drawing/2014/main" id="{AA8F725D-9799-4B5D-91E8-D2FC22CE5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8" name="qdm-shape-362">
            <a:extLst xmlns:a="http://schemas.openxmlformats.org/drawingml/2006/main">
              <a:ext uri="{FF2B5EF4-FFF2-40B4-BE49-F238E27FC236}">
                <a16:creationId xmlns:a16="http://schemas.microsoft.com/office/drawing/2014/main" id="{8C81F6A0-22FC-4D6A-9EF4-0BB2517C6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288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9" name="qdm-text-363">
            <a:extLst xmlns:a="http://schemas.openxmlformats.org/drawingml/2006/main">
              <a:ext uri="{FF2B5EF4-FFF2-40B4-BE49-F238E27FC236}">
                <a16:creationId xmlns:a16="http://schemas.microsoft.com/office/drawing/2014/main" id="{020B5530-AAE2-4E2A-966F-023897249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240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VALMAP-KRPI-0001</a:t>
            </a:r>
          </a:p>
        </p:txBody>
      </p:sp>
      <p:sp>
        <p:nvSpPr>
          <p:cNvPr id="10" name="qdm-shape-364">
            <a:extLst xmlns:a="http://schemas.openxmlformats.org/drawingml/2006/main">
              <a:ext uri="{FF2B5EF4-FFF2-40B4-BE49-F238E27FC236}">
                <a16:creationId xmlns:a16="http://schemas.microsoft.com/office/drawing/2014/main" id="{ADBF3927-77CD-47C1-A29E-8EE20AEE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028950"/>
            <a:ext cx="9906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1" name="qdm-text-365">
            <a:extLst xmlns:a="http://schemas.openxmlformats.org/drawingml/2006/main">
              <a:ext uri="{FF2B5EF4-FFF2-40B4-BE49-F238E27FC236}">
                <a16:creationId xmlns:a16="http://schemas.microsoft.com/office/drawing/2014/main" id="{CAB2757F-83EC-4B07-B125-37FB06910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95575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12" name="qdm-text-366">
            <a:extLst xmlns:a="http://schemas.openxmlformats.org/drawingml/2006/main">
              <a:ext uri="{FF2B5EF4-FFF2-40B4-BE49-F238E27FC236}">
                <a16:creationId xmlns:a16="http://schemas.microsoft.com/office/drawing/2014/main" id="{12166716-21B0-49E8-AAF7-4A4BEDAA4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5814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CLAIM ID</a:t>
            </a:r>
          </a:p>
        </p:txBody>
      </p:sp>
      <p:sp>
        <p:nvSpPr>
          <p:cNvPr id="13" name="qdm-text-367">
            <a:extLst xmlns:a="http://schemas.openxmlformats.org/drawingml/2006/main">
              <a:ext uri="{FF2B5EF4-FFF2-40B4-BE49-F238E27FC236}">
                <a16:creationId xmlns:a16="http://schemas.microsoft.com/office/drawing/2014/main" id="{9DD68ADD-CEF6-4316-AB60-37E652B48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924300"/>
            <a:ext cx="1447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94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утверждение</a:t>
            </a:r>
          </a:p>
        </p:txBody>
      </p:sp>
      <p:sp>
        <p:nvSpPr>
          <p:cNvPr id="14" name="qdm-text-368">
            <a:extLst xmlns:a="http://schemas.openxmlformats.org/drawingml/2006/main">
              <a:ext uri="{FF2B5EF4-FFF2-40B4-BE49-F238E27FC236}">
                <a16:creationId xmlns:a16="http://schemas.microsoft.com/office/drawing/2014/main" id="{B4BF9CCD-8495-4E01-A8FA-CB94DC3A9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695575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</a:t>
            </a:r>
          </a:p>
        </p:txBody>
      </p:sp>
      <p:sp>
        <p:nvSpPr>
          <p:cNvPr id="15" name="qdm-text-369">
            <a:extLst xmlns:a="http://schemas.openxmlformats.org/drawingml/2006/main">
              <a:ext uri="{FF2B5EF4-FFF2-40B4-BE49-F238E27FC236}">
                <a16:creationId xmlns:a16="http://schemas.microsoft.com/office/drawing/2014/main" id="{8EE24EBB-A4F1-4161-B6D5-164D94985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5814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ВЕЛИЧИНА</a:t>
            </a:r>
          </a:p>
        </p:txBody>
      </p:sp>
      <p:sp>
        <p:nvSpPr>
          <p:cNvPr id="16" name="qdm-text-370">
            <a:extLst xmlns:a="http://schemas.openxmlformats.org/drawingml/2006/main">
              <a:ext uri="{FF2B5EF4-FFF2-40B4-BE49-F238E27FC236}">
                <a16:creationId xmlns:a16="http://schemas.microsoft.com/office/drawing/2014/main" id="{DFCC7726-F778-4CD2-8F6F-D4234E759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924300"/>
            <a:ext cx="1447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94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единица</a:t>
            </a:r>
          </a:p>
        </p:txBody>
      </p:sp>
      <p:sp>
        <p:nvSpPr>
          <p:cNvPr id="17" name="qdm-text-371">
            <a:extLst xmlns:a="http://schemas.openxmlformats.org/drawingml/2006/main">
              <a:ext uri="{FF2B5EF4-FFF2-40B4-BE49-F238E27FC236}">
                <a16:creationId xmlns:a16="http://schemas.microsoft.com/office/drawing/2014/main" id="{F11A447B-60E8-460D-B42F-E5277A631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2695575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</a:t>
            </a:r>
          </a:p>
        </p:txBody>
      </p:sp>
      <p:sp>
        <p:nvSpPr>
          <p:cNvPr id="18" name="qdm-text-372">
            <a:extLst xmlns:a="http://schemas.openxmlformats.org/drawingml/2006/main">
              <a:ext uri="{FF2B5EF4-FFF2-40B4-BE49-F238E27FC236}">
                <a16:creationId xmlns:a16="http://schemas.microsoft.com/office/drawing/2014/main" id="{1D9A1836-4DA2-4FE2-9631-54754E228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5814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МЕТОД</a:t>
            </a:r>
          </a:p>
        </p:txBody>
      </p:sp>
      <p:sp>
        <p:nvSpPr>
          <p:cNvPr id="19" name="qdm-text-373">
            <a:extLst xmlns:a="http://schemas.openxmlformats.org/drawingml/2006/main">
              <a:ext uri="{FF2B5EF4-FFF2-40B4-BE49-F238E27FC236}">
                <a16:creationId xmlns:a16="http://schemas.microsoft.com/office/drawing/2014/main" id="{CE34DEC0-687E-46A8-8F82-D7C16D188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924300"/>
            <a:ext cx="1447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94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эталон</a:t>
            </a:r>
          </a:p>
        </p:txBody>
      </p:sp>
      <p:sp>
        <p:nvSpPr>
          <p:cNvPr id="20" name="qdm-text-374">
            <a:extLst xmlns:a="http://schemas.openxmlformats.org/drawingml/2006/main">
              <a:ext uri="{FF2B5EF4-FFF2-40B4-BE49-F238E27FC236}">
                <a16:creationId xmlns:a16="http://schemas.microsoft.com/office/drawing/2014/main" id="{7F4E87FE-3E4A-4DE8-9687-E964A7A9B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695575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21" name="qdm-text-375">
            <a:extLst xmlns:a="http://schemas.openxmlformats.org/drawingml/2006/main">
              <a:ext uri="{FF2B5EF4-FFF2-40B4-BE49-F238E27FC236}">
                <a16:creationId xmlns:a16="http://schemas.microsoft.com/office/drawing/2014/main" id="{9B4B8D5B-91CC-4749-B6C1-FBC75E4CD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814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ДАННЫЕ</a:t>
            </a:r>
          </a:p>
        </p:txBody>
      </p:sp>
      <p:sp>
        <p:nvSpPr>
          <p:cNvPr id="22" name="qdm-text-376">
            <a:extLst xmlns:a="http://schemas.openxmlformats.org/drawingml/2006/main">
              <a:ext uri="{FF2B5EF4-FFF2-40B4-BE49-F238E27FC236}">
                <a16:creationId xmlns:a16="http://schemas.microsoft.com/office/drawing/2014/main" id="{7C97C13C-3072-4D22-AB7A-E56DB28B3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924300"/>
            <a:ext cx="1447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94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y ± U</a:t>
            </a:r>
          </a:p>
        </p:txBody>
      </p:sp>
      <p:sp>
        <p:nvSpPr>
          <p:cNvPr id="23" name="qdm-text-377">
            <a:extLst xmlns:a="http://schemas.openxmlformats.org/drawingml/2006/main">
              <a:ext uri="{FF2B5EF4-FFF2-40B4-BE49-F238E27FC236}">
                <a16:creationId xmlns:a16="http://schemas.microsoft.com/office/drawing/2014/main" id="{3A40C6AE-D9AF-44C2-943D-34DE5FA2D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695575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</a:t>
            </a:r>
          </a:p>
        </p:txBody>
      </p:sp>
      <p:sp>
        <p:nvSpPr>
          <p:cNvPr id="24" name="qdm-text-378">
            <a:extLst xmlns:a="http://schemas.openxmlformats.org/drawingml/2006/main">
              <a:ext uri="{FF2B5EF4-FFF2-40B4-BE49-F238E27FC236}">
                <a16:creationId xmlns:a16="http://schemas.microsoft.com/office/drawing/2014/main" id="{CA42E11A-909B-4AEC-99D7-0ED977142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5814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E0–E4</a:t>
            </a:r>
          </a:p>
        </p:txBody>
      </p:sp>
      <p:sp>
        <p:nvSpPr>
          <p:cNvPr id="25" name="qdm-text-379">
            <a:extLst xmlns:a="http://schemas.openxmlformats.org/drawingml/2006/main">
              <a:ext uri="{FF2B5EF4-FFF2-40B4-BE49-F238E27FC236}">
                <a16:creationId xmlns:a16="http://schemas.microsoft.com/office/drawing/2014/main" id="{2286EC54-8E41-4942-9A77-A75410875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24300"/>
            <a:ext cx="1447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94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проверка</a:t>
            </a:r>
          </a:p>
        </p:txBody>
      </p:sp>
      <p:sp>
        <p:nvSpPr>
          <p:cNvPr id="26" name="qdm-text-380">
            <a:extLst xmlns:a="http://schemas.openxmlformats.org/drawingml/2006/main">
              <a:ext uri="{FF2B5EF4-FFF2-40B4-BE49-F238E27FC236}">
                <a16:creationId xmlns:a16="http://schemas.microsoft.com/office/drawing/2014/main" id="{5B3F926B-7F88-4A56-890E-3160570C1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2695575"/>
            <a:ext cx="685800" cy="685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</a:t>
            </a:r>
          </a:p>
        </p:txBody>
      </p:sp>
      <p:sp>
        <p:nvSpPr>
          <p:cNvPr id="27" name="qdm-text-381">
            <a:extLst xmlns:a="http://schemas.openxmlformats.org/drawingml/2006/main">
              <a:ext uri="{FF2B5EF4-FFF2-40B4-BE49-F238E27FC236}">
                <a16:creationId xmlns:a16="http://schemas.microsoft.com/office/drawing/2014/main" id="{202EB91B-2B9B-490F-B31D-3B505CB9F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58140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957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GATE</a:t>
            </a:r>
          </a:p>
        </p:txBody>
      </p:sp>
      <p:sp>
        <p:nvSpPr>
          <p:cNvPr id="28" name="qdm-text-382">
            <a:extLst xmlns:a="http://schemas.openxmlformats.org/drawingml/2006/main">
              <a:ext uri="{FF2B5EF4-FFF2-40B4-BE49-F238E27FC236}">
                <a16:creationId xmlns:a16="http://schemas.microsoft.com/office/drawing/2014/main" id="{CFEEC126-9E6B-4D88-A785-78364818C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3924300"/>
            <a:ext cx="1447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94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29" name="qdm-shape-383">
            <a:extLst xmlns:a="http://schemas.openxmlformats.org/drawingml/2006/main">
              <a:ext uri="{FF2B5EF4-FFF2-40B4-BE49-F238E27FC236}">
                <a16:creationId xmlns:a16="http://schemas.microsoft.com/office/drawing/2014/main" id="{0F82B8F0-58AC-4546-A09F-19FF6B919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52950"/>
            <a:ext cx="10439400" cy="12573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30" name="qdm-text-384">
            <a:extLst xmlns:a="http://schemas.openxmlformats.org/drawingml/2006/main">
              <a:ext uri="{FF2B5EF4-FFF2-40B4-BE49-F238E27FC236}">
                <a16:creationId xmlns:a16="http://schemas.microsoft.com/office/drawing/2014/main" id="{3136E8BA-2A1F-4567-B05E-7CC0BAFC0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695825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ПРИМЕР ТРАССЫ</a:t>
            </a:r>
          </a:p>
        </p:txBody>
      </p:sp>
      <p:sp>
        <p:nvSpPr>
          <p:cNvPr id="31" name="qdm-text-385">
            <a:extLst xmlns:a="http://schemas.openxmlformats.org/drawingml/2006/main">
              <a:ext uri="{FF2B5EF4-FFF2-40B4-BE49-F238E27FC236}">
                <a16:creationId xmlns:a16="http://schemas.microsoft.com/office/drawing/2014/main" id="{2948834D-BFAD-48CB-BD01-F05E47C0E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95875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CLAIM-QDM-001</a:t>
            </a:r>
          </a:p>
        </p:txBody>
      </p:sp>
      <p:sp>
        <p:nvSpPr>
          <p:cNvPr id="32" name="qdm-text-386">
            <a:extLst xmlns:a="http://schemas.openxmlformats.org/drawingml/2006/main">
              <a:ext uri="{FF2B5EF4-FFF2-40B4-BE49-F238E27FC236}">
                <a16:creationId xmlns:a16="http://schemas.microsoft.com/office/drawing/2014/main" id="{AE9CDC89-3D5A-41F1-A71A-CEE86342D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5095875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ρ = m/V · кг/м³</a:t>
            </a:r>
          </a:p>
        </p:txBody>
      </p:sp>
      <p:sp>
        <p:nvSpPr>
          <p:cNvPr id="33" name="qdm-text-387">
            <a:extLst xmlns:a="http://schemas.openxmlformats.org/drawingml/2006/main">
              <a:ext uri="{FF2B5EF4-FFF2-40B4-BE49-F238E27FC236}">
                <a16:creationId xmlns:a16="http://schemas.microsoft.com/office/drawing/2014/main" id="{B6820914-2B95-474A-A642-86DBD8AFF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5095875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SOP-QDM-04 · SI</a:t>
            </a:r>
          </a:p>
        </p:txBody>
      </p:sp>
      <p:sp>
        <p:nvSpPr>
          <p:cNvPr id="34" name="qdm-text-388">
            <a:extLst xmlns:a="http://schemas.openxmlformats.org/drawingml/2006/main">
              <a:ext uri="{FF2B5EF4-FFF2-40B4-BE49-F238E27FC236}">
                <a16:creationId xmlns:a16="http://schemas.microsoft.com/office/drawing/2014/main" id="{872A4DD6-9207-4A7C-995E-D4C9B26D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095875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y ± U · E2</a:t>
            </a:r>
          </a:p>
        </p:txBody>
      </p:sp>
      <p:sp>
        <p:nvSpPr>
          <p:cNvPr id="35" name="qdm-text-389">
            <a:extLst xmlns:a="http://schemas.openxmlformats.org/drawingml/2006/main">
              <a:ext uri="{FF2B5EF4-FFF2-40B4-BE49-F238E27FC236}">
                <a16:creationId xmlns:a16="http://schemas.microsoft.com/office/drawing/2014/main" id="{F9EC5DD9-B45F-4F68-9776-6B3A5D32E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5095875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0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HOLD → RETEST</a:t>
            </a:r>
          </a:p>
        </p:txBody>
      </p:sp>
      <p:sp>
        <p:nvSpPr>
          <p:cNvPr id="36" name="qdm-shape-390">
            <a:extLst xmlns:a="http://schemas.openxmlformats.org/drawingml/2006/main">
              <a:ext uri="{FF2B5EF4-FFF2-40B4-BE49-F238E27FC236}">
                <a16:creationId xmlns:a16="http://schemas.microsoft.com/office/drawing/2014/main" id="{4A688490-C075-43CB-998D-6D2942F30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953125"/>
            <a:ext cx="93345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37" name="qdm-shape-391">
            <a:extLst xmlns:a="http://schemas.openxmlformats.org/drawingml/2006/main">
              <a:ext uri="{FF2B5EF4-FFF2-40B4-BE49-F238E27FC236}">
                <a16:creationId xmlns:a16="http://schemas.microsoft.com/office/drawing/2014/main" id="{1E028398-443A-4E6B-8886-9D69B98BB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953125"/>
            <a:ext cx="666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38" name="qdm-text-392">
            <a:extLst xmlns:a="http://schemas.openxmlformats.org/drawingml/2006/main">
              <a:ext uri="{FF2B5EF4-FFF2-40B4-BE49-F238E27FC236}">
                <a16:creationId xmlns:a16="http://schemas.microsoft.com/office/drawing/2014/main" id="{D17D4BB0-CD1B-49B9-98F2-B900FA33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029325"/>
            <a:ext cx="9048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10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Решение невозможно восстановить без Claim ID, версии метода, данных, U, E-уровня и владельца gate.</a:t>
            </a:r>
          </a:p>
        </p:txBody>
      </p:sp>
      <p:sp>
        <p:nvSpPr>
          <p:cNvPr id="39" name="qdm-header-mask-16">
            <a:extLst xmlns:a="http://schemas.openxmlformats.org/drawingml/2006/main">
              <a:ext uri="{FF2B5EF4-FFF2-40B4-BE49-F238E27FC236}">
                <a16:creationId xmlns:a16="http://schemas.microsoft.com/office/drawing/2014/main" id="{B9DDD035-21EC-43A5-AE95-A8120207C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40" name="qdm-header-final-16">
            <a:extLst xmlns:a="http://schemas.openxmlformats.org/drawingml/2006/main">
              <a:ext uri="{FF2B5EF4-FFF2-40B4-BE49-F238E27FC236}">
                <a16:creationId xmlns:a16="http://schemas.microsoft.com/office/drawing/2014/main" id="{A85EA6BC-72F8-4A47-969C-ED536095E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16</a:t>
            </a:r>
          </a:p>
        </p:txBody>
      </p:sp>
    </p:spTree>
    <p:extLst>
      <p:ext uri="{BB962C8B-B14F-4D97-AF65-F5344CB8AC3E}">
        <p14:creationId xmlns:p14="http://schemas.microsoft.com/office/powerpoint/2010/main" val="150001774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qdm-shape-393">
            <a:extLst xmlns:a="http://schemas.openxmlformats.org/drawingml/2006/main">
              <a:ext uri="{FF2B5EF4-FFF2-40B4-BE49-F238E27FC236}">
                <a16:creationId xmlns:a16="http://schemas.microsoft.com/office/drawing/2014/main" id="{916877A3-B894-48BA-B0A7-7DD4662ED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394">
            <a:extLst xmlns:a="http://schemas.openxmlformats.org/drawingml/2006/main">
              <a:ext uri="{FF2B5EF4-FFF2-40B4-BE49-F238E27FC236}">
                <a16:creationId xmlns:a16="http://schemas.microsoft.com/office/drawing/2014/main" id="{0723CCBB-51B1-4715-8E35-49D71617A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17</a:t>
            </a:r>
          </a:p>
        </p:txBody>
      </p:sp>
      <p:sp>
        <p:nvSpPr>
          <p:cNvPr id="3" name="qdm-text-395">
            <a:extLst xmlns:a="http://schemas.openxmlformats.org/drawingml/2006/main">
              <a:ext uri="{FF2B5EF4-FFF2-40B4-BE49-F238E27FC236}">
                <a16:creationId xmlns:a16="http://schemas.microsoft.com/office/drawing/2014/main" id="{60E65D5C-F483-4144-BBCC-85357DF66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4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Биоценозные метки делают наблюдения сопоставимыми</a:t>
            </a:r>
          </a:p>
        </p:txBody>
      </p:sp>
      <p:sp>
        <p:nvSpPr>
          <p:cNvPr id="4" name="qdm-text-396">
            <a:extLst xmlns:a="http://schemas.openxmlformats.org/drawingml/2006/main">
              <a:ext uri="{FF2B5EF4-FFF2-40B4-BE49-F238E27FC236}">
                <a16:creationId xmlns:a16="http://schemas.microsoft.com/office/drawing/2014/main" id="{A59C864C-41A4-4BE6-BEC7-2B837197F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Проектный код связывает воду, почву и биоту с методом, масштабом, временем и доказательством</a:t>
            </a:r>
          </a:p>
        </p:txBody>
      </p:sp>
      <p:sp>
        <p:nvSpPr>
          <p:cNvPr id="5" name="qdm-shape-397">
            <a:extLst xmlns:a="http://schemas.openxmlformats.org/drawingml/2006/main">
              <a:ext uri="{FF2B5EF4-FFF2-40B4-BE49-F238E27FC236}">
                <a16:creationId xmlns:a16="http://schemas.microsoft.com/office/drawing/2014/main" id="{CE25C6A1-84D7-475E-AC53-A9FF6D2A1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398">
            <a:extLst xmlns:a="http://schemas.openxmlformats.org/drawingml/2006/main">
              <a:ext uri="{FF2B5EF4-FFF2-40B4-BE49-F238E27FC236}">
                <a16:creationId xmlns:a16="http://schemas.microsoft.com/office/drawing/2014/main" id="{1E9A3040-428B-4375-BA42-26446E64D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399">
            <a:extLst xmlns:a="http://schemas.openxmlformats.org/drawingml/2006/main">
              <a:ext uri="{FF2B5EF4-FFF2-40B4-BE49-F238E27FC236}">
                <a16:creationId xmlns:a16="http://schemas.microsoft.com/office/drawing/2014/main" id="{8AD7C0DE-269A-4481-A8D7-F9F6E0FC2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8" name="qdm-shape-400">
            <a:extLst xmlns:a="http://schemas.openxmlformats.org/drawingml/2006/main">
              <a:ext uri="{FF2B5EF4-FFF2-40B4-BE49-F238E27FC236}">
                <a16:creationId xmlns:a16="http://schemas.microsoft.com/office/drawing/2014/main" id="{700230F5-4158-4467-820E-53A9BE3B7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288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9" name="qdm-text-401">
            <a:extLst xmlns:a="http://schemas.openxmlformats.org/drawingml/2006/main">
              <a:ext uri="{FF2B5EF4-FFF2-40B4-BE49-F238E27FC236}">
                <a16:creationId xmlns:a16="http://schemas.microsoft.com/office/drawing/2014/main" id="{492B1170-22A6-4DAB-B626-217C43BE3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240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857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ПРОЕКТНЫЙ СИНТАКСИС · НЕ ВНЕШНИЙ СТАНДАРТ</a:t>
            </a:r>
          </a:p>
        </p:txBody>
      </p:sp>
      <p:sp>
        <p:nvSpPr>
          <p:cNvPr id="10" name="qdm-shape-402">
            <a:extLst xmlns:a="http://schemas.openxmlformats.org/drawingml/2006/main">
              <a:ext uri="{FF2B5EF4-FFF2-40B4-BE49-F238E27FC236}">
                <a16:creationId xmlns:a16="http://schemas.microsoft.com/office/drawing/2014/main" id="{1D113D9D-C457-4841-BC6F-32C24566A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114550"/>
            <a:ext cx="102108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11" name="qdm-shape-403">
            <a:extLst xmlns:a="http://schemas.openxmlformats.org/drawingml/2006/main">
              <a:ext uri="{FF2B5EF4-FFF2-40B4-BE49-F238E27FC236}">
                <a16:creationId xmlns:a16="http://schemas.microsoft.com/office/drawing/2014/main" id="{F3679FBC-295B-4BB8-B399-EEBB2D4CC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114550"/>
            <a:ext cx="66675" cy="628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2" name="qdm-text-404">
            <a:extLst xmlns:a="http://schemas.openxmlformats.org/drawingml/2006/main">
              <a:ext uri="{FF2B5EF4-FFF2-40B4-BE49-F238E27FC236}">
                <a16:creationId xmlns:a16="http://schemas.microsoft.com/office/drawing/2014/main" id="{127AE873-290C-4B63-8231-255F8AB0F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190750"/>
            <a:ext cx="9925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4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BIOC:&lt;ENV&gt;:&lt;OBJ&gt;:&lt;STATE&gt;:&lt;METHOD&gt;:&lt;SCALE&gt;:&lt;TIME&gt;:E#</a:t>
            </a:r>
          </a:p>
        </p:txBody>
      </p:sp>
      <p:sp>
        <p:nvSpPr>
          <p:cNvPr id="13" name="qdm-text-405">
            <a:extLst xmlns:a="http://schemas.openxmlformats.org/drawingml/2006/main">
              <a:ext uri="{FF2B5EF4-FFF2-40B4-BE49-F238E27FC236}">
                <a16:creationId xmlns:a16="http://schemas.microsoft.com/office/drawing/2014/main" id="{4B9F1E1D-DC21-4D21-8A22-76BD012EE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5752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</a:t>
            </a:r>
          </a:p>
        </p:txBody>
      </p:sp>
      <p:sp>
        <p:nvSpPr>
          <p:cNvPr id="14" name="qdm-text-406">
            <a:extLst xmlns:a="http://schemas.openxmlformats.org/drawingml/2006/main">
              <a:ext uri="{FF2B5EF4-FFF2-40B4-BE49-F238E27FC236}">
                <a16:creationId xmlns:a16="http://schemas.microsoft.com/office/drawing/2014/main" id="{6644A83E-4C52-4D46-AD1B-65D211EF0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038475"/>
            <a:ext cx="8858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BIOC:WATER:RIVER:QUALITY:LAB:S1:2026Q3:E2</a:t>
            </a:r>
          </a:p>
        </p:txBody>
      </p:sp>
      <p:sp>
        <p:nvSpPr>
          <p:cNvPr id="15" name="qdm-text-407">
            <a:extLst xmlns:a="http://schemas.openxmlformats.org/drawingml/2006/main">
              <a:ext uri="{FF2B5EF4-FFF2-40B4-BE49-F238E27FC236}">
                <a16:creationId xmlns:a16="http://schemas.microsoft.com/office/drawing/2014/main" id="{C10A7906-126F-4EBD-9FB5-69445B2A7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381375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вода · участок реки · состояние качества · лабораторный метод</a:t>
            </a:r>
          </a:p>
        </p:txBody>
      </p:sp>
      <p:sp>
        <p:nvSpPr>
          <p:cNvPr id="16" name="qdm-shape-408">
            <a:extLst xmlns:a="http://schemas.openxmlformats.org/drawingml/2006/main">
              <a:ext uri="{FF2B5EF4-FFF2-40B4-BE49-F238E27FC236}">
                <a16:creationId xmlns:a16="http://schemas.microsoft.com/office/drawing/2014/main" id="{36D369ED-2184-43D5-8EE6-995937194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733800"/>
            <a:ext cx="9067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7" name="qdm-text-409">
            <a:extLst xmlns:a="http://schemas.openxmlformats.org/drawingml/2006/main">
              <a:ext uri="{FF2B5EF4-FFF2-40B4-BE49-F238E27FC236}">
                <a16:creationId xmlns:a16="http://schemas.microsoft.com/office/drawing/2014/main" id="{EF388645-BDE3-4297-BB81-301C3636F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433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</a:t>
            </a:r>
          </a:p>
        </p:txBody>
      </p:sp>
      <p:sp>
        <p:nvSpPr>
          <p:cNvPr id="18" name="qdm-text-410">
            <a:extLst xmlns:a="http://schemas.openxmlformats.org/drawingml/2006/main">
              <a:ext uri="{FF2B5EF4-FFF2-40B4-BE49-F238E27FC236}">
                <a16:creationId xmlns:a16="http://schemas.microsoft.com/office/drawing/2014/main" id="{5891E81B-A5BC-4465-A2F7-DB0A3A035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924300"/>
            <a:ext cx="8858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BIOC:SOIL:FIELD:DENSITY:CORE:S1:2026Q3:E2</a:t>
            </a:r>
          </a:p>
        </p:txBody>
      </p:sp>
      <p:sp>
        <p:nvSpPr>
          <p:cNvPr id="19" name="qdm-text-411">
            <a:extLst xmlns:a="http://schemas.openxmlformats.org/drawingml/2006/main">
              <a:ext uri="{FF2B5EF4-FFF2-40B4-BE49-F238E27FC236}">
                <a16:creationId xmlns:a16="http://schemas.microsoft.com/office/drawing/2014/main" id="{1C7229BF-FE7F-410B-A227-203191629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267200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почва · поле · объёмная плотность · отбор керна</a:t>
            </a:r>
          </a:p>
        </p:txBody>
      </p:sp>
      <p:sp>
        <p:nvSpPr>
          <p:cNvPr id="20" name="qdm-shape-412">
            <a:extLst xmlns:a="http://schemas.openxmlformats.org/drawingml/2006/main">
              <a:ext uri="{FF2B5EF4-FFF2-40B4-BE49-F238E27FC236}">
                <a16:creationId xmlns:a16="http://schemas.microsoft.com/office/drawing/2014/main" id="{DBEE0AF5-9E61-460A-97B0-E79D9BC80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619625"/>
            <a:ext cx="9067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1" name="qdm-text-413">
            <a:extLst xmlns:a="http://schemas.openxmlformats.org/drawingml/2006/main">
              <a:ext uri="{FF2B5EF4-FFF2-40B4-BE49-F238E27FC236}">
                <a16:creationId xmlns:a16="http://schemas.microsoft.com/office/drawing/2014/main" id="{90883F58-5BE9-4078-B3C1-2E1F97363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2917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22" name="qdm-text-414">
            <a:extLst xmlns:a="http://schemas.openxmlformats.org/drawingml/2006/main">
              <a:ext uri="{FF2B5EF4-FFF2-40B4-BE49-F238E27FC236}">
                <a16:creationId xmlns:a16="http://schemas.microsoft.com/office/drawing/2014/main" id="{F113200E-250C-41D4-8E73-EEC8DB2A0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810125"/>
            <a:ext cx="88582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BIOC:BIOTA:PLOT:DIVERSITY:SURVEY:S1:2026Q3:E2</a:t>
            </a:r>
          </a:p>
        </p:txBody>
      </p:sp>
      <p:sp>
        <p:nvSpPr>
          <p:cNvPr id="23" name="qdm-text-415">
            <a:extLst xmlns:a="http://schemas.openxmlformats.org/drawingml/2006/main">
              <a:ext uri="{FF2B5EF4-FFF2-40B4-BE49-F238E27FC236}">
                <a16:creationId xmlns:a16="http://schemas.microsoft.com/office/drawing/2014/main" id="{33515F17-70B7-433B-A844-8E396908C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153025"/>
            <a:ext cx="885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биота · пробная площадка · разнообразие · учёт</a:t>
            </a:r>
          </a:p>
        </p:txBody>
      </p:sp>
      <p:sp>
        <p:nvSpPr>
          <p:cNvPr id="24" name="qdm-shape-416">
            <a:extLst xmlns:a="http://schemas.openxmlformats.org/drawingml/2006/main">
              <a:ext uri="{FF2B5EF4-FFF2-40B4-BE49-F238E27FC236}">
                <a16:creationId xmlns:a16="http://schemas.microsoft.com/office/drawing/2014/main" id="{8596FD2B-32ED-4733-88C1-F9B584AF7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505450"/>
            <a:ext cx="9067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5" name="qdm-text-417">
            <a:extLst xmlns:a="http://schemas.openxmlformats.org/drawingml/2006/main">
              <a:ext uri="{FF2B5EF4-FFF2-40B4-BE49-F238E27FC236}">
                <a16:creationId xmlns:a16="http://schemas.microsoft.com/office/drawing/2014/main" id="{03D17FB3-8B0F-4123-96ED-2A9D9370A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686425"/>
            <a:ext cx="906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СЛОВАРЬ: среда · объект · состояние · метод · масштаб · время · E-уровень</a:t>
            </a:r>
          </a:p>
        </p:txBody>
      </p:sp>
      <p:sp>
        <p:nvSpPr>
          <p:cNvPr id="26" name="qdm-shape-418">
            <a:extLst xmlns:a="http://schemas.openxmlformats.org/drawingml/2006/main">
              <a:ext uri="{FF2B5EF4-FFF2-40B4-BE49-F238E27FC236}">
                <a16:creationId xmlns:a16="http://schemas.microsoft.com/office/drawing/2014/main" id="{81B7F883-5A5E-4A21-98EE-55C9AFFD9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6000750"/>
            <a:ext cx="9296400" cy="333375"/>
          </a:xfrm>
          <a:prstGeom xmlns:a="http://schemas.openxmlformats.org/drawingml/2006/main" prst="roundRect">
            <a:avLst>
              <a:gd name="adj" fmla="val 22857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7" name="qdm-shape-419">
            <a:extLst xmlns:a="http://schemas.openxmlformats.org/drawingml/2006/main">
              <a:ext uri="{FF2B5EF4-FFF2-40B4-BE49-F238E27FC236}">
                <a16:creationId xmlns:a16="http://schemas.microsoft.com/office/drawing/2014/main" id="{09C1782C-5B42-4F75-9F59-DABCBBB87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6000750"/>
            <a:ext cx="66675" cy="3333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8" name="qdm-text-420">
            <a:extLst xmlns:a="http://schemas.openxmlformats.org/drawingml/2006/main">
              <a:ext uri="{FF2B5EF4-FFF2-40B4-BE49-F238E27FC236}">
                <a16:creationId xmlns:a16="http://schemas.microsoft.com/office/drawing/2014/main" id="{2E9321C1-3EDC-4F2B-A0CE-A365B6E12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6076950"/>
            <a:ext cx="901065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00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Красная линия: не метки людей и не внешний стандарт. Применение — пилот «бассейн–почва–ферма».</a:t>
            </a:r>
          </a:p>
        </p:txBody>
      </p:sp>
      <p:sp>
        <p:nvSpPr>
          <p:cNvPr id="29" name="qdm-header-mask-17">
            <a:extLst xmlns:a="http://schemas.openxmlformats.org/drawingml/2006/main">
              <a:ext uri="{FF2B5EF4-FFF2-40B4-BE49-F238E27FC236}">
                <a16:creationId xmlns:a16="http://schemas.microsoft.com/office/drawing/2014/main" id="{AE13D5AA-B194-45BC-BD0A-7D71CA150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0" name="qdm-header-final-17">
            <a:extLst xmlns:a="http://schemas.openxmlformats.org/drawingml/2006/main">
              <a:ext uri="{FF2B5EF4-FFF2-40B4-BE49-F238E27FC236}">
                <a16:creationId xmlns:a16="http://schemas.microsoft.com/office/drawing/2014/main" id="{2DDF74D6-35F5-4BEC-91AB-CBB7DE7A4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17</a:t>
            </a:r>
          </a:p>
        </p:txBody>
      </p:sp>
    </p:spTree>
    <p:extLst>
      <p:ext uri="{BB962C8B-B14F-4D97-AF65-F5344CB8AC3E}">
        <p14:creationId xmlns:p14="http://schemas.microsoft.com/office/powerpoint/2010/main" val="144297903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qdm-shape-421">
            <a:extLst xmlns:a="http://schemas.openxmlformats.org/drawingml/2006/main">
              <a:ext uri="{FF2B5EF4-FFF2-40B4-BE49-F238E27FC236}">
                <a16:creationId xmlns:a16="http://schemas.microsoft.com/office/drawing/2014/main" id="{CB45342A-11A9-4554-8AC3-3C5E40DFE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422">
            <a:extLst xmlns:a="http://schemas.openxmlformats.org/drawingml/2006/main">
              <a:ext uri="{FF2B5EF4-FFF2-40B4-BE49-F238E27FC236}">
                <a16:creationId xmlns:a16="http://schemas.microsoft.com/office/drawing/2014/main" id="{C2696481-391A-4DC7-A57B-970FF206E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18</a:t>
            </a:r>
          </a:p>
        </p:txBody>
      </p:sp>
      <p:sp>
        <p:nvSpPr>
          <p:cNvPr id="3" name="qdm-text-423">
            <a:extLst xmlns:a="http://schemas.openxmlformats.org/drawingml/2006/main">
              <a:ext uri="{FF2B5EF4-FFF2-40B4-BE49-F238E27FC236}">
                <a16:creationId xmlns:a16="http://schemas.microsoft.com/office/drawing/2014/main" id="{3B087F53-A193-4CD2-B859-80691F32D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Динамическая модель биосферы</a:t>
            </a:r>
          </a:p>
        </p:txBody>
      </p:sp>
      <p:sp>
        <p:nvSpPr>
          <p:cNvPr id="4" name="qdm-text-424">
            <a:extLst xmlns:a="http://schemas.openxmlformats.org/drawingml/2006/main">
              <a:ext uri="{FF2B5EF4-FFF2-40B4-BE49-F238E27FC236}">
                <a16:creationId xmlns:a16="http://schemas.microsoft.com/office/drawing/2014/main" id="{90C068EA-AE91-4F2D-8D40-4C08C5B31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Состояние биосферы, воздействия и восстановление связываются в проверяемой модели</a:t>
            </a:r>
          </a:p>
        </p:txBody>
      </p:sp>
      <p:sp>
        <p:nvSpPr>
          <p:cNvPr id="5" name="qdm-shape-425">
            <a:extLst xmlns:a="http://schemas.openxmlformats.org/drawingml/2006/main">
              <a:ext uri="{FF2B5EF4-FFF2-40B4-BE49-F238E27FC236}">
                <a16:creationId xmlns:a16="http://schemas.microsoft.com/office/drawing/2014/main" id="{1B14B7B4-24F1-47B6-95EB-6F0B17837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426">
            <a:extLst xmlns:a="http://schemas.openxmlformats.org/drawingml/2006/main">
              <a:ext uri="{FF2B5EF4-FFF2-40B4-BE49-F238E27FC236}">
                <a16:creationId xmlns:a16="http://schemas.microsoft.com/office/drawing/2014/main" id="{CA5AA4E9-ED56-442D-BE1B-7A32850D7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427">
            <a:extLst xmlns:a="http://schemas.openxmlformats.org/drawingml/2006/main">
              <a:ext uri="{FF2B5EF4-FFF2-40B4-BE49-F238E27FC236}">
                <a16:creationId xmlns:a16="http://schemas.microsoft.com/office/drawing/2014/main" id="{E6DEE899-74A5-48B1-AB85-5EB2AC4EB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8" name="qdm-shape-428">
            <a:extLst xmlns:a="http://schemas.openxmlformats.org/drawingml/2006/main">
              <a:ext uri="{FF2B5EF4-FFF2-40B4-BE49-F238E27FC236}">
                <a16:creationId xmlns:a16="http://schemas.microsoft.com/office/drawing/2014/main" id="{88A3ACA4-CAF1-4EFC-858D-06461BFC1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288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9" name="qdm-text-429">
            <a:extLst xmlns:a="http://schemas.openxmlformats.org/drawingml/2006/main">
              <a:ext uri="{FF2B5EF4-FFF2-40B4-BE49-F238E27FC236}">
                <a16:creationId xmlns:a16="http://schemas.microsoft.com/office/drawing/2014/main" id="{F711E1A8-6405-4CD1-BA0D-BB56ECAFA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240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184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МОДЕЛЬ · E1 → E3 · НЕ ЕДИНЫЙ ЗАКОН ПРИРОДЫ</a:t>
            </a:r>
          </a:p>
        </p:txBody>
      </p:sp>
      <p:sp>
        <p:nvSpPr>
          <p:cNvPr id="10" name="qdm-shape-430">
            <a:extLst xmlns:a="http://schemas.openxmlformats.org/drawingml/2006/main">
              <a:ext uri="{FF2B5EF4-FFF2-40B4-BE49-F238E27FC236}">
                <a16:creationId xmlns:a16="http://schemas.microsoft.com/office/drawing/2014/main" id="{3ECB1B15-B658-4D19-906E-FCA8AB8DE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714625"/>
            <a:ext cx="2762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1" name="qdm-shape-431">
            <a:extLst xmlns:a="http://schemas.openxmlformats.org/drawingml/2006/main">
              <a:ext uri="{FF2B5EF4-FFF2-40B4-BE49-F238E27FC236}">
                <a16:creationId xmlns:a16="http://schemas.microsoft.com/office/drawing/2014/main" id="{9B0C4F73-4BC2-42C9-BE00-A707AD5DA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933825"/>
            <a:ext cx="2762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qdm-shape-432">
            <a:extLst xmlns:a="http://schemas.openxmlformats.org/drawingml/2006/main">
              <a:ext uri="{FF2B5EF4-FFF2-40B4-BE49-F238E27FC236}">
                <a16:creationId xmlns:a16="http://schemas.microsoft.com/office/drawing/2014/main" id="{07617CBB-B5EF-45E8-AB48-C8D24A538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714625"/>
            <a:ext cx="381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3" name="qdm-shape-433">
            <a:extLst xmlns:a="http://schemas.openxmlformats.org/drawingml/2006/main">
              <a:ext uri="{FF2B5EF4-FFF2-40B4-BE49-F238E27FC236}">
                <a16:creationId xmlns:a16="http://schemas.microsoft.com/office/drawing/2014/main" id="{C15E75EC-6283-4FD3-B73F-BCF4AE0EB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286125"/>
            <a:ext cx="58864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4" name="qdm-text-434">
            <a:extLst xmlns:a="http://schemas.openxmlformats.org/drawingml/2006/main">
              <a:ext uri="{FF2B5EF4-FFF2-40B4-BE49-F238E27FC236}">
                <a16:creationId xmlns:a16="http://schemas.microsoft.com/office/drawing/2014/main" id="{F58B0F5B-222D-49DA-AFDD-32927816C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3241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xₜ</a:t>
            </a:r>
          </a:p>
        </p:txBody>
      </p:sp>
      <p:sp>
        <p:nvSpPr>
          <p:cNvPr id="15" name="qdm-text-435">
            <a:extLst xmlns:a="http://schemas.openxmlformats.org/drawingml/2006/main">
              <a:ext uri="{FF2B5EF4-FFF2-40B4-BE49-F238E27FC236}">
                <a16:creationId xmlns:a16="http://schemas.microsoft.com/office/drawing/2014/main" id="{E2ADABA1-0ACE-45A2-BB84-0CEDB63BD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362200"/>
            <a:ext cx="236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вода · почва · биота · связность</a:t>
            </a:r>
          </a:p>
        </p:txBody>
      </p:sp>
      <p:sp>
        <p:nvSpPr>
          <p:cNvPr id="16" name="qdm-text-436">
            <a:extLst xmlns:a="http://schemas.openxmlformats.org/drawingml/2006/main">
              <a:ext uri="{FF2B5EF4-FFF2-40B4-BE49-F238E27FC236}">
                <a16:creationId xmlns:a16="http://schemas.microsoft.com/office/drawing/2014/main" id="{777CCBC1-722B-4B57-A898-B4538662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433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3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3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uₜ</a:t>
            </a:r>
          </a:p>
        </p:txBody>
      </p:sp>
      <p:sp>
        <p:nvSpPr>
          <p:cNvPr id="17" name="qdm-text-437">
            <a:extLst xmlns:a="http://schemas.openxmlformats.org/drawingml/2006/main">
              <a:ext uri="{FF2B5EF4-FFF2-40B4-BE49-F238E27FC236}">
                <a16:creationId xmlns:a16="http://schemas.microsoft.com/office/drawing/2014/main" id="{6FD78549-7DB1-4A53-9836-CD5BB9B62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562350"/>
            <a:ext cx="2362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85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55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климат · землепользование</a:t>
            </a:r>
          </a:p>
          <a:p xmlns:a="http://schemas.openxmlformats.org/drawingml/2006/main">
            <a:pPr algn="l">
              <a:lnSpc>
                <a:spcPct val="108000"/>
              </a:lnSpc>
              <a:buNone/>
              <a:defRPr sz="155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55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загрязнение · управление</a:t>
            </a:r>
          </a:p>
        </p:txBody>
      </p:sp>
      <p:sp>
        <p:nvSpPr>
          <p:cNvPr id="18" name="qdm-text-438">
            <a:extLst xmlns:a="http://schemas.openxmlformats.org/drawingml/2006/main">
              <a:ext uri="{FF2B5EF4-FFF2-40B4-BE49-F238E27FC236}">
                <a16:creationId xmlns:a16="http://schemas.microsoft.com/office/drawing/2014/main" id="{E33EC39A-5348-45C7-9065-B52B7F4D4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8860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</a:t>
            </a:r>
          </a:p>
        </p:txBody>
      </p:sp>
      <p:sp>
        <p:nvSpPr>
          <p:cNvPr id="19" name="qdm-text-439">
            <a:extLst xmlns:a="http://schemas.openxmlformats.org/drawingml/2006/main">
              <a:ext uri="{FF2B5EF4-FFF2-40B4-BE49-F238E27FC236}">
                <a16:creationId xmlns:a16="http://schemas.microsoft.com/office/drawing/2014/main" id="{671DD20B-390C-4679-BEC9-DC4D51BBA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829050"/>
            <a:ext cx="20193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929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F(xₜ,uₜ; θ)</a:t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16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модель перехода</a:t>
            </a:r>
          </a:p>
        </p:txBody>
      </p:sp>
      <p:sp>
        <p:nvSpPr>
          <p:cNvPr id="20" name="qdm-text-440">
            <a:extLst xmlns:a="http://schemas.openxmlformats.org/drawingml/2006/main">
              <a:ext uri="{FF2B5EF4-FFF2-40B4-BE49-F238E27FC236}">
                <a16:creationId xmlns:a16="http://schemas.microsoft.com/office/drawing/2014/main" id="{90C6F525-0157-4CE1-9C00-E1E1DF1A5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860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xₜ₊₁</a:t>
            </a:r>
          </a:p>
        </p:txBody>
      </p:sp>
      <p:sp>
        <p:nvSpPr>
          <p:cNvPr id="21" name="qdm-text-441">
            <a:extLst xmlns:a="http://schemas.openxmlformats.org/drawingml/2006/main">
              <a:ext uri="{FF2B5EF4-FFF2-40B4-BE49-F238E27FC236}">
                <a16:creationId xmlns:a16="http://schemas.microsoft.com/office/drawing/2014/main" id="{26ABFAFB-FE2B-4376-B652-FA5A00FF4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829050"/>
            <a:ext cx="1752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6776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следующее состояние</a:t>
            </a:r>
          </a:p>
        </p:txBody>
      </p:sp>
      <p:sp>
        <p:nvSpPr>
          <p:cNvPr id="22" name="qdm-text-442">
            <a:extLst xmlns:a="http://schemas.openxmlformats.org/drawingml/2006/main">
              <a:ext uri="{FF2B5EF4-FFF2-40B4-BE49-F238E27FC236}">
                <a16:creationId xmlns:a16="http://schemas.microsoft.com/office/drawing/2014/main" id="{6341A25D-FEC3-4B13-BEA5-43C713F8F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2886075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yₜ₊₁</a:t>
            </a:r>
          </a:p>
        </p:txBody>
      </p:sp>
      <p:sp>
        <p:nvSpPr>
          <p:cNvPr id="23" name="qdm-text-443">
            <a:extLst xmlns:a="http://schemas.openxmlformats.org/drawingml/2006/main">
              <a:ext uri="{FF2B5EF4-FFF2-40B4-BE49-F238E27FC236}">
                <a16:creationId xmlns:a16="http://schemas.microsoft.com/office/drawing/2014/main" id="{E75EDCE2-A3A0-48C7-B526-678CD07FC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829050"/>
            <a:ext cx="1790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059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BIOC-наблюдения</a:t>
            </a:r>
          </a:p>
        </p:txBody>
      </p:sp>
      <p:sp>
        <p:nvSpPr>
          <p:cNvPr id="24" name="qdm-shape-444">
            <a:extLst xmlns:a="http://schemas.openxmlformats.org/drawingml/2006/main">
              <a:ext uri="{FF2B5EF4-FFF2-40B4-BE49-F238E27FC236}">
                <a16:creationId xmlns:a16="http://schemas.microsoft.com/office/drawing/2014/main" id="{CC7B5240-9A74-490E-88BE-8ECECB2E7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705350"/>
            <a:ext cx="922020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25" name="qdm-shape-445">
            <a:extLst xmlns:a="http://schemas.openxmlformats.org/drawingml/2006/main">
              <a:ext uri="{FF2B5EF4-FFF2-40B4-BE49-F238E27FC236}">
                <a16:creationId xmlns:a16="http://schemas.microsoft.com/office/drawing/2014/main" id="{BA7CB7E5-EC4B-44E1-8DAB-ADC9D51C9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705350"/>
            <a:ext cx="66675" cy="514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6" name="qdm-text-446">
            <a:extLst xmlns:a="http://schemas.openxmlformats.org/drawingml/2006/main">
              <a:ext uri="{FF2B5EF4-FFF2-40B4-BE49-F238E27FC236}">
                <a16:creationId xmlns:a16="http://schemas.microsoft.com/office/drawing/2014/main" id="{446EFCAA-7472-45E0-BFC5-B6C84FA5A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781550"/>
            <a:ext cx="8934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0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СЦЕНАРИИ: baseline → pressure → response → recovery</a:t>
            </a:r>
          </a:p>
        </p:txBody>
      </p:sp>
      <p:sp>
        <p:nvSpPr>
          <p:cNvPr id="27" name="qdm-text-447">
            <a:extLst xmlns:a="http://schemas.openxmlformats.org/drawingml/2006/main">
              <a:ext uri="{FF2B5EF4-FFF2-40B4-BE49-F238E27FC236}">
                <a16:creationId xmlns:a16="http://schemas.microsoft.com/office/drawing/2014/main" id="{B671C81D-8A77-4349-A922-1444E99C3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5391150"/>
            <a:ext cx="9105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Сезонность · масштаб · U · валидационные ворота · экологические stop-rules</a:t>
            </a:r>
          </a:p>
        </p:txBody>
      </p:sp>
      <p:sp>
        <p:nvSpPr>
          <p:cNvPr id="28" name="qdm-shape-448">
            <a:extLst xmlns:a="http://schemas.openxmlformats.org/drawingml/2006/main">
              <a:ext uri="{FF2B5EF4-FFF2-40B4-BE49-F238E27FC236}">
                <a16:creationId xmlns:a16="http://schemas.microsoft.com/office/drawing/2014/main" id="{CD4BBD4F-5E00-4B9F-910F-97D3CC4CE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848350"/>
            <a:ext cx="9182100" cy="428625"/>
          </a:xfrm>
          <a:prstGeom xmlns:a="http://schemas.openxmlformats.org/drawingml/2006/main" prst="roundRect">
            <a:avLst>
              <a:gd name="adj" fmla="val 17778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9" name="qdm-shape-449">
            <a:extLst xmlns:a="http://schemas.openxmlformats.org/drawingml/2006/main">
              <a:ext uri="{FF2B5EF4-FFF2-40B4-BE49-F238E27FC236}">
                <a16:creationId xmlns:a16="http://schemas.microsoft.com/office/drawing/2014/main" id="{06826E0B-4C46-45B2-8029-06A8BF48E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848350"/>
            <a:ext cx="66675" cy="4286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30" name="qdm-text-450">
            <a:extLst xmlns:a="http://schemas.openxmlformats.org/drawingml/2006/main">
              <a:ext uri="{FF2B5EF4-FFF2-40B4-BE49-F238E27FC236}">
                <a16:creationId xmlns:a16="http://schemas.microsoft.com/office/drawing/2014/main" id="{7675E129-0A6B-4D0C-A02A-4FEE8E08D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924550"/>
            <a:ext cx="88963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917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Модель проверяет сценарии и причинные допущения; она не заменяет наблюдения и независимую проверку.</a:t>
            </a:r>
          </a:p>
        </p:txBody>
      </p:sp>
      <p:sp>
        <p:nvSpPr>
          <p:cNvPr id="31" name="qdm-header-mask-18">
            <a:extLst xmlns:a="http://schemas.openxmlformats.org/drawingml/2006/main">
              <a:ext uri="{FF2B5EF4-FFF2-40B4-BE49-F238E27FC236}">
                <a16:creationId xmlns:a16="http://schemas.microsoft.com/office/drawing/2014/main" id="{34605D44-C05E-44A5-B54C-FDC150E26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2" name="qdm-header-final-18">
            <a:extLst xmlns:a="http://schemas.openxmlformats.org/drawingml/2006/main">
              <a:ext uri="{FF2B5EF4-FFF2-40B4-BE49-F238E27FC236}">
                <a16:creationId xmlns:a16="http://schemas.microsoft.com/office/drawing/2014/main" id="{1035B089-444C-493F-9F5D-107192084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18</a:t>
            </a:r>
          </a:p>
        </p:txBody>
      </p:sp>
    </p:spTree>
    <p:extLst>
      <p:ext uri="{BB962C8B-B14F-4D97-AF65-F5344CB8AC3E}">
        <p14:creationId xmlns:p14="http://schemas.microsoft.com/office/powerpoint/2010/main" val="118545397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qdm-shape-451">
            <a:extLst xmlns:a="http://schemas.openxmlformats.org/drawingml/2006/main">
              <a:ext uri="{FF2B5EF4-FFF2-40B4-BE49-F238E27FC236}">
                <a16:creationId xmlns:a16="http://schemas.microsoft.com/office/drawing/2014/main" id="{0E774EEF-59C5-44CC-9F15-72D3E1961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452">
            <a:extLst xmlns:a="http://schemas.openxmlformats.org/drawingml/2006/main">
              <a:ext uri="{FF2B5EF4-FFF2-40B4-BE49-F238E27FC236}">
                <a16:creationId xmlns:a16="http://schemas.microsoft.com/office/drawing/2014/main" id="{A00B827C-BF78-47F0-A72E-79F2D8A4B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19</a:t>
            </a:r>
          </a:p>
        </p:txBody>
      </p:sp>
      <p:sp>
        <p:nvSpPr>
          <p:cNvPr id="3" name="qdm-text-453">
            <a:extLst xmlns:a="http://schemas.openxmlformats.org/drawingml/2006/main">
              <a:ext uri="{FF2B5EF4-FFF2-40B4-BE49-F238E27FC236}">
                <a16:creationId xmlns:a16="http://schemas.microsoft.com/office/drawing/2014/main" id="{B341E707-74AA-41F9-80FC-C0BD4866A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Мониторинг создаёт калиброванный прогноз</a:t>
            </a:r>
          </a:p>
        </p:txBody>
      </p:sp>
      <p:sp>
        <p:nvSpPr>
          <p:cNvPr id="4" name="qdm-text-454">
            <a:extLst xmlns:a="http://schemas.openxmlformats.org/drawingml/2006/main">
              <a:ext uri="{FF2B5EF4-FFF2-40B4-BE49-F238E27FC236}">
                <a16:creationId xmlns:a16="http://schemas.microsoft.com/office/drawing/2014/main" id="{72A2EAE1-1446-439E-9CBD-C015EAF5E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8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Наблюдения становятся прогнозом с диапазоном и вероятностью — без маскировки неопределённости одним числом</a:t>
            </a:r>
          </a:p>
        </p:txBody>
      </p:sp>
      <p:sp>
        <p:nvSpPr>
          <p:cNvPr id="5" name="qdm-shape-455">
            <a:extLst xmlns:a="http://schemas.openxmlformats.org/drawingml/2006/main">
              <a:ext uri="{FF2B5EF4-FFF2-40B4-BE49-F238E27FC236}">
                <a16:creationId xmlns:a16="http://schemas.microsoft.com/office/drawing/2014/main" id="{578A7710-3E4E-4D27-B1D4-9B5CC1A5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456">
            <a:extLst xmlns:a="http://schemas.openxmlformats.org/drawingml/2006/main">
              <a:ext uri="{FF2B5EF4-FFF2-40B4-BE49-F238E27FC236}">
                <a16:creationId xmlns:a16="http://schemas.microsoft.com/office/drawing/2014/main" id="{DEDAAB40-A841-49B1-BF05-ED1E449D6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457">
            <a:extLst xmlns:a="http://schemas.openxmlformats.org/drawingml/2006/main">
              <a:ext uri="{FF2B5EF4-FFF2-40B4-BE49-F238E27FC236}">
                <a16:creationId xmlns:a16="http://schemas.microsoft.com/office/drawing/2014/main" id="{C9ACA15A-3100-4137-BBFE-AB3FE209B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8" name="qdm-shape-458">
            <a:extLst xmlns:a="http://schemas.openxmlformats.org/drawingml/2006/main">
              <a:ext uri="{FF2B5EF4-FFF2-40B4-BE49-F238E27FC236}">
                <a16:creationId xmlns:a16="http://schemas.microsoft.com/office/drawing/2014/main" id="{F69AF24B-74DA-4FE8-975F-22590B485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67050"/>
            <a:ext cx="9658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9" name="qdm-text-459">
            <a:extLst xmlns:a="http://schemas.openxmlformats.org/drawingml/2006/main">
              <a:ext uri="{FF2B5EF4-FFF2-40B4-BE49-F238E27FC236}">
                <a16:creationId xmlns:a16="http://schemas.microsoft.com/office/drawing/2014/main" id="{9F6A26C3-80D1-4FCB-AA88-DC16E3129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860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0" name="qdm-text-460">
            <a:extLst xmlns:a="http://schemas.openxmlformats.org/drawingml/2006/main">
              <a:ext uri="{FF2B5EF4-FFF2-40B4-BE49-F238E27FC236}">
                <a16:creationId xmlns:a16="http://schemas.microsoft.com/office/drawing/2014/main" id="{EFEDD076-5FD8-400F-8C8D-CA0721D12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3667125"/>
            <a:ext cx="1962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BIOC · ДЗЗ · LAB</a:t>
            </a:r>
          </a:p>
        </p:txBody>
      </p:sp>
      <p:sp>
        <p:nvSpPr>
          <p:cNvPr id="11" name="qdm-text-461">
            <a:extLst xmlns:a="http://schemas.openxmlformats.org/drawingml/2006/main">
              <a:ext uri="{FF2B5EF4-FFF2-40B4-BE49-F238E27FC236}">
                <a16:creationId xmlns:a16="http://schemas.microsoft.com/office/drawing/2014/main" id="{0BAE2D2A-96C5-423F-B039-721E97FDA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48125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наблюдения</a:t>
            </a:r>
          </a:p>
        </p:txBody>
      </p:sp>
      <p:sp>
        <p:nvSpPr>
          <p:cNvPr id="12" name="qdm-text-462">
            <a:extLst xmlns:a="http://schemas.openxmlformats.org/drawingml/2006/main">
              <a:ext uri="{FF2B5EF4-FFF2-40B4-BE49-F238E27FC236}">
                <a16:creationId xmlns:a16="http://schemas.microsoft.com/office/drawing/2014/main" id="{DCEBCDB4-7A11-4B00-847E-9528AE66E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26860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qdm-text-463">
            <a:extLst xmlns:a="http://schemas.openxmlformats.org/drawingml/2006/main">
              <a:ext uri="{FF2B5EF4-FFF2-40B4-BE49-F238E27FC236}">
                <a16:creationId xmlns:a16="http://schemas.microsoft.com/office/drawing/2014/main" id="{F02AE548-0532-4318-AB69-BC344472D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667125"/>
            <a:ext cx="1962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QC + U</a:t>
            </a:r>
          </a:p>
        </p:txBody>
      </p:sp>
      <p:sp>
        <p:nvSpPr>
          <p:cNvPr id="14" name="qdm-text-464">
            <a:extLst xmlns:a="http://schemas.openxmlformats.org/drawingml/2006/main">
              <a:ext uri="{FF2B5EF4-FFF2-40B4-BE49-F238E27FC236}">
                <a16:creationId xmlns:a16="http://schemas.microsoft.com/office/drawing/2014/main" id="{E4FFCA7B-2F27-4B64-AC02-6D4DA18E0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4048125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качество</a:t>
            </a:r>
          </a:p>
        </p:txBody>
      </p:sp>
      <p:sp>
        <p:nvSpPr>
          <p:cNvPr id="15" name="qdm-text-465">
            <a:extLst xmlns:a="http://schemas.openxmlformats.org/drawingml/2006/main">
              <a:ext uri="{FF2B5EF4-FFF2-40B4-BE49-F238E27FC236}">
                <a16:creationId xmlns:a16="http://schemas.microsoft.com/office/drawing/2014/main" id="{D2945CB8-9093-451B-A688-7115268B0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6860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6" name="qdm-text-466">
            <a:extLst xmlns:a="http://schemas.openxmlformats.org/drawingml/2006/main">
              <a:ext uri="{FF2B5EF4-FFF2-40B4-BE49-F238E27FC236}">
                <a16:creationId xmlns:a16="http://schemas.microsoft.com/office/drawing/2014/main" id="{8F7CFE7F-537C-481F-A9B7-3BA576207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3667125"/>
            <a:ext cx="1962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STATE ESTIMATE</a:t>
            </a:r>
          </a:p>
        </p:txBody>
      </p:sp>
      <p:sp>
        <p:nvSpPr>
          <p:cNvPr id="17" name="qdm-text-467">
            <a:extLst xmlns:a="http://schemas.openxmlformats.org/drawingml/2006/main">
              <a:ext uri="{FF2B5EF4-FFF2-40B4-BE49-F238E27FC236}">
                <a16:creationId xmlns:a16="http://schemas.microsoft.com/office/drawing/2014/main" id="{D221E738-CEBA-4FD3-B279-62AB1812F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48125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x̂ₜ</a:t>
            </a:r>
          </a:p>
        </p:txBody>
      </p:sp>
      <p:sp>
        <p:nvSpPr>
          <p:cNvPr id="18" name="qdm-text-468">
            <a:extLst xmlns:a="http://schemas.openxmlformats.org/drawingml/2006/main">
              <a:ext uri="{FF2B5EF4-FFF2-40B4-BE49-F238E27FC236}">
                <a16:creationId xmlns:a16="http://schemas.microsoft.com/office/drawing/2014/main" id="{590BC047-4EA2-4A93-84F6-3A468864A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68605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9" name="qdm-text-469">
            <a:extLst xmlns:a="http://schemas.openxmlformats.org/drawingml/2006/main">
              <a:ext uri="{FF2B5EF4-FFF2-40B4-BE49-F238E27FC236}">
                <a16:creationId xmlns:a16="http://schemas.microsoft.com/office/drawing/2014/main" id="{212EB0ED-77C0-41D9-A2C7-43F8F56FE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667125"/>
            <a:ext cx="1962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P( xₜ₊ₕ )</a:t>
            </a:r>
          </a:p>
        </p:txBody>
      </p:sp>
      <p:sp>
        <p:nvSpPr>
          <p:cNvPr id="20" name="qdm-text-470">
            <a:extLst xmlns:a="http://schemas.openxmlformats.org/drawingml/2006/main">
              <a:ext uri="{FF2B5EF4-FFF2-40B4-BE49-F238E27FC236}">
                <a16:creationId xmlns:a16="http://schemas.microsoft.com/office/drawing/2014/main" id="{CD263344-5393-41D4-852F-264FA9E1E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4048125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23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прогноз</a:t>
            </a:r>
          </a:p>
        </p:txBody>
      </p:sp>
      <p:sp>
        <p:nvSpPr>
          <p:cNvPr id="21" name="qdm-text-471">
            <a:extLst xmlns:a="http://schemas.openxmlformats.org/drawingml/2006/main">
              <a:ext uri="{FF2B5EF4-FFF2-40B4-BE49-F238E27FC236}">
                <a16:creationId xmlns:a16="http://schemas.microsoft.com/office/drawing/2014/main" id="{2B0C189F-C103-42D8-8C75-5C12F5913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71487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3 ГОРИЗОНТА</a:t>
            </a:r>
          </a:p>
        </p:txBody>
      </p:sp>
      <p:sp>
        <p:nvSpPr>
          <p:cNvPr id="22" name="qdm-text-472">
            <a:extLst xmlns:a="http://schemas.openxmlformats.org/drawingml/2006/main">
              <a:ext uri="{FF2B5EF4-FFF2-40B4-BE49-F238E27FC236}">
                <a16:creationId xmlns:a16="http://schemas.microsoft.com/office/drawing/2014/main" id="{74292DBF-D770-4D70-8F90-40FFEAB6F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695825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оперативный  ·  сезонный  ·  стратегический</a:t>
            </a:r>
          </a:p>
        </p:txBody>
      </p:sp>
      <p:sp>
        <p:nvSpPr>
          <p:cNvPr id="23" name="qdm-text-473">
            <a:extLst xmlns:a="http://schemas.openxmlformats.org/drawingml/2006/main">
              <a:ext uri="{FF2B5EF4-FFF2-40B4-BE49-F238E27FC236}">
                <a16:creationId xmlns:a16="http://schemas.microsoft.com/office/drawing/2014/main" id="{26D6EABB-0360-4468-AC1C-8FC4CADB8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095875"/>
            <a:ext cx="7620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для каждого: интервал · вероятность · дата модели · baseline/backtest</a:t>
            </a:r>
          </a:p>
        </p:txBody>
      </p:sp>
      <p:sp>
        <p:nvSpPr>
          <p:cNvPr id="24" name="qdm-shape-474">
            <a:extLst xmlns:a="http://schemas.openxmlformats.org/drawingml/2006/main">
              <a:ext uri="{FF2B5EF4-FFF2-40B4-BE49-F238E27FC236}">
                <a16:creationId xmlns:a16="http://schemas.microsoft.com/office/drawing/2014/main" id="{081A3AF5-4DDD-4642-8281-87A1FD92F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695950"/>
            <a:ext cx="9563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5" name="qdm-shape-475">
            <a:extLst xmlns:a="http://schemas.openxmlformats.org/drawingml/2006/main">
              <a:ext uri="{FF2B5EF4-FFF2-40B4-BE49-F238E27FC236}">
                <a16:creationId xmlns:a16="http://schemas.microsoft.com/office/drawing/2014/main" id="{1396C1C5-D890-43C7-A4C9-B5FD9E83D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69595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6" name="qdm-text-476">
            <a:extLst xmlns:a="http://schemas.openxmlformats.org/drawingml/2006/main">
              <a:ext uri="{FF2B5EF4-FFF2-40B4-BE49-F238E27FC236}">
                <a16:creationId xmlns:a16="http://schemas.microsoft.com/office/drawing/2014/main" id="{66CA6DC8-A1F1-4BF2-8EC3-60FA2219B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772150"/>
            <a:ext cx="92773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26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Backtest · drift · alerts · human review. Срабатывание сигнала не является автоматическим решением.</a:t>
            </a:r>
          </a:p>
        </p:txBody>
      </p:sp>
      <p:sp>
        <p:nvSpPr>
          <p:cNvPr id="27" name="qdm-header-mask-19">
            <a:extLst xmlns:a="http://schemas.openxmlformats.org/drawingml/2006/main">
              <a:ext uri="{FF2B5EF4-FFF2-40B4-BE49-F238E27FC236}">
                <a16:creationId xmlns:a16="http://schemas.microsoft.com/office/drawing/2014/main" id="{280FD10D-80F2-4348-A96B-69284608A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8" name="qdm-header-final-19">
            <a:extLst xmlns:a="http://schemas.openxmlformats.org/drawingml/2006/main">
              <a:ext uri="{FF2B5EF4-FFF2-40B4-BE49-F238E27FC236}">
                <a16:creationId xmlns:a16="http://schemas.microsoft.com/office/drawing/2014/main" id="{B971A3C2-D12D-498F-A323-184DDE3C5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19</a:t>
            </a:r>
          </a:p>
        </p:txBody>
      </p:sp>
    </p:spTree>
    <p:extLst>
      <p:ext uri="{BB962C8B-B14F-4D97-AF65-F5344CB8AC3E}">
        <p14:creationId xmlns:p14="http://schemas.microsoft.com/office/powerpoint/2010/main" val="7539982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qdm-shape-9">
            <a:extLst xmlns:a="http://schemas.openxmlformats.org/drawingml/2006/main">
              <a:ext uri="{FF2B5EF4-FFF2-40B4-BE49-F238E27FC236}">
                <a16:creationId xmlns:a16="http://schemas.microsoft.com/office/drawing/2014/main" id="{B2EE78FD-B21B-47A4-909D-E4CEEAD29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10">
            <a:extLst xmlns:a="http://schemas.openxmlformats.org/drawingml/2006/main">
              <a:ext uri="{FF2B5EF4-FFF2-40B4-BE49-F238E27FC236}">
                <a16:creationId xmlns:a16="http://schemas.microsoft.com/office/drawing/2014/main" id="{9B969DF8-5557-4C49-BAB4-DEFAB39A2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02</a:t>
            </a:r>
          </a:p>
        </p:txBody>
      </p:sp>
      <p:sp>
        <p:nvSpPr>
          <p:cNvPr id="3" name="qdm-text-11">
            <a:extLst xmlns:a="http://schemas.openxmlformats.org/drawingml/2006/main">
              <a:ext uri="{FF2B5EF4-FFF2-40B4-BE49-F238E27FC236}">
                <a16:creationId xmlns:a16="http://schemas.microsoft.com/office/drawing/2014/main" id="{BC17B680-C2FD-40D3-A926-9F5B71F5E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Рывок начинается с проверяемой разницы</a:t>
            </a:r>
          </a:p>
        </p:txBody>
      </p:sp>
      <p:sp>
        <p:nvSpPr>
          <p:cNvPr id="4" name="qdm-text-12">
            <a:extLst xmlns:a="http://schemas.openxmlformats.org/drawingml/2006/main">
              <a:ext uri="{FF2B5EF4-FFF2-40B4-BE49-F238E27FC236}">
                <a16:creationId xmlns:a16="http://schemas.microsoft.com/office/drawing/2014/main" id="{2AAC994C-6EBD-4767-9294-DFF65DC15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Квантовым называется ресурс сенсора; рывком — доказанное улучшение конкретной задачи измерения</a:t>
            </a:r>
          </a:p>
        </p:txBody>
      </p:sp>
      <p:sp>
        <p:nvSpPr>
          <p:cNvPr id="5" name="qdm-shape-13">
            <a:extLst xmlns:a="http://schemas.openxmlformats.org/drawingml/2006/main">
              <a:ext uri="{FF2B5EF4-FFF2-40B4-BE49-F238E27FC236}">
                <a16:creationId xmlns:a16="http://schemas.microsoft.com/office/drawing/2014/main" id="{C262FD43-2CA2-46F2-A3CD-AD94B2857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14">
            <a:extLst xmlns:a="http://schemas.openxmlformats.org/drawingml/2006/main">
              <a:ext uri="{FF2B5EF4-FFF2-40B4-BE49-F238E27FC236}">
                <a16:creationId xmlns:a16="http://schemas.microsoft.com/office/drawing/2014/main" id="{4E357D74-5847-47FE-9534-31921863A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15">
            <a:extLst xmlns:a="http://schemas.openxmlformats.org/drawingml/2006/main">
              <a:ext uri="{FF2B5EF4-FFF2-40B4-BE49-F238E27FC236}">
                <a16:creationId xmlns:a16="http://schemas.microsoft.com/office/drawing/2014/main" id="{955A5B75-7695-4317-85A8-0B18FCD7C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8" name="qdm-shape-16">
            <a:extLst xmlns:a="http://schemas.openxmlformats.org/drawingml/2006/main">
              <a:ext uri="{FF2B5EF4-FFF2-40B4-BE49-F238E27FC236}">
                <a16:creationId xmlns:a16="http://schemas.microsoft.com/office/drawing/2014/main" id="{E04AB499-9C7F-40CC-9DB9-2B35BFD3D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288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9" name="qdm-text-17">
            <a:extLst xmlns:a="http://schemas.openxmlformats.org/drawingml/2006/main">
              <a:ext uri="{FF2B5EF4-FFF2-40B4-BE49-F238E27FC236}">
                <a16:creationId xmlns:a16="http://schemas.microsoft.com/office/drawing/2014/main" id="{9F3C7DC8-9DDD-437D-998E-8353F6558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7240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ОПЕРАЦИОННОЕ ОПРЕДЕЛЕНИЕ</a:t>
            </a:r>
          </a:p>
        </p:txBody>
      </p:sp>
      <p:sp>
        <p:nvSpPr>
          <p:cNvPr id="10" name="qdm-text-18">
            <a:extLst xmlns:a="http://schemas.openxmlformats.org/drawingml/2006/main">
              <a:ext uri="{FF2B5EF4-FFF2-40B4-BE49-F238E27FC236}">
                <a16:creationId xmlns:a16="http://schemas.microsoft.com/office/drawing/2014/main" id="{EDE3F004-DB29-4A69-BE11-96B1AF2DC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9075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69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Базовая система</a:t>
            </a:r>
          </a:p>
        </p:txBody>
      </p:sp>
      <p:sp>
        <p:nvSpPr>
          <p:cNvPr id="11" name="qdm-text-19">
            <a:extLst xmlns:a="http://schemas.openxmlformats.org/drawingml/2006/main">
              <a:ext uri="{FF2B5EF4-FFF2-40B4-BE49-F238E27FC236}">
                <a16:creationId xmlns:a16="http://schemas.microsoft.com/office/drawing/2014/main" id="{EF0326B8-8F2E-42FB-8B4E-9335B99C4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143125"/>
            <a:ext cx="66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09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28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qdm-text-20">
            <a:extLst xmlns:a="http://schemas.openxmlformats.org/drawingml/2006/main">
              <a:ext uri="{FF2B5EF4-FFF2-40B4-BE49-F238E27FC236}">
                <a16:creationId xmlns:a16="http://schemas.microsoft.com/office/drawing/2014/main" id="{0D5A6DB1-BFF3-45CC-A094-CE7176430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19075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69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Новая система</a:t>
            </a:r>
          </a:p>
        </p:txBody>
      </p:sp>
      <p:sp>
        <p:nvSpPr>
          <p:cNvPr id="13" name="qdm-text-21">
            <a:extLst xmlns:a="http://schemas.openxmlformats.org/drawingml/2006/main">
              <a:ext uri="{FF2B5EF4-FFF2-40B4-BE49-F238E27FC236}">
                <a16:creationId xmlns:a16="http://schemas.microsoft.com/office/drawing/2014/main" id="{DE884222-0468-413A-B5FB-63D1967EE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143125"/>
            <a:ext cx="666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09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8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28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4" name="qdm-text-22">
            <a:extLst xmlns:a="http://schemas.openxmlformats.org/drawingml/2006/main">
              <a:ext uri="{FF2B5EF4-FFF2-40B4-BE49-F238E27FC236}">
                <a16:creationId xmlns:a16="http://schemas.microsoft.com/office/drawing/2014/main" id="{94FE6518-E38B-43B2-9C11-485D0058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9075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69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15" name="qdm-shape-23">
            <a:extLst xmlns:a="http://schemas.openxmlformats.org/drawingml/2006/main">
              <a:ext uri="{FF2B5EF4-FFF2-40B4-BE49-F238E27FC236}">
                <a16:creationId xmlns:a16="http://schemas.microsoft.com/office/drawing/2014/main" id="{175DE8D5-4419-44E4-9878-77989B636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781300"/>
            <a:ext cx="87439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6" name="qdm-text-24">
            <a:extLst xmlns:a="http://schemas.openxmlformats.org/drawingml/2006/main">
              <a:ext uri="{FF2B5EF4-FFF2-40B4-BE49-F238E27FC236}">
                <a16:creationId xmlns:a16="http://schemas.microsoft.com/office/drawing/2014/main" id="{EA750E56-BCB3-4B81-97A0-3804490E1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7" name="qdm-text-25">
            <a:extLst xmlns:a="http://schemas.openxmlformats.org/drawingml/2006/main">
              <a:ext uri="{FF2B5EF4-FFF2-40B4-BE49-F238E27FC236}">
                <a16:creationId xmlns:a16="http://schemas.microsoft.com/office/drawing/2014/main" id="{FF22AB8D-F794-47E6-9208-904197B10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810000"/>
            <a:ext cx="1905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Величина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зафиксирована</a:t>
            </a:r>
          </a:p>
        </p:txBody>
      </p:sp>
      <p:sp>
        <p:nvSpPr>
          <p:cNvPr id="18" name="qdm-text-26">
            <a:extLst xmlns:a="http://schemas.openxmlformats.org/drawingml/2006/main">
              <a:ext uri="{FF2B5EF4-FFF2-40B4-BE49-F238E27FC236}">
                <a16:creationId xmlns:a16="http://schemas.microsoft.com/office/drawing/2014/main" id="{EDF41401-5EA3-45D5-B39F-292F471D2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2385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9" name="qdm-text-27">
            <a:extLst xmlns:a="http://schemas.openxmlformats.org/drawingml/2006/main">
              <a:ext uri="{FF2B5EF4-FFF2-40B4-BE49-F238E27FC236}">
                <a16:creationId xmlns:a16="http://schemas.microsoft.com/office/drawing/2014/main" id="{6A259D86-456A-4212-BC46-660429E83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3810000"/>
            <a:ext cx="1905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U снижена</a:t>
            </a:r>
          </a:p>
        </p:txBody>
      </p:sp>
      <p:sp>
        <p:nvSpPr>
          <p:cNvPr id="20" name="qdm-text-28">
            <a:extLst xmlns:a="http://schemas.openxmlformats.org/drawingml/2006/main">
              <a:ext uri="{FF2B5EF4-FFF2-40B4-BE49-F238E27FC236}">
                <a16:creationId xmlns:a16="http://schemas.microsoft.com/office/drawing/2014/main" id="{2B0B963D-6786-481A-8986-7C63DB4BD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2385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qdm-text-29">
            <a:extLst xmlns:a="http://schemas.openxmlformats.org/drawingml/2006/main">
              <a:ext uri="{FF2B5EF4-FFF2-40B4-BE49-F238E27FC236}">
                <a16:creationId xmlns:a16="http://schemas.microsoft.com/office/drawing/2014/main" id="{88D0A166-43E0-476F-9636-BA2610C42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810000"/>
            <a:ext cx="1905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Цепь к SI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сохранена</a:t>
            </a:r>
          </a:p>
        </p:txBody>
      </p:sp>
      <p:sp>
        <p:nvSpPr>
          <p:cNvPr id="22" name="qdm-text-30">
            <a:extLst xmlns:a="http://schemas.openxmlformats.org/drawingml/2006/main">
              <a:ext uri="{FF2B5EF4-FFF2-40B4-BE49-F238E27FC236}">
                <a16:creationId xmlns:a16="http://schemas.microsoft.com/office/drawing/2014/main" id="{AD623A83-99E4-4990-ACAE-8970CD7B7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2385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3" name="qdm-text-31">
            <a:extLst xmlns:a="http://schemas.openxmlformats.org/drawingml/2006/main">
              <a:ext uri="{FF2B5EF4-FFF2-40B4-BE49-F238E27FC236}">
                <a16:creationId xmlns:a16="http://schemas.microsoft.com/office/drawing/2014/main" id="{59C3CAF8-49CF-44D4-BC2D-7213B85EF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810000"/>
            <a:ext cx="1905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Независимая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проверка</a:t>
            </a:r>
          </a:p>
        </p:txBody>
      </p:sp>
      <p:sp>
        <p:nvSpPr>
          <p:cNvPr id="24" name="qdm-text-32">
            <a:extLst xmlns:a="http://schemas.openxmlformats.org/drawingml/2006/main">
              <a:ext uri="{FF2B5EF4-FFF2-40B4-BE49-F238E27FC236}">
                <a16:creationId xmlns:a16="http://schemas.microsoft.com/office/drawing/2014/main" id="{91E72898-A12A-4F67-B64F-D34301C76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23850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5" name="qdm-text-33">
            <a:extLst xmlns:a="http://schemas.openxmlformats.org/drawingml/2006/main">
              <a:ext uri="{FF2B5EF4-FFF2-40B4-BE49-F238E27FC236}">
                <a16:creationId xmlns:a16="http://schemas.microsoft.com/office/drawing/2014/main" id="{163F4480-EDE1-45A5-9E35-06F47CA96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1905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Польза выше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цены и риска</a:t>
            </a:r>
          </a:p>
        </p:txBody>
      </p:sp>
      <p:sp>
        <p:nvSpPr>
          <p:cNvPr id="26" name="qdm-shape-34">
            <a:extLst xmlns:a="http://schemas.openxmlformats.org/drawingml/2006/main">
              <a:ext uri="{FF2B5EF4-FFF2-40B4-BE49-F238E27FC236}">
                <a16:creationId xmlns:a16="http://schemas.microsoft.com/office/drawing/2014/main" id="{3F0080C5-2730-4397-BF71-9C0791708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19700"/>
            <a:ext cx="998220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7" name="qdm-shape-35">
            <a:extLst xmlns:a="http://schemas.openxmlformats.org/drawingml/2006/main">
              <a:ext uri="{FF2B5EF4-FFF2-40B4-BE49-F238E27FC236}">
                <a16:creationId xmlns:a16="http://schemas.microsoft.com/office/drawing/2014/main" id="{F9162967-2DBB-4A99-89F5-602AE1A7C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19700"/>
            <a:ext cx="66675" cy="723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8" name="qdm-text-36">
            <a:extLst xmlns:a="http://schemas.openxmlformats.org/drawingml/2006/main">
              <a:ext uri="{FF2B5EF4-FFF2-40B4-BE49-F238E27FC236}">
                <a16:creationId xmlns:a16="http://schemas.microsoft.com/office/drawing/2014/main" id="{39CC7A84-BC47-4FF0-B734-646F9949C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295900"/>
            <a:ext cx="96964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4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[ДУХОВНАЯ ТРАДИЦИЯ / МЕТАФОРА · E0] В «Законе Одного» density — ступени духовной эволюции сознания; это не физическая плотность и не доказательство квантового перехода.</a:t>
            </a:r>
          </a:p>
        </p:txBody>
      </p:sp>
      <p:sp>
        <p:nvSpPr>
          <p:cNvPr id="29" name="qdm-header-mask-2">
            <a:extLst xmlns:a="http://schemas.openxmlformats.org/drawingml/2006/main">
              <a:ext uri="{FF2B5EF4-FFF2-40B4-BE49-F238E27FC236}">
                <a16:creationId xmlns:a16="http://schemas.microsoft.com/office/drawing/2014/main" id="{8E2779E7-1A1F-40D0-80DA-1FD4107F1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0" name="qdm-header-final-2">
            <a:extLst xmlns:a="http://schemas.openxmlformats.org/drawingml/2006/main">
              <a:ext uri="{FF2B5EF4-FFF2-40B4-BE49-F238E27FC236}">
                <a16:creationId xmlns:a16="http://schemas.microsoft.com/office/drawing/2014/main" id="{43351707-AFA4-4C48-B21F-1D49B7E0C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02</a:t>
            </a:r>
          </a:p>
        </p:txBody>
      </p:sp>
    </p:spTree>
    <p:extLst>
      <p:ext uri="{BB962C8B-B14F-4D97-AF65-F5344CB8AC3E}">
        <p14:creationId xmlns:p14="http://schemas.microsoft.com/office/powerpoint/2010/main" val="34866617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qdm-shape-477">
            <a:extLst xmlns:a="http://schemas.openxmlformats.org/drawingml/2006/main">
              <a:ext uri="{FF2B5EF4-FFF2-40B4-BE49-F238E27FC236}">
                <a16:creationId xmlns:a16="http://schemas.microsoft.com/office/drawing/2014/main" id="{FDA838B8-8B82-4EE4-B54E-B71EA37BA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478">
            <a:extLst xmlns:a="http://schemas.openxmlformats.org/drawingml/2006/main">
              <a:ext uri="{FF2B5EF4-FFF2-40B4-BE49-F238E27FC236}">
                <a16:creationId xmlns:a16="http://schemas.microsoft.com/office/drawing/2014/main" id="{D2ECC71F-0146-4AD0-A0FE-7882EA8D7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20</a:t>
            </a:r>
          </a:p>
        </p:txBody>
      </p:sp>
      <p:sp>
        <p:nvSpPr>
          <p:cNvPr id="3" name="qdm-text-479">
            <a:extLst xmlns:a="http://schemas.openxmlformats.org/drawingml/2006/main">
              <a:ext uri="{FF2B5EF4-FFF2-40B4-BE49-F238E27FC236}">
                <a16:creationId xmlns:a16="http://schemas.microsoft.com/office/drawing/2014/main" id="{2AC9B55E-273E-4722-9F20-8DDFB1400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72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Конструирование начинается с целевого состояния</a:t>
            </a:r>
          </a:p>
        </p:txBody>
      </p:sp>
      <p:sp>
        <p:nvSpPr>
          <p:cNvPr id="4" name="qdm-text-480">
            <a:extLst xmlns:a="http://schemas.openxmlformats.org/drawingml/2006/main">
              <a:ext uri="{FF2B5EF4-FFF2-40B4-BE49-F238E27FC236}">
                <a16:creationId xmlns:a16="http://schemas.microsoft.com/office/drawing/2014/main" id="{3313B1CD-9796-41E6-9EDC-F957A9748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Ограничения, альтернативы и обратимость задаются до выбора технологии и масштаба</a:t>
            </a:r>
          </a:p>
        </p:txBody>
      </p:sp>
      <p:sp>
        <p:nvSpPr>
          <p:cNvPr id="5" name="qdm-shape-481">
            <a:extLst xmlns:a="http://schemas.openxmlformats.org/drawingml/2006/main">
              <a:ext uri="{FF2B5EF4-FFF2-40B4-BE49-F238E27FC236}">
                <a16:creationId xmlns:a16="http://schemas.microsoft.com/office/drawing/2014/main" id="{E9C7C2BF-4615-46B1-BB21-2F1E75786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482">
            <a:extLst xmlns:a="http://schemas.openxmlformats.org/drawingml/2006/main">
              <a:ext uri="{FF2B5EF4-FFF2-40B4-BE49-F238E27FC236}">
                <a16:creationId xmlns:a16="http://schemas.microsoft.com/office/drawing/2014/main" id="{BFAD8C8D-1D7B-479A-8B11-79834CDCA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483">
            <a:extLst xmlns:a="http://schemas.openxmlformats.org/drawingml/2006/main">
              <a:ext uri="{FF2B5EF4-FFF2-40B4-BE49-F238E27FC236}">
                <a16:creationId xmlns:a16="http://schemas.microsoft.com/office/drawing/2014/main" id="{2272BAD6-966E-4C32-A579-686591985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8" name="qdm-shape-484">
            <a:extLst xmlns:a="http://schemas.openxmlformats.org/drawingml/2006/main">
              <a:ext uri="{FF2B5EF4-FFF2-40B4-BE49-F238E27FC236}">
                <a16:creationId xmlns:a16="http://schemas.microsoft.com/office/drawing/2014/main" id="{2F64ACB7-C335-425F-B3D0-EC8514B14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028950"/>
            <a:ext cx="10001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9" name="qdm-shape-485">
            <a:extLst xmlns:a="http://schemas.openxmlformats.org/drawingml/2006/main">
              <a:ext uri="{FF2B5EF4-FFF2-40B4-BE49-F238E27FC236}">
                <a16:creationId xmlns:a16="http://schemas.microsoft.com/office/drawing/2014/main" id="{D86657BB-FB89-413D-B9AF-3E58F9D0A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91825" y="3028950"/>
            <a:ext cx="38100" cy="1257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0" name="qdm-shape-486">
            <a:extLst xmlns:a="http://schemas.openxmlformats.org/drawingml/2006/main">
              <a:ext uri="{FF2B5EF4-FFF2-40B4-BE49-F238E27FC236}">
                <a16:creationId xmlns:a16="http://schemas.microsoft.com/office/drawing/2014/main" id="{C74022CA-5C44-4952-BBC1-16EE894D8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267200"/>
            <a:ext cx="6572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1" name="qdm-shape-487">
            <a:extLst xmlns:a="http://schemas.openxmlformats.org/drawingml/2006/main">
              <a:ext uri="{FF2B5EF4-FFF2-40B4-BE49-F238E27FC236}">
                <a16:creationId xmlns:a16="http://schemas.microsoft.com/office/drawing/2014/main" id="{61733406-AB6F-4A43-8E33-F241228CB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267200"/>
            <a:ext cx="38100" cy="504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qdm-shape-488">
            <a:extLst xmlns:a="http://schemas.openxmlformats.org/drawingml/2006/main">
              <a:ext uri="{FF2B5EF4-FFF2-40B4-BE49-F238E27FC236}">
                <a16:creationId xmlns:a16="http://schemas.microsoft.com/office/drawing/2014/main" id="{D8C078D7-03A0-4843-A29D-15FD49070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752975"/>
            <a:ext cx="5334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3" name="qdm-text-489">
            <a:extLst xmlns:a="http://schemas.openxmlformats.org/drawingml/2006/main">
              <a:ext uri="{FF2B5EF4-FFF2-40B4-BE49-F238E27FC236}">
                <a16:creationId xmlns:a16="http://schemas.microsoft.com/office/drawing/2014/main" id="{3D6A9CBC-7CE7-4E5B-93DA-BF4122586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670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4" name="qdm-text-490">
            <a:extLst xmlns:a="http://schemas.openxmlformats.org/drawingml/2006/main">
              <a:ext uri="{FF2B5EF4-FFF2-40B4-BE49-F238E27FC236}">
                <a16:creationId xmlns:a16="http://schemas.microsoft.com/office/drawing/2014/main" id="{0B7124CF-DD73-46F7-93C4-770177142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62350"/>
            <a:ext cx="15621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TARGET</a:t>
            </a:r>
          </a:p>
        </p:txBody>
      </p:sp>
      <p:sp>
        <p:nvSpPr>
          <p:cNvPr id="15" name="qdm-text-491">
            <a:extLst xmlns:a="http://schemas.openxmlformats.org/drawingml/2006/main">
              <a:ext uri="{FF2B5EF4-FFF2-40B4-BE49-F238E27FC236}">
                <a16:creationId xmlns:a16="http://schemas.microsoft.com/office/drawing/2014/main" id="{C7FC0270-678D-4094-B2C5-BDF49D93E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" y="3905250"/>
            <a:ext cx="1714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4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цель + инварианты</a:t>
            </a:r>
          </a:p>
        </p:txBody>
      </p:sp>
      <p:sp>
        <p:nvSpPr>
          <p:cNvPr id="16" name="qdm-text-492">
            <a:extLst xmlns:a="http://schemas.openxmlformats.org/drawingml/2006/main">
              <a:ext uri="{FF2B5EF4-FFF2-40B4-BE49-F238E27FC236}">
                <a16:creationId xmlns:a16="http://schemas.microsoft.com/office/drawing/2014/main" id="{AE592F1C-31B7-4A85-9FC1-BCFA30A6E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6670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7" name="qdm-text-493">
            <a:extLst xmlns:a="http://schemas.openxmlformats.org/drawingml/2006/main">
              <a:ext uri="{FF2B5EF4-FFF2-40B4-BE49-F238E27FC236}">
                <a16:creationId xmlns:a16="http://schemas.microsoft.com/office/drawing/2014/main" id="{D6AB7E26-F930-4051-B457-8F83CA444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562350"/>
            <a:ext cx="15621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CONSTRAINTS</a:t>
            </a:r>
          </a:p>
        </p:txBody>
      </p:sp>
      <p:sp>
        <p:nvSpPr>
          <p:cNvPr id="18" name="qdm-text-494">
            <a:extLst xmlns:a="http://schemas.openxmlformats.org/drawingml/2006/main">
              <a:ext uri="{FF2B5EF4-FFF2-40B4-BE49-F238E27FC236}">
                <a16:creationId xmlns:a16="http://schemas.microsoft.com/office/drawing/2014/main" id="{89296784-068A-4F96-94B1-7972772E3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905250"/>
            <a:ext cx="1714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4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права + ресурсы</a:t>
            </a:r>
          </a:p>
        </p:txBody>
      </p:sp>
      <p:sp>
        <p:nvSpPr>
          <p:cNvPr id="19" name="qdm-text-495">
            <a:extLst xmlns:a="http://schemas.openxmlformats.org/drawingml/2006/main">
              <a:ext uri="{FF2B5EF4-FFF2-40B4-BE49-F238E27FC236}">
                <a16:creationId xmlns:a16="http://schemas.microsoft.com/office/drawing/2014/main" id="{05B7ABAD-19B7-40A9-8FB0-A1C28D47B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670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0" name="qdm-text-496">
            <a:extLst xmlns:a="http://schemas.openxmlformats.org/drawingml/2006/main">
              <a:ext uri="{FF2B5EF4-FFF2-40B4-BE49-F238E27FC236}">
                <a16:creationId xmlns:a16="http://schemas.microsoft.com/office/drawing/2014/main" id="{29853E6C-7E26-4B66-9A00-300B567F2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562350"/>
            <a:ext cx="15621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ALTERNATIVES</a:t>
            </a:r>
          </a:p>
        </p:txBody>
      </p:sp>
      <p:sp>
        <p:nvSpPr>
          <p:cNvPr id="21" name="qdm-text-497">
            <a:extLst xmlns:a="http://schemas.openxmlformats.org/drawingml/2006/main">
              <a:ext uri="{FF2B5EF4-FFF2-40B4-BE49-F238E27FC236}">
                <a16:creationId xmlns:a16="http://schemas.microsoft.com/office/drawing/2014/main" id="{7F18F4C9-D20D-4358-8F7B-216A55825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905250"/>
            <a:ext cx="1714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4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варианты</a:t>
            </a:r>
          </a:p>
        </p:txBody>
      </p:sp>
      <p:sp>
        <p:nvSpPr>
          <p:cNvPr id="22" name="qdm-text-498">
            <a:extLst xmlns:a="http://schemas.openxmlformats.org/drawingml/2006/main">
              <a:ext uri="{FF2B5EF4-FFF2-40B4-BE49-F238E27FC236}">
                <a16:creationId xmlns:a16="http://schemas.microsoft.com/office/drawing/2014/main" id="{2F644880-84B3-48F9-9878-619299F5A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6700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3" name="qdm-text-499">
            <a:extLst xmlns:a="http://schemas.openxmlformats.org/drawingml/2006/main">
              <a:ext uri="{FF2B5EF4-FFF2-40B4-BE49-F238E27FC236}">
                <a16:creationId xmlns:a16="http://schemas.microsoft.com/office/drawing/2014/main" id="{EDE1EC87-2694-447F-B16D-0F927BF13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562350"/>
            <a:ext cx="15621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318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SIMULATION</a:t>
            </a:r>
          </a:p>
        </p:txBody>
      </p:sp>
      <p:sp>
        <p:nvSpPr>
          <p:cNvPr id="24" name="qdm-text-500">
            <a:extLst xmlns:a="http://schemas.openxmlformats.org/drawingml/2006/main">
              <a:ext uri="{FF2B5EF4-FFF2-40B4-BE49-F238E27FC236}">
                <a16:creationId xmlns:a16="http://schemas.microsoft.com/office/drawing/2014/main" id="{7DFC4095-8A80-4352-84EF-F804A76C9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905250"/>
            <a:ext cx="1714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840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5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multi-criteria</a:t>
            </a:r>
          </a:p>
        </p:txBody>
      </p:sp>
      <p:sp>
        <p:nvSpPr>
          <p:cNvPr id="25" name="qdm-text-501">
            <a:extLst xmlns:a="http://schemas.openxmlformats.org/drawingml/2006/main">
              <a:ext uri="{FF2B5EF4-FFF2-40B4-BE49-F238E27FC236}">
                <a16:creationId xmlns:a16="http://schemas.microsoft.com/office/drawing/2014/main" id="{A8C07BA9-8746-4659-8EDB-9DE4E1E25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4386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6" name="qdm-text-502">
            <a:extLst xmlns:a="http://schemas.openxmlformats.org/drawingml/2006/main">
              <a:ext uri="{FF2B5EF4-FFF2-40B4-BE49-F238E27FC236}">
                <a16:creationId xmlns:a16="http://schemas.microsoft.com/office/drawing/2014/main" id="{F2845655-7237-4A9F-95CF-34F0321BF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5248275"/>
            <a:ext cx="2076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752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ПОРТФЕЛЬ ПИЛОТОВ</a:t>
            </a:r>
          </a:p>
        </p:txBody>
      </p:sp>
      <p:sp>
        <p:nvSpPr>
          <p:cNvPr id="27" name="qdm-text-503">
            <a:extLst xmlns:a="http://schemas.openxmlformats.org/drawingml/2006/main">
              <a:ext uri="{FF2B5EF4-FFF2-40B4-BE49-F238E27FC236}">
                <a16:creationId xmlns:a16="http://schemas.microsoft.com/office/drawing/2014/main" id="{DBE0AD8C-E4CF-48A7-BD50-7237B0494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386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8" name="qdm-text-504">
            <a:extLst xmlns:a="http://schemas.openxmlformats.org/drawingml/2006/main">
              <a:ext uri="{FF2B5EF4-FFF2-40B4-BE49-F238E27FC236}">
                <a16:creationId xmlns:a16="http://schemas.microsoft.com/office/drawing/2014/main" id="{33293C1B-0161-4153-BD0D-AB81D5A20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248275"/>
            <a:ext cx="2076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488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ЧЕЛОВЕЧЕСКИЙ GATE</a:t>
            </a:r>
          </a:p>
        </p:txBody>
      </p:sp>
      <p:sp>
        <p:nvSpPr>
          <p:cNvPr id="29" name="qdm-text-505">
            <a:extLst xmlns:a="http://schemas.openxmlformats.org/drawingml/2006/main">
              <a:ext uri="{FF2B5EF4-FFF2-40B4-BE49-F238E27FC236}">
                <a16:creationId xmlns:a16="http://schemas.microsoft.com/office/drawing/2014/main" id="{8BD4BB9F-011A-4A0D-812D-A9AB88709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438650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30" name="qdm-text-506">
            <a:extLst xmlns:a="http://schemas.openxmlformats.org/drawingml/2006/main">
              <a:ext uri="{FF2B5EF4-FFF2-40B4-BE49-F238E27FC236}">
                <a16:creationId xmlns:a16="http://schemas.microsoft.com/office/drawing/2014/main" id="{EF892B5B-AFE1-40BE-934A-391B24E84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5248275"/>
            <a:ext cx="2076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18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АДАПТИВНЫЙ ПЛАН</a:t>
            </a:r>
          </a:p>
        </p:txBody>
      </p:sp>
      <p:sp>
        <p:nvSpPr>
          <p:cNvPr id="31" name="qdm-text-507">
            <a:extLst xmlns:a="http://schemas.openxmlformats.org/drawingml/2006/main">
              <a:ext uri="{FF2B5EF4-FFF2-40B4-BE49-F238E27FC236}">
                <a16:creationId xmlns:a16="http://schemas.microsoft.com/office/drawing/2014/main" id="{123C1896-0CE6-48B0-805A-1763D2691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638800"/>
            <a:ext cx="9258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BAL задаёт баланс · FIELD — модули · ОРИОН — полномочие, provenance и права</a:t>
            </a:r>
          </a:p>
        </p:txBody>
      </p:sp>
      <p:sp>
        <p:nvSpPr>
          <p:cNvPr id="32" name="qdm-shape-508">
            <a:extLst xmlns:a="http://schemas.openxmlformats.org/drawingml/2006/main">
              <a:ext uri="{FF2B5EF4-FFF2-40B4-BE49-F238E27FC236}">
                <a16:creationId xmlns:a16="http://schemas.microsoft.com/office/drawing/2014/main" id="{0EDE646C-97C9-4087-A2D3-118301585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000750"/>
            <a:ext cx="86868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33" name="qdm-shape-509">
            <a:extLst xmlns:a="http://schemas.openxmlformats.org/drawingml/2006/main">
              <a:ext uri="{FF2B5EF4-FFF2-40B4-BE49-F238E27FC236}">
                <a16:creationId xmlns:a16="http://schemas.microsoft.com/office/drawing/2014/main" id="{B25DC697-276C-4E29-858B-5D67648E6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6000750"/>
            <a:ext cx="66675" cy="342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34" name="qdm-text-510">
            <a:extLst xmlns:a="http://schemas.openxmlformats.org/drawingml/2006/main">
              <a:ext uri="{FF2B5EF4-FFF2-40B4-BE49-F238E27FC236}">
                <a16:creationId xmlns:a16="http://schemas.microsoft.com/office/drawing/2014/main" id="{71714C70-9839-48CC-8C93-1F5B46E3D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6076950"/>
            <a:ext cx="8401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370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Обратимость · stop-rules · без единого балла · без необратимой автоматизации.</a:t>
            </a:r>
          </a:p>
        </p:txBody>
      </p:sp>
      <p:sp>
        <p:nvSpPr>
          <p:cNvPr id="35" name="qdm-header-mask-20">
            <a:extLst xmlns:a="http://schemas.openxmlformats.org/drawingml/2006/main">
              <a:ext uri="{FF2B5EF4-FFF2-40B4-BE49-F238E27FC236}">
                <a16:creationId xmlns:a16="http://schemas.microsoft.com/office/drawing/2014/main" id="{59CC47A4-375B-48AB-B977-FEB0F067D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6" name="qdm-header-final-20">
            <a:extLst xmlns:a="http://schemas.openxmlformats.org/drawingml/2006/main">
              <a:ext uri="{FF2B5EF4-FFF2-40B4-BE49-F238E27FC236}">
                <a16:creationId xmlns:a16="http://schemas.microsoft.com/office/drawing/2014/main" id="{CC5AEC25-458D-4F9C-AF3C-6A87BA298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20</a:t>
            </a:r>
          </a:p>
        </p:txBody>
      </p:sp>
    </p:spTree>
    <p:extLst>
      <p:ext uri="{BB962C8B-B14F-4D97-AF65-F5344CB8AC3E}">
        <p14:creationId xmlns:p14="http://schemas.microsoft.com/office/powerpoint/2010/main" val="1728366873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qdm-shape-511">
            <a:extLst xmlns:a="http://schemas.openxmlformats.org/drawingml/2006/main">
              <a:ext uri="{FF2B5EF4-FFF2-40B4-BE49-F238E27FC236}">
                <a16:creationId xmlns:a16="http://schemas.microsoft.com/office/drawing/2014/main" id="{3D1675EB-3A18-45D7-8ACF-6CE4A56F9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512">
            <a:extLst xmlns:a="http://schemas.openxmlformats.org/drawingml/2006/main">
              <a:ext uri="{FF2B5EF4-FFF2-40B4-BE49-F238E27FC236}">
                <a16:creationId xmlns:a16="http://schemas.microsoft.com/office/drawing/2014/main" id="{E0D4035C-CA00-4AC1-A144-F3D5C72DA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21</a:t>
            </a:r>
          </a:p>
        </p:txBody>
      </p:sp>
      <p:sp>
        <p:nvSpPr>
          <p:cNvPr id="3" name="qdm-text-513">
            <a:extLst xmlns:a="http://schemas.openxmlformats.org/drawingml/2006/main">
              <a:ext uri="{FF2B5EF4-FFF2-40B4-BE49-F238E27FC236}">
                <a16:creationId xmlns:a16="http://schemas.microsoft.com/office/drawing/2014/main" id="{76101ECB-8546-48C5-B4D1-05B061BA1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40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55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255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Символическая карта становится полезной, когда связи типизированы</a:t>
            </a:r>
          </a:p>
        </p:txBody>
      </p:sp>
      <p:sp>
        <p:nvSpPr>
          <p:cNvPr id="4" name="qdm-text-514">
            <a:extLst xmlns:a="http://schemas.openxmlformats.org/drawingml/2006/main">
              <a:ext uri="{FF2B5EF4-FFF2-40B4-BE49-F238E27FC236}">
                <a16:creationId xmlns:a16="http://schemas.microsoft.com/office/drawing/2014/main" id="{E4EA8C82-C154-4EAA-9EED-97BEDA7E6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Смысловой слой отделяется от измерительного — и получает provenance, версию и проверку</a:t>
            </a:r>
          </a:p>
        </p:txBody>
      </p:sp>
      <p:sp>
        <p:nvSpPr>
          <p:cNvPr id="5" name="qdm-shape-515">
            <a:extLst xmlns:a="http://schemas.openxmlformats.org/drawingml/2006/main">
              <a:ext uri="{FF2B5EF4-FFF2-40B4-BE49-F238E27FC236}">
                <a16:creationId xmlns:a16="http://schemas.microsoft.com/office/drawing/2014/main" id="{B549C780-3EE3-415C-BC88-4E57E082F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516">
            <a:extLst xmlns:a="http://schemas.openxmlformats.org/drawingml/2006/main">
              <a:ext uri="{FF2B5EF4-FFF2-40B4-BE49-F238E27FC236}">
                <a16:creationId xmlns:a16="http://schemas.microsoft.com/office/drawing/2014/main" id="{1249F1C4-68E9-4EF4-B382-C26EF5225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517">
            <a:extLst xmlns:a="http://schemas.openxmlformats.org/drawingml/2006/main">
              <a:ext uri="{FF2B5EF4-FFF2-40B4-BE49-F238E27FC236}">
                <a16:creationId xmlns:a16="http://schemas.microsoft.com/office/drawing/2014/main" id="{7BE3A766-9AA4-4A26-BCAB-7A1BEFF52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  <p:sp>
        <p:nvSpPr>
          <p:cNvPr id="8" name="qdm-shape-518">
            <a:extLst xmlns:a="http://schemas.openxmlformats.org/drawingml/2006/main">
              <a:ext uri="{FF2B5EF4-FFF2-40B4-BE49-F238E27FC236}">
                <a16:creationId xmlns:a16="http://schemas.microsoft.com/office/drawing/2014/main" id="{264A1964-DE8C-4B7B-8675-6B24AFDA1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8117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9" name="qdm-text-519">
            <a:extLst xmlns:a="http://schemas.openxmlformats.org/drawingml/2006/main">
              <a:ext uri="{FF2B5EF4-FFF2-40B4-BE49-F238E27FC236}">
                <a16:creationId xmlns:a16="http://schemas.microsoft.com/office/drawing/2014/main" id="{E297B774-C5D5-4EE4-AFE3-1B7BBAF44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764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744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ДВА ВХОДА · ОДИН ПРОВЕРЯЕМЫЙ МАРШРУТ</a:t>
            </a:r>
          </a:p>
        </p:txBody>
      </p:sp>
      <p:sp>
        <p:nvSpPr>
          <p:cNvPr id="10" name="qdm-shape-520">
            <a:extLst xmlns:a="http://schemas.openxmlformats.org/drawingml/2006/main">
              <a:ext uri="{FF2B5EF4-FFF2-40B4-BE49-F238E27FC236}">
                <a16:creationId xmlns:a16="http://schemas.microsoft.com/office/drawing/2014/main" id="{F21394DD-D219-45EB-BBA5-5BE66A1A1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3324225"/>
            <a:ext cx="6496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1" name="qdm-shape-521">
            <a:extLst xmlns:a="http://schemas.openxmlformats.org/drawingml/2006/main">
              <a:ext uri="{FF2B5EF4-FFF2-40B4-BE49-F238E27FC236}">
                <a16:creationId xmlns:a16="http://schemas.microsoft.com/office/drawing/2014/main" id="{08B1E9F0-FA60-4D2F-B37D-E2B39C4C5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47650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12" name="qdm-shape-522">
            <a:extLst xmlns:a="http://schemas.openxmlformats.org/drawingml/2006/main">
              <a:ext uri="{FF2B5EF4-FFF2-40B4-BE49-F238E27FC236}">
                <a16:creationId xmlns:a16="http://schemas.microsoft.com/office/drawing/2014/main" id="{8556C4CD-3F6E-4FFA-AEA3-2E57EC671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4025" y="2476500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13" name="qdm-shape-523">
            <a:extLst xmlns:a="http://schemas.openxmlformats.org/drawingml/2006/main">
              <a:ext uri="{FF2B5EF4-FFF2-40B4-BE49-F238E27FC236}">
                <a16:creationId xmlns:a16="http://schemas.microsoft.com/office/drawing/2014/main" id="{F524B381-844D-496D-8449-007396312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3324225"/>
            <a:ext cx="38100" cy="0"/>
          </a:xfrm>
          <a:prstGeom xmlns:a="http://schemas.openxmlformats.org/drawingml/2006/main" prst="rect">
            <a:avLst/>
          </a:prstGeom>
          <a:ln xmlns:a="http://schemas.openxmlformats.org/drawingml/2006/main" w="9525">
            <a:prstDash val="solid"/>
          </a:ln>
        </p:spPr>
      </p:sp>
      <p:sp>
        <p:nvSpPr>
          <p:cNvPr id="14" name="qdm-shape-524">
            <a:extLst xmlns:a="http://schemas.openxmlformats.org/drawingml/2006/main">
              <a:ext uri="{FF2B5EF4-FFF2-40B4-BE49-F238E27FC236}">
                <a16:creationId xmlns:a16="http://schemas.microsoft.com/office/drawing/2014/main" id="{2AF10AE0-38C2-4D45-A2CA-0660460B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43434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15" name="qdm-text-525">
            <a:extLst xmlns:a="http://schemas.openxmlformats.org/drawingml/2006/main">
              <a:ext uri="{FF2B5EF4-FFF2-40B4-BE49-F238E27FC236}">
                <a16:creationId xmlns:a16="http://schemas.microsoft.com/office/drawing/2014/main" id="{F2F6F4D8-0252-49AA-B5A5-6F82F95C7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241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K</a:t>
            </a:r>
          </a:p>
        </p:txBody>
      </p:sp>
      <p:sp>
        <p:nvSpPr>
          <p:cNvPr id="16" name="qdm-text-526">
            <a:extLst xmlns:a="http://schemas.openxmlformats.org/drawingml/2006/main">
              <a:ext uri="{FF2B5EF4-FFF2-40B4-BE49-F238E27FC236}">
                <a16:creationId xmlns:a16="http://schemas.microsoft.com/office/drawing/2014/main" id="{8A8C2150-1011-4281-9B78-6DC5C81E8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266950"/>
            <a:ext cx="2990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4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КОСМОРИТМОЛОГИЯ</a:t>
            </a:r>
          </a:p>
        </p:txBody>
      </p:sp>
      <p:sp>
        <p:nvSpPr>
          <p:cNvPr id="17" name="qdm-text-527">
            <a:extLst xmlns:a="http://schemas.openxmlformats.org/drawingml/2006/main">
              <a:ext uri="{FF2B5EF4-FFF2-40B4-BE49-F238E27FC236}">
                <a16:creationId xmlns:a16="http://schemas.microsoft.com/office/drawing/2014/main" id="{D3F8D938-8175-4766-8EFB-0192553E5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590800"/>
            <a:ext cx="299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авторский термин · E0/E1</a:t>
            </a:r>
          </a:p>
        </p:txBody>
      </p:sp>
      <p:sp>
        <p:nvSpPr>
          <p:cNvPr id="18" name="qdm-text-528">
            <a:extLst xmlns:a="http://schemas.openxmlformats.org/drawingml/2006/main">
              <a:ext uri="{FF2B5EF4-FFF2-40B4-BE49-F238E27FC236}">
                <a16:creationId xmlns:a16="http://schemas.microsoft.com/office/drawing/2014/main" id="{EAD6325D-484B-4871-BF84-B32B211ED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90850"/>
            <a:ext cx="3714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0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ритм → временная метка · частота отбора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период · фаза · амплитуда · единица · U</a:t>
            </a:r>
          </a:p>
        </p:txBody>
      </p:sp>
      <p:sp>
        <p:nvSpPr>
          <p:cNvPr id="19" name="qdm-shape-529">
            <a:extLst xmlns:a="http://schemas.openxmlformats.org/drawingml/2006/main">
              <a:ext uri="{FF2B5EF4-FFF2-40B4-BE49-F238E27FC236}">
                <a16:creationId xmlns:a16="http://schemas.microsoft.com/office/drawing/2014/main" id="{627289CF-5B3F-4401-BBF0-D47AF7F51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095500"/>
            <a:ext cx="4343400" cy="17526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0" name="qdm-text-530">
            <a:extLst xmlns:a="http://schemas.openxmlformats.org/drawingml/2006/main">
              <a:ext uri="{FF2B5EF4-FFF2-40B4-BE49-F238E27FC236}">
                <a16:creationId xmlns:a16="http://schemas.microsoft.com/office/drawing/2014/main" id="{8A78E239-18F1-4C65-B3FE-4E6E29899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3241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21" name="qdm-text-531">
            <a:extLst xmlns:a="http://schemas.openxmlformats.org/drawingml/2006/main">
              <a:ext uri="{FF2B5EF4-FFF2-40B4-BE49-F238E27FC236}">
                <a16:creationId xmlns:a16="http://schemas.microsoft.com/office/drawing/2014/main" id="{8DE785A3-F5C3-4611-B6FB-19867BE24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66950"/>
            <a:ext cx="29908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4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АРХЕОМЕТР</a:t>
            </a:r>
          </a:p>
        </p:txBody>
      </p:sp>
      <p:sp>
        <p:nvSpPr>
          <p:cNvPr id="22" name="qdm-text-532">
            <a:extLst xmlns:a="http://schemas.openxmlformats.org/drawingml/2006/main">
              <a:ext uri="{FF2B5EF4-FFF2-40B4-BE49-F238E27FC236}">
                <a16:creationId xmlns:a16="http://schemas.microsoft.com/office/drawing/2014/main" id="{69FF1A93-E971-450F-A3A9-B41AD8B25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590800"/>
            <a:ext cx="299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Saint-Yves d’Alveydre · E0</a:t>
            </a:r>
          </a:p>
        </p:txBody>
      </p:sp>
      <p:sp>
        <p:nvSpPr>
          <p:cNvPr id="23" name="qdm-text-533">
            <a:extLst xmlns:a="http://schemas.openxmlformats.org/drawingml/2006/main">
              <a:ext uri="{FF2B5EF4-FFF2-40B4-BE49-F238E27FC236}">
                <a16:creationId xmlns:a16="http://schemas.microsoft.com/office/drawing/2014/main" id="{CBC1157F-49B4-40FE-B95C-DE81F7780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990850"/>
            <a:ext cx="3714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7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посмертное издание, 1911 · буквы · числа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цвета · музыка · зодиак · многослойная схема</a:t>
            </a:r>
          </a:p>
        </p:txBody>
      </p:sp>
      <p:sp>
        <p:nvSpPr>
          <p:cNvPr id="24" name="qdm-text-534">
            <a:extLst xmlns:a="http://schemas.openxmlformats.org/drawingml/2006/main">
              <a:ext uri="{FF2B5EF4-FFF2-40B4-BE49-F238E27FC236}">
                <a16:creationId xmlns:a16="http://schemas.microsoft.com/office/drawing/2014/main" id="{ED374FF2-76FD-44DC-8008-476684067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1910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25" name="qdm-text-535">
            <a:extLst xmlns:a="http://schemas.openxmlformats.org/drawingml/2006/main">
              <a:ext uri="{FF2B5EF4-FFF2-40B4-BE49-F238E27FC236}">
                <a16:creationId xmlns:a16="http://schemas.microsoft.com/office/drawing/2014/main" id="{8BB1EE3A-52C0-4C01-923D-C0BFF3E18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943475"/>
            <a:ext cx="1543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4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СЛОЙ</a:t>
            </a:r>
          </a:p>
        </p:txBody>
      </p:sp>
      <p:sp>
        <p:nvSpPr>
          <p:cNvPr id="26" name="qdm-text-536">
            <a:extLst xmlns:a="http://schemas.openxmlformats.org/drawingml/2006/main">
              <a:ext uri="{FF2B5EF4-FFF2-40B4-BE49-F238E27FC236}">
                <a16:creationId xmlns:a16="http://schemas.microsoft.com/office/drawing/2014/main" id="{566CF6A9-A4C7-48A7-AC9A-342F20C64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1910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27" name="qdm-text-537">
            <a:extLst xmlns:a="http://schemas.openxmlformats.org/drawingml/2006/main">
              <a:ext uri="{FF2B5EF4-FFF2-40B4-BE49-F238E27FC236}">
                <a16:creationId xmlns:a16="http://schemas.microsoft.com/office/drawing/2014/main" id="{5B7E80FB-BDB2-40C0-97F8-F7AF15193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4943475"/>
            <a:ext cx="1543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4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ТИП СВЯЗИ</a:t>
            </a:r>
          </a:p>
        </p:txBody>
      </p:sp>
      <p:sp>
        <p:nvSpPr>
          <p:cNvPr id="28" name="qdm-text-538">
            <a:extLst xmlns:a="http://schemas.openxmlformats.org/drawingml/2006/main">
              <a:ext uri="{FF2B5EF4-FFF2-40B4-BE49-F238E27FC236}">
                <a16:creationId xmlns:a16="http://schemas.microsoft.com/office/drawing/2014/main" id="{D15001D7-1ABF-4D3C-8E09-711D33CB1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1910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9" name="qdm-text-539">
            <a:extLst xmlns:a="http://schemas.openxmlformats.org/drawingml/2006/main">
              <a:ext uri="{FF2B5EF4-FFF2-40B4-BE49-F238E27FC236}">
                <a16:creationId xmlns:a16="http://schemas.microsoft.com/office/drawing/2014/main" id="{6C6AB0E3-F219-44AC-AF5E-A9523A6A3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4943475"/>
            <a:ext cx="1543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4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PROVENANCE</a:t>
            </a:r>
          </a:p>
        </p:txBody>
      </p:sp>
      <p:sp>
        <p:nvSpPr>
          <p:cNvPr id="30" name="qdm-text-540">
            <a:extLst xmlns:a="http://schemas.openxmlformats.org/drawingml/2006/main">
              <a:ext uri="{FF2B5EF4-FFF2-40B4-BE49-F238E27FC236}">
                <a16:creationId xmlns:a16="http://schemas.microsoft.com/office/drawing/2014/main" id="{7D7D37EA-1726-40F8-9898-EA811B015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41910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31" name="qdm-text-541">
            <a:extLst xmlns:a="http://schemas.openxmlformats.org/drawingml/2006/main">
              <a:ext uri="{FF2B5EF4-FFF2-40B4-BE49-F238E27FC236}">
                <a16:creationId xmlns:a16="http://schemas.microsoft.com/office/drawing/2014/main" id="{B794D0E2-BBA2-409B-A6D6-23B052EF8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24675" y="4943475"/>
            <a:ext cx="1543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4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ВЕРСИЯ</a:t>
            </a:r>
          </a:p>
        </p:txBody>
      </p:sp>
      <p:sp>
        <p:nvSpPr>
          <p:cNvPr id="32" name="qdm-text-542">
            <a:extLst xmlns:a="http://schemas.openxmlformats.org/drawingml/2006/main">
              <a:ext uri="{FF2B5EF4-FFF2-40B4-BE49-F238E27FC236}">
                <a16:creationId xmlns:a16="http://schemas.microsoft.com/office/drawing/2014/main" id="{D3C9C777-DE7F-4A56-A68C-A008DB7CD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419100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3" name="qdm-text-543">
            <a:extLst xmlns:a="http://schemas.openxmlformats.org/drawingml/2006/main">
              <a:ext uri="{FF2B5EF4-FFF2-40B4-BE49-F238E27FC236}">
                <a16:creationId xmlns:a16="http://schemas.microsoft.com/office/drawing/2014/main" id="{9ECC122F-1123-4936-B0ED-0B61007F2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4943475"/>
            <a:ext cx="1543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4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ТЕСТ</a:t>
            </a:r>
          </a:p>
        </p:txBody>
      </p:sp>
      <p:sp>
        <p:nvSpPr>
          <p:cNvPr id="34" name="qdm-shape-544">
            <a:extLst xmlns:a="http://schemas.openxmlformats.org/drawingml/2006/main">
              <a:ext uri="{FF2B5EF4-FFF2-40B4-BE49-F238E27FC236}">
                <a16:creationId xmlns:a16="http://schemas.microsoft.com/office/drawing/2014/main" id="{089F748E-3AB7-431C-B895-C569E17FB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486400"/>
            <a:ext cx="8763000" cy="409575"/>
          </a:xfrm>
          <a:prstGeom xmlns:a="http://schemas.openxmlformats.org/drawingml/2006/main" prst="roundRect">
            <a:avLst>
              <a:gd name="adj" fmla="val 18605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35" name="qdm-shape-545">
            <a:extLst xmlns:a="http://schemas.openxmlformats.org/drawingml/2006/main">
              <a:ext uri="{FF2B5EF4-FFF2-40B4-BE49-F238E27FC236}">
                <a16:creationId xmlns:a16="http://schemas.microsoft.com/office/drawing/2014/main" id="{6535995A-0351-4BEE-B4DB-15ED38629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486400"/>
            <a:ext cx="66675" cy="409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36" name="qdm-text-546">
            <a:extLst xmlns:a="http://schemas.openxmlformats.org/drawingml/2006/main">
              <a:ext uri="{FF2B5EF4-FFF2-40B4-BE49-F238E27FC236}">
                <a16:creationId xmlns:a16="http://schemas.microsoft.com/office/drawing/2014/main" id="{12898701-9DA1-499F-8ABA-56B531A9F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5562600"/>
            <a:ext cx="8477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6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 метрологический прибор · не археометрия · не физическое доказательство.</a:t>
            </a:r>
          </a:p>
        </p:txBody>
      </p:sp>
      <p:sp>
        <p:nvSpPr>
          <p:cNvPr id="37" name="qdm-text-547">
            <a:extLst xmlns:a="http://schemas.openxmlformats.org/drawingml/2006/main">
              <a:ext uri="{FF2B5EF4-FFF2-40B4-BE49-F238E27FC236}">
                <a16:creationId xmlns:a16="http://schemas.microsoft.com/office/drawing/2014/main" id="{349778CF-4278-4C09-9AB9-0B1FD358B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6000750"/>
            <a:ext cx="8877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Символ превращается в рабочую гипотезу только после операционализации и проверки.</a:t>
            </a:r>
          </a:p>
        </p:txBody>
      </p:sp>
      <p:sp>
        <p:nvSpPr>
          <p:cNvPr id="38" name="qdm-header-mask-21">
            <a:extLst xmlns:a="http://schemas.openxmlformats.org/drawingml/2006/main">
              <a:ext uri="{FF2B5EF4-FFF2-40B4-BE49-F238E27FC236}">
                <a16:creationId xmlns:a16="http://schemas.microsoft.com/office/drawing/2014/main" id="{5B3E35B7-DB79-488D-B0B2-9C3338AB8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9" name="qdm-header-final-21">
            <a:extLst xmlns:a="http://schemas.openxmlformats.org/drawingml/2006/main">
              <a:ext uri="{FF2B5EF4-FFF2-40B4-BE49-F238E27FC236}">
                <a16:creationId xmlns:a16="http://schemas.microsoft.com/office/drawing/2014/main" id="{D5B9BD89-5C85-4F77-AAE4-C466226E1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21</a:t>
            </a:r>
          </a:p>
        </p:txBody>
      </p:sp>
    </p:spTree>
    <p:extLst>
      <p:ext uri="{BB962C8B-B14F-4D97-AF65-F5344CB8AC3E}">
        <p14:creationId xmlns:p14="http://schemas.microsoft.com/office/powerpoint/2010/main" val="184603553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qdm-shape-548">
            <a:extLst xmlns:a="http://schemas.openxmlformats.org/drawingml/2006/main">
              <a:ext uri="{FF2B5EF4-FFF2-40B4-BE49-F238E27FC236}">
                <a16:creationId xmlns:a16="http://schemas.microsoft.com/office/drawing/2014/main" id="{D8F9F5AA-F99D-479A-9F96-039CCD4E5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549">
            <a:extLst xmlns:a="http://schemas.openxmlformats.org/drawingml/2006/main">
              <a:ext uri="{FF2B5EF4-FFF2-40B4-BE49-F238E27FC236}">
                <a16:creationId xmlns:a16="http://schemas.microsoft.com/office/drawing/2014/main" id="{5D8E0482-90B3-472A-A2A7-C7FC5D976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22</a:t>
            </a:r>
          </a:p>
        </p:txBody>
      </p:sp>
      <p:sp>
        <p:nvSpPr>
          <p:cNvPr id="3" name="qdm-text-550">
            <a:extLst xmlns:a="http://schemas.openxmlformats.org/drawingml/2006/main">
              <a:ext uri="{FF2B5EF4-FFF2-40B4-BE49-F238E27FC236}">
                <a16:creationId xmlns:a16="http://schemas.microsoft.com/office/drawing/2014/main" id="{8DCA7F1F-EF27-448A-B88D-405FD1F64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Кибалион задаёт семь вопросов, но не семь физических законов</a:t>
            </a:r>
          </a:p>
        </p:txBody>
      </p:sp>
      <p:sp>
        <p:nvSpPr>
          <p:cNvPr id="4" name="qdm-text-551">
            <a:extLst xmlns:a="http://schemas.openxmlformats.org/drawingml/2006/main">
              <a:ext uri="{FF2B5EF4-FFF2-40B4-BE49-F238E27FC236}">
                <a16:creationId xmlns:a16="http://schemas.microsoft.com/office/drawing/2014/main" id="{79DBC06B-9E93-41C5-AABC-FD8FA2809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Историко-философская рамка 1908 года · анонимное авторство «Three Initiates» · E0</a:t>
            </a:r>
          </a:p>
        </p:txBody>
      </p:sp>
      <p:sp>
        <p:nvSpPr>
          <p:cNvPr id="5" name="qdm-shape-552">
            <a:extLst xmlns:a="http://schemas.openxmlformats.org/drawingml/2006/main">
              <a:ext uri="{FF2B5EF4-FFF2-40B4-BE49-F238E27FC236}">
                <a16:creationId xmlns:a16="http://schemas.microsoft.com/office/drawing/2014/main" id="{9A1D161D-919D-4196-A145-16EEDA7A2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553">
            <a:extLst xmlns:a="http://schemas.openxmlformats.org/drawingml/2006/main">
              <a:ext uri="{FF2B5EF4-FFF2-40B4-BE49-F238E27FC236}">
                <a16:creationId xmlns:a16="http://schemas.microsoft.com/office/drawing/2014/main" id="{FADE65E2-604F-4F4D-86B0-5019C7F39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554">
            <a:extLst xmlns:a="http://schemas.openxmlformats.org/drawingml/2006/main">
              <a:ext uri="{FF2B5EF4-FFF2-40B4-BE49-F238E27FC236}">
                <a16:creationId xmlns:a16="http://schemas.microsoft.com/office/drawing/2014/main" id="{91320504-316B-4668-A669-94A59776B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  <p:sp>
        <p:nvSpPr>
          <p:cNvPr id="8" name="qdm-shape-555">
            <a:extLst xmlns:a="http://schemas.openxmlformats.org/drawingml/2006/main">
              <a:ext uri="{FF2B5EF4-FFF2-40B4-BE49-F238E27FC236}">
                <a16:creationId xmlns:a16="http://schemas.microsoft.com/office/drawing/2014/main" id="{67618535-8028-4F47-9B4F-4FDBEC08C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7165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9" name="qdm-text-556">
            <a:extLst xmlns:a="http://schemas.openxmlformats.org/drawingml/2006/main">
              <a:ext uri="{FF2B5EF4-FFF2-40B4-BE49-F238E27FC236}">
                <a16:creationId xmlns:a16="http://schemas.microsoft.com/office/drawing/2014/main" id="{6799E9C7-374E-44B9-BFFC-A9F5C4582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6687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306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CROSSWALK: ОБРАЗ → ПРОВЕРЯЕМЫЙ ВОПРОС</a:t>
            </a:r>
          </a:p>
        </p:txBody>
      </p:sp>
      <p:sp>
        <p:nvSpPr>
          <p:cNvPr id="10" name="qdm-shape-557">
            <a:extLst xmlns:a="http://schemas.openxmlformats.org/drawingml/2006/main">
              <a:ext uri="{FF2B5EF4-FFF2-40B4-BE49-F238E27FC236}">
                <a16:creationId xmlns:a16="http://schemas.microsoft.com/office/drawing/2014/main" id="{AAD058D6-1011-4CD0-9C58-263A0E2BB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57400"/>
            <a:ext cx="76200" cy="3676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1" name="qdm-text-558">
            <a:extLst xmlns:a="http://schemas.openxmlformats.org/drawingml/2006/main">
              <a:ext uri="{FF2B5EF4-FFF2-40B4-BE49-F238E27FC236}">
                <a16:creationId xmlns:a16="http://schemas.microsoft.com/office/drawing/2014/main" id="{416FB972-3648-40EF-83A0-68B849E58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000250"/>
            <a:ext cx="476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2" name="qdm-text-559">
            <a:extLst xmlns:a="http://schemas.openxmlformats.org/drawingml/2006/main">
              <a:ext uri="{FF2B5EF4-FFF2-40B4-BE49-F238E27FC236}">
                <a16:creationId xmlns:a16="http://schemas.microsoft.com/office/drawing/2014/main" id="{F92D1457-B152-4EEF-BAD3-A8C1CF0FC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000250"/>
            <a:ext cx="3143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МЕНТАЛИЗМ</a:t>
            </a:r>
          </a:p>
        </p:txBody>
      </p:sp>
      <p:sp>
        <p:nvSpPr>
          <p:cNvPr id="13" name="qdm-shape-560">
            <a:extLst xmlns:a="http://schemas.openxmlformats.org/drawingml/2006/main">
              <a:ext uri="{FF2B5EF4-FFF2-40B4-BE49-F238E27FC236}">
                <a16:creationId xmlns:a16="http://schemas.microsoft.com/office/drawing/2014/main" id="{3905798A-6925-43C2-B8B9-00C8396DC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190750"/>
            <a:ext cx="5905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4" name="qdm-text-561">
            <a:extLst xmlns:a="http://schemas.openxmlformats.org/drawingml/2006/main">
              <a:ext uri="{FF2B5EF4-FFF2-40B4-BE49-F238E27FC236}">
                <a16:creationId xmlns:a16="http://schemas.microsoft.com/office/drawing/2014/main" id="{AC429E66-EEBA-4613-BFF3-82294F401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000250"/>
            <a:ext cx="5181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модель ≠ объект</a:t>
            </a:r>
          </a:p>
        </p:txBody>
      </p:sp>
      <p:sp>
        <p:nvSpPr>
          <p:cNvPr id="15" name="qdm-shape-562">
            <a:extLst xmlns:a="http://schemas.openxmlformats.org/drawingml/2006/main">
              <a:ext uri="{FF2B5EF4-FFF2-40B4-BE49-F238E27FC236}">
                <a16:creationId xmlns:a16="http://schemas.microsoft.com/office/drawing/2014/main" id="{5CE09584-9C17-4CE8-9E20-88471767D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66975"/>
            <a:ext cx="9925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6" name="qdm-text-563">
            <a:extLst xmlns:a="http://schemas.openxmlformats.org/drawingml/2006/main">
              <a:ext uri="{FF2B5EF4-FFF2-40B4-BE49-F238E27FC236}">
                <a16:creationId xmlns:a16="http://schemas.microsoft.com/office/drawing/2014/main" id="{937B2F5B-337E-4032-8CBE-08D8F2B2E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52700"/>
            <a:ext cx="476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7" name="qdm-text-564">
            <a:extLst xmlns:a="http://schemas.openxmlformats.org/drawingml/2006/main">
              <a:ext uri="{FF2B5EF4-FFF2-40B4-BE49-F238E27FC236}">
                <a16:creationId xmlns:a16="http://schemas.microsoft.com/office/drawing/2014/main" id="{BBF45E8A-B8CD-4C6B-B0F0-6CAAF7FD4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552700"/>
            <a:ext cx="3143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СООТВЕТСТВИЕ</a:t>
            </a:r>
          </a:p>
        </p:txBody>
      </p:sp>
      <p:sp>
        <p:nvSpPr>
          <p:cNvPr id="18" name="qdm-shape-565">
            <a:extLst xmlns:a="http://schemas.openxmlformats.org/drawingml/2006/main">
              <a:ext uri="{FF2B5EF4-FFF2-40B4-BE49-F238E27FC236}">
                <a16:creationId xmlns:a16="http://schemas.microsoft.com/office/drawing/2014/main" id="{6805E5B7-774D-46AF-B4DD-6187BE581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743200"/>
            <a:ext cx="5905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9" name="qdm-text-566">
            <a:extLst xmlns:a="http://schemas.openxmlformats.org/drawingml/2006/main">
              <a:ext uri="{FF2B5EF4-FFF2-40B4-BE49-F238E27FC236}">
                <a16:creationId xmlns:a16="http://schemas.microsoft.com/office/drawing/2014/main" id="{657A94F3-220F-401A-8D34-88F87E39C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552700"/>
            <a:ext cx="5181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межмасштабная гипотеза + тест</a:t>
            </a:r>
          </a:p>
        </p:txBody>
      </p:sp>
      <p:sp>
        <p:nvSpPr>
          <p:cNvPr id="20" name="qdm-shape-567">
            <a:extLst xmlns:a="http://schemas.openxmlformats.org/drawingml/2006/main">
              <a:ext uri="{FF2B5EF4-FFF2-40B4-BE49-F238E27FC236}">
                <a16:creationId xmlns:a16="http://schemas.microsoft.com/office/drawing/2014/main" id="{0C5DE027-FAF4-43B0-829F-D2234E15E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019425"/>
            <a:ext cx="9925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1" name="qdm-text-568">
            <a:extLst xmlns:a="http://schemas.openxmlformats.org/drawingml/2006/main">
              <a:ext uri="{FF2B5EF4-FFF2-40B4-BE49-F238E27FC236}">
                <a16:creationId xmlns:a16="http://schemas.microsoft.com/office/drawing/2014/main" id="{F9007024-B953-4B9A-9132-37DB86475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105150"/>
            <a:ext cx="476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2" name="qdm-text-569">
            <a:extLst xmlns:a="http://schemas.openxmlformats.org/drawingml/2006/main">
              <a:ext uri="{FF2B5EF4-FFF2-40B4-BE49-F238E27FC236}">
                <a16:creationId xmlns:a16="http://schemas.microsoft.com/office/drawing/2014/main" id="{E62ECE5B-8C99-40E0-9CE3-4BC438217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105150"/>
            <a:ext cx="3143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ВИБРАЦИЯ</a:t>
            </a:r>
          </a:p>
        </p:txBody>
      </p:sp>
      <p:sp>
        <p:nvSpPr>
          <p:cNvPr id="23" name="qdm-shape-570">
            <a:extLst xmlns:a="http://schemas.openxmlformats.org/drawingml/2006/main">
              <a:ext uri="{FF2B5EF4-FFF2-40B4-BE49-F238E27FC236}">
                <a16:creationId xmlns:a16="http://schemas.microsoft.com/office/drawing/2014/main" id="{39415640-DDA6-4CC2-91D8-2C759E773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295650"/>
            <a:ext cx="5905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4" name="qdm-text-571">
            <a:extLst xmlns:a="http://schemas.openxmlformats.org/drawingml/2006/main">
              <a:ext uri="{FF2B5EF4-FFF2-40B4-BE49-F238E27FC236}">
                <a16:creationId xmlns:a16="http://schemas.microsoft.com/office/drawing/2014/main" id="{8EF3F700-FCCB-43C5-8F47-CFB3F6F6F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3105150"/>
            <a:ext cx="5181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частота · амплитуда · спектр — либо метафора</a:t>
            </a:r>
          </a:p>
        </p:txBody>
      </p:sp>
      <p:sp>
        <p:nvSpPr>
          <p:cNvPr id="25" name="qdm-shape-572">
            <a:extLst xmlns:a="http://schemas.openxmlformats.org/drawingml/2006/main">
              <a:ext uri="{FF2B5EF4-FFF2-40B4-BE49-F238E27FC236}">
                <a16:creationId xmlns:a16="http://schemas.microsoft.com/office/drawing/2014/main" id="{F33AF0D7-10A7-4AC6-B98A-7CAC0754E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71875"/>
            <a:ext cx="9925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6" name="qdm-text-573">
            <a:extLst xmlns:a="http://schemas.openxmlformats.org/drawingml/2006/main">
              <a:ext uri="{FF2B5EF4-FFF2-40B4-BE49-F238E27FC236}">
                <a16:creationId xmlns:a16="http://schemas.microsoft.com/office/drawing/2014/main" id="{2196610E-5B4B-4F7E-A141-8EEA5081A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657600"/>
            <a:ext cx="476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7" name="qdm-text-574">
            <a:extLst xmlns:a="http://schemas.openxmlformats.org/drawingml/2006/main">
              <a:ext uri="{FF2B5EF4-FFF2-40B4-BE49-F238E27FC236}">
                <a16:creationId xmlns:a16="http://schemas.microsoft.com/office/drawing/2014/main" id="{6871A872-C229-412D-884E-2283CE239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657600"/>
            <a:ext cx="3143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ПОЛЯРНОСТЬ</a:t>
            </a:r>
          </a:p>
        </p:txBody>
      </p:sp>
      <p:sp>
        <p:nvSpPr>
          <p:cNvPr id="28" name="qdm-shape-575">
            <a:extLst xmlns:a="http://schemas.openxmlformats.org/drawingml/2006/main">
              <a:ext uri="{FF2B5EF4-FFF2-40B4-BE49-F238E27FC236}">
                <a16:creationId xmlns:a16="http://schemas.microsoft.com/office/drawing/2014/main" id="{19B5A131-A271-43D3-8A9F-45D78D0EE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848100"/>
            <a:ext cx="5905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9" name="qdm-text-576">
            <a:extLst xmlns:a="http://schemas.openxmlformats.org/drawingml/2006/main">
              <a:ext uri="{FF2B5EF4-FFF2-40B4-BE49-F238E27FC236}">
                <a16:creationId xmlns:a16="http://schemas.microsoft.com/office/drawing/2014/main" id="{D3F8EF08-CC9C-497E-BE49-AE0BCF0AD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3657600"/>
            <a:ext cx="5181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явная ось · без ранжирования людей</a:t>
            </a:r>
          </a:p>
        </p:txBody>
      </p:sp>
      <p:sp>
        <p:nvSpPr>
          <p:cNvPr id="30" name="qdm-shape-577">
            <a:extLst xmlns:a="http://schemas.openxmlformats.org/drawingml/2006/main">
              <a:ext uri="{FF2B5EF4-FFF2-40B4-BE49-F238E27FC236}">
                <a16:creationId xmlns:a16="http://schemas.microsoft.com/office/drawing/2014/main" id="{49F60204-6B7B-421E-A141-E42E04E5A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124325"/>
            <a:ext cx="9925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31" name="qdm-text-578">
            <a:extLst xmlns:a="http://schemas.openxmlformats.org/drawingml/2006/main">
              <a:ext uri="{FF2B5EF4-FFF2-40B4-BE49-F238E27FC236}">
                <a16:creationId xmlns:a16="http://schemas.microsoft.com/office/drawing/2014/main" id="{3C8956EE-C174-4A47-894F-4E7AC0CA8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10050"/>
            <a:ext cx="476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32" name="qdm-text-579">
            <a:extLst xmlns:a="http://schemas.openxmlformats.org/drawingml/2006/main">
              <a:ext uri="{FF2B5EF4-FFF2-40B4-BE49-F238E27FC236}">
                <a16:creationId xmlns:a16="http://schemas.microsoft.com/office/drawing/2014/main" id="{03DEA1D9-6786-4CD4-888D-A4C990ED5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210050"/>
            <a:ext cx="3143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РИТМ</a:t>
            </a:r>
          </a:p>
        </p:txBody>
      </p:sp>
      <p:sp>
        <p:nvSpPr>
          <p:cNvPr id="33" name="qdm-shape-580">
            <a:extLst xmlns:a="http://schemas.openxmlformats.org/drawingml/2006/main">
              <a:ext uri="{FF2B5EF4-FFF2-40B4-BE49-F238E27FC236}">
                <a16:creationId xmlns:a16="http://schemas.microsoft.com/office/drawing/2014/main" id="{7057C20F-445A-4BDE-A438-F36CB8BD5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400550"/>
            <a:ext cx="5905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34" name="qdm-text-581">
            <a:extLst xmlns:a="http://schemas.openxmlformats.org/drawingml/2006/main">
              <a:ext uri="{FF2B5EF4-FFF2-40B4-BE49-F238E27FC236}">
                <a16:creationId xmlns:a16="http://schemas.microsoft.com/office/drawing/2014/main" id="{2D004E21-F1D9-4BEB-9F06-2BD1AEC58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4210050"/>
            <a:ext cx="5181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временной ряд · период · фаза · backtest</a:t>
            </a:r>
          </a:p>
        </p:txBody>
      </p:sp>
      <p:sp>
        <p:nvSpPr>
          <p:cNvPr id="35" name="qdm-shape-582">
            <a:extLst xmlns:a="http://schemas.openxmlformats.org/drawingml/2006/main">
              <a:ext uri="{FF2B5EF4-FFF2-40B4-BE49-F238E27FC236}">
                <a16:creationId xmlns:a16="http://schemas.microsoft.com/office/drawing/2014/main" id="{C18E1729-CDBB-4336-98D4-E03C245EB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676775"/>
            <a:ext cx="9925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36" name="qdm-text-583">
            <a:extLst xmlns:a="http://schemas.openxmlformats.org/drawingml/2006/main">
              <a:ext uri="{FF2B5EF4-FFF2-40B4-BE49-F238E27FC236}">
                <a16:creationId xmlns:a16="http://schemas.microsoft.com/office/drawing/2014/main" id="{43EEFC9D-6D70-4B7F-8A2F-FB400A9A1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762500"/>
            <a:ext cx="476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7" name="qdm-text-584">
            <a:extLst xmlns:a="http://schemas.openxmlformats.org/drawingml/2006/main">
              <a:ext uri="{FF2B5EF4-FFF2-40B4-BE49-F238E27FC236}">
                <a16:creationId xmlns:a16="http://schemas.microsoft.com/office/drawing/2014/main" id="{130E6806-4EA6-44A0-9954-535A8A31C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762500"/>
            <a:ext cx="3143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ПРИЧИНА / СЛЕДСТВИЕ</a:t>
            </a:r>
          </a:p>
        </p:txBody>
      </p:sp>
      <p:sp>
        <p:nvSpPr>
          <p:cNvPr id="38" name="qdm-shape-585">
            <a:extLst xmlns:a="http://schemas.openxmlformats.org/drawingml/2006/main">
              <a:ext uri="{FF2B5EF4-FFF2-40B4-BE49-F238E27FC236}">
                <a16:creationId xmlns:a16="http://schemas.microsoft.com/office/drawing/2014/main" id="{B88AD399-4D40-44A1-BFA1-2D16A287E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953000"/>
            <a:ext cx="5905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39" name="qdm-text-586">
            <a:extLst xmlns:a="http://schemas.openxmlformats.org/drawingml/2006/main">
              <a:ext uri="{FF2B5EF4-FFF2-40B4-BE49-F238E27FC236}">
                <a16:creationId xmlns:a16="http://schemas.microsoft.com/office/drawing/2014/main" id="{1F3732E8-9BB2-4026-B521-93345530A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4762500"/>
            <a:ext cx="5181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каузальный дизайн + альтернативы</a:t>
            </a:r>
          </a:p>
        </p:txBody>
      </p:sp>
      <p:sp>
        <p:nvSpPr>
          <p:cNvPr id="40" name="qdm-shape-587">
            <a:extLst xmlns:a="http://schemas.openxmlformats.org/drawingml/2006/main">
              <a:ext uri="{FF2B5EF4-FFF2-40B4-BE49-F238E27FC236}">
                <a16:creationId xmlns:a16="http://schemas.microsoft.com/office/drawing/2014/main" id="{E547EE70-E19B-47B1-BA05-09B2E8C0A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229225"/>
            <a:ext cx="99250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41" name="qdm-text-588">
            <a:extLst xmlns:a="http://schemas.openxmlformats.org/drawingml/2006/main">
              <a:ext uri="{FF2B5EF4-FFF2-40B4-BE49-F238E27FC236}">
                <a16:creationId xmlns:a16="http://schemas.microsoft.com/office/drawing/2014/main" id="{525D0A4E-6366-49B6-A6F6-5CBD7164A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314950"/>
            <a:ext cx="476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3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42" name="qdm-text-589">
            <a:extLst xmlns:a="http://schemas.openxmlformats.org/drawingml/2006/main">
              <a:ext uri="{FF2B5EF4-FFF2-40B4-BE49-F238E27FC236}">
                <a16:creationId xmlns:a16="http://schemas.microsoft.com/office/drawing/2014/main" id="{6FCEC69B-0B67-4E19-A5A7-813809159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5314950"/>
            <a:ext cx="31432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ГЕНДЕР</a:t>
            </a:r>
          </a:p>
        </p:txBody>
      </p:sp>
      <p:sp>
        <p:nvSpPr>
          <p:cNvPr id="43" name="qdm-shape-590">
            <a:extLst xmlns:a="http://schemas.openxmlformats.org/drawingml/2006/main">
              <a:ext uri="{FF2B5EF4-FFF2-40B4-BE49-F238E27FC236}">
                <a16:creationId xmlns:a16="http://schemas.microsoft.com/office/drawing/2014/main" id="{9FB9BC0F-207B-4674-9BC1-2E7CC0340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5505450"/>
            <a:ext cx="5905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44" name="qdm-text-591">
            <a:extLst xmlns:a="http://schemas.openxmlformats.org/drawingml/2006/main">
              <a:ext uri="{FF2B5EF4-FFF2-40B4-BE49-F238E27FC236}">
                <a16:creationId xmlns:a16="http://schemas.microsoft.com/office/drawing/2014/main" id="{18FD300B-CD0A-4B7D-B1FA-AAA09FD19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5314950"/>
            <a:ext cx="51816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исторический символ · не био-/соцклассификация</a:t>
            </a:r>
          </a:p>
        </p:txBody>
      </p:sp>
      <p:sp>
        <p:nvSpPr>
          <p:cNvPr id="45" name="qdm-shape-592">
            <a:extLst xmlns:a="http://schemas.openxmlformats.org/drawingml/2006/main">
              <a:ext uri="{FF2B5EF4-FFF2-40B4-BE49-F238E27FC236}">
                <a16:creationId xmlns:a16="http://schemas.microsoft.com/office/drawing/2014/main" id="{014C57E3-5910-4DB8-98A3-9643334BD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962650"/>
            <a:ext cx="96393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46" name="qdm-shape-593">
            <a:extLst xmlns:a="http://schemas.openxmlformats.org/drawingml/2006/main">
              <a:ext uri="{FF2B5EF4-FFF2-40B4-BE49-F238E27FC236}">
                <a16:creationId xmlns:a16="http://schemas.microsoft.com/office/drawing/2014/main" id="{D91A4F54-0FAA-49B9-AA90-A41BAB3BC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962650"/>
            <a:ext cx="66675" cy="361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47" name="qdm-text-594">
            <a:extLst xmlns:a="http://schemas.openxmlformats.org/drawingml/2006/main">
              <a:ext uri="{FF2B5EF4-FFF2-40B4-BE49-F238E27FC236}">
                <a16:creationId xmlns:a16="http://schemas.microsoft.com/office/drawing/2014/main" id="{B2AE886E-98DB-457A-9E3D-01578C25B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6038850"/>
            <a:ext cx="9353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85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5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E1 появляется только после фальсифицируемой формулировки. Метафора не становится законом от переименования.</a:t>
            </a:r>
          </a:p>
        </p:txBody>
      </p:sp>
      <p:sp>
        <p:nvSpPr>
          <p:cNvPr id="48" name="qdm-header-mask-22">
            <a:extLst xmlns:a="http://schemas.openxmlformats.org/drawingml/2006/main">
              <a:ext uri="{FF2B5EF4-FFF2-40B4-BE49-F238E27FC236}">
                <a16:creationId xmlns:a16="http://schemas.microsoft.com/office/drawing/2014/main" id="{02E11FA0-CA58-458B-BB77-7A8113055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49" name="qdm-header-final-22">
            <a:extLst xmlns:a="http://schemas.openxmlformats.org/drawingml/2006/main">
              <a:ext uri="{FF2B5EF4-FFF2-40B4-BE49-F238E27FC236}">
                <a16:creationId xmlns:a16="http://schemas.microsoft.com/office/drawing/2014/main" id="{CE56DD2E-1A3B-4BDC-B040-6F75B2C0D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22</a:t>
            </a:r>
          </a:p>
        </p:txBody>
      </p:sp>
    </p:spTree>
    <p:extLst>
      <p:ext uri="{BB962C8B-B14F-4D97-AF65-F5344CB8AC3E}">
        <p14:creationId xmlns:p14="http://schemas.microsoft.com/office/powerpoint/2010/main" val="89422680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qdm-shape-595">
            <a:extLst xmlns:a="http://schemas.openxmlformats.org/drawingml/2006/main">
              <a:ext uri="{FF2B5EF4-FFF2-40B4-BE49-F238E27FC236}">
                <a16:creationId xmlns:a16="http://schemas.microsoft.com/office/drawing/2014/main" id="{8D2AC56A-FC74-458F-88CF-6F2A85D43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596">
            <a:extLst xmlns:a="http://schemas.openxmlformats.org/drawingml/2006/main">
              <a:ext uri="{FF2B5EF4-FFF2-40B4-BE49-F238E27FC236}">
                <a16:creationId xmlns:a16="http://schemas.microsoft.com/office/drawing/2014/main" id="{693A0128-6875-43B2-8E64-4CC73CA73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23</a:t>
            </a:r>
          </a:p>
        </p:txBody>
      </p:sp>
      <p:sp>
        <p:nvSpPr>
          <p:cNvPr id="3" name="qdm-text-597">
            <a:extLst xmlns:a="http://schemas.openxmlformats.org/drawingml/2006/main">
              <a:ext uri="{FF2B5EF4-FFF2-40B4-BE49-F238E27FC236}">
                <a16:creationId xmlns:a16="http://schemas.microsoft.com/office/drawing/2014/main" id="{461AE351-F40E-4BE0-8939-6D2E0117D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Человек остаётся субъектом решения</a:t>
            </a:r>
          </a:p>
        </p:txBody>
      </p:sp>
      <p:sp>
        <p:nvSpPr>
          <p:cNvPr id="4" name="qdm-text-598">
            <a:extLst xmlns:a="http://schemas.openxmlformats.org/drawingml/2006/main">
              <a:ext uri="{FF2B5EF4-FFF2-40B4-BE49-F238E27FC236}">
                <a16:creationId xmlns:a16="http://schemas.microsoft.com/office/drawing/2014/main" id="{805724A0-14C3-41AA-B6A3-5A16B6314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Права, оспаривание и человеческое решение ограничивают модель на каждом уровне</a:t>
            </a:r>
          </a:p>
        </p:txBody>
      </p:sp>
      <p:sp>
        <p:nvSpPr>
          <p:cNvPr id="5" name="qdm-shape-599">
            <a:extLst xmlns:a="http://schemas.openxmlformats.org/drawingml/2006/main">
              <a:ext uri="{FF2B5EF4-FFF2-40B4-BE49-F238E27FC236}">
                <a16:creationId xmlns:a16="http://schemas.microsoft.com/office/drawing/2014/main" id="{71EF81D7-ABDF-4D6C-8E08-3C9C08944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600">
            <a:extLst xmlns:a="http://schemas.openxmlformats.org/drawingml/2006/main">
              <a:ext uri="{FF2B5EF4-FFF2-40B4-BE49-F238E27FC236}">
                <a16:creationId xmlns:a16="http://schemas.microsoft.com/office/drawing/2014/main" id="{F63B1902-0E77-4DA2-BD02-413A0585B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601">
            <a:extLst xmlns:a="http://schemas.openxmlformats.org/drawingml/2006/main">
              <a:ext uri="{FF2B5EF4-FFF2-40B4-BE49-F238E27FC236}">
                <a16:creationId xmlns:a16="http://schemas.microsoft.com/office/drawing/2014/main" id="{DA0EBEFA-07D2-454A-94EA-16AA6F973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  <p:sp>
        <p:nvSpPr>
          <p:cNvPr id="8" name="qdm-shape-602">
            <a:extLst xmlns:a="http://schemas.openxmlformats.org/drawingml/2006/main">
              <a:ext uri="{FF2B5EF4-FFF2-40B4-BE49-F238E27FC236}">
                <a16:creationId xmlns:a16="http://schemas.microsoft.com/office/drawing/2014/main" id="{3152C2FA-0E62-463E-ABF8-E791EBB1D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8117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9" name="qdm-text-603">
            <a:extLst xmlns:a="http://schemas.openxmlformats.org/drawingml/2006/main">
              <a:ext uri="{FF2B5EF4-FFF2-40B4-BE49-F238E27FC236}">
                <a16:creationId xmlns:a16="http://schemas.microsoft.com/office/drawing/2014/main" id="{44B47AFB-58BB-461B-AF94-1666C372B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764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038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ЧЕЛОВЕК-В-БИОСФЕРЕ · НЕ ЭКСПЛУАТАЦИОННЫЙ АНТРОПОЦЕНТРИЗМ</a:t>
            </a:r>
          </a:p>
        </p:txBody>
      </p:sp>
      <p:sp>
        <p:nvSpPr>
          <p:cNvPr id="10" name="qdm-text-604">
            <a:extLst xmlns:a="http://schemas.openxmlformats.org/drawingml/2006/main">
              <a:ext uri="{FF2B5EF4-FFF2-40B4-BE49-F238E27FC236}">
                <a16:creationId xmlns:a16="http://schemas.microsoft.com/office/drawing/2014/main" id="{55AF3F13-8280-4A53-A1F1-89BACE945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3752850" cy="37528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7EEF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1" name="qdm-text-605">
            <a:extLst xmlns:a="http://schemas.openxmlformats.org/drawingml/2006/main">
              <a:ext uri="{FF2B5EF4-FFF2-40B4-BE49-F238E27FC236}">
                <a16:creationId xmlns:a16="http://schemas.microsoft.com/office/drawing/2014/main" id="{6B68066E-8361-42D4-B084-0C52B8A52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495550"/>
            <a:ext cx="2952750" cy="29527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7F3F0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qdm-text-606">
            <a:extLst xmlns:a="http://schemas.openxmlformats.org/drawingml/2006/main">
              <a:ext uri="{FF2B5EF4-FFF2-40B4-BE49-F238E27FC236}">
                <a16:creationId xmlns:a16="http://schemas.microsoft.com/office/drawing/2014/main" id="{7AF80525-B64A-4C73-B668-3F1AB89EF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895600"/>
            <a:ext cx="2152650" cy="21526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F5EDD9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3" name="qdm-text-607">
            <a:extLst xmlns:a="http://schemas.openxmlformats.org/drawingml/2006/main">
              <a:ext uri="{FF2B5EF4-FFF2-40B4-BE49-F238E27FC236}">
                <a16:creationId xmlns:a16="http://schemas.microsoft.com/office/drawing/2014/main" id="{F4E04AE8-C685-4673-A332-DCF8694AC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295650"/>
            <a:ext cx="1352550" cy="13525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4" name="qdm-text-608">
            <a:extLst xmlns:a="http://schemas.openxmlformats.org/drawingml/2006/main">
              <a:ext uri="{FF2B5EF4-FFF2-40B4-BE49-F238E27FC236}">
                <a16:creationId xmlns:a16="http://schemas.microsoft.com/office/drawing/2014/main" id="{3A6393A6-040F-4512-91ED-134B530C2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0775" y="356235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5" name="qdm-shape-609">
            <a:extLst xmlns:a="http://schemas.openxmlformats.org/drawingml/2006/main">
              <a:ext uri="{FF2B5EF4-FFF2-40B4-BE49-F238E27FC236}">
                <a16:creationId xmlns:a16="http://schemas.microsoft.com/office/drawing/2014/main" id="{4612D348-7BF8-433A-A3EF-4FBAD715C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171950"/>
            <a:ext cx="8191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6" name="qdm-shape-610">
            <a:extLst xmlns:a="http://schemas.openxmlformats.org/drawingml/2006/main">
              <a:ext uri="{FF2B5EF4-FFF2-40B4-BE49-F238E27FC236}">
                <a16:creationId xmlns:a16="http://schemas.microsoft.com/office/drawing/2014/main" id="{E6058ACC-F840-4D7E-B9C9-DE24FBAE1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4895850"/>
            <a:ext cx="38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7" name="qdm-shape-611">
            <a:extLst xmlns:a="http://schemas.openxmlformats.org/drawingml/2006/main">
              <a:ext uri="{FF2B5EF4-FFF2-40B4-BE49-F238E27FC236}">
                <a16:creationId xmlns:a16="http://schemas.microsoft.com/office/drawing/2014/main" id="{F1F8AA0B-0DCD-452E-9B4B-E5F4EB009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4895850"/>
            <a:ext cx="38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8" name="qdm-shape-612">
            <a:extLst xmlns:a="http://schemas.openxmlformats.org/drawingml/2006/main">
              <a:ext uri="{FF2B5EF4-FFF2-40B4-BE49-F238E27FC236}">
                <a16:creationId xmlns:a16="http://schemas.microsoft.com/office/drawing/2014/main" id="{C0D89B8F-BC0F-4F15-A445-A678DD886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323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9" name="qdm-shape-613">
            <a:extLst xmlns:a="http://schemas.openxmlformats.org/drawingml/2006/main">
              <a:ext uri="{FF2B5EF4-FFF2-40B4-BE49-F238E27FC236}">
                <a16:creationId xmlns:a16="http://schemas.microsoft.com/office/drawing/2014/main" id="{A73A5539-058A-4AB9-A47A-0D2D35DCE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410075"/>
            <a:ext cx="3238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0" name="qdm-shape-614">
            <a:extLst xmlns:a="http://schemas.openxmlformats.org/drawingml/2006/main">
              <a:ext uri="{FF2B5EF4-FFF2-40B4-BE49-F238E27FC236}">
                <a16:creationId xmlns:a16="http://schemas.microsoft.com/office/drawing/2014/main" id="{46C07855-14DD-4C9D-BE9A-FE668EF9A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381250"/>
            <a:ext cx="6286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1" name="qdm-text-615">
            <a:extLst xmlns:a="http://schemas.openxmlformats.org/drawingml/2006/main">
              <a:ext uri="{FF2B5EF4-FFF2-40B4-BE49-F238E27FC236}">
                <a16:creationId xmlns:a16="http://schemas.microsoft.com/office/drawing/2014/main" id="{7D04421B-23B4-46DA-B9A1-440475CC6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228850"/>
            <a:ext cx="36957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ДОСТОИНСТВО / ВОЛЯ</a:t>
            </a:r>
          </a:p>
        </p:txBody>
      </p:sp>
      <p:sp>
        <p:nvSpPr>
          <p:cNvPr id="22" name="qdm-shape-616">
            <a:extLst xmlns:a="http://schemas.openxmlformats.org/drawingml/2006/main">
              <a:ext uri="{FF2B5EF4-FFF2-40B4-BE49-F238E27FC236}">
                <a16:creationId xmlns:a16="http://schemas.microsoft.com/office/drawing/2014/main" id="{97B73942-EA05-49D4-B870-CF1E73B2C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057525"/>
            <a:ext cx="8382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3" name="qdm-text-617">
            <a:extLst xmlns:a="http://schemas.openxmlformats.org/drawingml/2006/main">
              <a:ext uri="{FF2B5EF4-FFF2-40B4-BE49-F238E27FC236}">
                <a16:creationId xmlns:a16="http://schemas.microsoft.com/office/drawing/2014/main" id="{77AED477-4C5D-4008-BE54-C653358FC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05125"/>
            <a:ext cx="36957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ДАННЫЕ / ОБЪЯСНЕНИЕ</a:t>
            </a:r>
          </a:p>
        </p:txBody>
      </p:sp>
      <p:sp>
        <p:nvSpPr>
          <p:cNvPr id="24" name="qdm-shape-618">
            <a:extLst xmlns:a="http://schemas.openxmlformats.org/drawingml/2006/main">
              <a:ext uri="{FF2B5EF4-FFF2-40B4-BE49-F238E27FC236}">
                <a16:creationId xmlns:a16="http://schemas.microsoft.com/office/drawing/2014/main" id="{843C0217-DB64-449C-953C-C1CF44FA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733800"/>
            <a:ext cx="1047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5" name="qdm-text-619">
            <a:extLst xmlns:a="http://schemas.openxmlformats.org/drawingml/2006/main">
              <a:ext uri="{FF2B5EF4-FFF2-40B4-BE49-F238E27FC236}">
                <a16:creationId xmlns:a16="http://schemas.microsoft.com/office/drawing/2014/main" id="{ABB45371-726C-475A-967A-40D5B2D83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581400"/>
            <a:ext cx="36957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РЕШЕНИЕ / ОСПАРИВАНИЕ</a:t>
            </a:r>
          </a:p>
        </p:txBody>
      </p:sp>
      <p:sp>
        <p:nvSpPr>
          <p:cNvPr id="26" name="qdm-shape-620">
            <a:extLst xmlns:a="http://schemas.openxmlformats.org/drawingml/2006/main">
              <a:ext uri="{FF2B5EF4-FFF2-40B4-BE49-F238E27FC236}">
                <a16:creationId xmlns:a16="http://schemas.microsoft.com/office/drawing/2014/main" id="{DA91DAB6-903F-4475-B90C-7FF4DBF6D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4410075"/>
            <a:ext cx="1257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</p:sp>
      <p:sp>
        <p:nvSpPr>
          <p:cNvPr id="27" name="qdm-text-621">
            <a:extLst xmlns:a="http://schemas.openxmlformats.org/drawingml/2006/main">
              <a:ext uri="{FF2B5EF4-FFF2-40B4-BE49-F238E27FC236}">
                <a16:creationId xmlns:a16="http://schemas.microsoft.com/office/drawing/2014/main" id="{D22D9C28-8A12-4A57-9354-CC2D79327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257675"/>
            <a:ext cx="36957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50" b="1" i="0">
                <a:solidFill>
                  <a:srgbClr val="3A7F68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3A7F68"/>
                </a:solidFill>
                <a:latin typeface="Aptos"/>
                <a:ea typeface="Aptos"/>
                <a:cs typeface="Aptos"/>
              </a:rPr>
              <a:t>БИОСФЕРА / БУДУЩИЕ ПОКОЛЕНИЯ</a:t>
            </a:r>
          </a:p>
        </p:txBody>
      </p:sp>
      <p:sp>
        <p:nvSpPr>
          <p:cNvPr id="28" name="qdm-shape-622">
            <a:extLst xmlns:a="http://schemas.openxmlformats.org/drawingml/2006/main">
              <a:ext uri="{FF2B5EF4-FFF2-40B4-BE49-F238E27FC236}">
                <a16:creationId xmlns:a16="http://schemas.microsoft.com/office/drawing/2014/main" id="{31BB02DA-6D31-43AB-9157-899362F01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095500"/>
            <a:ext cx="2895600" cy="333375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9" name="qdm-text-623">
            <a:extLst xmlns:a="http://schemas.openxmlformats.org/drawingml/2006/main">
              <a:ext uri="{FF2B5EF4-FFF2-40B4-BE49-F238E27FC236}">
                <a16:creationId xmlns:a16="http://schemas.microsoft.com/office/drawing/2014/main" id="{5A2F69B1-27F9-4142-8C42-9E740C630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324100"/>
            <a:ext cx="24003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10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ПРАВА И ПРЕДОХРАНИТЕЛИ</a:t>
            </a:r>
          </a:p>
        </p:txBody>
      </p:sp>
      <p:sp>
        <p:nvSpPr>
          <p:cNvPr id="30" name="qdm-text-624">
            <a:extLst xmlns:a="http://schemas.openxmlformats.org/drawingml/2006/main">
              <a:ext uri="{FF2B5EF4-FFF2-40B4-BE49-F238E27FC236}">
                <a16:creationId xmlns:a16="http://schemas.microsoft.com/office/drawing/2014/main" id="{B0A54836-E3A2-4F75-AC15-F8C2ED093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781300"/>
            <a:ext cx="2095500" cy="2324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29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согласие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минимизация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объяснимость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оспаривание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human override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доступность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приватность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польза / риск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6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STOP</a:t>
            </a:r>
          </a:p>
        </p:txBody>
      </p:sp>
      <p:sp>
        <p:nvSpPr>
          <p:cNvPr id="31" name="qdm-shape-625">
            <a:extLst xmlns:a="http://schemas.openxmlformats.org/drawingml/2006/main">
              <a:ext uri="{FF2B5EF4-FFF2-40B4-BE49-F238E27FC236}">
                <a16:creationId xmlns:a16="http://schemas.microsoft.com/office/drawing/2014/main" id="{2A3ED0F4-1C84-40CD-BC0E-5A758A33A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86450"/>
            <a:ext cx="100203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32" name="qdm-shape-626">
            <a:extLst xmlns:a="http://schemas.openxmlformats.org/drawingml/2006/main">
              <a:ext uri="{FF2B5EF4-FFF2-40B4-BE49-F238E27FC236}">
                <a16:creationId xmlns:a16="http://schemas.microsoft.com/office/drawing/2014/main" id="{1516EC45-1410-40AD-B019-6B2003E95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886450"/>
            <a:ext cx="66675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44A42"/>
          </a:solidFill>
          <a:ln xmlns:a="http://schemas.openxmlformats.org/drawingml/2006/main" w="9525">
            <a:solidFill>
              <a:srgbClr val="A44A42"/>
            </a:solidFill>
            <a:prstDash val="solid"/>
          </a:ln>
        </p:spPr>
      </p:sp>
      <p:sp>
        <p:nvSpPr>
          <p:cNvPr id="33" name="qdm-text-627">
            <a:extLst xmlns:a="http://schemas.openxmlformats.org/drawingml/2006/main">
              <a:ext uri="{FF2B5EF4-FFF2-40B4-BE49-F238E27FC236}">
                <a16:creationId xmlns:a16="http://schemas.microsoft.com/office/drawing/2014/main" id="{EBBF1229-0610-4CE0-B2EA-E7936AEC2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962650"/>
            <a:ext cx="9734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31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5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55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Красная линия: никакого «балла судьбы/ценности» и необратимого автоматического решения высокого воздействия.</a:t>
            </a:r>
          </a:p>
        </p:txBody>
      </p:sp>
      <p:sp>
        <p:nvSpPr>
          <p:cNvPr id="34" name="qdm-header-mask-23">
            <a:extLst xmlns:a="http://schemas.openxmlformats.org/drawingml/2006/main">
              <a:ext uri="{FF2B5EF4-FFF2-40B4-BE49-F238E27FC236}">
                <a16:creationId xmlns:a16="http://schemas.microsoft.com/office/drawing/2014/main" id="{55164E2E-4581-49FE-BDFB-0FC9FC929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5" name="qdm-header-final-23">
            <a:extLst xmlns:a="http://schemas.openxmlformats.org/drawingml/2006/main">
              <a:ext uri="{FF2B5EF4-FFF2-40B4-BE49-F238E27FC236}">
                <a16:creationId xmlns:a16="http://schemas.microsoft.com/office/drawing/2014/main" id="{D0402FFF-0F5A-4319-8CF6-E5E2403AF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23</a:t>
            </a:r>
          </a:p>
        </p:txBody>
      </p:sp>
    </p:spTree>
    <p:extLst>
      <p:ext uri="{BB962C8B-B14F-4D97-AF65-F5344CB8AC3E}">
        <p14:creationId xmlns:p14="http://schemas.microsoft.com/office/powerpoint/2010/main" val="85607547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qdm-shape-628">
            <a:extLst xmlns:a="http://schemas.openxmlformats.org/drawingml/2006/main">
              <a:ext uri="{FF2B5EF4-FFF2-40B4-BE49-F238E27FC236}">
                <a16:creationId xmlns:a16="http://schemas.microsoft.com/office/drawing/2014/main" id="{30928B78-032E-40CE-A3BD-DFAB0B028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629">
            <a:extLst xmlns:a="http://schemas.openxmlformats.org/drawingml/2006/main">
              <a:ext uri="{FF2B5EF4-FFF2-40B4-BE49-F238E27FC236}">
                <a16:creationId xmlns:a16="http://schemas.microsoft.com/office/drawing/2014/main" id="{0D4AC2BF-8162-4E7B-B687-53AE2B96A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24</a:t>
            </a:r>
          </a:p>
        </p:txBody>
      </p:sp>
      <p:sp>
        <p:nvSpPr>
          <p:cNvPr id="3" name="qdm-text-630">
            <a:extLst xmlns:a="http://schemas.openxmlformats.org/drawingml/2006/main">
              <a:ext uri="{FF2B5EF4-FFF2-40B4-BE49-F238E27FC236}">
                <a16:creationId xmlns:a16="http://schemas.microsoft.com/office/drawing/2014/main" id="{3A972CE3-1330-42D7-B593-B44C57348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5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Галактические ключи открывают только проверяемые Врата</a:t>
            </a:r>
          </a:p>
        </p:txBody>
      </p:sp>
      <p:sp>
        <p:nvSpPr>
          <p:cNvPr id="4" name="qdm-text-631">
            <a:extLst xmlns:a="http://schemas.openxmlformats.org/drawingml/2006/main">
              <a:ext uri="{FF2B5EF4-FFF2-40B4-BE49-F238E27FC236}">
                <a16:creationId xmlns:a16="http://schemas.microsoft.com/office/drawing/2014/main" id="{7E0BF2AC-734E-4F3F-B5CB-F06301DE6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Символическая навигация E0/E1 · не физические порталы и не астрономические координаты</a:t>
            </a:r>
          </a:p>
        </p:txBody>
      </p:sp>
      <p:sp>
        <p:nvSpPr>
          <p:cNvPr id="5" name="qdm-shape-632">
            <a:extLst xmlns:a="http://schemas.openxmlformats.org/drawingml/2006/main">
              <a:ext uri="{FF2B5EF4-FFF2-40B4-BE49-F238E27FC236}">
                <a16:creationId xmlns:a16="http://schemas.microsoft.com/office/drawing/2014/main" id="{6EECC9DD-108B-4563-ACC4-2B364F580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633">
            <a:extLst xmlns:a="http://schemas.openxmlformats.org/drawingml/2006/main">
              <a:ext uri="{FF2B5EF4-FFF2-40B4-BE49-F238E27FC236}">
                <a16:creationId xmlns:a16="http://schemas.microsoft.com/office/drawing/2014/main" id="{094A7453-95F9-40F2-84FD-2035F6A7A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634">
            <a:extLst xmlns:a="http://schemas.openxmlformats.org/drawingml/2006/main">
              <a:ext uri="{FF2B5EF4-FFF2-40B4-BE49-F238E27FC236}">
                <a16:creationId xmlns:a16="http://schemas.microsoft.com/office/drawing/2014/main" id="{E254EC25-58D5-4FFF-A796-C23AB5E2A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  <p:sp>
        <p:nvSpPr>
          <p:cNvPr id="8" name="qdm-shape-635">
            <a:extLst xmlns:a="http://schemas.openxmlformats.org/drawingml/2006/main">
              <a:ext uri="{FF2B5EF4-FFF2-40B4-BE49-F238E27FC236}">
                <a16:creationId xmlns:a16="http://schemas.microsoft.com/office/drawing/2014/main" id="{80CC8FCE-4A10-44B3-85C1-A7985FF90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1695450"/>
            <a:ext cx="73914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9" name="qdm-shape-636">
            <a:extLst xmlns:a="http://schemas.openxmlformats.org/drawingml/2006/main">
              <a:ext uri="{FF2B5EF4-FFF2-40B4-BE49-F238E27FC236}">
                <a16:creationId xmlns:a16="http://schemas.microsoft.com/office/drawing/2014/main" id="{3E4365F9-33B6-44BC-9C1F-34825F156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1695450"/>
            <a:ext cx="66675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0" name="qdm-text-637">
            <a:extLst xmlns:a="http://schemas.openxmlformats.org/drawingml/2006/main">
              <a:ext uri="{FF2B5EF4-FFF2-40B4-BE49-F238E27FC236}">
                <a16:creationId xmlns:a16="http://schemas.microsoft.com/office/drawing/2014/main" id="{AA5CD208-CA01-4E05-AC9C-41511A3C9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771650"/>
            <a:ext cx="7105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48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2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GKEY:VAL/OBJ/GEO/TIM/E/DEC/v</a:t>
            </a:r>
          </a:p>
        </p:txBody>
      </p:sp>
      <p:sp>
        <p:nvSpPr>
          <p:cNvPr id="11" name="qdm-text-638">
            <a:extLst xmlns:a="http://schemas.openxmlformats.org/drawingml/2006/main">
              <a:ext uri="{FF2B5EF4-FFF2-40B4-BE49-F238E27FC236}">
                <a16:creationId xmlns:a16="http://schemas.microsoft.com/office/drawing/2014/main" id="{CA75C2ED-0B11-414B-8738-C20DBF9A9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8275" y="2295525"/>
            <a:ext cx="3448050" cy="34480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AD7DE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12" name="qdm-text-639">
            <a:extLst xmlns:a="http://schemas.openxmlformats.org/drawingml/2006/main">
              <a:ext uri="{FF2B5EF4-FFF2-40B4-BE49-F238E27FC236}">
                <a16:creationId xmlns:a16="http://schemas.microsoft.com/office/drawing/2014/main" id="{29C93F2E-6193-4B83-89DE-6714395F5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48615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GKEY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20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13" name="qdm-text-640">
            <a:extLst xmlns:a="http://schemas.openxmlformats.org/drawingml/2006/main">
              <a:ext uri="{FF2B5EF4-FFF2-40B4-BE49-F238E27FC236}">
                <a16:creationId xmlns:a16="http://schemas.microsoft.com/office/drawing/2014/main" id="{2378A442-294F-4656-B326-EBA87ACC6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204787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СМЫСЛ</a:t>
            </a:r>
          </a:p>
        </p:txBody>
      </p:sp>
      <p:sp>
        <p:nvSpPr>
          <p:cNvPr id="14" name="qdm-text-641">
            <a:extLst xmlns:a="http://schemas.openxmlformats.org/drawingml/2006/main">
              <a:ext uri="{FF2B5EF4-FFF2-40B4-BE49-F238E27FC236}">
                <a16:creationId xmlns:a16="http://schemas.microsoft.com/office/drawing/2014/main" id="{2AA42813-0E80-4423-B113-8040F20E2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24098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РИТМ</a:t>
            </a:r>
          </a:p>
        </p:txBody>
      </p:sp>
      <p:sp>
        <p:nvSpPr>
          <p:cNvPr id="15" name="qdm-text-642">
            <a:extLst xmlns:a="http://schemas.openxmlformats.org/drawingml/2006/main">
              <a:ext uri="{FF2B5EF4-FFF2-40B4-BE49-F238E27FC236}">
                <a16:creationId xmlns:a16="http://schemas.microsoft.com/office/drawing/2014/main" id="{9AF9DC7C-0C1B-41FE-B2C1-48CAA77E1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41947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МАСШТАБ</a:t>
            </a:r>
          </a:p>
        </p:txBody>
      </p:sp>
      <p:sp>
        <p:nvSpPr>
          <p:cNvPr id="16" name="qdm-text-643">
            <a:extLst xmlns:a="http://schemas.openxmlformats.org/drawingml/2006/main">
              <a:ext uri="{FF2B5EF4-FFF2-40B4-BE49-F238E27FC236}">
                <a16:creationId xmlns:a16="http://schemas.microsoft.com/office/drawing/2014/main" id="{14C61F79-DDFB-4DB9-A4F3-3A88724A7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44291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СВЯЗЬ</a:t>
            </a:r>
          </a:p>
        </p:txBody>
      </p:sp>
      <p:sp>
        <p:nvSpPr>
          <p:cNvPr id="17" name="qdm-text-644">
            <a:extLst xmlns:a="http://schemas.openxmlformats.org/drawingml/2006/main">
              <a:ext uri="{FF2B5EF4-FFF2-40B4-BE49-F238E27FC236}">
                <a16:creationId xmlns:a16="http://schemas.microsoft.com/office/drawing/2014/main" id="{C85AE78D-8603-4752-803B-9565B9B5C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479107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МЕРА</a:t>
            </a:r>
          </a:p>
        </p:txBody>
      </p:sp>
      <p:sp>
        <p:nvSpPr>
          <p:cNvPr id="18" name="qdm-text-645">
            <a:extLst xmlns:a="http://schemas.openxmlformats.org/drawingml/2006/main">
              <a:ext uri="{FF2B5EF4-FFF2-40B4-BE49-F238E27FC236}">
                <a16:creationId xmlns:a16="http://schemas.microsoft.com/office/drawing/2014/main" id="{616E3A1F-EDAD-4C91-96ED-BD7DEEFF9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44291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ДОКАЗ.</a:t>
            </a:r>
          </a:p>
        </p:txBody>
      </p:sp>
      <p:sp>
        <p:nvSpPr>
          <p:cNvPr id="19" name="qdm-text-646">
            <a:extLst xmlns:a="http://schemas.openxmlformats.org/drawingml/2006/main">
              <a:ext uri="{FF2B5EF4-FFF2-40B4-BE49-F238E27FC236}">
                <a16:creationId xmlns:a16="http://schemas.microsoft.com/office/drawing/2014/main" id="{EFCCD671-72E8-48AB-8DA3-8FE9D64F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341947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ОТВЕТСТВ.</a:t>
            </a:r>
          </a:p>
        </p:txBody>
      </p:sp>
      <p:sp>
        <p:nvSpPr>
          <p:cNvPr id="20" name="qdm-text-647">
            <a:extLst xmlns:a="http://schemas.openxmlformats.org/drawingml/2006/main">
              <a:ext uri="{FF2B5EF4-FFF2-40B4-BE49-F238E27FC236}">
                <a16:creationId xmlns:a16="http://schemas.microsoft.com/office/drawing/2014/main" id="{56C02A82-4604-4B60-8851-A84C6F6F0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4098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ПАМЯТЬ</a:t>
            </a:r>
          </a:p>
        </p:txBody>
      </p:sp>
      <p:sp>
        <p:nvSpPr>
          <p:cNvPr id="21" name="qdm-text-648">
            <a:extLst xmlns:a="http://schemas.openxmlformats.org/drawingml/2006/main">
              <a:ext uri="{FF2B5EF4-FFF2-40B4-BE49-F238E27FC236}">
                <a16:creationId xmlns:a16="http://schemas.microsoft.com/office/drawing/2014/main" id="{C6AB3304-D8C6-4564-9CAB-37739E03C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72125"/>
            <a:ext cx="5257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1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1 Смысл · 2 Ритм · 3 Масштаб · 4 Связь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15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5 Мера · 6 Доказательство · 7 Ответственность · 8 Память</a:t>
            </a:r>
          </a:p>
        </p:txBody>
      </p:sp>
      <p:sp>
        <p:nvSpPr>
          <p:cNvPr id="22" name="qdm-shape-649">
            <a:extLst xmlns:a="http://schemas.openxmlformats.org/drawingml/2006/main">
              <a:ext uri="{FF2B5EF4-FFF2-40B4-BE49-F238E27FC236}">
                <a16:creationId xmlns:a16="http://schemas.microsoft.com/office/drawing/2014/main" id="{13CEF6D1-3BEB-4CE7-800B-A42CABE99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886200"/>
            <a:ext cx="4476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3" name="qdm-text-650">
            <a:extLst xmlns:a="http://schemas.openxmlformats.org/drawingml/2006/main">
              <a:ext uri="{FF2B5EF4-FFF2-40B4-BE49-F238E27FC236}">
                <a16:creationId xmlns:a16="http://schemas.microsoft.com/office/drawing/2014/main" id="{4882E280-290A-4044-8CD6-9AFD2824C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55282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E0</a:t>
            </a:r>
          </a:p>
        </p:txBody>
      </p:sp>
      <p:sp>
        <p:nvSpPr>
          <p:cNvPr id="24" name="qdm-text-651">
            <a:extLst xmlns:a="http://schemas.openxmlformats.org/drawingml/2006/main">
              <a:ext uri="{FF2B5EF4-FFF2-40B4-BE49-F238E27FC236}">
                <a16:creationId xmlns:a16="http://schemas.microsoft.com/office/drawing/2014/main" id="{792722E9-2332-4C51-9089-C8E313878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55282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E1</a:t>
            </a:r>
          </a:p>
        </p:txBody>
      </p:sp>
      <p:sp>
        <p:nvSpPr>
          <p:cNvPr id="25" name="qdm-text-652">
            <a:extLst xmlns:a="http://schemas.openxmlformats.org/drawingml/2006/main">
              <a:ext uri="{FF2B5EF4-FFF2-40B4-BE49-F238E27FC236}">
                <a16:creationId xmlns:a16="http://schemas.microsoft.com/office/drawing/2014/main" id="{110F064C-4F50-4B54-8CE8-0F41C67C9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55282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E2</a:t>
            </a:r>
          </a:p>
        </p:txBody>
      </p:sp>
      <p:sp>
        <p:nvSpPr>
          <p:cNvPr id="26" name="qdm-text-653">
            <a:extLst xmlns:a="http://schemas.openxmlformats.org/drawingml/2006/main">
              <a:ext uri="{FF2B5EF4-FFF2-40B4-BE49-F238E27FC236}">
                <a16:creationId xmlns:a16="http://schemas.microsoft.com/office/drawing/2014/main" id="{25DD203C-8D6B-4245-84B2-52BF10C97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55282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E3</a:t>
            </a:r>
          </a:p>
        </p:txBody>
      </p:sp>
      <p:sp>
        <p:nvSpPr>
          <p:cNvPr id="27" name="qdm-text-654">
            <a:extLst xmlns:a="http://schemas.openxmlformats.org/drawingml/2006/main">
              <a:ext uri="{FF2B5EF4-FFF2-40B4-BE49-F238E27FC236}">
                <a16:creationId xmlns:a16="http://schemas.microsoft.com/office/drawing/2014/main" id="{43DD1E0E-B352-4C8A-A0F3-A4D616182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3552825"/>
            <a:ext cx="666750" cy="666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E4</a:t>
            </a:r>
          </a:p>
        </p:txBody>
      </p:sp>
      <p:sp>
        <p:nvSpPr>
          <p:cNvPr id="28" name="qdm-text-655">
            <a:extLst xmlns:a="http://schemas.openxmlformats.org/drawingml/2006/main">
              <a:ext uri="{FF2B5EF4-FFF2-40B4-BE49-F238E27FC236}">
                <a16:creationId xmlns:a16="http://schemas.microsoft.com/office/drawing/2014/main" id="{6B63F5F0-180B-4DB4-AEF0-6724796CF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14825"/>
            <a:ext cx="97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символ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образ</a:t>
            </a:r>
          </a:p>
        </p:txBody>
      </p:sp>
      <p:sp>
        <p:nvSpPr>
          <p:cNvPr id="29" name="qdm-text-656">
            <a:extLst xmlns:a="http://schemas.openxmlformats.org/drawingml/2006/main">
              <a:ext uri="{FF2B5EF4-FFF2-40B4-BE49-F238E27FC236}">
                <a16:creationId xmlns:a16="http://schemas.microsoft.com/office/drawing/2014/main" id="{5AE1E5F1-A9AD-48F8-B2B6-7D930EA3B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314825"/>
            <a:ext cx="97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гипотеза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модель</a:t>
            </a:r>
          </a:p>
        </p:txBody>
      </p:sp>
      <p:sp>
        <p:nvSpPr>
          <p:cNvPr id="30" name="qdm-text-657">
            <a:extLst xmlns:a="http://schemas.openxmlformats.org/drawingml/2006/main">
              <a:ext uri="{FF2B5EF4-FFF2-40B4-BE49-F238E27FC236}">
                <a16:creationId xmlns:a16="http://schemas.microsoft.com/office/drawing/2014/main" id="{493D0707-827F-4515-81BF-AF6B0937C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314825"/>
            <a:ext cx="11620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наблюдение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пилот</a:t>
            </a:r>
          </a:p>
        </p:txBody>
      </p:sp>
      <p:sp>
        <p:nvSpPr>
          <p:cNvPr id="31" name="qdm-text-658">
            <a:extLst xmlns:a="http://schemas.openxmlformats.org/drawingml/2006/main">
              <a:ext uri="{FF2B5EF4-FFF2-40B4-BE49-F238E27FC236}">
                <a16:creationId xmlns:a16="http://schemas.microsoft.com/office/drawing/2014/main" id="{7A40B44E-51B5-4B9C-A03E-2D7B92CF8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314825"/>
            <a:ext cx="1123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независимая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проверка</a:t>
            </a:r>
          </a:p>
        </p:txBody>
      </p:sp>
      <p:sp>
        <p:nvSpPr>
          <p:cNvPr id="32" name="qdm-text-659">
            <a:extLst xmlns:a="http://schemas.openxmlformats.org/drawingml/2006/main">
              <a:ext uri="{FF2B5EF4-FFF2-40B4-BE49-F238E27FC236}">
                <a16:creationId xmlns:a16="http://schemas.microsoft.com/office/drawing/2014/main" id="{488B48F8-E6F1-48F5-8F15-68BD20B4C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314825"/>
            <a:ext cx="1200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валидированный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результат</a:t>
            </a:r>
          </a:p>
        </p:txBody>
      </p:sp>
      <p:sp>
        <p:nvSpPr>
          <p:cNvPr id="33" name="qdm-shape-660">
            <a:extLst xmlns:a="http://schemas.openxmlformats.org/drawingml/2006/main">
              <a:ext uri="{FF2B5EF4-FFF2-40B4-BE49-F238E27FC236}">
                <a16:creationId xmlns:a16="http://schemas.microsoft.com/office/drawing/2014/main" id="{E3DC75B2-FE66-4DF3-B143-FC5C3C9EA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838700"/>
            <a:ext cx="47625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34" name="qdm-text-661">
            <a:extLst xmlns:a="http://schemas.openxmlformats.org/drawingml/2006/main">
              <a:ext uri="{FF2B5EF4-FFF2-40B4-BE49-F238E27FC236}">
                <a16:creationId xmlns:a16="http://schemas.microsoft.com/office/drawing/2014/main" id="{9C958DE9-5F00-41CC-B278-141AD2EB0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89585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A44A42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A44A42"/>
                </a:solidFill>
                <a:latin typeface="Aptos"/>
                <a:ea typeface="Aptos"/>
                <a:cs typeface="Aptos"/>
              </a:rPr>
              <a:t>STOP возможен на любых Вратах</a:t>
            </a:r>
          </a:p>
        </p:txBody>
      </p:sp>
      <p:sp>
        <p:nvSpPr>
          <p:cNvPr id="35" name="qdm-text-662">
            <a:extLst xmlns:a="http://schemas.openxmlformats.org/drawingml/2006/main">
              <a:ext uri="{FF2B5EF4-FFF2-40B4-BE49-F238E27FC236}">
                <a16:creationId xmlns:a16="http://schemas.microsoft.com/office/drawing/2014/main" id="{8E03BC96-715C-4949-9AB9-69300B5B0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5400675"/>
            <a:ext cx="5219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15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5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G0–G8 / ОРИОН: смысл · показатель · полномочие · действие · provenance · права</a:t>
            </a:r>
          </a:p>
        </p:txBody>
      </p:sp>
      <p:sp>
        <p:nvSpPr>
          <p:cNvPr id="36" name="qdm-shape-663">
            <a:extLst xmlns:a="http://schemas.openxmlformats.org/drawingml/2006/main">
              <a:ext uri="{FF2B5EF4-FFF2-40B4-BE49-F238E27FC236}">
                <a16:creationId xmlns:a16="http://schemas.microsoft.com/office/drawing/2014/main" id="{B1C4489C-9BA0-4626-9972-A597157CE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019800"/>
            <a:ext cx="89916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37" name="qdm-shape-664">
            <a:extLst xmlns:a="http://schemas.openxmlformats.org/drawingml/2006/main">
              <a:ext uri="{FF2B5EF4-FFF2-40B4-BE49-F238E27FC236}">
                <a16:creationId xmlns:a16="http://schemas.microsoft.com/office/drawing/2014/main" id="{D45D6BB7-85DF-4329-B8BE-04276621D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019800"/>
            <a:ext cx="66675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38" name="qdm-text-665">
            <a:extLst xmlns:a="http://schemas.openxmlformats.org/drawingml/2006/main">
              <a:ext uri="{FF2B5EF4-FFF2-40B4-BE49-F238E27FC236}">
                <a16:creationId xmlns:a16="http://schemas.microsoft.com/office/drawing/2014/main" id="{5C056AF6-81FF-4C8E-ACA7-2CF0652AF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6096000"/>
            <a:ext cx="87058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075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Ключ никогда не санкционирует решение: решение проходит доказательство, права и человеческий gate.</a:t>
            </a:r>
          </a:p>
        </p:txBody>
      </p:sp>
      <p:sp>
        <p:nvSpPr>
          <p:cNvPr id="39" name="qdm-header-mask-24">
            <a:extLst xmlns:a="http://schemas.openxmlformats.org/drawingml/2006/main">
              <a:ext uri="{FF2B5EF4-FFF2-40B4-BE49-F238E27FC236}">
                <a16:creationId xmlns:a16="http://schemas.microsoft.com/office/drawing/2014/main" id="{6E1C4692-3CBB-40FF-8757-4A0BD381A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40" name="qdm-header-final-24">
            <a:extLst xmlns:a="http://schemas.openxmlformats.org/drawingml/2006/main">
              <a:ext uri="{FF2B5EF4-FFF2-40B4-BE49-F238E27FC236}">
                <a16:creationId xmlns:a16="http://schemas.microsoft.com/office/drawing/2014/main" id="{07310C52-4B6B-434E-B94F-5954C3F4E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24</a:t>
            </a:r>
          </a:p>
        </p:txBody>
      </p:sp>
    </p:spTree>
    <p:extLst>
      <p:ext uri="{BB962C8B-B14F-4D97-AF65-F5344CB8AC3E}">
        <p14:creationId xmlns:p14="http://schemas.microsoft.com/office/powerpoint/2010/main" val="1217062812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qdm-shape-666">
            <a:extLst xmlns:a="http://schemas.openxmlformats.org/drawingml/2006/main">
              <a:ext uri="{FF2B5EF4-FFF2-40B4-BE49-F238E27FC236}">
                <a16:creationId xmlns:a16="http://schemas.microsoft.com/office/drawing/2014/main" id="{61D3C1BB-94DF-4BE4-BCE9-AFC198CAC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667">
            <a:extLst xmlns:a="http://schemas.openxmlformats.org/drawingml/2006/main">
              <a:ext uri="{FF2B5EF4-FFF2-40B4-BE49-F238E27FC236}">
                <a16:creationId xmlns:a16="http://schemas.microsoft.com/office/drawing/2014/main" id="{B41FE71C-74C2-4055-A719-D1B793DF0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25</a:t>
            </a:r>
          </a:p>
        </p:txBody>
      </p:sp>
      <p:sp>
        <p:nvSpPr>
          <p:cNvPr id="3" name="qdm-text-668">
            <a:extLst xmlns:a="http://schemas.openxmlformats.org/drawingml/2006/main">
              <a:ext uri="{FF2B5EF4-FFF2-40B4-BE49-F238E27FC236}">
                <a16:creationId xmlns:a16="http://schemas.microsoft.com/office/drawing/2014/main" id="{C93152DE-4DD9-4C60-946F-6451AD639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36 месяцев: от словаря к масштабу</a:t>
            </a:r>
          </a:p>
        </p:txBody>
      </p:sp>
      <p:sp>
        <p:nvSpPr>
          <p:cNvPr id="4" name="qdm-text-669">
            <a:extLst xmlns:a="http://schemas.openxmlformats.org/drawingml/2006/main">
              <a:ext uri="{FF2B5EF4-FFF2-40B4-BE49-F238E27FC236}">
                <a16:creationId xmlns:a16="http://schemas.microsoft.com/office/drawing/2014/main" id="{F453D80F-1CCF-469F-AB36-2C81157A5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Каждый этап закрывается доказательством, а не календарной датой</a:t>
            </a:r>
          </a:p>
        </p:txBody>
      </p:sp>
      <p:sp>
        <p:nvSpPr>
          <p:cNvPr id="5" name="qdm-shape-670">
            <a:extLst xmlns:a="http://schemas.openxmlformats.org/drawingml/2006/main">
              <a:ext uri="{FF2B5EF4-FFF2-40B4-BE49-F238E27FC236}">
                <a16:creationId xmlns:a16="http://schemas.microsoft.com/office/drawing/2014/main" id="{5BB53791-C1A5-45D9-9021-65C58DA20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671">
            <a:extLst xmlns:a="http://schemas.openxmlformats.org/drawingml/2006/main">
              <a:ext uri="{FF2B5EF4-FFF2-40B4-BE49-F238E27FC236}">
                <a16:creationId xmlns:a16="http://schemas.microsoft.com/office/drawing/2014/main" id="{E1755D32-F9C9-4CC6-B6D1-B7431F6C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672">
            <a:extLst xmlns:a="http://schemas.openxmlformats.org/drawingml/2006/main">
              <a:ext uri="{FF2B5EF4-FFF2-40B4-BE49-F238E27FC236}">
                <a16:creationId xmlns:a16="http://schemas.microsoft.com/office/drawing/2014/main" id="{5F325A8C-DB86-426E-B809-CEDDBA8EA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  <p:sp>
        <p:nvSpPr>
          <p:cNvPr id="8" name="qdm-shape-673">
            <a:extLst xmlns:a="http://schemas.openxmlformats.org/drawingml/2006/main">
              <a:ext uri="{FF2B5EF4-FFF2-40B4-BE49-F238E27FC236}">
                <a16:creationId xmlns:a16="http://schemas.microsoft.com/office/drawing/2014/main" id="{802C94E9-0AE7-464E-8E2F-6AF5025AE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191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9" name="qdm-text-674">
            <a:extLst xmlns:a="http://schemas.openxmlformats.org/drawingml/2006/main">
              <a:ext uri="{FF2B5EF4-FFF2-40B4-BE49-F238E27FC236}">
                <a16:creationId xmlns:a16="http://schemas.microsoft.com/office/drawing/2014/main" id="{C1104A73-EBF0-4C7A-AE49-CEB0FC384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861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0–3</a:t>
            </a:r>
          </a:p>
        </p:txBody>
      </p:sp>
      <p:sp>
        <p:nvSpPr>
          <p:cNvPr id="10" name="qdm-text-675">
            <a:extLst xmlns:a="http://schemas.openxmlformats.org/drawingml/2006/main">
              <a:ext uri="{FF2B5EF4-FFF2-40B4-BE49-F238E27FC236}">
                <a16:creationId xmlns:a16="http://schemas.microsoft.com/office/drawing/2014/main" id="{DDB2606F-23C5-4BCB-A6CA-AA7803CB5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1428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26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термины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база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паспорта</a:t>
            </a:r>
          </a:p>
        </p:txBody>
      </p:sp>
      <p:sp>
        <p:nvSpPr>
          <p:cNvPr id="11" name="qdm-text-676">
            <a:extLst xmlns:a="http://schemas.openxmlformats.org/drawingml/2006/main">
              <a:ext uri="{FF2B5EF4-FFF2-40B4-BE49-F238E27FC236}">
                <a16:creationId xmlns:a16="http://schemas.microsoft.com/office/drawing/2014/main" id="{DD6133E9-A4CE-42CE-93E3-EC8DF9293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432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мес.</a:t>
            </a:r>
          </a:p>
        </p:txBody>
      </p:sp>
      <p:sp>
        <p:nvSpPr>
          <p:cNvPr id="12" name="qdm-text-677">
            <a:extLst xmlns:a="http://schemas.openxmlformats.org/drawingml/2006/main">
              <a:ext uri="{FF2B5EF4-FFF2-40B4-BE49-F238E27FC236}">
                <a16:creationId xmlns:a16="http://schemas.microsoft.com/office/drawing/2014/main" id="{04C46020-ED4D-4343-865A-ADFADAE8A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0861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4–9</a:t>
            </a:r>
          </a:p>
        </p:txBody>
      </p:sp>
      <p:sp>
        <p:nvSpPr>
          <p:cNvPr id="13" name="qdm-text-678">
            <a:extLst xmlns:a="http://schemas.openxmlformats.org/drawingml/2006/main">
              <a:ext uri="{FF2B5EF4-FFF2-40B4-BE49-F238E27FC236}">
                <a16:creationId xmlns:a16="http://schemas.microsoft.com/office/drawing/2014/main" id="{84AC0D85-035A-4B10-A3AA-AF1662AA5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4133850"/>
            <a:ext cx="1428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26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модели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стандарты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бюджет U</a:t>
            </a:r>
          </a:p>
        </p:txBody>
      </p:sp>
      <p:sp>
        <p:nvSpPr>
          <p:cNvPr id="14" name="qdm-text-679">
            <a:extLst xmlns:a="http://schemas.openxmlformats.org/drawingml/2006/main">
              <a:ext uri="{FF2B5EF4-FFF2-40B4-BE49-F238E27FC236}">
                <a16:creationId xmlns:a16="http://schemas.microsoft.com/office/drawing/2014/main" id="{DE0DBF4F-DF74-43B6-8810-9851B76BE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39243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мес.</a:t>
            </a:r>
          </a:p>
        </p:txBody>
      </p:sp>
      <p:sp>
        <p:nvSpPr>
          <p:cNvPr id="15" name="qdm-text-680">
            <a:extLst xmlns:a="http://schemas.openxmlformats.org/drawingml/2006/main">
              <a:ext uri="{FF2B5EF4-FFF2-40B4-BE49-F238E27FC236}">
                <a16:creationId xmlns:a16="http://schemas.microsoft.com/office/drawing/2014/main" id="{D07E306D-393F-4DEE-AB00-6B0465C2B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0861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10–18</a:t>
            </a:r>
          </a:p>
        </p:txBody>
      </p:sp>
      <p:sp>
        <p:nvSpPr>
          <p:cNvPr id="16" name="qdm-text-681">
            <a:extLst xmlns:a="http://schemas.openxmlformats.org/drawingml/2006/main">
              <a:ext uri="{FF2B5EF4-FFF2-40B4-BE49-F238E27FC236}">
                <a16:creationId xmlns:a16="http://schemas.microsoft.com/office/drawing/2014/main" id="{B4663E16-05E2-4E19-BEB3-FC816BC6D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952625"/>
            <a:ext cx="1428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3 пилота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E2</a:t>
            </a:r>
          </a:p>
        </p:txBody>
      </p:sp>
      <p:sp>
        <p:nvSpPr>
          <p:cNvPr id="17" name="qdm-text-682">
            <a:extLst xmlns:a="http://schemas.openxmlformats.org/drawingml/2006/main">
              <a:ext uri="{FF2B5EF4-FFF2-40B4-BE49-F238E27FC236}">
                <a16:creationId xmlns:a16="http://schemas.microsoft.com/office/drawing/2014/main" id="{95B6C8BD-7E00-4A26-B435-688275033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27432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мес.</a:t>
            </a:r>
          </a:p>
        </p:txBody>
      </p:sp>
      <p:sp>
        <p:nvSpPr>
          <p:cNvPr id="18" name="qdm-text-683">
            <a:extLst xmlns:a="http://schemas.openxmlformats.org/drawingml/2006/main">
              <a:ext uri="{FF2B5EF4-FFF2-40B4-BE49-F238E27FC236}">
                <a16:creationId xmlns:a16="http://schemas.microsoft.com/office/drawing/2014/main" id="{D3B1C6FB-269C-4592-9F10-5D23EDBE2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0861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7F68"/>
          </a:solidFill>
          <a:ln xmlns:a="http://schemas.openxmlformats.org/drawingml/2006/main" w="9525">
            <a:solidFill>
              <a:srgbClr val="3A7F68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19–27</a:t>
            </a:r>
          </a:p>
        </p:txBody>
      </p:sp>
      <p:sp>
        <p:nvSpPr>
          <p:cNvPr id="19" name="qdm-text-684">
            <a:extLst xmlns:a="http://schemas.openxmlformats.org/drawingml/2006/main">
              <a:ext uri="{FF2B5EF4-FFF2-40B4-BE49-F238E27FC236}">
                <a16:creationId xmlns:a16="http://schemas.microsoft.com/office/drawing/2014/main" id="{531C9A16-0F4C-4065-B9ED-ED507DE12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8975" y="4133850"/>
            <a:ext cx="1428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федерация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E3</a:t>
            </a:r>
          </a:p>
        </p:txBody>
      </p:sp>
      <p:sp>
        <p:nvSpPr>
          <p:cNvPr id="20" name="qdm-text-685">
            <a:extLst xmlns:a="http://schemas.openxmlformats.org/drawingml/2006/main">
              <a:ext uri="{FF2B5EF4-FFF2-40B4-BE49-F238E27FC236}">
                <a16:creationId xmlns:a16="http://schemas.microsoft.com/office/drawing/2014/main" id="{72E9B689-992E-427D-AAB7-2FB46B99E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9243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мес.</a:t>
            </a:r>
          </a:p>
        </p:txBody>
      </p:sp>
      <p:sp>
        <p:nvSpPr>
          <p:cNvPr id="21" name="qdm-text-686">
            <a:extLst xmlns:a="http://schemas.openxmlformats.org/drawingml/2006/main">
              <a:ext uri="{FF2B5EF4-FFF2-40B4-BE49-F238E27FC236}">
                <a16:creationId xmlns:a16="http://schemas.microsoft.com/office/drawing/2014/main" id="{D658E42A-6DA8-4B29-B5F0-38BFC2C8B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086100"/>
            <a:ext cx="781050" cy="781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28–36</a:t>
            </a:r>
          </a:p>
        </p:txBody>
      </p:sp>
      <p:sp>
        <p:nvSpPr>
          <p:cNvPr id="22" name="qdm-text-687">
            <a:extLst xmlns:a="http://schemas.openxmlformats.org/drawingml/2006/main">
              <a:ext uri="{FF2B5EF4-FFF2-40B4-BE49-F238E27FC236}">
                <a16:creationId xmlns:a16="http://schemas.microsoft.com/office/drawing/2014/main" id="{2F285C21-EB96-44FA-96B9-B3800B4EB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952625"/>
            <a:ext cx="1428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26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валидация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решение о</a:t>
            </a:r>
          </a:p>
          <a:p xmlns:a="http://schemas.openxmlformats.org/drawingml/2006/main">
            <a:pPr algn="ctr">
              <a:lnSpc>
                <a:spcPct val="104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масштабе</a:t>
            </a:r>
          </a:p>
        </p:txBody>
      </p:sp>
      <p:sp>
        <p:nvSpPr>
          <p:cNvPr id="23" name="qdm-text-688">
            <a:extLst xmlns:a="http://schemas.openxmlformats.org/drawingml/2006/main">
              <a:ext uri="{FF2B5EF4-FFF2-40B4-BE49-F238E27FC236}">
                <a16:creationId xmlns:a16="http://schemas.microsoft.com/office/drawing/2014/main" id="{1D7C35D9-7A1C-4692-9BC3-275B2A4DF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0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мес.</a:t>
            </a:r>
          </a:p>
        </p:txBody>
      </p:sp>
      <p:sp>
        <p:nvSpPr>
          <p:cNvPr id="24" name="qdm-shape-689">
            <a:extLst xmlns:a="http://schemas.openxmlformats.org/drawingml/2006/main">
              <a:ext uri="{FF2B5EF4-FFF2-40B4-BE49-F238E27FC236}">
                <a16:creationId xmlns:a16="http://schemas.microsoft.com/office/drawing/2014/main" id="{200F3B35-8952-463F-8E00-18C85A391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410200"/>
            <a:ext cx="998220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5" name="qdm-shape-690">
            <a:extLst xmlns:a="http://schemas.openxmlformats.org/drawingml/2006/main">
              <a:ext uri="{FF2B5EF4-FFF2-40B4-BE49-F238E27FC236}">
                <a16:creationId xmlns:a16="http://schemas.microsoft.com/office/drawing/2014/main" id="{1161E310-3209-4B2F-A2A5-6DEF5524A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410200"/>
            <a:ext cx="66675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6" name="qdm-text-691">
            <a:extLst xmlns:a="http://schemas.openxmlformats.org/drawingml/2006/main">
              <a:ext uri="{FF2B5EF4-FFF2-40B4-BE49-F238E27FC236}">
                <a16:creationId xmlns:a16="http://schemas.microsoft.com/office/drawing/2014/main" id="{79147EE7-96DA-449D-BA24-30300E47F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486400"/>
            <a:ext cx="96964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64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Ворота масштаба: величина зафиксирована · U лучше базы · прослеживаемость · E3 · цена/риск приемлемы. E4 — только после независимой воспроизводимости.</a:t>
            </a:r>
          </a:p>
        </p:txBody>
      </p:sp>
      <p:sp>
        <p:nvSpPr>
          <p:cNvPr id="27" name="qdm-header-mask-25">
            <a:extLst xmlns:a="http://schemas.openxmlformats.org/drawingml/2006/main">
              <a:ext uri="{FF2B5EF4-FFF2-40B4-BE49-F238E27FC236}">
                <a16:creationId xmlns:a16="http://schemas.microsoft.com/office/drawing/2014/main" id="{57582D7D-951E-46CD-861D-9CC77ACAF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8" name="qdm-header-final-25">
            <a:extLst xmlns:a="http://schemas.openxmlformats.org/drawingml/2006/main">
              <a:ext uri="{FF2B5EF4-FFF2-40B4-BE49-F238E27FC236}">
                <a16:creationId xmlns:a16="http://schemas.microsoft.com/office/drawing/2014/main" id="{1391B126-77FA-4F53-8D33-9788E2F07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25</a:t>
            </a:r>
          </a:p>
        </p:txBody>
      </p:sp>
    </p:spTree>
    <p:extLst>
      <p:ext uri="{BB962C8B-B14F-4D97-AF65-F5344CB8AC3E}">
        <p14:creationId xmlns:p14="http://schemas.microsoft.com/office/powerpoint/2010/main" val="1157759356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qdm-shape-692">
            <a:extLst xmlns:a="http://schemas.openxmlformats.org/drawingml/2006/main">
              <a:ext uri="{FF2B5EF4-FFF2-40B4-BE49-F238E27FC236}">
                <a16:creationId xmlns:a16="http://schemas.microsoft.com/office/drawing/2014/main" id="{E4CB15CE-F904-40BE-9037-0109BB60C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693">
            <a:extLst xmlns:a="http://schemas.openxmlformats.org/drawingml/2006/main">
              <a:ext uri="{FF2B5EF4-FFF2-40B4-BE49-F238E27FC236}">
                <a16:creationId xmlns:a16="http://schemas.microsoft.com/office/drawing/2014/main" id="{282A7427-CBEB-4B51-9B55-6B4587887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26</a:t>
            </a:r>
          </a:p>
        </p:txBody>
      </p:sp>
      <p:sp>
        <p:nvSpPr>
          <p:cNvPr id="3" name="qdm-text-694">
            <a:extLst xmlns:a="http://schemas.openxmlformats.org/drawingml/2006/main">
              <a:ext uri="{FF2B5EF4-FFF2-40B4-BE49-F238E27FC236}">
                <a16:creationId xmlns:a16="http://schemas.microsoft.com/office/drawing/2014/main" id="{FD93D617-2DA6-440C-B6C5-23718C4BC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Управление удерживает качество и границы</a:t>
            </a:r>
          </a:p>
        </p:txBody>
      </p:sp>
      <p:sp>
        <p:nvSpPr>
          <p:cNvPr id="4" name="qdm-text-695">
            <a:extLst xmlns:a="http://schemas.openxmlformats.org/drawingml/2006/main">
              <a:ext uri="{FF2B5EF4-FFF2-40B4-BE49-F238E27FC236}">
                <a16:creationId xmlns:a16="http://schemas.microsoft.com/office/drawing/2014/main" id="{0CF48F37-E6EC-4631-AC1A-5EE6CE689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Метрология отвечает за результат; наука — за гипотезу; управление — за права, риск и решение</a:t>
            </a:r>
          </a:p>
        </p:txBody>
      </p:sp>
      <p:sp>
        <p:nvSpPr>
          <p:cNvPr id="5" name="qdm-shape-696">
            <a:extLst xmlns:a="http://schemas.openxmlformats.org/drawingml/2006/main">
              <a:ext uri="{FF2B5EF4-FFF2-40B4-BE49-F238E27FC236}">
                <a16:creationId xmlns:a16="http://schemas.microsoft.com/office/drawing/2014/main" id="{C967D917-4327-4E48-8A3F-511967907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697">
            <a:extLst xmlns:a="http://schemas.openxmlformats.org/drawingml/2006/main">
              <a:ext uri="{FF2B5EF4-FFF2-40B4-BE49-F238E27FC236}">
                <a16:creationId xmlns:a16="http://schemas.microsoft.com/office/drawing/2014/main" id="{BD3E68F8-9EB1-4742-A988-1FB12B35B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698">
            <a:extLst xmlns:a="http://schemas.openxmlformats.org/drawingml/2006/main">
              <a:ext uri="{FF2B5EF4-FFF2-40B4-BE49-F238E27FC236}">
                <a16:creationId xmlns:a16="http://schemas.microsoft.com/office/drawing/2014/main" id="{6F5EBAE1-336F-4CD2-B26C-B59506C76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  <p:sp>
        <p:nvSpPr>
          <p:cNvPr id="8" name="qdm-shape-699">
            <a:extLst xmlns:a="http://schemas.openxmlformats.org/drawingml/2006/main">
              <a:ext uri="{FF2B5EF4-FFF2-40B4-BE49-F238E27FC236}">
                <a16:creationId xmlns:a16="http://schemas.microsoft.com/office/drawing/2014/main" id="{2B93CCFB-41E9-4013-94E7-0840CDDDD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9070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9" name="qdm-text-700">
            <a:extLst xmlns:a="http://schemas.openxmlformats.org/drawingml/2006/main">
              <a:ext uri="{FF2B5EF4-FFF2-40B4-BE49-F238E27FC236}">
                <a16:creationId xmlns:a16="http://schemas.microsoft.com/office/drawing/2014/main" id="{614450CF-6703-4740-8597-FF1692AA8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790700"/>
            <a:ext cx="38100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НАУЧНЫЙ СОВЕТ</a:t>
            </a:r>
          </a:p>
        </p:txBody>
      </p:sp>
      <p:sp>
        <p:nvSpPr>
          <p:cNvPr id="10" name="qdm-text-701">
            <a:extLst xmlns:a="http://schemas.openxmlformats.org/drawingml/2006/main">
              <a:ext uri="{FF2B5EF4-FFF2-40B4-BE49-F238E27FC236}">
                <a16:creationId xmlns:a16="http://schemas.microsoft.com/office/drawing/2014/main" id="{7B802173-73B7-4FBC-983A-F4D24C7FF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1145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гипотеза · протокол · E0–E4</a:t>
            </a:r>
          </a:p>
        </p:txBody>
      </p:sp>
      <p:sp>
        <p:nvSpPr>
          <p:cNvPr id="11" name="qdm-shape-702">
            <a:extLst xmlns:a="http://schemas.openxmlformats.org/drawingml/2006/main">
              <a:ext uri="{FF2B5EF4-FFF2-40B4-BE49-F238E27FC236}">
                <a16:creationId xmlns:a16="http://schemas.microsoft.com/office/drawing/2014/main" id="{928FF6B2-8986-4159-904F-4F7143514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6700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2" name="qdm-text-703">
            <a:extLst xmlns:a="http://schemas.openxmlformats.org/drawingml/2006/main">
              <a:ext uri="{FF2B5EF4-FFF2-40B4-BE49-F238E27FC236}">
                <a16:creationId xmlns:a16="http://schemas.microsoft.com/office/drawing/2014/main" id="{C9CCE49F-4F9D-4F9C-9F92-DD7AEB2C5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667000"/>
            <a:ext cx="38100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МЕТРОЛОГИЧЕСКИЙ ВЛАДЕЛЕЦ</a:t>
            </a:r>
          </a:p>
        </p:txBody>
      </p:sp>
      <p:sp>
        <p:nvSpPr>
          <p:cNvPr id="13" name="qdm-text-704">
            <a:extLst xmlns:a="http://schemas.openxmlformats.org/drawingml/2006/main">
              <a:ext uri="{FF2B5EF4-FFF2-40B4-BE49-F238E27FC236}">
                <a16:creationId xmlns:a16="http://schemas.microsoft.com/office/drawing/2014/main" id="{FA7A6968-1AB9-447A-B43A-A6F54ECFF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9908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модель · U · прослеживаемость</a:t>
            </a:r>
          </a:p>
        </p:txBody>
      </p:sp>
      <p:sp>
        <p:nvSpPr>
          <p:cNvPr id="14" name="qdm-shape-705">
            <a:extLst xmlns:a="http://schemas.openxmlformats.org/drawingml/2006/main">
              <a:ext uri="{FF2B5EF4-FFF2-40B4-BE49-F238E27FC236}">
                <a16:creationId xmlns:a16="http://schemas.microsoft.com/office/drawing/2014/main" id="{52A056AF-52D8-4993-8C32-99A1A6D1A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4330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15" name="qdm-text-706">
            <a:extLst xmlns:a="http://schemas.openxmlformats.org/drawingml/2006/main">
              <a:ext uri="{FF2B5EF4-FFF2-40B4-BE49-F238E27FC236}">
                <a16:creationId xmlns:a16="http://schemas.microsoft.com/office/drawing/2014/main" id="{68A8DC90-6716-4D95-9069-E9AF4B390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543300"/>
            <a:ext cx="38100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НЕЗАВИСИМАЯ ПРОВЕРКА</a:t>
            </a:r>
          </a:p>
        </p:txBody>
      </p:sp>
      <p:sp>
        <p:nvSpPr>
          <p:cNvPr id="16" name="qdm-text-707">
            <a:extLst xmlns:a="http://schemas.openxmlformats.org/drawingml/2006/main">
              <a:ext uri="{FF2B5EF4-FFF2-40B4-BE49-F238E27FC236}">
                <a16:creationId xmlns:a16="http://schemas.microsoft.com/office/drawing/2014/main" id="{C4562D6F-3588-4750-8B1E-B60AE9260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671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сравнение · воспроизводимость</a:t>
            </a:r>
          </a:p>
        </p:txBody>
      </p:sp>
      <p:sp>
        <p:nvSpPr>
          <p:cNvPr id="17" name="qdm-shape-708">
            <a:extLst xmlns:a="http://schemas.openxmlformats.org/drawingml/2006/main">
              <a:ext uri="{FF2B5EF4-FFF2-40B4-BE49-F238E27FC236}">
                <a16:creationId xmlns:a16="http://schemas.microsoft.com/office/drawing/2014/main" id="{3EF3DB36-4B60-4808-9CEE-9B52CEFAE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19600"/>
            <a:ext cx="76200" cy="647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8" name="qdm-text-709">
            <a:extLst xmlns:a="http://schemas.openxmlformats.org/drawingml/2006/main">
              <a:ext uri="{FF2B5EF4-FFF2-40B4-BE49-F238E27FC236}">
                <a16:creationId xmlns:a16="http://schemas.microsoft.com/office/drawing/2014/main" id="{8C8349DD-3357-4FF3-93A1-2F3F1941B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419600"/>
            <a:ext cx="38100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СОВЕТ РЕШЕНИЯ</a:t>
            </a:r>
          </a:p>
        </p:txBody>
      </p:sp>
      <p:sp>
        <p:nvSpPr>
          <p:cNvPr id="19" name="qdm-text-710">
            <a:extLst xmlns:a="http://schemas.openxmlformats.org/drawingml/2006/main">
              <a:ext uri="{FF2B5EF4-FFF2-40B4-BE49-F238E27FC236}">
                <a16:creationId xmlns:a16="http://schemas.microsoft.com/office/drawing/2014/main" id="{2A9C80CF-D26F-4214-ACF2-2F2509D02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743450"/>
            <a:ext cx="3905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права · риск · масштаб</a:t>
            </a:r>
          </a:p>
        </p:txBody>
      </p:sp>
      <p:sp>
        <p:nvSpPr>
          <p:cNvPr id="20" name="qdm-shape-711">
            <a:extLst xmlns:a="http://schemas.openxmlformats.org/drawingml/2006/main">
              <a:ext uri="{FF2B5EF4-FFF2-40B4-BE49-F238E27FC236}">
                <a16:creationId xmlns:a16="http://schemas.microsoft.com/office/drawing/2014/main" id="{C61FA082-9979-4709-A38E-B442EAD61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790700"/>
            <a:ext cx="1905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1" name="qdm-text-712">
            <a:extLst xmlns:a="http://schemas.openxmlformats.org/drawingml/2006/main">
              <a:ext uri="{FF2B5EF4-FFF2-40B4-BE49-F238E27FC236}">
                <a16:creationId xmlns:a16="http://schemas.microsoft.com/office/drawing/2014/main" id="{32CFD860-0C50-40A2-9144-AE43B236A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1790700"/>
            <a:ext cx="476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ПОКАЗАТЕЛИ-ВОРОТА</a:t>
            </a:r>
          </a:p>
        </p:txBody>
      </p:sp>
      <p:sp>
        <p:nvSpPr>
          <p:cNvPr id="22" name="qdm-text-713">
            <a:extLst xmlns:a="http://schemas.openxmlformats.org/drawingml/2006/main">
              <a:ext uri="{FF2B5EF4-FFF2-40B4-BE49-F238E27FC236}">
                <a16:creationId xmlns:a16="http://schemas.microsoft.com/office/drawing/2014/main" id="{7622F2E6-585D-42C3-A04C-B98A10A12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343150"/>
            <a:ext cx="49530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U относительно базовой системы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межплощадочная воспроизводимость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доля полных паспортов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охват прослеживаемости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ресурс на валидный результат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права и внешний вред — стоп-критерий</a:t>
            </a:r>
          </a:p>
        </p:txBody>
      </p:sp>
      <p:sp>
        <p:nvSpPr>
          <p:cNvPr id="23" name="qdm-shape-714">
            <a:extLst xmlns:a="http://schemas.openxmlformats.org/drawingml/2006/main">
              <a:ext uri="{FF2B5EF4-FFF2-40B4-BE49-F238E27FC236}">
                <a16:creationId xmlns:a16="http://schemas.microsoft.com/office/drawing/2014/main" id="{E6DA3D09-B422-4A3B-BD10-BA955397C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76875"/>
            <a:ext cx="93345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24" name="qdm-shape-715">
            <a:extLst xmlns:a="http://schemas.openxmlformats.org/drawingml/2006/main">
              <a:ext uri="{FF2B5EF4-FFF2-40B4-BE49-F238E27FC236}">
                <a16:creationId xmlns:a16="http://schemas.microsoft.com/office/drawing/2014/main" id="{B4E1DD2D-474C-4C38-90A1-8898E3269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76875"/>
            <a:ext cx="66675" cy="590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25" name="qdm-text-716">
            <a:extLst xmlns:a="http://schemas.openxmlformats.org/drawingml/2006/main">
              <a:ext uri="{FF2B5EF4-FFF2-40B4-BE49-F238E27FC236}">
                <a16:creationId xmlns:a16="http://schemas.microsoft.com/office/drawing/2014/main" id="{B87E9A5A-FA6B-4237-AC5F-E84141354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5553075"/>
            <a:ext cx="9048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534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ISO/IEC 17025 — рамка компетентности лабораторий; проектные решения должны быть совместимы с ней.</a:t>
            </a:r>
          </a:p>
        </p:txBody>
      </p:sp>
      <p:sp>
        <p:nvSpPr>
          <p:cNvPr id="26" name="qdm-header-mask-26">
            <a:extLst xmlns:a="http://schemas.openxmlformats.org/drawingml/2006/main">
              <a:ext uri="{FF2B5EF4-FFF2-40B4-BE49-F238E27FC236}">
                <a16:creationId xmlns:a16="http://schemas.microsoft.com/office/drawing/2014/main" id="{02CA76FC-E0E9-46CF-A6C4-028F05D6F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7" name="qdm-header-final-26">
            <a:extLst xmlns:a="http://schemas.openxmlformats.org/drawingml/2006/main">
              <a:ext uri="{FF2B5EF4-FFF2-40B4-BE49-F238E27FC236}">
                <a16:creationId xmlns:a16="http://schemas.microsoft.com/office/drawing/2014/main" id="{652866F0-1C39-49B4-ABCB-ABF08082B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26</a:t>
            </a:r>
          </a:p>
        </p:txBody>
      </p:sp>
    </p:spTree>
    <p:extLst>
      <p:ext uri="{BB962C8B-B14F-4D97-AF65-F5344CB8AC3E}">
        <p14:creationId xmlns:p14="http://schemas.microsoft.com/office/powerpoint/2010/main" val="1226490760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qdm-shape-717">
            <a:extLst xmlns:a="http://schemas.openxmlformats.org/drawingml/2006/main">
              <a:ext uri="{FF2B5EF4-FFF2-40B4-BE49-F238E27FC236}">
                <a16:creationId xmlns:a16="http://schemas.microsoft.com/office/drawing/2014/main" id="{F05EE594-14CE-4AA2-B447-7682ADCA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718">
            <a:extLst xmlns:a="http://schemas.openxmlformats.org/drawingml/2006/main">
              <a:ext uri="{FF2B5EF4-FFF2-40B4-BE49-F238E27FC236}">
                <a16:creationId xmlns:a16="http://schemas.microsoft.com/office/drawing/2014/main" id="{03D5E67E-537D-4145-AE52-6778533C6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27</a:t>
            </a:r>
          </a:p>
        </p:txBody>
      </p:sp>
      <p:sp>
        <p:nvSpPr>
          <p:cNvPr id="3" name="qdm-text-719">
            <a:extLst xmlns:a="http://schemas.openxmlformats.org/drawingml/2006/main">
              <a:ext uri="{FF2B5EF4-FFF2-40B4-BE49-F238E27FC236}">
                <a16:creationId xmlns:a16="http://schemas.microsoft.com/office/drawing/2014/main" id="{59336F24-1BA5-43F8-B963-7E299EC1B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Решение: одобрить 90-дневный контур</a:t>
            </a:r>
          </a:p>
        </p:txBody>
      </p:sp>
      <p:sp>
        <p:nvSpPr>
          <p:cNvPr id="4" name="qdm-text-720">
            <a:extLst xmlns:a="http://schemas.openxmlformats.org/drawingml/2006/main">
              <a:ext uri="{FF2B5EF4-FFF2-40B4-BE49-F238E27FC236}">
                <a16:creationId xmlns:a16="http://schemas.microsoft.com/office/drawing/2014/main" id="{0AEC3918-86A6-42C0-AD20-590A009B6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Проектирование создаёт доказуемую основу — без закупки и масштабирования до прохождения ворот</a:t>
            </a:r>
          </a:p>
        </p:txBody>
      </p:sp>
      <p:sp>
        <p:nvSpPr>
          <p:cNvPr id="5" name="qdm-shape-721">
            <a:extLst xmlns:a="http://schemas.openxmlformats.org/drawingml/2006/main">
              <a:ext uri="{FF2B5EF4-FFF2-40B4-BE49-F238E27FC236}">
                <a16:creationId xmlns:a16="http://schemas.microsoft.com/office/drawing/2014/main" id="{2C0F01CC-2296-4FEF-94EE-25F266116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722">
            <a:extLst xmlns:a="http://schemas.openxmlformats.org/drawingml/2006/main">
              <a:ext uri="{FF2B5EF4-FFF2-40B4-BE49-F238E27FC236}">
                <a16:creationId xmlns:a16="http://schemas.microsoft.com/office/drawing/2014/main" id="{B201FBC3-EC09-4244-9747-A1CCF784A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723">
            <a:extLst xmlns:a="http://schemas.openxmlformats.org/drawingml/2006/main">
              <a:ext uri="{FF2B5EF4-FFF2-40B4-BE49-F238E27FC236}">
                <a16:creationId xmlns:a16="http://schemas.microsoft.com/office/drawing/2014/main" id="{12071D80-A1EC-4CDE-9DCC-7A39E2C0C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  <p:sp>
        <p:nvSpPr>
          <p:cNvPr id="8" name="qdm-text-724">
            <a:extLst xmlns:a="http://schemas.openxmlformats.org/drawingml/2006/main">
              <a:ext uri="{FF2B5EF4-FFF2-40B4-BE49-F238E27FC236}">
                <a16:creationId xmlns:a16="http://schemas.microsoft.com/office/drawing/2014/main" id="{8CD3B6BD-5A80-452E-A02A-993AD65A0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2428875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8200" b="1" i="0">
                <a:solidFill>
                  <a:srgbClr val="C6A15B"/>
                </a:solidFill>
                <a:latin typeface="Aptos Display"/>
                <a:ea typeface="Aptos Display"/>
                <a:cs typeface="Aptos Display"/>
              </a:defRPr>
            </a:pPr>
            <a:r>
              <a:rPr sz="8200" b="1" i="0">
                <a:solidFill>
                  <a:srgbClr val="C6A15B"/>
                </a:solidFill>
                <a:latin typeface="Aptos Display"/>
                <a:ea typeface="Aptos Display"/>
                <a:cs typeface="Aptos Display"/>
              </a:rPr>
              <a:t>90</a:t>
            </a:r>
          </a:p>
        </p:txBody>
      </p:sp>
      <p:sp>
        <p:nvSpPr>
          <p:cNvPr id="9" name="qdm-text-725">
            <a:extLst xmlns:a="http://schemas.openxmlformats.org/drawingml/2006/main">
              <a:ext uri="{FF2B5EF4-FFF2-40B4-BE49-F238E27FC236}">
                <a16:creationId xmlns:a16="http://schemas.microsoft.com/office/drawing/2014/main" id="{BB16A30D-FA25-41AA-9543-7B64E8D09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57550"/>
            <a:ext cx="228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ДНЕЙ</a:t>
            </a:r>
          </a:p>
        </p:txBody>
      </p:sp>
      <p:sp>
        <p:nvSpPr>
          <p:cNvPr id="10" name="qdm-shape-726">
            <a:extLst xmlns:a="http://schemas.openxmlformats.org/drawingml/2006/main">
              <a:ext uri="{FF2B5EF4-FFF2-40B4-BE49-F238E27FC236}">
                <a16:creationId xmlns:a16="http://schemas.microsoft.com/office/drawing/2014/main" id="{D7815322-10B7-4C56-B4BB-F18C56996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790700"/>
            <a:ext cx="19050" cy="3619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1" name="qdm-text-727">
            <a:extLst xmlns:a="http://schemas.openxmlformats.org/drawingml/2006/main">
              <a:ext uri="{FF2B5EF4-FFF2-40B4-BE49-F238E27FC236}">
                <a16:creationId xmlns:a16="http://schemas.microsoft.com/office/drawing/2014/main" id="{21A3D219-D190-426D-A6E5-B166F8F72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809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2" name="qdm-text-728">
            <a:extLst xmlns:a="http://schemas.openxmlformats.org/drawingml/2006/main">
              <a:ext uri="{FF2B5EF4-FFF2-40B4-BE49-F238E27FC236}">
                <a16:creationId xmlns:a16="http://schemas.microsoft.com/office/drawing/2014/main" id="{9F1AB202-2676-4B17-A17F-EFA11A3C0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790700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ОНТОЛОГИЯ И МЕТРОЛОГИЯ</a:t>
            </a:r>
          </a:p>
        </p:txBody>
      </p:sp>
      <p:sp>
        <p:nvSpPr>
          <p:cNvPr id="13" name="qdm-text-729">
            <a:extLst xmlns:a="http://schemas.openxmlformats.org/drawingml/2006/main">
              <a:ext uri="{FF2B5EF4-FFF2-40B4-BE49-F238E27FC236}">
                <a16:creationId xmlns:a16="http://schemas.microsoft.com/office/drawing/2014/main" id="{8B15AAD9-1284-469B-B9C3-0DFF5DE68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171700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величины · единицы · модели · базовые линии</a:t>
            </a:r>
          </a:p>
        </p:txBody>
      </p:sp>
      <p:sp>
        <p:nvSpPr>
          <p:cNvPr id="14" name="qdm-text-730">
            <a:extLst xmlns:a="http://schemas.openxmlformats.org/drawingml/2006/main">
              <a:ext uri="{FF2B5EF4-FFF2-40B4-BE49-F238E27FC236}">
                <a16:creationId xmlns:a16="http://schemas.microsoft.com/office/drawing/2014/main" id="{EFDAA118-27A8-4621-A2E3-274011BCE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8765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5" name="qdm-text-731">
            <a:extLst xmlns:a="http://schemas.openxmlformats.org/drawingml/2006/main">
              <a:ext uri="{FF2B5EF4-FFF2-40B4-BE49-F238E27FC236}">
                <a16:creationId xmlns:a16="http://schemas.microsoft.com/office/drawing/2014/main" id="{A2DFFC4C-9710-40BB-BA38-3502C35DC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857500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ПРОТОКОЛЫ И ПАСПОРТА</a:t>
            </a:r>
          </a:p>
        </p:txBody>
      </p:sp>
      <p:sp>
        <p:nvSpPr>
          <p:cNvPr id="16" name="qdm-text-732">
            <a:extLst xmlns:a="http://schemas.openxmlformats.org/drawingml/2006/main">
              <a:ext uri="{FF2B5EF4-FFF2-40B4-BE49-F238E27FC236}">
                <a16:creationId xmlns:a16="http://schemas.microsoft.com/office/drawing/2014/main" id="{B96B9F11-B5D7-4326-A57C-0AB7462F4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238500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3 пилота · U · данные · E0–E4</a:t>
            </a:r>
          </a:p>
        </p:txBody>
      </p:sp>
      <p:sp>
        <p:nvSpPr>
          <p:cNvPr id="17" name="qdm-text-733">
            <a:extLst xmlns:a="http://schemas.openxmlformats.org/drawingml/2006/main">
              <a:ext uri="{FF2B5EF4-FFF2-40B4-BE49-F238E27FC236}">
                <a16:creationId xmlns:a16="http://schemas.microsoft.com/office/drawing/2014/main" id="{28E18504-F8C1-4B95-B3D2-FD8085990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9433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8" name="qdm-text-734">
            <a:extLst xmlns:a="http://schemas.openxmlformats.org/drawingml/2006/main">
              <a:ext uri="{FF2B5EF4-FFF2-40B4-BE49-F238E27FC236}">
                <a16:creationId xmlns:a16="http://schemas.microsoft.com/office/drawing/2014/main" id="{713145B7-FD94-4F14-ADFC-3341C82DE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924300"/>
            <a:ext cx="542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УПРАВЛЕНИЕ И ВОРОТА</a:t>
            </a:r>
          </a:p>
        </p:txBody>
      </p:sp>
      <p:sp>
        <p:nvSpPr>
          <p:cNvPr id="19" name="qdm-text-735">
            <a:extLst xmlns:a="http://schemas.openxmlformats.org/drawingml/2006/main">
              <a:ext uri="{FF2B5EF4-FFF2-40B4-BE49-F238E27FC236}">
                <a16:creationId xmlns:a16="http://schemas.microsoft.com/office/drawing/2014/main" id="{3A695EE7-B2CD-4EA4-AE67-8140D50F3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305300"/>
            <a:ext cx="590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роли · независимая проверка · риск · решение</a:t>
            </a:r>
          </a:p>
        </p:txBody>
      </p:sp>
      <p:sp>
        <p:nvSpPr>
          <p:cNvPr id="20" name="qdm-shape-736">
            <a:extLst xmlns:a="http://schemas.openxmlformats.org/drawingml/2006/main">
              <a:ext uri="{FF2B5EF4-FFF2-40B4-BE49-F238E27FC236}">
                <a16:creationId xmlns:a16="http://schemas.microsoft.com/office/drawing/2014/main" id="{D1EEDC6B-150B-4F75-9583-8F3431F51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5095875"/>
            <a:ext cx="70866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1" name="qdm-shape-737">
            <a:extLst xmlns:a="http://schemas.openxmlformats.org/drawingml/2006/main">
              <a:ext uri="{FF2B5EF4-FFF2-40B4-BE49-F238E27FC236}">
                <a16:creationId xmlns:a16="http://schemas.microsoft.com/office/drawing/2014/main" id="{7C9BF7B2-9836-4637-994D-23B0A3847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5095875"/>
            <a:ext cx="66675" cy="742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2" name="qdm-text-738">
            <a:extLst xmlns:a="http://schemas.openxmlformats.org/drawingml/2006/main">
              <a:ext uri="{FF2B5EF4-FFF2-40B4-BE49-F238E27FC236}">
                <a16:creationId xmlns:a16="http://schemas.microsoft.com/office/drawing/2014/main" id="{49F4A0F1-8498-4083-BA18-278478679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5172075"/>
            <a:ext cx="6800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61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Масштабировать только после: зафиксированной величины · лучшего U · прослеживаемости · E3 · приемлемой цены и риска</a:t>
            </a:r>
          </a:p>
        </p:txBody>
      </p:sp>
      <p:sp>
        <p:nvSpPr>
          <p:cNvPr id="23" name="qdm-text-739">
            <a:extLst xmlns:a="http://schemas.openxmlformats.org/drawingml/2006/main">
              <a:ext uri="{FF2B5EF4-FFF2-40B4-BE49-F238E27FC236}">
                <a16:creationId xmlns:a16="http://schemas.microsoft.com/office/drawing/2014/main" id="{D6EE5230-D44A-4909-B0C3-9C4736FB3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6000750"/>
            <a:ext cx="7086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4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BKS-CAND-KRPI-0001-M02  ·  реестр 344 остаётся неизменным</a:t>
            </a:r>
          </a:p>
        </p:txBody>
      </p:sp>
      <p:sp>
        <p:nvSpPr>
          <p:cNvPr id="24" name="qdm-header-mask-27">
            <a:extLst xmlns:a="http://schemas.openxmlformats.org/drawingml/2006/main">
              <a:ext uri="{FF2B5EF4-FFF2-40B4-BE49-F238E27FC236}">
                <a16:creationId xmlns:a16="http://schemas.microsoft.com/office/drawing/2014/main" id="{C0FF7387-0397-4996-BD01-E4B2726B6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5" name="qdm-header-final-27">
            <a:extLst xmlns:a="http://schemas.openxmlformats.org/drawingml/2006/main">
              <a:ext uri="{FF2B5EF4-FFF2-40B4-BE49-F238E27FC236}">
                <a16:creationId xmlns:a16="http://schemas.microsoft.com/office/drawing/2014/main" id="{3FB5995F-0AF9-4334-A014-C785FD476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27</a:t>
            </a:r>
          </a:p>
        </p:txBody>
      </p:sp>
    </p:spTree>
    <p:extLst>
      <p:ext uri="{BB962C8B-B14F-4D97-AF65-F5344CB8AC3E}">
        <p14:creationId xmlns:p14="http://schemas.microsoft.com/office/powerpoint/2010/main" val="7768356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qdm-shape-37">
            <a:extLst xmlns:a="http://schemas.openxmlformats.org/drawingml/2006/main">
              <a:ext uri="{FF2B5EF4-FFF2-40B4-BE49-F238E27FC236}">
                <a16:creationId xmlns:a16="http://schemas.microsoft.com/office/drawing/2014/main" id="{519FF14C-3C6B-40FD-817C-55CC092B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38">
            <a:extLst xmlns:a="http://schemas.openxmlformats.org/drawingml/2006/main">
              <a:ext uri="{FF2B5EF4-FFF2-40B4-BE49-F238E27FC236}">
                <a16:creationId xmlns:a16="http://schemas.microsoft.com/office/drawing/2014/main" id="{C2BF0B96-E5D9-4147-A528-22A804D18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03</a:t>
            </a:r>
          </a:p>
        </p:txBody>
      </p:sp>
      <p:sp>
        <p:nvSpPr>
          <p:cNvPr id="3" name="qdm-text-39">
            <a:extLst xmlns:a="http://schemas.openxmlformats.org/drawingml/2006/main">
              <a:ext uri="{FF2B5EF4-FFF2-40B4-BE49-F238E27FC236}">
                <a16:creationId xmlns:a16="http://schemas.microsoft.com/office/drawing/2014/main" id="{03085D23-2541-4A29-9886-F2D9D4B54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Три плотности требуют трёх знаменателей</a:t>
            </a:r>
          </a:p>
        </p:txBody>
      </p:sp>
      <p:sp>
        <p:nvSpPr>
          <p:cNvPr id="4" name="qdm-text-40">
            <a:extLst xmlns:a="http://schemas.openxmlformats.org/drawingml/2006/main">
              <a:ext uri="{FF2B5EF4-FFF2-40B4-BE49-F238E27FC236}">
                <a16:creationId xmlns:a16="http://schemas.microsoft.com/office/drawing/2014/main" id="{3A9CFBB4-F421-4943-8C46-CC7D29A74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Одно слово не делает разные величины взаимозаменяемыми</a:t>
            </a:r>
          </a:p>
        </p:txBody>
      </p:sp>
      <p:sp>
        <p:nvSpPr>
          <p:cNvPr id="5" name="qdm-shape-41">
            <a:extLst xmlns:a="http://schemas.openxmlformats.org/drawingml/2006/main">
              <a:ext uri="{FF2B5EF4-FFF2-40B4-BE49-F238E27FC236}">
                <a16:creationId xmlns:a16="http://schemas.microsoft.com/office/drawing/2014/main" id="{D6AFEC28-B7AC-43DC-B0BF-44A366B05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42">
            <a:extLst xmlns:a="http://schemas.openxmlformats.org/drawingml/2006/main">
              <a:ext uri="{FF2B5EF4-FFF2-40B4-BE49-F238E27FC236}">
                <a16:creationId xmlns:a16="http://schemas.microsoft.com/office/drawing/2014/main" id="{FA53B869-87D5-4795-99AB-A56FCBE04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43">
            <a:extLst xmlns:a="http://schemas.openxmlformats.org/drawingml/2006/main">
              <a:ext uri="{FF2B5EF4-FFF2-40B4-BE49-F238E27FC236}">
                <a16:creationId xmlns:a16="http://schemas.microsoft.com/office/drawing/2014/main" id="{160C3CCC-1A35-4717-B5EA-E708F2DDF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8" name="qdm-text-44">
            <a:extLst xmlns:a="http://schemas.openxmlformats.org/drawingml/2006/main">
              <a:ext uri="{FF2B5EF4-FFF2-40B4-BE49-F238E27FC236}">
                <a16:creationId xmlns:a16="http://schemas.microsoft.com/office/drawing/2014/main" id="{789C0742-95BF-45EC-8E84-577C6C285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669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qdm-text-45">
            <a:extLst xmlns:a="http://schemas.openxmlformats.org/drawingml/2006/main">
              <a:ext uri="{FF2B5EF4-FFF2-40B4-BE49-F238E27FC236}">
                <a16:creationId xmlns:a16="http://schemas.microsoft.com/office/drawing/2014/main" id="{1B787EED-8466-4F3B-9A7C-50E1757B4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2860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4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МАТЕРИЯ</a:t>
            </a:r>
          </a:p>
        </p:txBody>
      </p:sp>
      <p:sp>
        <p:nvSpPr>
          <p:cNvPr id="10" name="qdm-text-46">
            <a:extLst xmlns:a="http://schemas.openxmlformats.org/drawingml/2006/main">
              <a:ext uri="{FF2B5EF4-FFF2-40B4-BE49-F238E27FC236}">
                <a16:creationId xmlns:a16="http://schemas.microsoft.com/office/drawing/2014/main" id="{5C76A33E-0F0C-4FC3-8332-68F8148B0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718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8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28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ρ = m / V</a:t>
            </a:r>
          </a:p>
        </p:txBody>
      </p:sp>
      <p:sp>
        <p:nvSpPr>
          <p:cNvPr id="11" name="qdm-text-47">
            <a:extLst xmlns:a="http://schemas.openxmlformats.org/drawingml/2006/main">
              <a:ext uri="{FF2B5EF4-FFF2-40B4-BE49-F238E27FC236}">
                <a16:creationId xmlns:a16="http://schemas.microsoft.com/office/drawing/2014/main" id="{6286FE7A-ADEC-4C94-B38C-58E034CD3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8142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кг/м³</a:t>
            </a:r>
          </a:p>
        </p:txBody>
      </p:sp>
      <p:sp>
        <p:nvSpPr>
          <p:cNvPr id="12" name="qdm-shape-48">
            <a:extLst xmlns:a="http://schemas.openxmlformats.org/drawingml/2006/main">
              <a:ext uri="{FF2B5EF4-FFF2-40B4-BE49-F238E27FC236}">
                <a16:creationId xmlns:a16="http://schemas.microsoft.com/office/drawing/2014/main" id="{02D2FD2B-7695-4A94-8D1F-CE49ADF92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05300"/>
            <a:ext cx="2381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3" name="qdm-text-49">
            <a:extLst xmlns:a="http://schemas.openxmlformats.org/drawingml/2006/main">
              <a:ext uri="{FF2B5EF4-FFF2-40B4-BE49-F238E27FC236}">
                <a16:creationId xmlns:a16="http://schemas.microsoft.com/office/drawing/2014/main" id="{10A3CAD3-38AB-476B-A175-8446759AF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14850"/>
            <a:ext cx="30003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Физическая величина SI</a:t>
            </a:r>
          </a:p>
        </p:txBody>
      </p:sp>
      <p:sp>
        <p:nvSpPr>
          <p:cNvPr id="14" name="qdm-shape-50">
            <a:extLst xmlns:a="http://schemas.openxmlformats.org/drawingml/2006/main">
              <a:ext uri="{FF2B5EF4-FFF2-40B4-BE49-F238E27FC236}">
                <a16:creationId xmlns:a16="http://schemas.microsoft.com/office/drawing/2014/main" id="{41B8514C-75F9-4C65-84A3-5FF2C507F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924050"/>
            <a:ext cx="19050" cy="335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qdm-text-51">
            <a:extLst xmlns:a="http://schemas.openxmlformats.org/drawingml/2006/main">
              <a:ext uri="{FF2B5EF4-FFF2-40B4-BE49-F238E27FC236}">
                <a16:creationId xmlns:a16="http://schemas.microsoft.com/office/drawing/2014/main" id="{A26748E9-D49E-4220-99EC-B94E12CC4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8669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6" name="qdm-text-52">
            <a:extLst xmlns:a="http://schemas.openxmlformats.org/drawingml/2006/main">
              <a:ext uri="{FF2B5EF4-FFF2-40B4-BE49-F238E27FC236}">
                <a16:creationId xmlns:a16="http://schemas.microsoft.com/office/drawing/2014/main" id="{620B44AA-C14E-46A3-9003-D08200622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2860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4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ЭНЕРГИЯ</a:t>
            </a:r>
          </a:p>
        </p:txBody>
      </p:sp>
      <p:sp>
        <p:nvSpPr>
          <p:cNvPr id="17" name="qdm-text-53">
            <a:extLst xmlns:a="http://schemas.openxmlformats.org/drawingml/2006/main">
              <a:ext uri="{FF2B5EF4-FFF2-40B4-BE49-F238E27FC236}">
                <a16:creationId xmlns:a16="http://schemas.microsoft.com/office/drawing/2014/main" id="{A8F15CE4-FD94-40DC-B94F-D001054E2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9718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8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28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u = E / V</a:t>
            </a:r>
          </a:p>
        </p:txBody>
      </p:sp>
      <p:sp>
        <p:nvSpPr>
          <p:cNvPr id="18" name="qdm-text-54">
            <a:extLst xmlns:a="http://schemas.openxmlformats.org/drawingml/2006/main">
              <a:ext uri="{FF2B5EF4-FFF2-40B4-BE49-F238E27FC236}">
                <a16:creationId xmlns:a16="http://schemas.microsoft.com/office/drawing/2014/main" id="{0DF87946-E45E-4864-B108-F13FFB17F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78142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Дж/м³</a:t>
            </a:r>
          </a:p>
        </p:txBody>
      </p:sp>
      <p:sp>
        <p:nvSpPr>
          <p:cNvPr id="19" name="qdm-shape-55">
            <a:extLst xmlns:a="http://schemas.openxmlformats.org/drawingml/2006/main">
              <a:ext uri="{FF2B5EF4-FFF2-40B4-BE49-F238E27FC236}">
                <a16:creationId xmlns:a16="http://schemas.microsoft.com/office/drawing/2014/main" id="{99E5AF2B-E8E0-4C4F-A877-A2D9D1D5C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305300"/>
            <a:ext cx="2381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0" name="qdm-text-56">
            <a:extLst xmlns:a="http://schemas.openxmlformats.org/drawingml/2006/main">
              <a:ext uri="{FF2B5EF4-FFF2-40B4-BE49-F238E27FC236}">
                <a16:creationId xmlns:a16="http://schemas.microsoft.com/office/drawing/2014/main" id="{0DBEDF75-9B5C-46AE-900E-87B86005E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14850"/>
            <a:ext cx="30003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Физическая величина</a:t>
            </a:r>
          </a:p>
        </p:txBody>
      </p:sp>
      <p:sp>
        <p:nvSpPr>
          <p:cNvPr id="21" name="qdm-shape-57">
            <a:extLst xmlns:a="http://schemas.openxmlformats.org/drawingml/2006/main">
              <a:ext uri="{FF2B5EF4-FFF2-40B4-BE49-F238E27FC236}">
                <a16:creationId xmlns:a16="http://schemas.microsoft.com/office/drawing/2014/main" id="{10A4190A-A0B7-47EB-9EBD-91AF57D8F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924050"/>
            <a:ext cx="19050" cy="3352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22" name="qdm-text-58">
            <a:extLst xmlns:a="http://schemas.openxmlformats.org/drawingml/2006/main">
              <a:ext uri="{FF2B5EF4-FFF2-40B4-BE49-F238E27FC236}">
                <a16:creationId xmlns:a16="http://schemas.microsoft.com/office/drawing/2014/main" id="{664C566F-90FE-43D4-8FEE-ADEACE274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8669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3" name="qdm-text-59">
            <a:extLst xmlns:a="http://schemas.openxmlformats.org/drawingml/2006/main">
              <a:ext uri="{FF2B5EF4-FFF2-40B4-BE49-F238E27FC236}">
                <a16:creationId xmlns:a16="http://schemas.microsoft.com/office/drawing/2014/main" id="{1BF6CBB7-4ACE-4EF9-808E-8E95C6657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860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4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ИНФОРМАЦИЯ</a:t>
            </a:r>
          </a:p>
        </p:txBody>
      </p:sp>
      <p:sp>
        <p:nvSpPr>
          <p:cNvPr id="24" name="qdm-text-60">
            <a:extLst xmlns:a="http://schemas.openxmlformats.org/drawingml/2006/main">
              <a:ext uri="{FF2B5EF4-FFF2-40B4-BE49-F238E27FC236}">
                <a16:creationId xmlns:a16="http://schemas.microsoft.com/office/drawing/2014/main" id="{8F47206D-8BB8-416E-9196-72213FCD6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9718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D = валидные данные / область</a:t>
            </a:r>
          </a:p>
        </p:txBody>
      </p:sp>
      <p:sp>
        <p:nvSpPr>
          <p:cNvPr id="25" name="qdm-text-61">
            <a:extLst xmlns:a="http://schemas.openxmlformats.org/drawingml/2006/main">
              <a:ext uri="{FF2B5EF4-FFF2-40B4-BE49-F238E27FC236}">
                <a16:creationId xmlns:a16="http://schemas.microsoft.com/office/drawing/2014/main" id="{C8D09DDF-2F0A-46E8-AB1E-EDBB70338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781425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явный знаменатель</a:t>
            </a:r>
          </a:p>
        </p:txBody>
      </p:sp>
      <p:sp>
        <p:nvSpPr>
          <p:cNvPr id="26" name="qdm-shape-62">
            <a:extLst xmlns:a="http://schemas.openxmlformats.org/drawingml/2006/main">
              <a:ext uri="{FF2B5EF4-FFF2-40B4-BE49-F238E27FC236}">
                <a16:creationId xmlns:a16="http://schemas.microsoft.com/office/drawing/2014/main" id="{C2C01C0F-9AD3-4050-84E9-C1F5ECB6D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305300"/>
            <a:ext cx="2381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7" name="qdm-text-63">
            <a:extLst xmlns:a="http://schemas.openxmlformats.org/drawingml/2006/main">
              <a:ext uri="{FF2B5EF4-FFF2-40B4-BE49-F238E27FC236}">
                <a16:creationId xmlns:a16="http://schemas.microsoft.com/office/drawing/2014/main" id="{2B2B8383-9832-43F8-B7FE-7B76281FB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514850"/>
            <a:ext cx="30003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Проектная метрика</a:t>
            </a:r>
          </a:p>
        </p:txBody>
      </p:sp>
      <p:sp>
        <p:nvSpPr>
          <p:cNvPr id="28" name="qdm-shape-64">
            <a:extLst xmlns:a="http://schemas.openxmlformats.org/drawingml/2006/main">
              <a:ext uri="{FF2B5EF4-FFF2-40B4-BE49-F238E27FC236}">
                <a16:creationId xmlns:a16="http://schemas.microsoft.com/office/drawing/2014/main" id="{EDB053D4-F597-4A45-8A52-2AF8C125F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86400"/>
            <a:ext cx="97917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9" name="qdm-shape-65">
            <a:extLst xmlns:a="http://schemas.openxmlformats.org/drawingml/2006/main">
              <a:ext uri="{FF2B5EF4-FFF2-40B4-BE49-F238E27FC236}">
                <a16:creationId xmlns:a16="http://schemas.microsoft.com/office/drawing/2014/main" id="{5DE79F7A-3E9F-40D4-9F55-03C09EF8D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48640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30" name="qdm-text-66">
            <a:extLst xmlns:a="http://schemas.openxmlformats.org/drawingml/2006/main">
              <a:ext uri="{FF2B5EF4-FFF2-40B4-BE49-F238E27FC236}">
                <a16:creationId xmlns:a16="http://schemas.microsoft.com/office/drawing/2014/main" id="{7A291459-A1BD-43B0-BF67-D752C891B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562600"/>
            <a:ext cx="9505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05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Правило: сначала называем числитель, знаменатель, единицу и область применимости — только затем сравниваем.</a:t>
            </a:r>
          </a:p>
        </p:txBody>
      </p:sp>
      <p:sp>
        <p:nvSpPr>
          <p:cNvPr id="31" name="qdm-header-mask-3">
            <a:extLst xmlns:a="http://schemas.openxmlformats.org/drawingml/2006/main">
              <a:ext uri="{FF2B5EF4-FFF2-40B4-BE49-F238E27FC236}">
                <a16:creationId xmlns:a16="http://schemas.microsoft.com/office/drawing/2014/main" id="{5F5F0A3B-41F2-43A0-AA9B-D63A74E11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32" name="qdm-header-final-3">
            <a:extLst xmlns:a="http://schemas.openxmlformats.org/drawingml/2006/main">
              <a:ext uri="{FF2B5EF4-FFF2-40B4-BE49-F238E27FC236}">
                <a16:creationId xmlns:a16="http://schemas.microsoft.com/office/drawing/2014/main" id="{6872BB3F-3D52-4A27-997C-2339F9B53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03</a:t>
            </a:r>
          </a:p>
        </p:txBody>
      </p:sp>
    </p:spTree>
    <p:extLst>
      <p:ext uri="{BB962C8B-B14F-4D97-AF65-F5344CB8AC3E}">
        <p14:creationId xmlns:p14="http://schemas.microsoft.com/office/powerpoint/2010/main" val="107543920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qdm-shape-67">
            <a:extLst xmlns:a="http://schemas.openxmlformats.org/drawingml/2006/main">
              <a:ext uri="{FF2B5EF4-FFF2-40B4-BE49-F238E27FC236}">
                <a16:creationId xmlns:a16="http://schemas.microsoft.com/office/drawing/2014/main" id="{D2FF550A-7305-4623-B7D9-803C062E4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68">
            <a:extLst xmlns:a="http://schemas.openxmlformats.org/drawingml/2006/main">
              <a:ext uri="{FF2B5EF4-FFF2-40B4-BE49-F238E27FC236}">
                <a16:creationId xmlns:a16="http://schemas.microsoft.com/office/drawing/2014/main" id="{BF6A774A-F67C-4E2A-B7F3-96A639D13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04</a:t>
            </a:r>
          </a:p>
        </p:txBody>
      </p:sp>
      <p:sp>
        <p:nvSpPr>
          <p:cNvPr id="3" name="qdm-text-69">
            <a:extLst xmlns:a="http://schemas.openxmlformats.org/drawingml/2006/main">
              <a:ext uri="{FF2B5EF4-FFF2-40B4-BE49-F238E27FC236}">
                <a16:creationId xmlns:a16="http://schemas.microsoft.com/office/drawing/2014/main" id="{2F614044-335B-4C25-B2A2-DFCE52896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2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Плотность массы — отношение с полной моделью</a:t>
            </a:r>
          </a:p>
        </p:txBody>
      </p:sp>
      <p:sp>
        <p:nvSpPr>
          <p:cNvPr id="4" name="qdm-text-70">
            <a:extLst xmlns:a="http://schemas.openxmlformats.org/drawingml/2006/main">
              <a:ext uri="{FF2B5EF4-FFF2-40B4-BE49-F238E27FC236}">
                <a16:creationId xmlns:a16="http://schemas.microsoft.com/office/drawing/2014/main" id="{BD940140-5C28-4B13-AD3B-92EA6B2B3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Даже простая формула требует метода, условий и бюджета неопределённости</a:t>
            </a:r>
          </a:p>
        </p:txBody>
      </p:sp>
      <p:sp>
        <p:nvSpPr>
          <p:cNvPr id="5" name="qdm-shape-71">
            <a:extLst xmlns:a="http://schemas.openxmlformats.org/drawingml/2006/main">
              <a:ext uri="{FF2B5EF4-FFF2-40B4-BE49-F238E27FC236}">
                <a16:creationId xmlns:a16="http://schemas.microsoft.com/office/drawing/2014/main" id="{D36ACA42-9433-430C-BDAB-639ED98A9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72">
            <a:extLst xmlns:a="http://schemas.openxmlformats.org/drawingml/2006/main">
              <a:ext uri="{FF2B5EF4-FFF2-40B4-BE49-F238E27FC236}">
                <a16:creationId xmlns:a16="http://schemas.microsoft.com/office/drawing/2014/main" id="{7B820766-FEF0-49BE-A145-E07ECC1DC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73">
            <a:extLst xmlns:a="http://schemas.openxmlformats.org/drawingml/2006/main">
              <a:ext uri="{FF2B5EF4-FFF2-40B4-BE49-F238E27FC236}">
                <a16:creationId xmlns:a16="http://schemas.microsoft.com/office/drawing/2014/main" id="{33AE584D-5DC0-4BF3-99BA-D8660D857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8" name="qdm-shape-74">
            <a:extLst xmlns:a="http://schemas.openxmlformats.org/drawingml/2006/main">
              <a:ext uri="{FF2B5EF4-FFF2-40B4-BE49-F238E27FC236}">
                <a16:creationId xmlns:a16="http://schemas.microsoft.com/office/drawing/2014/main" id="{84551FA2-4411-4361-8B50-551AC13E4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5737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9" name="qdm-text-75">
            <a:extLst xmlns:a="http://schemas.openxmlformats.org/drawingml/2006/main">
              <a:ext uri="{FF2B5EF4-FFF2-40B4-BE49-F238E27FC236}">
                <a16:creationId xmlns:a16="http://schemas.microsoft.com/office/drawing/2014/main" id="{32121CD6-D00F-45A4-BDF6-F576507EF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526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МЕТРОЛОГИЯ SI</a:t>
            </a:r>
          </a:p>
        </p:txBody>
      </p:sp>
      <p:sp>
        <p:nvSpPr>
          <p:cNvPr id="10" name="qdm-text-76">
            <a:extLst xmlns:a="http://schemas.openxmlformats.org/drawingml/2006/main">
              <a:ext uri="{FF2B5EF4-FFF2-40B4-BE49-F238E27FC236}">
                <a16:creationId xmlns:a16="http://schemas.microsoft.com/office/drawing/2014/main" id="{0D4F83C7-3A21-46B2-A7A5-84238ADF0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09800"/>
            <a:ext cx="3714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4200" b="1" i="0">
                <a:solidFill>
                  <a:srgbClr val="2E74B5"/>
                </a:solidFill>
                <a:latin typeface="Aptos Display"/>
                <a:ea typeface="Aptos Display"/>
                <a:cs typeface="Aptos Display"/>
              </a:defRPr>
            </a:pPr>
            <a:r>
              <a:rPr sz="4200" b="1" i="0">
                <a:solidFill>
                  <a:srgbClr val="2E74B5"/>
                </a:solidFill>
                <a:latin typeface="Aptos Display"/>
                <a:ea typeface="Aptos Display"/>
                <a:cs typeface="Aptos Display"/>
              </a:rPr>
              <a:t>ρ = m / V</a:t>
            </a:r>
          </a:p>
        </p:txBody>
      </p:sp>
      <p:sp>
        <p:nvSpPr>
          <p:cNvPr id="11" name="qdm-text-77">
            <a:extLst xmlns:a="http://schemas.openxmlformats.org/drawingml/2006/main">
              <a:ext uri="{FF2B5EF4-FFF2-40B4-BE49-F238E27FC236}">
                <a16:creationId xmlns:a16="http://schemas.microsoft.com/office/drawing/2014/main" id="{0240074D-5514-4646-B599-06054796C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19450"/>
            <a:ext cx="3429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4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[ρ] = M L⁻³</a:t>
            </a:r>
          </a:p>
        </p:txBody>
      </p:sp>
      <p:sp>
        <p:nvSpPr>
          <p:cNvPr id="12" name="qdm-text-78">
            <a:extLst xmlns:a="http://schemas.openxmlformats.org/drawingml/2006/main">
              <a:ext uri="{FF2B5EF4-FFF2-40B4-BE49-F238E27FC236}">
                <a16:creationId xmlns:a16="http://schemas.microsoft.com/office/drawing/2014/main" id="{1E59F404-E3E8-4C55-A483-F4C9BF61C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9095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единица SI: кг/м³</a:t>
            </a:r>
          </a:p>
        </p:txBody>
      </p:sp>
      <p:sp>
        <p:nvSpPr>
          <p:cNvPr id="13" name="qdm-shape-79">
            <a:extLst xmlns:a="http://schemas.openxmlformats.org/drawingml/2006/main">
              <a:ext uri="{FF2B5EF4-FFF2-40B4-BE49-F238E27FC236}">
                <a16:creationId xmlns:a16="http://schemas.microsoft.com/office/drawing/2014/main" id="{B3BCAFE7-ECD8-4A19-BB26-E7BFD7904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1933575"/>
            <a:ext cx="190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4" name="qdm-text-80">
            <a:extLst xmlns:a="http://schemas.openxmlformats.org/drawingml/2006/main">
              <a:ext uri="{FF2B5EF4-FFF2-40B4-BE49-F238E27FC236}">
                <a16:creationId xmlns:a16="http://schemas.microsoft.com/office/drawing/2014/main" id="{407DFB92-7BB6-4922-97C5-4D1034EA9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038350"/>
            <a:ext cx="542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Если m и V независимы</a:t>
            </a:r>
          </a:p>
        </p:txBody>
      </p:sp>
      <p:sp>
        <p:nvSpPr>
          <p:cNvPr id="15" name="qdm-shape-81">
            <a:extLst xmlns:a="http://schemas.openxmlformats.org/drawingml/2006/main">
              <a:ext uri="{FF2B5EF4-FFF2-40B4-BE49-F238E27FC236}">
                <a16:creationId xmlns:a16="http://schemas.microsoft.com/office/drawing/2014/main" id="{4B9205B2-97C1-413C-8A8D-F1ED38071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571750"/>
            <a:ext cx="5810250" cy="781050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16" name="qdm-shape-82">
            <a:extLst xmlns:a="http://schemas.openxmlformats.org/drawingml/2006/main">
              <a:ext uri="{FF2B5EF4-FFF2-40B4-BE49-F238E27FC236}">
                <a16:creationId xmlns:a16="http://schemas.microsoft.com/office/drawing/2014/main" id="{378CA4F4-827E-4253-819E-D2A457E61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571750"/>
            <a:ext cx="66675" cy="781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7" name="qdm-text-83">
            <a:extLst xmlns:a="http://schemas.openxmlformats.org/drawingml/2006/main">
              <a:ext uri="{FF2B5EF4-FFF2-40B4-BE49-F238E27FC236}">
                <a16:creationId xmlns:a16="http://schemas.microsoft.com/office/drawing/2014/main" id="{0742507D-493E-45F1-8D29-65B37E404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647950"/>
            <a:ext cx="552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6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26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uᵣ(ρ) ≈ √[(u(m)/m)² + (u(V)/V)²]</a:t>
            </a:r>
          </a:p>
        </p:txBody>
      </p:sp>
      <p:sp>
        <p:nvSpPr>
          <p:cNvPr id="18" name="qdm-text-84">
            <a:extLst xmlns:a="http://schemas.openxmlformats.org/drawingml/2006/main">
              <a:ext uri="{FF2B5EF4-FFF2-40B4-BE49-F238E27FC236}">
                <a16:creationId xmlns:a16="http://schemas.microsoft.com/office/drawing/2014/main" id="{0AF87150-DD64-45ED-8153-3BA74F4EC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619500"/>
            <a:ext cx="54292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Для связанных входов добавляется ковариация. Температура, влажность, геометрия образца и алгоритм обработки входят в условия модели.</a:t>
            </a:r>
          </a:p>
        </p:txBody>
      </p:sp>
      <p:sp>
        <p:nvSpPr>
          <p:cNvPr id="19" name="qdm-shape-85">
            <a:extLst xmlns:a="http://schemas.openxmlformats.org/drawingml/2006/main">
              <a:ext uri="{FF2B5EF4-FFF2-40B4-BE49-F238E27FC236}">
                <a16:creationId xmlns:a16="http://schemas.microsoft.com/office/drawing/2014/main" id="{99D06016-687F-4DD8-8369-DA7A932A6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467350"/>
            <a:ext cx="93726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0" name="qdm-shape-86">
            <a:extLst xmlns:a="http://schemas.openxmlformats.org/drawingml/2006/main">
              <a:ext uri="{FF2B5EF4-FFF2-40B4-BE49-F238E27FC236}">
                <a16:creationId xmlns:a16="http://schemas.microsoft.com/office/drawing/2014/main" id="{DDDA4B49-0D35-4757-9D3A-905080A11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46735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1" name="qdm-text-87">
            <a:extLst xmlns:a="http://schemas.openxmlformats.org/drawingml/2006/main">
              <a:ext uri="{FF2B5EF4-FFF2-40B4-BE49-F238E27FC236}">
                <a16:creationId xmlns:a16="http://schemas.microsoft.com/office/drawing/2014/main" id="{EE3F4649-4C6C-49F9-A693-382C01A0F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543550"/>
            <a:ext cx="9086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28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Сравнимы только результаты с согласованными определениями и условиями.</a:t>
            </a:r>
          </a:p>
        </p:txBody>
      </p:sp>
      <p:sp>
        <p:nvSpPr>
          <p:cNvPr id="22" name="qdm-header-mask-4">
            <a:extLst xmlns:a="http://schemas.openxmlformats.org/drawingml/2006/main">
              <a:ext uri="{FF2B5EF4-FFF2-40B4-BE49-F238E27FC236}">
                <a16:creationId xmlns:a16="http://schemas.microsoft.com/office/drawing/2014/main" id="{E7A23D66-9703-439D-8AB5-6C343D189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3" name="qdm-header-final-4">
            <a:extLst xmlns:a="http://schemas.openxmlformats.org/drawingml/2006/main">
              <a:ext uri="{FF2B5EF4-FFF2-40B4-BE49-F238E27FC236}">
                <a16:creationId xmlns:a16="http://schemas.microsoft.com/office/drawing/2014/main" id="{5516F49F-32DC-4E55-A1D9-59DA0E15D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04</a:t>
            </a:r>
          </a:p>
        </p:txBody>
      </p:sp>
    </p:spTree>
    <p:extLst>
      <p:ext uri="{BB962C8B-B14F-4D97-AF65-F5344CB8AC3E}">
        <p14:creationId xmlns:p14="http://schemas.microsoft.com/office/powerpoint/2010/main" val="138866228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qdm-shape-88">
            <a:extLst xmlns:a="http://schemas.openxmlformats.org/drawingml/2006/main">
              <a:ext uri="{FF2B5EF4-FFF2-40B4-BE49-F238E27FC236}">
                <a16:creationId xmlns:a16="http://schemas.microsoft.com/office/drawing/2014/main" id="{602B1FF1-AA7F-4AD7-8228-1691F4EE6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89">
            <a:extLst xmlns:a="http://schemas.openxmlformats.org/drawingml/2006/main">
              <a:ext uri="{FF2B5EF4-FFF2-40B4-BE49-F238E27FC236}">
                <a16:creationId xmlns:a16="http://schemas.microsoft.com/office/drawing/2014/main" id="{3E030A66-F1B5-4570-A288-4ED1B9F32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05</a:t>
            </a:r>
          </a:p>
        </p:txBody>
      </p:sp>
      <p:sp>
        <p:nvSpPr>
          <p:cNvPr id="3" name="qdm-text-90">
            <a:extLst xmlns:a="http://schemas.openxmlformats.org/drawingml/2006/main">
              <a:ext uri="{FF2B5EF4-FFF2-40B4-BE49-F238E27FC236}">
                <a16:creationId xmlns:a16="http://schemas.microsoft.com/office/drawing/2014/main" id="{8D5DDA92-8925-4580-B492-07B591276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Энергию нормируют по объёму или по массе</a:t>
            </a:r>
          </a:p>
        </p:txBody>
      </p:sp>
      <p:sp>
        <p:nvSpPr>
          <p:cNvPr id="4" name="qdm-text-91">
            <a:extLst xmlns:a="http://schemas.openxmlformats.org/drawingml/2006/main">
              <a:ext uri="{FF2B5EF4-FFF2-40B4-BE49-F238E27FC236}">
                <a16:creationId xmlns:a16="http://schemas.microsoft.com/office/drawing/2014/main" id="{0CCD0980-2DC7-462A-A573-B9B31231C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Два показателя отвечают на разные вопросы и не должны сливаться в один рейтинг</a:t>
            </a:r>
          </a:p>
        </p:txBody>
      </p:sp>
      <p:sp>
        <p:nvSpPr>
          <p:cNvPr id="5" name="qdm-shape-92">
            <a:extLst xmlns:a="http://schemas.openxmlformats.org/drawingml/2006/main">
              <a:ext uri="{FF2B5EF4-FFF2-40B4-BE49-F238E27FC236}">
                <a16:creationId xmlns:a16="http://schemas.microsoft.com/office/drawing/2014/main" id="{3DBCFD12-B534-4D3A-81E7-B1908BB62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93">
            <a:extLst xmlns:a="http://schemas.openxmlformats.org/drawingml/2006/main">
              <a:ext uri="{FF2B5EF4-FFF2-40B4-BE49-F238E27FC236}">
                <a16:creationId xmlns:a16="http://schemas.microsoft.com/office/drawing/2014/main" id="{A0212BCE-9DAC-42D1-AB49-2920C20AB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94">
            <a:extLst xmlns:a="http://schemas.openxmlformats.org/drawingml/2006/main">
              <a:ext uri="{FF2B5EF4-FFF2-40B4-BE49-F238E27FC236}">
                <a16:creationId xmlns:a16="http://schemas.microsoft.com/office/drawing/2014/main" id="{FFEC90D4-8A06-475C-B1C0-D0AC05179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8" name="qdm-shape-95">
            <a:extLst xmlns:a="http://schemas.openxmlformats.org/drawingml/2006/main">
              <a:ext uri="{FF2B5EF4-FFF2-40B4-BE49-F238E27FC236}">
                <a16:creationId xmlns:a16="http://schemas.microsoft.com/office/drawing/2014/main" id="{80F96DD4-96F4-458D-8794-0F6115525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952750"/>
            <a:ext cx="99822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9" name="qdm-text-96">
            <a:extLst xmlns:a="http://schemas.openxmlformats.org/drawingml/2006/main">
              <a:ext uri="{FF2B5EF4-FFF2-40B4-BE49-F238E27FC236}">
                <a16:creationId xmlns:a16="http://schemas.microsoft.com/office/drawing/2014/main" id="{248EB991-AA09-479D-9CD5-A9280CF6F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717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</a:t>
            </a:r>
          </a:p>
        </p:txBody>
      </p:sp>
      <p:sp>
        <p:nvSpPr>
          <p:cNvPr id="10" name="qdm-text-97">
            <a:extLst xmlns:a="http://schemas.openxmlformats.org/drawingml/2006/main">
              <a:ext uri="{FF2B5EF4-FFF2-40B4-BE49-F238E27FC236}">
                <a16:creationId xmlns:a16="http://schemas.microsoft.com/office/drawing/2014/main" id="{07DC79BD-FD14-4C1D-9827-56A567DBB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5717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V</a:t>
            </a:r>
          </a:p>
        </p:txBody>
      </p:sp>
      <p:sp>
        <p:nvSpPr>
          <p:cNvPr id="11" name="qdm-text-98">
            <a:extLst xmlns:a="http://schemas.openxmlformats.org/drawingml/2006/main">
              <a:ext uri="{FF2B5EF4-FFF2-40B4-BE49-F238E27FC236}">
                <a16:creationId xmlns:a16="http://schemas.microsoft.com/office/drawing/2014/main" id="{0226F952-CBA3-4E17-ABE9-661FC83EC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57175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</a:t>
            </a:r>
          </a:p>
        </p:txBody>
      </p:sp>
      <p:sp>
        <p:nvSpPr>
          <p:cNvPr id="12" name="qdm-text-99">
            <a:extLst xmlns:a="http://schemas.openxmlformats.org/drawingml/2006/main">
              <a:ext uri="{FF2B5EF4-FFF2-40B4-BE49-F238E27FC236}">
                <a16:creationId xmlns:a16="http://schemas.microsoft.com/office/drawing/2014/main" id="{EA3BD838-67F9-4A83-B992-1ABBF1B0E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0002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30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u = E / V</a:t>
            </a:r>
          </a:p>
        </p:txBody>
      </p:sp>
      <p:sp>
        <p:nvSpPr>
          <p:cNvPr id="13" name="qdm-text-100">
            <a:extLst xmlns:a="http://schemas.openxmlformats.org/drawingml/2006/main">
              <a:ext uri="{FF2B5EF4-FFF2-40B4-BE49-F238E27FC236}">
                <a16:creationId xmlns:a16="http://schemas.microsoft.com/office/drawing/2014/main" id="{E347178E-601B-4B1B-84D7-D7073CB44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476625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69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Дж/м³</a:t>
            </a:r>
          </a:p>
        </p:txBody>
      </p:sp>
      <p:sp>
        <p:nvSpPr>
          <p:cNvPr id="14" name="qdm-text-101">
            <a:extLst xmlns:a="http://schemas.openxmlformats.org/drawingml/2006/main">
              <a:ext uri="{FF2B5EF4-FFF2-40B4-BE49-F238E27FC236}">
                <a16:creationId xmlns:a16="http://schemas.microsoft.com/office/drawing/2014/main" id="{2AF7A1F9-3165-4D0D-9DC1-0013C1AF2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000500"/>
            <a:ext cx="323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объёмная энергетическая плотность</a:t>
            </a:r>
          </a:p>
        </p:txBody>
      </p:sp>
      <p:sp>
        <p:nvSpPr>
          <p:cNvPr id="15" name="qdm-text-102">
            <a:extLst xmlns:a="http://schemas.openxmlformats.org/drawingml/2006/main">
              <a:ext uri="{FF2B5EF4-FFF2-40B4-BE49-F238E27FC236}">
                <a16:creationId xmlns:a16="http://schemas.microsoft.com/office/drawing/2014/main" id="{8B668482-37C5-48BA-BB1B-B60C8DCA1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0002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0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30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e = E / m</a:t>
            </a:r>
          </a:p>
        </p:txBody>
      </p:sp>
      <p:sp>
        <p:nvSpPr>
          <p:cNvPr id="16" name="qdm-text-103">
            <a:extLst xmlns:a="http://schemas.openxmlformats.org/drawingml/2006/main">
              <a:ext uri="{FF2B5EF4-FFF2-40B4-BE49-F238E27FC236}">
                <a16:creationId xmlns:a16="http://schemas.microsoft.com/office/drawing/2014/main" id="{40C0FEC8-796D-4CC5-B7D1-3B702E7A9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476625"/>
            <a:ext cx="2381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469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2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Дж/кг</a:t>
            </a:r>
          </a:p>
        </p:txBody>
      </p:sp>
      <p:sp>
        <p:nvSpPr>
          <p:cNvPr id="17" name="qdm-text-104">
            <a:extLst xmlns:a="http://schemas.openxmlformats.org/drawingml/2006/main">
              <a:ext uri="{FF2B5EF4-FFF2-40B4-BE49-F238E27FC236}">
                <a16:creationId xmlns:a16="http://schemas.microsoft.com/office/drawing/2014/main" id="{F04AF454-A75D-4431-B32D-F34470508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00500"/>
            <a:ext cx="2857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удельная энергия</a:t>
            </a:r>
          </a:p>
        </p:txBody>
      </p:sp>
      <p:sp>
        <p:nvSpPr>
          <p:cNvPr id="18" name="qdm-shape-105">
            <a:extLst xmlns:a="http://schemas.openxmlformats.org/drawingml/2006/main">
              <a:ext uri="{FF2B5EF4-FFF2-40B4-BE49-F238E27FC236}">
                <a16:creationId xmlns:a16="http://schemas.microsoft.com/office/drawing/2014/main" id="{7EA806FC-192F-4797-84C2-15B90CB8D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91150"/>
            <a:ext cx="97917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19" name="qdm-shape-106">
            <a:extLst xmlns:a="http://schemas.openxmlformats.org/drawingml/2006/main">
              <a:ext uri="{FF2B5EF4-FFF2-40B4-BE49-F238E27FC236}">
                <a16:creationId xmlns:a16="http://schemas.microsoft.com/office/drawing/2014/main" id="{F4E985E9-D5C1-4062-ABFB-B7FD052EF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91150"/>
            <a:ext cx="66675" cy="609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0" name="qdm-text-107">
            <a:extLst xmlns:a="http://schemas.openxmlformats.org/drawingml/2006/main">
              <a:ext uri="{FF2B5EF4-FFF2-40B4-BE49-F238E27FC236}">
                <a16:creationId xmlns:a16="http://schemas.microsoft.com/office/drawing/2014/main" id="{3BC0522E-1801-4FCF-997F-4D473D0D8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467350"/>
            <a:ext cx="9505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86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Паспорт обязан фиксировать нормировку: «на что» делим энергию и за какой интервал наблюдаем поток.</a:t>
            </a:r>
          </a:p>
        </p:txBody>
      </p:sp>
      <p:sp>
        <p:nvSpPr>
          <p:cNvPr id="21" name="qdm-header-mask-5">
            <a:extLst xmlns:a="http://schemas.openxmlformats.org/drawingml/2006/main">
              <a:ext uri="{FF2B5EF4-FFF2-40B4-BE49-F238E27FC236}">
                <a16:creationId xmlns:a16="http://schemas.microsoft.com/office/drawing/2014/main" id="{BA33E39F-4EBA-49EB-9E94-A45694C66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2" name="qdm-header-final-5">
            <a:extLst xmlns:a="http://schemas.openxmlformats.org/drawingml/2006/main">
              <a:ext uri="{FF2B5EF4-FFF2-40B4-BE49-F238E27FC236}">
                <a16:creationId xmlns:a16="http://schemas.microsoft.com/office/drawing/2014/main" id="{B01FD5AD-1129-431F-97CC-E5EF5B483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05</a:t>
            </a:r>
          </a:p>
        </p:txBody>
      </p:sp>
    </p:spTree>
    <p:extLst>
      <p:ext uri="{BB962C8B-B14F-4D97-AF65-F5344CB8AC3E}">
        <p14:creationId xmlns:p14="http://schemas.microsoft.com/office/powerpoint/2010/main" val="69445490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qdm-shape-108">
            <a:extLst xmlns:a="http://schemas.openxmlformats.org/drawingml/2006/main">
              <a:ext uri="{FF2B5EF4-FFF2-40B4-BE49-F238E27FC236}">
                <a16:creationId xmlns:a16="http://schemas.microsoft.com/office/drawing/2014/main" id="{86C7FAD2-3C31-403A-B4EC-60A3CDA1F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109">
            <a:extLst xmlns:a="http://schemas.openxmlformats.org/drawingml/2006/main">
              <a:ext uri="{FF2B5EF4-FFF2-40B4-BE49-F238E27FC236}">
                <a16:creationId xmlns:a16="http://schemas.microsoft.com/office/drawing/2014/main" id="{85B382C8-6074-4498-A630-D4BF60904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06</a:t>
            </a:r>
          </a:p>
        </p:txBody>
      </p:sp>
      <p:sp>
        <p:nvSpPr>
          <p:cNvPr id="3" name="qdm-text-110">
            <a:extLst xmlns:a="http://schemas.openxmlformats.org/drawingml/2006/main">
              <a:ext uri="{FF2B5EF4-FFF2-40B4-BE49-F238E27FC236}">
                <a16:creationId xmlns:a16="http://schemas.microsoft.com/office/drawing/2014/main" id="{459D13E7-B3F1-4C68-AC98-878E1C5D8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741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Информационная плотность существует только по соглашению</a:t>
            </a:r>
          </a:p>
        </p:txBody>
      </p:sp>
      <p:sp>
        <p:nvSpPr>
          <p:cNvPr id="4" name="qdm-text-111">
            <a:extLst xmlns:a="http://schemas.openxmlformats.org/drawingml/2006/main">
              <a:ext uri="{FF2B5EF4-FFF2-40B4-BE49-F238E27FC236}">
                <a16:creationId xmlns:a16="http://schemas.microsoft.com/office/drawing/2014/main" id="{1E447E2A-5175-45BA-8960-E7A97D8D6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Её ценность определяется не количеством записей, а валидностью и явным знаменателем</a:t>
            </a:r>
          </a:p>
        </p:txBody>
      </p:sp>
      <p:sp>
        <p:nvSpPr>
          <p:cNvPr id="5" name="qdm-shape-112">
            <a:extLst xmlns:a="http://schemas.openxmlformats.org/drawingml/2006/main">
              <a:ext uri="{FF2B5EF4-FFF2-40B4-BE49-F238E27FC236}">
                <a16:creationId xmlns:a16="http://schemas.microsoft.com/office/drawing/2014/main" id="{EAEF2A9A-E870-4915-B739-3F107E5AD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113">
            <a:extLst xmlns:a="http://schemas.openxmlformats.org/drawingml/2006/main">
              <a:ext uri="{FF2B5EF4-FFF2-40B4-BE49-F238E27FC236}">
                <a16:creationId xmlns:a16="http://schemas.microsoft.com/office/drawing/2014/main" id="{43AF6B47-728B-4487-9A55-26030B7B1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114">
            <a:extLst xmlns:a="http://schemas.openxmlformats.org/drawingml/2006/main">
              <a:ext uri="{FF2B5EF4-FFF2-40B4-BE49-F238E27FC236}">
                <a16:creationId xmlns:a16="http://schemas.microsoft.com/office/drawing/2014/main" id="{87C793F9-60C7-42A2-87E7-EF6D1F675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8" name="qdm-shape-115">
            <a:extLst xmlns:a="http://schemas.openxmlformats.org/drawingml/2006/main">
              <a:ext uri="{FF2B5EF4-FFF2-40B4-BE49-F238E27FC236}">
                <a16:creationId xmlns:a16="http://schemas.microsoft.com/office/drawing/2014/main" id="{1B949254-BAE9-4733-A52A-FED6D0A10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76425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9" name="qdm-text-116">
            <a:extLst xmlns:a="http://schemas.openxmlformats.org/drawingml/2006/main">
              <a:ext uri="{FF2B5EF4-FFF2-40B4-BE49-F238E27FC236}">
                <a16:creationId xmlns:a16="http://schemas.microsoft.com/office/drawing/2014/main" id="{400D22E7-17CB-4E6A-A42F-4FD0E91FE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7165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ПРОЕКТНАЯ МЕТРИКА</a:t>
            </a:r>
          </a:p>
        </p:txBody>
      </p:sp>
      <p:sp>
        <p:nvSpPr>
          <p:cNvPr id="10" name="qdm-text-117">
            <a:extLst xmlns:a="http://schemas.openxmlformats.org/drawingml/2006/main">
              <a:ext uri="{FF2B5EF4-FFF2-40B4-BE49-F238E27FC236}">
                <a16:creationId xmlns:a16="http://schemas.microsoft.com/office/drawing/2014/main" id="{661541AF-0374-4233-B8AB-386B43B96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28875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7620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31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31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Dинф =</a:t>
            </a:r>
          </a:p>
        </p:txBody>
      </p:sp>
      <p:sp>
        <p:nvSpPr>
          <p:cNvPr id="11" name="qdm-text-118">
            <a:extLst xmlns:a="http://schemas.openxmlformats.org/drawingml/2006/main">
              <a:ext uri="{FF2B5EF4-FFF2-40B4-BE49-F238E27FC236}">
                <a16:creationId xmlns:a16="http://schemas.microsoft.com/office/drawing/2014/main" id="{8CE5B9F9-0573-467D-B5DE-C5E62B711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171700"/>
            <a:ext cx="409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валидные данные</a:t>
            </a:r>
          </a:p>
        </p:txBody>
      </p:sp>
      <p:sp>
        <p:nvSpPr>
          <p:cNvPr id="12" name="qdm-shape-119">
            <a:extLst xmlns:a="http://schemas.openxmlformats.org/drawingml/2006/main">
              <a:ext uri="{FF2B5EF4-FFF2-40B4-BE49-F238E27FC236}">
                <a16:creationId xmlns:a16="http://schemas.microsoft.com/office/drawing/2014/main" id="{48530A56-2979-47D9-8994-4DE3DC3E6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781300"/>
            <a:ext cx="39433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13" name="qdm-text-120">
            <a:extLst xmlns:a="http://schemas.openxmlformats.org/drawingml/2006/main">
              <a:ext uri="{FF2B5EF4-FFF2-40B4-BE49-F238E27FC236}">
                <a16:creationId xmlns:a16="http://schemas.microsoft.com/office/drawing/2014/main" id="{E75C269C-32C7-4D0C-9D66-26D2C490D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914650"/>
            <a:ext cx="4095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явно объявленная область</a:t>
            </a:r>
          </a:p>
        </p:txBody>
      </p:sp>
      <p:sp>
        <p:nvSpPr>
          <p:cNvPr id="14" name="qdm-shape-121">
            <a:extLst xmlns:a="http://schemas.openxmlformats.org/drawingml/2006/main">
              <a:ext uri="{FF2B5EF4-FFF2-40B4-BE49-F238E27FC236}">
                <a16:creationId xmlns:a16="http://schemas.microsoft.com/office/drawing/2014/main" id="{4BE41B9B-5B43-4C64-8FDF-32B09E406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076450"/>
            <a:ext cx="190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5" name="qdm-text-122">
            <a:extLst xmlns:a="http://schemas.openxmlformats.org/drawingml/2006/main">
              <a:ext uri="{FF2B5EF4-FFF2-40B4-BE49-F238E27FC236}">
                <a16:creationId xmlns:a16="http://schemas.microsoft.com/office/drawing/2014/main" id="{C0D843CC-DF33-4168-9719-4C401FC28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114550"/>
            <a:ext cx="295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Примеры знаменателя</a:t>
            </a:r>
          </a:p>
        </p:txBody>
      </p:sp>
      <p:sp>
        <p:nvSpPr>
          <p:cNvPr id="16" name="qdm-text-123">
            <a:extLst xmlns:a="http://schemas.openxmlformats.org/drawingml/2006/main">
              <a:ext uri="{FF2B5EF4-FFF2-40B4-BE49-F238E27FC236}">
                <a16:creationId xmlns:a16="http://schemas.microsoft.com/office/drawing/2014/main" id="{7B089FAA-2DBA-459A-BF75-9DED3D889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647950"/>
            <a:ext cx="314325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м³ пространства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секунда наблюдения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объект или событие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• версия модели и выборка</a:t>
            </a:r>
          </a:p>
        </p:txBody>
      </p:sp>
      <p:sp>
        <p:nvSpPr>
          <p:cNvPr id="17" name="qdm-shape-124">
            <a:extLst xmlns:a="http://schemas.openxmlformats.org/drawingml/2006/main">
              <a:ext uri="{FF2B5EF4-FFF2-40B4-BE49-F238E27FC236}">
                <a16:creationId xmlns:a16="http://schemas.microsoft.com/office/drawing/2014/main" id="{61C73512-DEA9-4490-BCE9-2618F40AB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953000"/>
            <a:ext cx="10172700" cy="866775"/>
          </a:xfrm>
          <a:prstGeom xmlns:a="http://schemas.openxmlformats.org/drawingml/2006/main" prst="roundRect">
            <a:avLst>
              <a:gd name="adj" fmla="val 8791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18" name="qdm-shape-125">
            <a:extLst xmlns:a="http://schemas.openxmlformats.org/drawingml/2006/main">
              <a:ext uri="{FF2B5EF4-FFF2-40B4-BE49-F238E27FC236}">
                <a16:creationId xmlns:a16="http://schemas.microsoft.com/office/drawing/2014/main" id="{CD9BB8E2-FF45-4928-813A-5083A5D19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953000"/>
            <a:ext cx="66675" cy="866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19" name="qdm-text-126">
            <a:extLst xmlns:a="http://schemas.openxmlformats.org/drawingml/2006/main">
              <a:ext uri="{FF2B5EF4-FFF2-40B4-BE49-F238E27FC236}">
                <a16:creationId xmlns:a16="http://schemas.microsoft.com/office/drawing/2014/main" id="{37BAD2D1-025B-4CD2-9B2E-7925F56D7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5029200"/>
            <a:ext cx="98869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Недопустимо: «больше данных = больше знания». Нужны правила валидации, дедупликации, происхождение и права доступа.</a:t>
            </a:r>
          </a:p>
        </p:txBody>
      </p:sp>
      <p:sp>
        <p:nvSpPr>
          <p:cNvPr id="20" name="qdm-header-mask-6">
            <a:extLst xmlns:a="http://schemas.openxmlformats.org/drawingml/2006/main">
              <a:ext uri="{FF2B5EF4-FFF2-40B4-BE49-F238E27FC236}">
                <a16:creationId xmlns:a16="http://schemas.microsoft.com/office/drawing/2014/main" id="{20392D80-4F2F-49F6-874F-8BCBBC64E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1" name="qdm-header-final-6">
            <a:extLst xmlns:a="http://schemas.openxmlformats.org/drawingml/2006/main">
              <a:ext uri="{FF2B5EF4-FFF2-40B4-BE49-F238E27FC236}">
                <a16:creationId xmlns:a16="http://schemas.microsoft.com/office/drawing/2014/main" id="{07117C3C-4DF7-4A66-8025-323A4D01D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06</a:t>
            </a:r>
          </a:p>
        </p:txBody>
      </p:sp>
    </p:spTree>
    <p:extLst>
      <p:ext uri="{BB962C8B-B14F-4D97-AF65-F5344CB8AC3E}">
        <p14:creationId xmlns:p14="http://schemas.microsoft.com/office/powerpoint/2010/main" val="68017783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qdm-shape-127">
            <a:extLst xmlns:a="http://schemas.openxmlformats.org/drawingml/2006/main">
              <a:ext uri="{FF2B5EF4-FFF2-40B4-BE49-F238E27FC236}">
                <a16:creationId xmlns:a16="http://schemas.microsoft.com/office/drawing/2014/main" id="{1F291A84-1D7D-4CDB-B81C-51D8E3A78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128">
            <a:extLst xmlns:a="http://schemas.openxmlformats.org/drawingml/2006/main">
              <a:ext uri="{FF2B5EF4-FFF2-40B4-BE49-F238E27FC236}">
                <a16:creationId xmlns:a16="http://schemas.microsoft.com/office/drawing/2014/main" id="{1EDBE66F-D1E6-4D81-8ADC-1578BCF09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07</a:t>
            </a:r>
          </a:p>
        </p:txBody>
      </p:sp>
      <p:sp>
        <p:nvSpPr>
          <p:cNvPr id="3" name="qdm-text-129">
            <a:extLst xmlns:a="http://schemas.openxmlformats.org/drawingml/2006/main">
              <a:ext uri="{FF2B5EF4-FFF2-40B4-BE49-F238E27FC236}">
                <a16:creationId xmlns:a16="http://schemas.microsoft.com/office/drawing/2014/main" id="{E071C51B-4B81-49A1-B536-68CFF11DD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Слово «измерение» имеет три разных смысла</a:t>
            </a:r>
          </a:p>
        </p:txBody>
      </p:sp>
      <p:sp>
        <p:nvSpPr>
          <p:cNvPr id="4" name="qdm-text-130">
            <a:extLst xmlns:a="http://schemas.openxmlformats.org/drawingml/2006/main">
              <a:ext uri="{FF2B5EF4-FFF2-40B4-BE49-F238E27FC236}">
                <a16:creationId xmlns:a16="http://schemas.microsoft.com/office/drawing/2014/main" id="{65CF4251-66E4-42CB-A45F-B2B740724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Термины разводятся до формул, моделей и физических гипотез</a:t>
            </a:r>
          </a:p>
        </p:txBody>
      </p:sp>
      <p:sp>
        <p:nvSpPr>
          <p:cNvPr id="5" name="qdm-shape-131">
            <a:extLst xmlns:a="http://schemas.openxmlformats.org/drawingml/2006/main">
              <a:ext uri="{FF2B5EF4-FFF2-40B4-BE49-F238E27FC236}">
                <a16:creationId xmlns:a16="http://schemas.microsoft.com/office/drawing/2014/main" id="{9B0745C1-8C64-410F-868A-DD95DA376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132">
            <a:extLst xmlns:a="http://schemas.openxmlformats.org/drawingml/2006/main">
              <a:ext uri="{FF2B5EF4-FFF2-40B4-BE49-F238E27FC236}">
                <a16:creationId xmlns:a16="http://schemas.microsoft.com/office/drawing/2014/main" id="{9F789FEF-CF5F-4F26-9DD7-A6250A971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133">
            <a:extLst xmlns:a="http://schemas.openxmlformats.org/drawingml/2006/main">
              <a:ext uri="{FF2B5EF4-FFF2-40B4-BE49-F238E27FC236}">
                <a16:creationId xmlns:a16="http://schemas.microsoft.com/office/drawing/2014/main" id="{C7572ED4-893E-4417-82F7-3578C6DCF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8" name="qdm-text-134">
            <a:extLst xmlns:a="http://schemas.openxmlformats.org/drawingml/2006/main">
              <a:ext uri="{FF2B5EF4-FFF2-40B4-BE49-F238E27FC236}">
                <a16:creationId xmlns:a16="http://schemas.microsoft.com/office/drawing/2014/main" id="{E948B62D-73C0-48A2-B29F-BD8E8ECDD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qdm-text-135">
            <a:extLst xmlns:a="http://schemas.openxmlformats.org/drawingml/2006/main">
              <a:ext uri="{FF2B5EF4-FFF2-40B4-BE49-F238E27FC236}">
                <a16:creationId xmlns:a16="http://schemas.microsoft.com/office/drawing/2014/main" id="{34BF623F-D9B8-4254-9669-0223A80DA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7907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РАЗМЕРНОСТЬ ВЕЛИЧИНЫ</a:t>
            </a:r>
          </a:p>
        </p:txBody>
      </p:sp>
      <p:sp>
        <p:nvSpPr>
          <p:cNvPr id="10" name="qdm-text-136">
            <a:extLst xmlns:a="http://schemas.openxmlformats.org/drawingml/2006/main">
              <a:ext uri="{FF2B5EF4-FFF2-40B4-BE49-F238E27FC236}">
                <a16:creationId xmlns:a16="http://schemas.microsoft.com/office/drawing/2014/main" id="{21001F1D-327E-47AF-875D-9902E9161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171700"/>
            <a:ext cx="723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Зависимость от базовых величин как произведение степеней. Для ρ: M L⁻³.</a:t>
            </a:r>
          </a:p>
        </p:txBody>
      </p:sp>
      <p:sp>
        <p:nvSpPr>
          <p:cNvPr id="11" name="qdm-text-137">
            <a:extLst xmlns:a="http://schemas.openxmlformats.org/drawingml/2006/main">
              <a:ext uri="{FF2B5EF4-FFF2-40B4-BE49-F238E27FC236}">
                <a16:creationId xmlns:a16="http://schemas.microsoft.com/office/drawing/2014/main" id="{084D90D2-FDF9-481B-93A5-572D955F8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971675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МЕТРОЛОГИЯ</a:t>
            </a:r>
          </a:p>
        </p:txBody>
      </p:sp>
      <p:sp>
        <p:nvSpPr>
          <p:cNvPr id="12" name="qdm-text-138">
            <a:extLst xmlns:a="http://schemas.openxmlformats.org/drawingml/2006/main">
              <a:ext uri="{FF2B5EF4-FFF2-40B4-BE49-F238E27FC236}">
                <a16:creationId xmlns:a16="http://schemas.microsoft.com/office/drawing/2014/main" id="{E2521CF5-EA7B-4CEE-A608-DEB1B421F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146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qdm-text-139">
            <a:extLst xmlns:a="http://schemas.openxmlformats.org/drawingml/2006/main">
              <a:ext uri="{FF2B5EF4-FFF2-40B4-BE49-F238E27FC236}">
                <a16:creationId xmlns:a16="http://schemas.microsoft.com/office/drawing/2014/main" id="{1FC7EF58-53DE-48A4-A25D-8E6A9B0FF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8956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КООРДИНАТА МОДЕЛИ</a:t>
            </a:r>
          </a:p>
        </p:txBody>
      </p:sp>
      <p:sp>
        <p:nvSpPr>
          <p:cNvPr id="14" name="qdm-text-140">
            <a:extLst xmlns:a="http://schemas.openxmlformats.org/drawingml/2006/main">
              <a:ext uri="{FF2B5EF4-FFF2-40B4-BE49-F238E27FC236}">
                <a16:creationId xmlns:a16="http://schemas.microsoft.com/office/drawing/2014/main" id="{E4DFC179-F7FC-4CD8-98E8-367D573C1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276600"/>
            <a:ext cx="723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Признак, параметр или состояние в инженерном пространстве данных: x₁…xₙ.</a:t>
            </a:r>
          </a:p>
        </p:txBody>
      </p:sp>
      <p:sp>
        <p:nvSpPr>
          <p:cNvPr id="15" name="qdm-text-141">
            <a:extLst xmlns:a="http://schemas.openxmlformats.org/drawingml/2006/main">
              <a:ext uri="{FF2B5EF4-FFF2-40B4-BE49-F238E27FC236}">
                <a16:creationId xmlns:a16="http://schemas.microsoft.com/office/drawing/2014/main" id="{BC5F19BB-7B27-4338-8AAA-DE36CF22C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076575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ИНЖЕНЕРИЯ</a:t>
            </a:r>
          </a:p>
        </p:txBody>
      </p:sp>
      <p:sp>
        <p:nvSpPr>
          <p:cNvPr id="16" name="qdm-text-142">
            <a:extLst xmlns:a="http://schemas.openxmlformats.org/drawingml/2006/main">
              <a:ext uri="{FF2B5EF4-FFF2-40B4-BE49-F238E27FC236}">
                <a16:creationId xmlns:a16="http://schemas.microsoft.com/office/drawing/2014/main" id="{8B1AE770-F00B-4448-8CB9-87B29B95A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195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7" name="qdm-text-143">
            <a:extLst xmlns:a="http://schemas.openxmlformats.org/drawingml/2006/main">
              <a:ext uri="{FF2B5EF4-FFF2-40B4-BE49-F238E27FC236}">
                <a16:creationId xmlns:a16="http://schemas.microsoft.com/office/drawing/2014/main" id="{8F965B71-309E-473D-B611-32024FF97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005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0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ФИЗИЧЕСКОЕ ИЗМЕРЕНИЕ</a:t>
            </a:r>
          </a:p>
        </p:txBody>
      </p:sp>
      <p:sp>
        <p:nvSpPr>
          <p:cNvPr id="18" name="qdm-text-144">
            <a:extLst xmlns:a="http://schemas.openxmlformats.org/drawingml/2006/main">
              <a:ext uri="{FF2B5EF4-FFF2-40B4-BE49-F238E27FC236}">
                <a16:creationId xmlns:a16="http://schemas.microsoft.com/office/drawing/2014/main" id="{6B32FB6A-CF90-42C6-88E0-134D2369D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381500"/>
            <a:ext cx="7239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Пространственно-временная степень свободы. Требует отдельной физической теории и наблюдаемого следствия.</a:t>
            </a:r>
          </a:p>
        </p:txBody>
      </p:sp>
      <p:sp>
        <p:nvSpPr>
          <p:cNvPr id="19" name="qdm-text-145">
            <a:extLst xmlns:a="http://schemas.openxmlformats.org/drawingml/2006/main">
              <a:ext uri="{FF2B5EF4-FFF2-40B4-BE49-F238E27FC236}">
                <a16:creationId xmlns:a16="http://schemas.microsoft.com/office/drawing/2014/main" id="{386FB45A-6363-42A0-8EC8-9B6FA278F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181475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2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ФИЗИКА</a:t>
            </a:r>
          </a:p>
        </p:txBody>
      </p:sp>
      <p:sp>
        <p:nvSpPr>
          <p:cNvPr id="20" name="qdm-shape-146">
            <a:extLst xmlns:a="http://schemas.openxmlformats.org/drawingml/2006/main">
              <a:ext uri="{FF2B5EF4-FFF2-40B4-BE49-F238E27FC236}">
                <a16:creationId xmlns:a16="http://schemas.microsoft.com/office/drawing/2014/main" id="{F200EDBD-A1E4-4530-B17B-FF6841271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162550"/>
            <a:ext cx="92583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1" name="qdm-shape-147">
            <a:extLst xmlns:a="http://schemas.openxmlformats.org/drawingml/2006/main">
              <a:ext uri="{FF2B5EF4-FFF2-40B4-BE49-F238E27FC236}">
                <a16:creationId xmlns:a16="http://schemas.microsoft.com/office/drawing/2014/main" id="{6738A180-FACC-46E5-9153-A47332061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162550"/>
            <a:ext cx="66675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2" name="qdm-text-148">
            <a:extLst xmlns:a="http://schemas.openxmlformats.org/drawingml/2006/main">
              <a:ext uri="{FF2B5EF4-FFF2-40B4-BE49-F238E27FC236}">
                <a16:creationId xmlns:a16="http://schemas.microsoft.com/office/drawing/2014/main" id="{2B9A8C3E-DFD1-404F-AB80-4907539D8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238750"/>
            <a:ext cx="8972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504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65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[ЗАКОНЫ ВРЕМЕНИ · E0/E1] Авторская рамка Х. Аргуэльеса: 12:60 → 13:20 и «четвёртый синхронный порядок» — не физический закон.</a:t>
            </a:r>
          </a:p>
        </p:txBody>
      </p:sp>
      <p:sp>
        <p:nvSpPr>
          <p:cNvPr id="23" name="qdm-text-149">
            <a:extLst xmlns:a="http://schemas.openxmlformats.org/drawingml/2006/main">
              <a:ext uri="{FF2B5EF4-FFF2-40B4-BE49-F238E27FC236}">
                <a16:creationId xmlns:a16="http://schemas.microsoft.com/office/drawing/2014/main" id="{03CDDD2B-55B1-4681-83A9-2BDEEFC09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829300"/>
            <a:ext cx="10401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86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0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60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ТРИАДА: Law of One — смена плотности (E0)  ·  Law of Time — смена режима времени (E0/E1)  ·  SI/VIM — измеряемый переход</a:t>
            </a:r>
          </a:p>
        </p:txBody>
      </p:sp>
      <p:sp>
        <p:nvSpPr>
          <p:cNvPr id="24" name="qdm-header-mask-7">
            <a:extLst xmlns:a="http://schemas.openxmlformats.org/drawingml/2006/main">
              <a:ext uri="{FF2B5EF4-FFF2-40B4-BE49-F238E27FC236}">
                <a16:creationId xmlns:a16="http://schemas.microsoft.com/office/drawing/2014/main" id="{A2749846-24F5-40BB-BF85-B0E0252DB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5" name="qdm-header-final-7">
            <a:extLst xmlns:a="http://schemas.openxmlformats.org/drawingml/2006/main">
              <a:ext uri="{FF2B5EF4-FFF2-40B4-BE49-F238E27FC236}">
                <a16:creationId xmlns:a16="http://schemas.microsoft.com/office/drawing/2014/main" id="{AE55D2FF-BE55-4E0C-88E1-C516A643F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07</a:t>
            </a:r>
          </a:p>
        </p:txBody>
      </p:sp>
    </p:spTree>
    <p:extLst>
      <p:ext uri="{BB962C8B-B14F-4D97-AF65-F5344CB8AC3E}">
        <p14:creationId xmlns:p14="http://schemas.microsoft.com/office/powerpoint/2010/main" val="70443963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qdm-shape-150">
            <a:extLst xmlns:a="http://schemas.openxmlformats.org/drawingml/2006/main">
              <a:ext uri="{FF2B5EF4-FFF2-40B4-BE49-F238E27FC236}">
                <a16:creationId xmlns:a16="http://schemas.microsoft.com/office/drawing/2014/main" id="{A27F8FDC-BCC6-409A-99B0-D83A85CC8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151">
            <a:extLst xmlns:a="http://schemas.openxmlformats.org/drawingml/2006/main">
              <a:ext uri="{FF2B5EF4-FFF2-40B4-BE49-F238E27FC236}">
                <a16:creationId xmlns:a16="http://schemas.microsoft.com/office/drawing/2014/main" id="{B5AFC077-4BDB-4FD6-9FEA-D4A73EB0E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08</a:t>
            </a:r>
          </a:p>
        </p:txBody>
      </p:sp>
      <p:sp>
        <p:nvSpPr>
          <p:cNvPr id="3" name="qdm-text-152">
            <a:extLst xmlns:a="http://schemas.openxmlformats.org/drawingml/2006/main">
              <a:ext uri="{FF2B5EF4-FFF2-40B4-BE49-F238E27FC236}">
                <a16:creationId xmlns:a16="http://schemas.microsoft.com/office/drawing/2014/main" id="{E9647FB1-B629-457F-9A66-D472D5BE5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Результат рождается из измерительной модели</a:t>
            </a:r>
          </a:p>
        </p:txBody>
      </p:sp>
      <p:sp>
        <p:nvSpPr>
          <p:cNvPr id="4" name="qdm-text-153">
            <a:extLst xmlns:a="http://schemas.openxmlformats.org/drawingml/2006/main">
              <a:ext uri="{FF2B5EF4-FFF2-40B4-BE49-F238E27FC236}">
                <a16:creationId xmlns:a16="http://schemas.microsoft.com/office/drawing/2014/main" id="{2C454A1C-2BA3-4762-A1C7-9488A3D73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Число без модели, единицы и условий не является достаточным результатом</a:t>
            </a:r>
          </a:p>
        </p:txBody>
      </p:sp>
      <p:sp>
        <p:nvSpPr>
          <p:cNvPr id="5" name="qdm-shape-154">
            <a:extLst xmlns:a="http://schemas.openxmlformats.org/drawingml/2006/main">
              <a:ext uri="{FF2B5EF4-FFF2-40B4-BE49-F238E27FC236}">
                <a16:creationId xmlns:a16="http://schemas.microsoft.com/office/drawing/2014/main" id="{0E589E88-951F-499B-A40C-47499183F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155">
            <a:extLst xmlns:a="http://schemas.openxmlformats.org/drawingml/2006/main">
              <a:ext uri="{FF2B5EF4-FFF2-40B4-BE49-F238E27FC236}">
                <a16:creationId xmlns:a16="http://schemas.microsoft.com/office/drawing/2014/main" id="{3CC82E81-6EF8-4AE7-B304-EAA8D3C57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156">
            <a:extLst xmlns:a="http://schemas.openxmlformats.org/drawingml/2006/main">
              <a:ext uri="{FF2B5EF4-FFF2-40B4-BE49-F238E27FC236}">
                <a16:creationId xmlns:a16="http://schemas.microsoft.com/office/drawing/2014/main" id="{388BFE66-647E-4881-8645-248556BE3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8" name="qdm-text-157">
            <a:extLst xmlns:a="http://schemas.openxmlformats.org/drawingml/2006/main">
              <a:ext uri="{FF2B5EF4-FFF2-40B4-BE49-F238E27FC236}">
                <a16:creationId xmlns:a16="http://schemas.microsoft.com/office/drawing/2014/main" id="{301274D8-CB5B-4350-B3D4-EFF1B7476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09750"/>
            <a:ext cx="103632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2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2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Y = f(X₁, X₂, …, Xₙ; θ) + Δ</a:t>
            </a:r>
          </a:p>
        </p:txBody>
      </p:sp>
      <p:sp>
        <p:nvSpPr>
          <p:cNvPr id="9" name="qdm-shape-158">
            <a:extLst xmlns:a="http://schemas.openxmlformats.org/drawingml/2006/main">
              <a:ext uri="{FF2B5EF4-FFF2-40B4-BE49-F238E27FC236}">
                <a16:creationId xmlns:a16="http://schemas.microsoft.com/office/drawing/2014/main" id="{854FEF1A-355E-458C-AC59-01B965B78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2194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0" name="qdm-text-159">
            <a:extLst xmlns:a="http://schemas.openxmlformats.org/drawingml/2006/main">
              <a:ext uri="{FF2B5EF4-FFF2-40B4-BE49-F238E27FC236}">
                <a16:creationId xmlns:a16="http://schemas.microsoft.com/office/drawing/2014/main" id="{49A0BAD2-BCA8-4C2D-A461-D2619192B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146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qdm-text-160">
            <a:extLst xmlns:a="http://schemas.openxmlformats.org/drawingml/2006/main">
              <a:ext uri="{FF2B5EF4-FFF2-40B4-BE49-F238E27FC236}">
                <a16:creationId xmlns:a16="http://schemas.microsoft.com/office/drawing/2014/main" id="{9F8A699E-C247-41BC-82A0-61EFDCEF5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52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Величина</a:t>
            </a:r>
          </a:p>
        </p:txBody>
      </p:sp>
      <p:sp>
        <p:nvSpPr>
          <p:cNvPr id="12" name="qdm-text-161">
            <a:extLst xmlns:a="http://schemas.openxmlformats.org/drawingml/2006/main">
              <a:ext uri="{FF2B5EF4-FFF2-40B4-BE49-F238E27FC236}">
                <a16:creationId xmlns:a16="http://schemas.microsoft.com/office/drawing/2014/main" id="{237A0E1B-5CAA-4632-82E4-9892DFB57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9146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qdm-text-162">
            <a:extLst xmlns:a="http://schemas.openxmlformats.org/drawingml/2006/main">
              <a:ext uri="{FF2B5EF4-FFF2-40B4-BE49-F238E27FC236}">
                <a16:creationId xmlns:a16="http://schemas.microsoft.com/office/drawing/2014/main" id="{10CE68EE-25FB-437C-BD08-42AB78E4C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752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Метод</a:t>
            </a:r>
          </a:p>
        </p:txBody>
      </p:sp>
      <p:sp>
        <p:nvSpPr>
          <p:cNvPr id="14" name="qdm-text-163">
            <a:extLst xmlns:a="http://schemas.openxmlformats.org/drawingml/2006/main">
              <a:ext uri="{FF2B5EF4-FFF2-40B4-BE49-F238E27FC236}">
                <a16:creationId xmlns:a16="http://schemas.microsoft.com/office/drawing/2014/main" id="{94E595BA-CEF8-4CC4-BF54-07484135C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9146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5" name="qdm-text-164">
            <a:extLst xmlns:a="http://schemas.openxmlformats.org/drawingml/2006/main">
              <a:ext uri="{FF2B5EF4-FFF2-40B4-BE49-F238E27FC236}">
                <a16:creationId xmlns:a16="http://schemas.microsoft.com/office/drawing/2014/main" id="{82D91787-E4B6-4B35-927C-DA506E40D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752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Модель</a:t>
            </a:r>
          </a:p>
        </p:txBody>
      </p:sp>
      <p:sp>
        <p:nvSpPr>
          <p:cNvPr id="16" name="qdm-text-165">
            <a:extLst xmlns:a="http://schemas.openxmlformats.org/drawingml/2006/main">
              <a:ext uri="{FF2B5EF4-FFF2-40B4-BE49-F238E27FC236}">
                <a16:creationId xmlns:a16="http://schemas.microsoft.com/office/drawing/2014/main" id="{37F3C824-73C4-4C56-97CB-92BD392E3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9146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7" name="qdm-text-166">
            <a:extLst xmlns:a="http://schemas.openxmlformats.org/drawingml/2006/main">
              <a:ext uri="{FF2B5EF4-FFF2-40B4-BE49-F238E27FC236}">
                <a16:creationId xmlns:a16="http://schemas.microsoft.com/office/drawing/2014/main" id="{2FB3925B-5C68-48A1-841F-846909A3A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752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Наблюдения</a:t>
            </a:r>
          </a:p>
        </p:txBody>
      </p:sp>
      <p:sp>
        <p:nvSpPr>
          <p:cNvPr id="18" name="qdm-text-167">
            <a:extLst xmlns:a="http://schemas.openxmlformats.org/drawingml/2006/main">
              <a:ext uri="{FF2B5EF4-FFF2-40B4-BE49-F238E27FC236}">
                <a16:creationId xmlns:a16="http://schemas.microsoft.com/office/drawing/2014/main" id="{59AE64D5-091D-4F36-B311-8F14A4751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914650"/>
            <a:ext cx="647700" cy="647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19" name="qdm-text-168">
            <a:extLst xmlns:a="http://schemas.openxmlformats.org/drawingml/2006/main">
              <a:ext uri="{FF2B5EF4-FFF2-40B4-BE49-F238E27FC236}">
                <a16:creationId xmlns:a16="http://schemas.microsoft.com/office/drawing/2014/main" id="{4E27D895-939E-40D8-ACF5-FA4DD8A03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752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Результат</a:t>
            </a:r>
          </a:p>
        </p:txBody>
      </p:sp>
      <p:sp>
        <p:nvSpPr>
          <p:cNvPr id="20" name="qdm-shape-169">
            <a:extLst xmlns:a="http://schemas.openxmlformats.org/drawingml/2006/main">
              <a:ext uri="{FF2B5EF4-FFF2-40B4-BE49-F238E27FC236}">
                <a16:creationId xmlns:a16="http://schemas.microsoft.com/office/drawing/2014/main" id="{DA78D597-45BE-494A-A6A8-D903194F0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10125"/>
            <a:ext cx="95250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E7F3F0"/>
          </a:solidFill>
          <a:ln xmlns:a="http://schemas.openxmlformats.org/drawingml/2006/main" w="9525">
            <a:solidFill>
              <a:srgbClr val="E7F3F0"/>
            </a:solidFill>
            <a:prstDash val="solid"/>
          </a:ln>
        </p:spPr>
      </p:sp>
      <p:sp>
        <p:nvSpPr>
          <p:cNvPr id="21" name="qdm-shape-170">
            <a:extLst xmlns:a="http://schemas.openxmlformats.org/drawingml/2006/main">
              <a:ext uri="{FF2B5EF4-FFF2-40B4-BE49-F238E27FC236}">
                <a16:creationId xmlns:a16="http://schemas.microsoft.com/office/drawing/2014/main" id="{C0D97231-359E-4CE4-8ABA-53FF8DD1E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10125"/>
            <a:ext cx="66675" cy="704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9D96"/>
          </a:solidFill>
          <a:ln xmlns:a="http://schemas.openxmlformats.org/drawingml/2006/main" w="9525">
            <a:solidFill>
              <a:srgbClr val="1F9D96"/>
            </a:solidFill>
            <a:prstDash val="solid"/>
          </a:ln>
        </p:spPr>
      </p:sp>
      <p:sp>
        <p:nvSpPr>
          <p:cNvPr id="22" name="qdm-text-171">
            <a:extLst xmlns:a="http://schemas.openxmlformats.org/drawingml/2006/main">
              <a:ext uri="{FF2B5EF4-FFF2-40B4-BE49-F238E27FC236}">
                <a16:creationId xmlns:a16="http://schemas.microsoft.com/office/drawing/2014/main" id="{A83F3A06-309B-4C4F-960A-2BFB2E475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886325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29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3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23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y ± U  ·  единица  ·  условия  ·  охват  ·  прослеживаемость  ·  метод/версия</a:t>
            </a:r>
          </a:p>
        </p:txBody>
      </p:sp>
      <p:sp>
        <p:nvSpPr>
          <p:cNvPr id="23" name="qdm-text-172">
            <a:extLst xmlns:a="http://schemas.openxmlformats.org/drawingml/2006/main">
              <a:ext uri="{FF2B5EF4-FFF2-40B4-BE49-F238E27FC236}">
                <a16:creationId xmlns:a16="http://schemas.microsoft.com/office/drawing/2014/main" id="{E3AFB821-E964-4B51-9569-DF818FE02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5772150"/>
            <a:ext cx="8648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27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7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Δ включает поправки и известные несовершенства модели; их нельзя скрывать в слове «точность».</a:t>
            </a:r>
          </a:p>
        </p:txBody>
      </p:sp>
      <p:sp>
        <p:nvSpPr>
          <p:cNvPr id="24" name="qdm-header-mask-8">
            <a:extLst xmlns:a="http://schemas.openxmlformats.org/drawingml/2006/main">
              <a:ext uri="{FF2B5EF4-FFF2-40B4-BE49-F238E27FC236}">
                <a16:creationId xmlns:a16="http://schemas.microsoft.com/office/drawing/2014/main" id="{72DB6E25-8610-45C3-87DE-F9423FF37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5" name="qdm-header-final-8">
            <a:extLst xmlns:a="http://schemas.openxmlformats.org/drawingml/2006/main">
              <a:ext uri="{FF2B5EF4-FFF2-40B4-BE49-F238E27FC236}">
                <a16:creationId xmlns:a16="http://schemas.microsoft.com/office/drawing/2014/main" id="{8E1A052B-D534-48B1-9FB2-6013ECB0D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08</a:t>
            </a:r>
          </a:p>
        </p:txBody>
      </p:sp>
    </p:spTree>
    <p:extLst>
      <p:ext uri="{BB962C8B-B14F-4D97-AF65-F5344CB8AC3E}">
        <p14:creationId xmlns:p14="http://schemas.microsoft.com/office/powerpoint/2010/main" val="78818876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qdm-shape-173">
            <a:extLst xmlns:a="http://schemas.openxmlformats.org/drawingml/2006/main">
              <a:ext uri="{FF2B5EF4-FFF2-40B4-BE49-F238E27FC236}">
                <a16:creationId xmlns:a16="http://schemas.microsoft.com/office/drawing/2014/main" id="{6A44CED0-E361-4DB3-827A-8DF13E7C8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545"/>
          </a:solidFill>
          <a:ln xmlns:a="http://schemas.openxmlformats.org/drawingml/2006/main" w="9525">
            <a:solidFill>
              <a:srgbClr val="0B2545"/>
            </a:solidFill>
            <a:prstDash val="solid"/>
          </a:ln>
        </p:spPr>
      </p:sp>
      <p:sp>
        <p:nvSpPr>
          <p:cNvPr id="2" name="qdm-text-174">
            <a:extLst xmlns:a="http://schemas.openxmlformats.org/drawingml/2006/main">
              <a:ext uri="{FF2B5EF4-FFF2-40B4-BE49-F238E27FC236}">
                <a16:creationId xmlns:a16="http://schemas.microsoft.com/office/drawing/2014/main" id="{4E7D0A5E-D18A-42E5-B408-AD77078A4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"/>
            <a:ext cx="4857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09</a:t>
            </a:r>
          </a:p>
        </p:txBody>
      </p:sp>
      <p:sp>
        <p:nvSpPr>
          <p:cNvPr id="3" name="qdm-text-175">
            <a:extLst xmlns:a="http://schemas.openxmlformats.org/drawingml/2006/main">
              <a:ext uri="{FF2B5EF4-FFF2-40B4-BE49-F238E27FC236}">
                <a16:creationId xmlns:a16="http://schemas.microsoft.com/office/drawing/2014/main" id="{46AF0AC7-C064-4463-9B87-E24358467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5300"/>
            <a:ext cx="11068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defRPr>
            </a:pPr>
            <a:r>
              <a:rPr sz="3500" b="1" i="0">
                <a:solidFill>
                  <a:srgbClr val="0B2545"/>
                </a:solidFill>
                <a:latin typeface="Aptos Display"/>
                <a:ea typeface="Aptos Display"/>
                <a:cs typeface="Aptos Display"/>
              </a:rPr>
              <a:t>Квантовый ресурс меняет предел сенсора</a:t>
            </a:r>
          </a:p>
        </p:txBody>
      </p:sp>
      <p:sp>
        <p:nvSpPr>
          <p:cNvPr id="4" name="qdm-text-176">
            <a:extLst xmlns:a="http://schemas.openxmlformats.org/drawingml/2006/main">
              <a:ext uri="{FF2B5EF4-FFF2-40B4-BE49-F238E27FC236}">
                <a16:creationId xmlns:a16="http://schemas.microsoft.com/office/drawing/2014/main" id="{9C0074BC-BEFA-4A55-B15F-30F7E4299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104900"/>
            <a:ext cx="109347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0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160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Он не отменяет калибровку, потери, декогеренцию, среду и качество считывания</a:t>
            </a:r>
          </a:p>
        </p:txBody>
      </p:sp>
      <p:sp>
        <p:nvSpPr>
          <p:cNvPr id="5" name="qdm-shape-177">
            <a:extLst xmlns:a="http://schemas.openxmlformats.org/drawingml/2006/main">
              <a:ext uri="{FF2B5EF4-FFF2-40B4-BE49-F238E27FC236}">
                <a16:creationId xmlns:a16="http://schemas.microsoft.com/office/drawing/2014/main" id="{68C2C381-A0AA-4AA0-8E0D-1F1B59D0A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38275"/>
            <a:ext cx="110680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6" name="qdm-text-178">
            <a:extLst xmlns:a="http://schemas.openxmlformats.org/drawingml/2006/main">
              <a:ext uri="{FF2B5EF4-FFF2-40B4-BE49-F238E27FC236}">
                <a16:creationId xmlns:a16="http://schemas.microsoft.com/office/drawing/2014/main" id="{F1397474-5BA2-4844-BFA7-CD8D48096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9525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50" b="0" i="0">
                <a:solidFill>
                  <a:srgbClr val="657786"/>
                </a:solidFill>
                <a:latin typeface="Aptos"/>
                <a:ea typeface="Aptos"/>
                <a:cs typeface="Aptos"/>
              </a:defRPr>
            </a:pPr>
            <a:r>
              <a:rPr sz="950" b="0" i="0">
                <a:solidFill>
                  <a:srgbClr val="657786"/>
                </a:solidFill>
                <a:latin typeface="Aptos"/>
                <a:ea typeface="Aptos"/>
                <a:cs typeface="Aptos"/>
              </a:rPr>
              <a:t>BKS-CAND-KRPI-0001-M02  ·  кандидат дополнительного выпуска  ·  базовый реестр: 344</a:t>
            </a:r>
          </a:p>
        </p:txBody>
      </p:sp>
      <p:sp>
        <p:nvSpPr>
          <p:cNvPr id="7" name="qdm-text-179">
            <a:extLst xmlns:a="http://schemas.openxmlformats.org/drawingml/2006/main">
              <a:ext uri="{FF2B5EF4-FFF2-40B4-BE49-F238E27FC236}">
                <a16:creationId xmlns:a16="http://schemas.microsoft.com/office/drawing/2014/main" id="{215EF5F8-7439-4D89-BD48-20F46D643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505575"/>
            <a:ext cx="5238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1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  <p:sp>
        <p:nvSpPr>
          <p:cNvPr id="8" name="qdm-shape-180">
            <a:extLst xmlns:a="http://schemas.openxmlformats.org/drawingml/2006/main">
              <a:ext uri="{FF2B5EF4-FFF2-40B4-BE49-F238E27FC236}">
                <a16:creationId xmlns:a16="http://schemas.microsoft.com/office/drawing/2014/main" id="{2EFD941A-39A4-4089-AA3D-385783E72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66900"/>
            <a:ext cx="285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9" name="qdm-text-181">
            <a:extLst xmlns:a="http://schemas.openxmlformats.org/drawingml/2006/main">
              <a:ext uri="{FF2B5EF4-FFF2-40B4-BE49-F238E27FC236}">
                <a16:creationId xmlns:a16="http://schemas.microsoft.com/office/drawing/2014/main" id="{69016DDE-B3D4-415E-A0A6-E46FFD77F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621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150" b="1" i="0">
                <a:solidFill>
                  <a:srgbClr val="2E74B5"/>
                </a:solidFill>
                <a:latin typeface="Aptos"/>
                <a:ea typeface="Aptos"/>
                <a:cs typeface="Aptos"/>
              </a:defRPr>
            </a:pPr>
            <a:r>
              <a:rPr sz="1150" b="1" i="0">
                <a:solidFill>
                  <a:srgbClr val="2E74B5"/>
                </a:solidFill>
                <a:latin typeface="Aptos"/>
                <a:ea typeface="Aptos"/>
                <a:cs typeface="Aptos"/>
              </a:rPr>
              <a:t>ПРИМЕР ИЗ МЕТРОЛОГИИ</a:t>
            </a:r>
          </a:p>
        </p:txBody>
      </p:sp>
      <p:sp>
        <p:nvSpPr>
          <p:cNvPr id="10" name="qdm-text-182">
            <a:extLst xmlns:a="http://schemas.openxmlformats.org/drawingml/2006/main">
              <a:ext uri="{FF2B5EF4-FFF2-40B4-BE49-F238E27FC236}">
                <a16:creationId xmlns:a16="http://schemas.microsoft.com/office/drawing/2014/main" id="{02C7E501-9F52-4B02-9223-B2382751E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2381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9112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2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Стандартный</a:t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100" b="1" i="0">
                <a:solidFill>
                  <a:srgbClr val="0B2545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0B2545"/>
                </a:solidFill>
                <a:latin typeface="Aptos"/>
                <a:ea typeface="Aptos"/>
                <a:cs typeface="Aptos"/>
              </a:rPr>
              <a:t>квантовый предел</a:t>
            </a:r>
          </a:p>
        </p:txBody>
      </p:sp>
      <p:sp>
        <p:nvSpPr>
          <p:cNvPr id="11" name="qdm-shape-183">
            <a:extLst xmlns:a="http://schemas.openxmlformats.org/drawingml/2006/main">
              <a:ext uri="{FF2B5EF4-FFF2-40B4-BE49-F238E27FC236}">
                <a16:creationId xmlns:a16="http://schemas.microsoft.com/office/drawing/2014/main" id="{DCCC36DC-C3BB-41FB-8B6A-A4118F9B8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676525"/>
            <a:ext cx="58102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7DE"/>
          </a:solidFill>
          <a:ln xmlns:a="http://schemas.openxmlformats.org/drawingml/2006/main" w="9525">
            <a:solidFill>
              <a:srgbClr val="CAD7DE"/>
            </a:solidFill>
            <a:prstDash val="solid"/>
          </a:ln>
        </p:spPr>
      </p:sp>
      <p:sp>
        <p:nvSpPr>
          <p:cNvPr id="12" name="qdm-shape-184">
            <a:extLst xmlns:a="http://schemas.openxmlformats.org/drawingml/2006/main">
              <a:ext uri="{FF2B5EF4-FFF2-40B4-BE49-F238E27FC236}">
                <a16:creationId xmlns:a16="http://schemas.microsoft.com/office/drawing/2014/main" id="{F65B8DF6-1E73-4B32-9E30-0C3843EFE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2676525"/>
            <a:ext cx="3429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3" name="qdm-text-185">
            <a:extLst xmlns:a="http://schemas.openxmlformats.org/drawingml/2006/main">
              <a:ext uri="{FF2B5EF4-FFF2-40B4-BE49-F238E27FC236}">
                <a16:creationId xmlns:a16="http://schemas.microsoft.com/office/drawing/2014/main" id="{1970BE1F-AB5C-421B-80D2-5DAECBAFF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409825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SQL</a:t>
            </a:r>
          </a:p>
        </p:txBody>
      </p:sp>
      <p:sp>
        <p:nvSpPr>
          <p:cNvPr id="14" name="qdm-text-186">
            <a:extLst xmlns:a="http://schemas.openxmlformats.org/drawingml/2006/main">
              <a:ext uri="{FF2B5EF4-FFF2-40B4-BE49-F238E27FC236}">
                <a16:creationId xmlns:a16="http://schemas.microsoft.com/office/drawing/2014/main" id="{D6B61A28-1698-4F27-AFDF-7B5E72BFC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33625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4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4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Q</a:t>
            </a:r>
          </a:p>
        </p:txBody>
      </p:sp>
      <p:sp>
        <p:nvSpPr>
          <p:cNvPr id="15" name="qdm-text-187">
            <a:extLst xmlns:a="http://schemas.openxmlformats.org/drawingml/2006/main">
              <a:ext uri="{FF2B5EF4-FFF2-40B4-BE49-F238E27FC236}">
                <a16:creationId xmlns:a16="http://schemas.microsoft.com/office/drawing/2014/main" id="{9924BEBF-1EFB-4D52-9ED4-5CF50D7A1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3257550"/>
            <a:ext cx="2667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8169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00" b="1" i="0">
                <a:solidFill>
                  <a:srgbClr val="C6A15B"/>
                </a:solidFill>
                <a:latin typeface="Aptos"/>
                <a:ea typeface="Aptos"/>
                <a:cs typeface="Aptos"/>
              </a:defRPr>
            </a:pPr>
            <a:r>
              <a:rPr sz="1700" b="1" i="0">
                <a:solidFill>
                  <a:srgbClr val="C6A15B"/>
                </a:solidFill>
                <a:latin typeface="Aptos"/>
                <a:ea typeface="Aptos"/>
                <a:cs typeface="Aptos"/>
              </a:rPr>
              <a:t>квантово-усиленная область</a:t>
            </a:r>
          </a:p>
        </p:txBody>
      </p:sp>
      <p:sp>
        <p:nvSpPr>
          <p:cNvPr id="16" name="qdm-shape-188">
            <a:extLst xmlns:a="http://schemas.openxmlformats.org/drawingml/2006/main">
              <a:ext uri="{FF2B5EF4-FFF2-40B4-BE49-F238E27FC236}">
                <a16:creationId xmlns:a16="http://schemas.microsoft.com/office/drawing/2014/main" id="{DC296BE9-0BF2-42A3-9BCD-0600362C3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67175"/>
            <a:ext cx="645795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7EEF2"/>
          </a:solidFill>
          <a:ln xmlns:a="http://schemas.openxmlformats.org/drawingml/2006/main" w="9525">
            <a:solidFill>
              <a:srgbClr val="E7EEF2"/>
            </a:solidFill>
            <a:prstDash val="solid"/>
          </a:ln>
        </p:spPr>
      </p:sp>
      <p:sp>
        <p:nvSpPr>
          <p:cNvPr id="17" name="qdm-shape-189">
            <a:extLst xmlns:a="http://schemas.openxmlformats.org/drawingml/2006/main">
              <a:ext uri="{FF2B5EF4-FFF2-40B4-BE49-F238E27FC236}">
                <a16:creationId xmlns:a16="http://schemas.microsoft.com/office/drawing/2014/main" id="{94E6FF9D-0626-41D9-AD37-02D72C175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67175"/>
            <a:ext cx="66675" cy="685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9525">
            <a:solidFill>
              <a:srgbClr val="2E74B5"/>
            </a:solidFill>
            <a:prstDash val="solid"/>
          </a:ln>
        </p:spPr>
      </p:sp>
      <p:sp>
        <p:nvSpPr>
          <p:cNvPr id="18" name="qdm-text-190">
            <a:extLst xmlns:a="http://schemas.openxmlformats.org/drawingml/2006/main">
              <a:ext uri="{FF2B5EF4-FFF2-40B4-BE49-F238E27FC236}">
                <a16:creationId xmlns:a16="http://schemas.microsoft.com/office/drawing/2014/main" id="{BB4FCCCC-BEAC-4327-8C03-6DF1C1B80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43375"/>
            <a:ext cx="6172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68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9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Пример NIST: 8,8 ± 0,4 дБ ниже SQL для конкретной схемы с ионным кристаллом.</a:t>
            </a:r>
          </a:p>
        </p:txBody>
      </p:sp>
      <p:sp>
        <p:nvSpPr>
          <p:cNvPr id="19" name="qdm-text-191">
            <a:extLst xmlns:a="http://schemas.openxmlformats.org/drawingml/2006/main">
              <a:ext uri="{FF2B5EF4-FFF2-40B4-BE49-F238E27FC236}">
                <a16:creationId xmlns:a16="http://schemas.microsoft.com/office/drawing/2014/main" id="{BE279877-BA14-4D27-B80F-7BCB5788F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000500"/>
            <a:ext cx="3333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57150" tIns="38100" rIns="57150" bIns="38100" anchor="ctr">
            <a:normAutofit fontScale="7571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Нельзя переносить этот выигрыш на всю измерительную цепь или на другой тип сенсора без новой проверки.</a:t>
            </a:r>
          </a:p>
        </p:txBody>
      </p:sp>
      <p:sp>
        <p:nvSpPr>
          <p:cNvPr id="20" name="qdm-shape-192">
            <a:extLst xmlns:a="http://schemas.openxmlformats.org/drawingml/2006/main">
              <a:ext uri="{FF2B5EF4-FFF2-40B4-BE49-F238E27FC236}">
                <a16:creationId xmlns:a16="http://schemas.microsoft.com/office/drawing/2014/main" id="{8FFAFBE1-EFB0-483F-86DC-22E3609FF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91150"/>
            <a:ext cx="97917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5EDD9"/>
          </a:solidFill>
          <a:ln xmlns:a="http://schemas.openxmlformats.org/drawingml/2006/main" w="9525">
            <a:solidFill>
              <a:srgbClr val="F5EDD9"/>
            </a:solidFill>
            <a:prstDash val="solid"/>
          </a:ln>
        </p:spPr>
      </p:sp>
      <p:sp>
        <p:nvSpPr>
          <p:cNvPr id="21" name="qdm-shape-193">
            <a:extLst xmlns:a="http://schemas.openxmlformats.org/drawingml/2006/main">
              <a:ext uri="{FF2B5EF4-FFF2-40B4-BE49-F238E27FC236}">
                <a16:creationId xmlns:a16="http://schemas.microsoft.com/office/drawing/2014/main" id="{FFCD2478-F0E9-44E8-805D-6A0493ED3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91150"/>
            <a:ext cx="66675" cy="609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A15B"/>
          </a:solidFill>
          <a:ln xmlns:a="http://schemas.openxmlformats.org/drawingml/2006/main" w="9525">
            <a:solidFill>
              <a:srgbClr val="C6A15B"/>
            </a:solidFill>
            <a:prstDash val="solid"/>
          </a:ln>
        </p:spPr>
      </p:sp>
      <p:sp>
        <p:nvSpPr>
          <p:cNvPr id="22" name="qdm-text-194">
            <a:extLst xmlns:a="http://schemas.openxmlformats.org/drawingml/2006/main">
              <a:ext uri="{FF2B5EF4-FFF2-40B4-BE49-F238E27FC236}">
                <a16:creationId xmlns:a16="http://schemas.microsoft.com/office/drawing/2014/main" id="{52AAF6D8-43F0-42B2-BB7B-686D51878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467350"/>
            <a:ext cx="9505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86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800" b="1" i="0">
                <a:solidFill>
                  <a:srgbClr val="183247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83247"/>
                </a:solidFill>
                <a:latin typeface="Aptos"/>
                <a:ea typeface="Aptos"/>
                <a:cs typeface="Aptos"/>
              </a:rPr>
              <a:t>Критерий рывка: выигрыш должен сохраниться после полного бюджета неопределённости и независимого сравнения.</a:t>
            </a:r>
          </a:p>
        </p:txBody>
      </p:sp>
      <p:sp>
        <p:nvSpPr>
          <p:cNvPr id="23" name="qdm-header-mask-9">
            <a:extLst xmlns:a="http://schemas.openxmlformats.org/drawingml/2006/main">
              <a:ext uri="{FF2B5EF4-FFF2-40B4-BE49-F238E27FC236}">
                <a16:creationId xmlns:a16="http://schemas.microsoft.com/office/drawing/2014/main" id="{28F083D6-162B-4E95-B1BD-AECBB6B88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2400"/>
            <a:ext cx="4762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AF5"/>
          </a:solidFill>
          <a:ln xmlns:a="http://schemas.openxmlformats.org/drawingml/2006/main" w="9525">
            <a:solidFill>
              <a:srgbClr val="FBFAF5"/>
            </a:solidFill>
            <a:prstDash val="solid"/>
          </a:ln>
        </p:spPr>
      </p:sp>
      <p:sp>
        <p:nvSpPr>
          <p:cNvPr id="24" name="qdm-header-final-9">
            <a:extLst xmlns:a="http://schemas.openxmlformats.org/drawingml/2006/main">
              <a:ext uri="{FF2B5EF4-FFF2-40B4-BE49-F238E27FC236}">
                <a16:creationId xmlns:a16="http://schemas.microsoft.com/office/drawing/2014/main" id="{472D0628-149B-4DB5-BA6B-2FE1CF059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F9D96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F9D96"/>
                </a:solidFill>
                <a:latin typeface="Aptos"/>
                <a:ea typeface="Aptos"/>
                <a:cs typeface="Aptos"/>
              </a:rPr>
              <a:t>БЕЛАЯ КНИГА СУДЬБЫ  /  09</a:t>
            </a:r>
          </a:p>
        </p:txBody>
      </p:sp>
    </p:spTree>
    <p:extLst>
      <p:ext uri="{BB962C8B-B14F-4D97-AF65-F5344CB8AC3E}">
        <p14:creationId xmlns:p14="http://schemas.microsoft.com/office/powerpoint/2010/main" val="1643263181"/>
      </p:ext>
    </p:extLst>
  </p:cSld>
</p:sld>
</file>

<file path=ppt/theme/theme1.xml><?xml version="1.0" encoding="utf-8"?>
<a:theme xmlns:a="http://schemas.openxmlformats.org/drawingml/2006/main" name="ChatGPT">
  <a:themeElements>
    <a:clrScheme name="White Book Quantum Density">
      <a:dk1>
        <a:srgbClr val="000000"/>
      </a:dk1>
      <a:lt1>
        <a:srgbClr val="FFFFFF"/>
      </a:lt1>
      <a:dk2>
        <a:srgbClr val="0B2545"/>
      </a:dk2>
      <a:lt2>
        <a:srgbClr val="E7EEF2"/>
      </a:lt2>
      <a:accent1>
        <a:srgbClr val="2E74B5"/>
      </a:accent1>
      <a:accent2>
        <a:srgbClr val="1F9D96"/>
      </a:accent2>
      <a:accent3>
        <a:srgbClr val="C6A15B"/>
      </a:accent3>
      <a:accent4>
        <a:srgbClr val="3A7F68"/>
      </a:accent4>
      <a:accent5>
        <a:srgbClr val="0B2545"/>
      </a:accent5>
      <a:accent6>
        <a:srgbClr val="A44A42"/>
      </a:accent6>
      <a:hlink>
        <a:srgbClr val="2E74B5"/>
      </a:hlink>
      <a:folHlink>
        <a:srgbClr val="1F9D9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White Book Quantum Density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2026-08-30T19:40:03.1030000Z</dcterms:created>
  <dcterms:modified xsi:type="dcterms:W3CDTF">2026-08-30T19:40:03.1030000Z</dcterms:modified>
</coreProperties>
</file>