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0f7f699fddd47a4" /><Relationship Type="http://schemas.openxmlformats.org/officeDocument/2006/relationships/extended-properties" Target="/docProps/app.xml" Id="R1d46f073f3d34843" /><Relationship Type="http://schemas.openxmlformats.org/officeDocument/2006/relationships/officeDocument" Target="/ppt/presentation.xml" Id="R8413bbca07c342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17ad8f24244fa4"/>
  </p:sldMasterIdLst>
  <p:notesMasterIdLst>
    <p:notesMasterId xmlns:r="http://schemas.openxmlformats.org/officeDocument/2006/relationships" r:id="Rc4019f45c2894716"/>
  </p:notesMasterIdLst>
  <p:sldIdLst>
    <p:sldId xmlns:r="http://schemas.openxmlformats.org/officeDocument/2006/relationships" id="256" r:id="Re5577931176e4bd6"/>
    <p:sldId xmlns:r="http://schemas.openxmlformats.org/officeDocument/2006/relationships" id="257" r:id="Rdb0bc37978b148da"/>
    <p:sldId xmlns:r="http://schemas.openxmlformats.org/officeDocument/2006/relationships" id="258" r:id="Rb965ab390707473c"/>
    <p:sldId xmlns:r="http://schemas.openxmlformats.org/officeDocument/2006/relationships" id="259" r:id="Ra7653a89dfea4e62"/>
    <p:sldId xmlns:r="http://schemas.openxmlformats.org/officeDocument/2006/relationships" id="260" r:id="R0e6cb096383d4ba2"/>
    <p:sldId xmlns:r="http://schemas.openxmlformats.org/officeDocument/2006/relationships" id="261" r:id="R091975cd8a9f4626"/>
    <p:sldId xmlns:r="http://schemas.openxmlformats.org/officeDocument/2006/relationships" id="262" r:id="R41e7aec79c0c440f"/>
    <p:sldId xmlns:r="http://schemas.openxmlformats.org/officeDocument/2006/relationships" id="263" r:id="R297aa2f6a6d64fda"/>
    <p:sldId xmlns:r="http://schemas.openxmlformats.org/officeDocument/2006/relationships" id="264" r:id="R2ce5dd5384be4c75"/>
    <p:sldId xmlns:r="http://schemas.openxmlformats.org/officeDocument/2006/relationships" id="265" r:id="Re50969d92f7c4b3c"/>
    <p:sldId xmlns:r="http://schemas.openxmlformats.org/officeDocument/2006/relationships" id="266" r:id="R52218501aabd45b7"/>
    <p:sldId xmlns:r="http://schemas.openxmlformats.org/officeDocument/2006/relationships" id="267" r:id="R2bdd4da4c83844ff"/>
    <p:sldId xmlns:r="http://schemas.openxmlformats.org/officeDocument/2006/relationships" id="268" r:id="Rd33cd9e33fa34352"/>
    <p:sldId xmlns:r="http://schemas.openxmlformats.org/officeDocument/2006/relationships" id="269" r:id="R4c04c7dba70a4735"/>
    <p:sldId xmlns:r="http://schemas.openxmlformats.org/officeDocument/2006/relationships" id="270" r:id="R7a4d57b395c44d7d"/>
    <p:sldId xmlns:r="http://schemas.openxmlformats.org/officeDocument/2006/relationships" id="271" r:id="R585620ef3abc44dc"/>
    <p:sldId xmlns:r="http://schemas.openxmlformats.org/officeDocument/2006/relationships" id="272" r:id="R122cce56c59e485a"/>
    <p:sldId xmlns:r="http://schemas.openxmlformats.org/officeDocument/2006/relationships" id="273" r:id="R8fc8af4b926a4066"/>
    <p:sldId xmlns:r="http://schemas.openxmlformats.org/officeDocument/2006/relationships" id="274" r:id="Rb21e84d5cc764f8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6682c266cd544f4" /><Relationship Type="http://schemas.openxmlformats.org/officeDocument/2006/relationships/slideMaster" Target="/ppt/slideMasters/slideMaster1.xml" Id="R8917ad8f24244fa4" /><Relationship Type="http://schemas.openxmlformats.org/officeDocument/2006/relationships/notesMaster" Target="/ppt/notesMasters/notesMaster1.xml" Id="Rc4019f45c2894716" /><Relationship Type="http://schemas.openxmlformats.org/officeDocument/2006/relationships/presProps" Target="/ppt/presProps.xml" Id="Rdb354de39ac346f1" /><Relationship Type="http://schemas.openxmlformats.org/officeDocument/2006/relationships/tableStyles" Target="/ppt/tableStyles.xml" Id="R0953e59e63554088" /><Relationship Type="http://schemas.openxmlformats.org/officeDocument/2006/relationships/slide" Target="/ppt/slides/slide1.xml" Id="Re5577931176e4bd6" /><Relationship Type="http://schemas.openxmlformats.org/officeDocument/2006/relationships/slide" Target="/ppt/slides/slide2.xml" Id="Rdb0bc37978b148da" /><Relationship Type="http://schemas.openxmlformats.org/officeDocument/2006/relationships/slide" Target="/ppt/slides/slide3.xml" Id="Rb965ab390707473c" /><Relationship Type="http://schemas.openxmlformats.org/officeDocument/2006/relationships/slide" Target="/ppt/slides/slide4.xml" Id="Ra7653a89dfea4e62" /><Relationship Type="http://schemas.openxmlformats.org/officeDocument/2006/relationships/slide" Target="/ppt/slides/slide5.xml" Id="R0e6cb096383d4ba2" /><Relationship Type="http://schemas.openxmlformats.org/officeDocument/2006/relationships/slide" Target="/ppt/slides/slide6.xml" Id="R091975cd8a9f4626" /><Relationship Type="http://schemas.openxmlformats.org/officeDocument/2006/relationships/slide" Target="/ppt/slides/slide7.xml" Id="R41e7aec79c0c440f" /><Relationship Type="http://schemas.openxmlformats.org/officeDocument/2006/relationships/slide" Target="/ppt/slides/slide8.xml" Id="R297aa2f6a6d64fda" /><Relationship Type="http://schemas.openxmlformats.org/officeDocument/2006/relationships/slide" Target="/ppt/slides/slide9.xml" Id="R2ce5dd5384be4c75" /><Relationship Type="http://schemas.openxmlformats.org/officeDocument/2006/relationships/slide" Target="/ppt/slides/slide10.xml" Id="Re50969d92f7c4b3c" /><Relationship Type="http://schemas.openxmlformats.org/officeDocument/2006/relationships/slide" Target="/ppt/slides/slide11.xml" Id="R52218501aabd45b7" /><Relationship Type="http://schemas.openxmlformats.org/officeDocument/2006/relationships/slide" Target="/ppt/slides/slide12.xml" Id="R2bdd4da4c83844ff" /><Relationship Type="http://schemas.openxmlformats.org/officeDocument/2006/relationships/slide" Target="/ppt/slides/slide13.xml" Id="Rd33cd9e33fa34352" /><Relationship Type="http://schemas.openxmlformats.org/officeDocument/2006/relationships/slide" Target="/ppt/slides/slide14.xml" Id="R4c04c7dba70a4735" /><Relationship Type="http://schemas.openxmlformats.org/officeDocument/2006/relationships/slide" Target="/ppt/slides/slide15.xml" Id="R7a4d57b395c44d7d" /><Relationship Type="http://schemas.openxmlformats.org/officeDocument/2006/relationships/slide" Target="/ppt/slides/slide16.xml" Id="R585620ef3abc44dc" /><Relationship Type="http://schemas.openxmlformats.org/officeDocument/2006/relationships/slide" Target="/ppt/slides/slide17.xml" Id="R122cce56c59e485a" /><Relationship Type="http://schemas.openxmlformats.org/officeDocument/2006/relationships/slide" Target="/ppt/slides/slide18.xml" Id="R8fc8af4b926a4066" /><Relationship Type="http://schemas.openxmlformats.org/officeDocument/2006/relationships/slide" Target="/ppt/slides/slide19.xml" Id="Rb21e84d5cc764f8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1c09bb83f5c4d3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fd1330f77bb4e02" /><Relationship Type="http://schemas.openxmlformats.org/officeDocument/2006/relationships/notesMaster" Target="/ppt/notesMasters/notesMaster1.xml" Id="R3557ec2398d8409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c5649980d2342bf" /><Relationship Type="http://schemas.openxmlformats.org/officeDocument/2006/relationships/notesMaster" Target="/ppt/notesMasters/notesMaster1.xml" Id="R90cf55697c544c5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05cda61b6e14b1a" /><Relationship Type="http://schemas.openxmlformats.org/officeDocument/2006/relationships/notesMaster" Target="/ppt/notesMasters/notesMaster1.xml" Id="Rb96ff6e859db499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d89d7c96de14a46" /><Relationship Type="http://schemas.openxmlformats.org/officeDocument/2006/relationships/notesMaster" Target="/ppt/notesMasters/notesMaster1.xml" Id="R8bb1d13d8d254289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b63ade2ed31414c" /><Relationship Type="http://schemas.openxmlformats.org/officeDocument/2006/relationships/notesMaster" Target="/ppt/notesMasters/notesMaster1.xml" Id="R397926c398bc40f0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847ca94ac2345ae" /><Relationship Type="http://schemas.openxmlformats.org/officeDocument/2006/relationships/notesMaster" Target="/ppt/notesMasters/notesMaster1.xml" Id="R653f60d92eee4caf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288b0cdc1db74037" /><Relationship Type="http://schemas.openxmlformats.org/officeDocument/2006/relationships/notesMaster" Target="/ppt/notesMasters/notesMaster1.xml" Id="Rc67ab3d18e604462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73c79a4bcd1c4cfb" /><Relationship Type="http://schemas.openxmlformats.org/officeDocument/2006/relationships/notesMaster" Target="/ppt/notesMasters/notesMaster1.xml" Id="Rcd40aeabf9194eb8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f46608162d004f17" /><Relationship Type="http://schemas.openxmlformats.org/officeDocument/2006/relationships/notesMaster" Target="/ppt/notesMasters/notesMaster1.xml" Id="Rdee2046a66fe46bc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5921900ead5f470d" /><Relationship Type="http://schemas.openxmlformats.org/officeDocument/2006/relationships/notesMaster" Target="/ppt/notesMasters/notesMaster1.xml" Id="Redbf9b398cd44db2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53abb43191ec4b42" /><Relationship Type="http://schemas.openxmlformats.org/officeDocument/2006/relationships/notesMaster" Target="/ppt/notesMasters/notesMaster1.xml" Id="Rc81f601997f440d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09655863c91438c" /><Relationship Type="http://schemas.openxmlformats.org/officeDocument/2006/relationships/notesMaster" Target="/ppt/notesMasters/notesMaster1.xml" Id="R87be90196ce2484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90938dfae4a4f68" /><Relationship Type="http://schemas.openxmlformats.org/officeDocument/2006/relationships/notesMaster" Target="/ppt/notesMasters/notesMaster1.xml" Id="Rc6d7e33918eb47e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c27902c8a744054" /><Relationship Type="http://schemas.openxmlformats.org/officeDocument/2006/relationships/notesMaster" Target="/ppt/notesMasters/notesMaster1.xml" Id="R60b654ff95634c6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bb2cef695fd4bd5" /><Relationship Type="http://schemas.openxmlformats.org/officeDocument/2006/relationships/notesMaster" Target="/ppt/notesMasters/notesMaster1.xml" Id="R1993be6c6c8f4f2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5f48cf153db4c1a" /><Relationship Type="http://schemas.openxmlformats.org/officeDocument/2006/relationships/notesMaster" Target="/ppt/notesMasters/notesMaster1.xml" Id="R2766fbfe169f463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957e826459141eb" /><Relationship Type="http://schemas.openxmlformats.org/officeDocument/2006/relationships/notesMaster" Target="/ppt/notesMasters/notesMaster1.xml" Id="Rea604d2e9e18453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dbb81202d744849" /><Relationship Type="http://schemas.openxmlformats.org/officeDocument/2006/relationships/notesMaster" Target="/ppt/notesMasters/notesMaster1.xml" Id="Rf9d3082913a045b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d6b08147f2f474c" /><Relationship Type="http://schemas.openxmlformats.org/officeDocument/2006/relationships/notesMaster" Target="/ppt/notesMasters/notesMaster1.xml" Id="Rc99123190110473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3c3b0bbd64f6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a30454dec4e498d" /><Relationship Type="http://schemas.openxmlformats.org/officeDocument/2006/relationships/slideLayout" Target="/ppt/slideLayouts/slideLayout1.xml" Id="R9fad5d22c94942e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ad5d22c94942e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ddca8f00047f2" /><Relationship Type="http://schemas.openxmlformats.org/officeDocument/2006/relationships/notesSlide" Target="/ppt/notesSlides/notesSlide1.xml" Id="R870b03f5b87d409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9bcaf35b24918" /><Relationship Type="http://schemas.openxmlformats.org/officeDocument/2006/relationships/notesSlide" Target="/ppt/notesSlides/notesSlide10.xml" Id="R5dbe4ff63470498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929c48cb24b83" /><Relationship Type="http://schemas.openxmlformats.org/officeDocument/2006/relationships/notesSlide" Target="/ppt/notesSlides/notesSlide11.xml" Id="R830a0d953dd149a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5bdc7b6824431" /><Relationship Type="http://schemas.openxmlformats.org/officeDocument/2006/relationships/notesSlide" Target="/ppt/notesSlides/notesSlide12.xml" Id="R7ff7ad4dbf044cd9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28f4a947145e1" /><Relationship Type="http://schemas.openxmlformats.org/officeDocument/2006/relationships/notesSlide" Target="/ppt/notesSlides/notesSlide13.xml" Id="Rf3c25abf8168422c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3c759ca1246eb" /><Relationship Type="http://schemas.openxmlformats.org/officeDocument/2006/relationships/notesSlide" Target="/ppt/notesSlides/notesSlide14.xml" Id="R9a0d40d03c824e8b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4ba84ed5744f9" /><Relationship Type="http://schemas.openxmlformats.org/officeDocument/2006/relationships/notesSlide" Target="/ppt/notesSlides/notesSlide15.xml" Id="Rc5a5036b26614194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0ed46a86d4b28" /><Relationship Type="http://schemas.openxmlformats.org/officeDocument/2006/relationships/notesSlide" Target="/ppt/notesSlides/notesSlide16.xml" Id="R9a2bae23eb7c4cbc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59617764b4daf" /><Relationship Type="http://schemas.openxmlformats.org/officeDocument/2006/relationships/notesSlide" Target="/ppt/notesSlides/notesSlide17.xml" Id="R1acb70e018494b41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e581b71814434" /><Relationship Type="http://schemas.openxmlformats.org/officeDocument/2006/relationships/notesSlide" Target="/ppt/notesSlides/notesSlide18.xml" Id="R343e6b1244e14dc4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b5a67539c477e" /><Relationship Type="http://schemas.openxmlformats.org/officeDocument/2006/relationships/notesSlide" Target="/ppt/notesSlides/notesSlide19.xml" Id="Rf7bb170fe8d84e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610d2c20c4631" /><Relationship Type="http://schemas.openxmlformats.org/officeDocument/2006/relationships/notesSlide" Target="/ppt/notesSlides/notesSlide2.xml" Id="R8a4600d3380946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a061f4ca34aae" /><Relationship Type="http://schemas.openxmlformats.org/officeDocument/2006/relationships/notesSlide" Target="/ppt/notesSlides/notesSlide3.xml" Id="R459201f8160942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c075184c04af0" /><Relationship Type="http://schemas.openxmlformats.org/officeDocument/2006/relationships/notesSlide" Target="/ppt/notesSlides/notesSlide4.xml" Id="Rd9fb55372fa14e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643bba8474793" /><Relationship Type="http://schemas.openxmlformats.org/officeDocument/2006/relationships/notesSlide" Target="/ppt/notesSlides/notesSlide5.xml" Id="Rfa9f19e6b2594c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2721210c446ff" /><Relationship Type="http://schemas.openxmlformats.org/officeDocument/2006/relationships/notesSlide" Target="/ppt/notesSlides/notesSlide6.xml" Id="R29decfba470146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0317dcf8442d4" /><Relationship Type="http://schemas.openxmlformats.org/officeDocument/2006/relationships/notesSlide" Target="/ppt/notesSlides/notesSlide7.xml" Id="Rf4f12e359bce4fc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2165ff9fe4345" /><Relationship Type="http://schemas.openxmlformats.org/officeDocument/2006/relationships/notesSlide" Target="/ppt/notesSlides/notesSlide8.xml" Id="Rbe67fc65bf5e45f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0604b66554f9d" /><Relationship Type="http://schemas.openxmlformats.org/officeDocument/2006/relationships/notesSlide" Target="/ppt/notesSlides/notesSlide9.xml" Id="Re0da858738eb42a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FBE0D0F-0A0C-457F-9AAC-608528643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3429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E8C83"/>
                </a:solidFill>
              </a:defRPr>
            </a:pPr>
            <a:r>
              <a:rPr sz="1200" b="1">
                <a:solidFill>
                  <a:srgbClr val="3E8C83"/>
                </a:solidFill>
              </a:rPr>
              <a:t>ЭКВИЛИБРИУМ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ABFEECF-42F4-4D17-AD50-6E57EC832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14450"/>
            <a:ext cx="7048500" cy="1543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173B57"/>
                </a:solidFill>
              </a:defRPr>
            </a:pPr>
            <a:r>
              <a:rPr sz="4350" b="1">
                <a:solidFill>
                  <a:srgbClr val="173B57"/>
                </a:solidFill>
              </a:rPr>
              <a:t>КУЛЬТУРА</a:t>
            </a:r>
          </a:p>
          <a:p xmlns:a="http://schemas.openxmlformats.org/drawingml/2006/main">
            <a:pPr algn="l">
              <a:defRPr sz="4350" b="1">
                <a:solidFill>
                  <a:srgbClr val="173B57"/>
                </a:solidFill>
              </a:defRPr>
            </a:pPr>
            <a:r>
              <a:rPr sz="4350" b="1">
                <a:solidFill>
                  <a:srgbClr val="173B57"/>
                </a:solidFill>
              </a:rPr>
              <a:t>НОВОГО УКЛАДА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71CAB8C-4F60-453A-A599-7F053CBF1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723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2F6F89"/>
                </a:solidFill>
              </a:defRPr>
            </a:pPr>
            <a:r>
              <a:rPr sz="1800" b="0">
                <a:solidFill>
                  <a:srgbClr val="2F6F89"/>
                </a:solidFill>
              </a:rPr>
              <a:t>Доктрина созидательной культуры, общественной солидарности</a:t>
            </a:r>
          </a:p>
          <a:p xmlns:a="http://schemas.openxmlformats.org/drawingml/2006/main">
            <a:pPr algn="l">
              <a:defRPr sz="1800" b="0">
                <a:solidFill>
                  <a:srgbClr val="2F6F89"/>
                </a:solidFill>
              </a:defRPr>
            </a:pPr>
            <a:r>
              <a:rPr sz="1800" b="0">
                <a:solidFill>
                  <a:srgbClr val="2F6F89"/>
                </a:solidFill>
              </a:rPr>
              <a:t>и развития человека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64B6282-2104-4442-8F9A-85A3BC7F8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0"/>
            <a:ext cx="400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B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60D623C-0427-40E7-A1A7-A74DF7228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2647950"/>
            <a:ext cx="8001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2971E93-00AA-463A-A9AA-1FD05F323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32571" y="3388821"/>
            <a:ext cx="8001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3E8C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F1DC212-93AC-43A8-97F6-47CDEF432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3695700"/>
            <a:ext cx="8001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2F66603-4225-4B8D-8074-4D50BAB2E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0829" y="3388821"/>
            <a:ext cx="8001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3E8C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D02E37C-EF53-4D7E-9711-2574A8E5E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647950"/>
            <a:ext cx="8001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CF7906B-0283-42B6-BE62-A767EC089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0829" y="1907079"/>
            <a:ext cx="8001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3E8C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D3C4C56-93C4-473D-8BEB-FFC8E583B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1600200"/>
            <a:ext cx="8001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4D5E6A5-0DE5-4921-9DA8-7B5CE29EC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32571" y="1907079"/>
            <a:ext cx="8001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3E8C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E36424F-E01D-4886-A22C-6563F2DF4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381250"/>
            <a:ext cx="1333500" cy="1333500"/>
          </a:xfrm>
          <a:prstGeom xmlns:a="http://schemas.openxmlformats.org/drawingml/2006/main" prst="roundRect">
            <a:avLst>
              <a:gd name="adj" fmla="val 8571"/>
            </a:avLst>
          </a:prstGeom>
          <a:solidFill xmlns:a="http://schemas.openxmlformats.org/drawingml/2006/main">
            <a:srgbClr val="C9A2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9F78D9A-7A6C-4BB0-804F-8D11DF7D7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2647950"/>
            <a:ext cx="8001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B95CE9A-64E4-4D1F-9858-15510306D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619625"/>
            <a:ext cx="3238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Достоинство</a:t>
            </a:r>
          </a:p>
          <a:p xmlns:a="http://schemas.openxmlformats.org/drawingml/2006/main"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Солидарность</a:t>
            </a:r>
          </a:p>
          <a:p xmlns:a="http://schemas.openxmlformats.org/drawingml/2006/main"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Созидание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878D423-5A9A-4CF5-A501-30C503710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концепция • 2026</a:t>
            </a:r>
          </a:p>
        </p:txBody>
      </p:sp>
    </p:spTree>
    <p:extLst>
      <p:ext uri="{BB962C8B-B14F-4D97-AF65-F5344CB8AC3E}">
        <p14:creationId xmlns:p14="http://schemas.microsoft.com/office/powerpoint/2010/main" val="161194950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A3688E3-7721-424C-92E5-466C61903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КУЛЬТУРА НОВОГО УКЛАДА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FC9F915-70DC-4A60-B0EF-C7935DC0E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AF103DE-F22D-4917-95C5-0FC06F7C8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Культурная среда сопровождает весь жизненный цикл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5F29339-C2E2-418C-847E-98141A4A9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BA661DF-8A97-4BC2-8621-E367E2A51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409950"/>
            <a:ext cx="9906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484E56A-8766-40C6-9A1E-9D0E74885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143250"/>
            <a:ext cx="438150" cy="438150"/>
          </a:xfrm>
          <a:prstGeom xmlns:a="http://schemas.openxmlformats.org/drawingml/2006/main" prst="roundRect">
            <a:avLst>
              <a:gd name="adj" fmla="val 26087"/>
            </a:avLst>
          </a:prstGeom>
          <a:solidFill xmlns:a="http://schemas.openxmlformats.org/drawingml/2006/main">
            <a:srgbClr val="3E8C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CEE5C43-8C25-434D-B9C9-AE43A9AFA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38400"/>
            <a:ext cx="9334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73B57"/>
                </a:solidFill>
              </a:defRPr>
            </a:pPr>
            <a:r>
              <a:rPr sz="1800" b="1">
                <a:solidFill>
                  <a:srgbClr val="173B57"/>
                </a:solidFill>
              </a:rPr>
              <a:t>0–6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9DA16C5-2C67-4A38-990D-42D96A2AA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829050"/>
            <a:ext cx="152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20313D"/>
                </a:solidFill>
              </a:defRPr>
            </a:pPr>
            <a:r>
              <a:rPr sz="1350" b="0">
                <a:solidFill>
                  <a:srgbClr val="20313D"/>
                </a:solidFill>
              </a:rPr>
              <a:t>игра и язык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60019E2-2EAB-4EA6-A8AD-C15D60D59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3143250"/>
            <a:ext cx="438150" cy="438150"/>
          </a:xfrm>
          <a:prstGeom xmlns:a="http://schemas.openxmlformats.org/drawingml/2006/main" prst="roundRect">
            <a:avLst>
              <a:gd name="adj" fmla="val 26087"/>
            </a:avLst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B3CDD03-D081-46D9-8AD4-B774B6C6C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438400"/>
            <a:ext cx="9334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73B57"/>
                </a:solidFill>
              </a:defRPr>
            </a:pPr>
            <a:r>
              <a:rPr sz="1800" b="1">
                <a:solidFill>
                  <a:srgbClr val="173B57"/>
                </a:solidFill>
              </a:rPr>
              <a:t>7–14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D9BC204-1900-426B-BEC0-91849B931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829050"/>
            <a:ext cx="152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20313D"/>
                </a:solidFill>
              </a:defRPr>
            </a:pPr>
            <a:r>
              <a:rPr sz="1350" b="0">
                <a:solidFill>
                  <a:srgbClr val="20313D"/>
                </a:solidFill>
              </a:rPr>
              <a:t>любознательность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C2673CD-0D4C-4BE9-9D16-A00444988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143250"/>
            <a:ext cx="438150" cy="438150"/>
          </a:xfrm>
          <a:prstGeom xmlns:a="http://schemas.openxmlformats.org/drawingml/2006/main" prst="roundRect">
            <a:avLst>
              <a:gd name="adj" fmla="val 26087"/>
            </a:avLst>
          </a:prstGeom>
          <a:solidFill xmlns:a="http://schemas.openxmlformats.org/drawingml/2006/main">
            <a:srgbClr val="3E8C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5371B86-CB16-490F-9CF4-94DE8F09D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438400"/>
            <a:ext cx="9334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73B57"/>
                </a:solidFill>
              </a:defRPr>
            </a:pPr>
            <a:r>
              <a:rPr sz="1800" b="1">
                <a:solidFill>
                  <a:srgbClr val="173B57"/>
                </a:solidFill>
              </a:rPr>
              <a:t>15–22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A1A9DF8-C2FD-4B11-B197-9357550CC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3829050"/>
            <a:ext cx="152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20313D"/>
                </a:solidFill>
              </a:defRPr>
            </a:pPr>
            <a:r>
              <a:rPr sz="1350" b="0">
                <a:solidFill>
                  <a:srgbClr val="20313D"/>
                </a:solidFill>
              </a:rPr>
              <a:t>идентичность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21AE322-865C-4772-9391-6925D8F5A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3143250"/>
            <a:ext cx="438150" cy="438150"/>
          </a:xfrm>
          <a:prstGeom xmlns:a="http://schemas.openxmlformats.org/drawingml/2006/main" prst="roundRect">
            <a:avLst>
              <a:gd name="adj" fmla="val 26087"/>
            </a:avLst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6107703-D7C9-4CC2-92F6-603F4E11D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438400"/>
            <a:ext cx="9334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73B57"/>
                </a:solidFill>
              </a:defRPr>
            </a:pPr>
            <a:r>
              <a:rPr sz="1800" b="1">
                <a:solidFill>
                  <a:srgbClr val="173B57"/>
                </a:solidFill>
              </a:rPr>
              <a:t>23–40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0B345B9-5CEF-4654-847E-074D1A44D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829050"/>
            <a:ext cx="152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20313D"/>
                </a:solidFill>
              </a:defRPr>
            </a:pPr>
            <a:r>
              <a:rPr sz="1350" b="0">
                <a:solidFill>
                  <a:srgbClr val="20313D"/>
                </a:solidFill>
              </a:rPr>
              <a:t>семья и профессия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453C9EF-0744-4877-BB0A-3CF153750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143250"/>
            <a:ext cx="438150" cy="438150"/>
          </a:xfrm>
          <a:prstGeom xmlns:a="http://schemas.openxmlformats.org/drawingml/2006/main" prst="roundRect">
            <a:avLst>
              <a:gd name="adj" fmla="val 26087"/>
            </a:avLst>
          </a:prstGeom>
          <a:solidFill xmlns:a="http://schemas.openxmlformats.org/drawingml/2006/main">
            <a:srgbClr val="3E8C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8B43E14-0B62-4E2F-8C25-EE02420A1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438400"/>
            <a:ext cx="9334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73B57"/>
                </a:solidFill>
              </a:defRPr>
            </a:pPr>
            <a:r>
              <a:rPr sz="1800" b="1">
                <a:solidFill>
                  <a:srgbClr val="173B57"/>
                </a:solidFill>
              </a:rPr>
              <a:t>41–60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BF19A50-F7C3-422A-913B-B52E729AB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829050"/>
            <a:ext cx="152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20313D"/>
                </a:solidFill>
              </a:defRPr>
            </a:pPr>
            <a:r>
              <a:rPr sz="1350" b="0">
                <a:solidFill>
                  <a:srgbClr val="20313D"/>
                </a:solidFill>
              </a:rPr>
              <a:t>мастерство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2C044C6-E931-4F60-9BB7-980D7FCA7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06050" y="3143250"/>
            <a:ext cx="438150" cy="438150"/>
          </a:xfrm>
          <a:prstGeom xmlns:a="http://schemas.openxmlformats.org/drawingml/2006/main" prst="roundRect">
            <a:avLst>
              <a:gd name="adj" fmla="val 26087"/>
            </a:avLst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42C6E77-A962-4737-AC30-72F618256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2438400"/>
            <a:ext cx="9334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73B57"/>
                </a:solidFill>
              </a:defRPr>
            </a:pPr>
            <a:r>
              <a:rPr sz="1800" b="1">
                <a:solidFill>
                  <a:srgbClr val="173B57"/>
                </a:solidFill>
              </a:rPr>
              <a:t>60+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AC1D6E0-00E5-4243-B375-BEFA60AA1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3829050"/>
            <a:ext cx="152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20313D"/>
                </a:solidFill>
              </a:defRPr>
            </a:pPr>
            <a:r>
              <a:rPr sz="1350" b="0">
                <a:solidFill>
                  <a:srgbClr val="20313D"/>
                </a:solidFill>
              </a:rPr>
              <a:t>передача опыта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EE3EC3B-FC20-43EF-92FB-6A2351EC9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953000"/>
            <a:ext cx="8686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F6F89"/>
                </a:solidFill>
              </a:defRPr>
            </a:pPr>
            <a:r>
              <a:rPr sz="1800" b="1">
                <a:solidFill>
                  <a:srgbClr val="2F6F89"/>
                </a:solidFill>
              </a:rPr>
              <a:t>Общий механизм — межпоколенческие проекты, наставничество и совместное служение территории.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7F9D33A-E2B1-48C7-B3F8-893C3AEDD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концепция • 2026</a:t>
            </a:r>
          </a:p>
        </p:txBody>
      </p:sp>
    </p:spTree>
    <p:extLst>
      <p:ext uri="{BB962C8B-B14F-4D97-AF65-F5344CB8AC3E}">
        <p14:creationId xmlns:p14="http://schemas.microsoft.com/office/powerpoint/2010/main" val="117076989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B64895E-DAD1-4427-B11D-715D09F9D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КУЛЬТУРА НОВОГО УКЛАДА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B816805-DE7E-4E5C-9579-93E426CB1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11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CBCFA13-8DC4-4D34-B712-B9AC31F25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Экономика культуры превращает доверие в ценность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4964019-CE32-4F31-A80D-34E92DE58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E0530A0-8BC3-45FC-9B34-007F3B7DB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5625" y="3048000"/>
            <a:ext cx="1381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2F6F89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EC22AA3-D123-4919-98EB-B1F16E811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048000"/>
            <a:ext cx="1381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2F6F89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B6EEC5B-639C-42C2-9B97-1CAE6D673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048000"/>
            <a:ext cx="1381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2F6F89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0F31195-03D2-4F78-886A-049781C3D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28875"/>
            <a:ext cx="2381250" cy="1238250"/>
          </a:xfrm>
          <a:prstGeom xmlns:a="http://schemas.openxmlformats.org/drawingml/2006/main" prst="roundRect">
            <a:avLst>
              <a:gd name="adj" fmla="val 9231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9049B63-5845-42F7-884A-E3573530D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43175"/>
            <a:ext cx="2038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Человек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D1FB80A-FB2E-4A56-8AA9-92BCEA8A8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867025"/>
            <a:ext cx="20383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время • знания • творчество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68560FA-0FBE-459C-A3CA-B113356C9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428875"/>
            <a:ext cx="2381250" cy="1238250"/>
          </a:xfrm>
          <a:prstGeom xmlns:a="http://schemas.openxmlformats.org/drawingml/2006/main" prst="roundRect">
            <a:avLst>
              <a:gd name="adj" fmla="val 9231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7DA2947-8A74-4703-8A76-F78ABE766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543175"/>
            <a:ext cx="2038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Сообщество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FAD25B8-7590-4336-B0EA-D0ACC7938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867025"/>
            <a:ext cx="20383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сеть • доверие • взаимопомощь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47D2D7F-E4BA-4213-97FF-BF3B7146E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428875"/>
            <a:ext cx="2381250" cy="1238250"/>
          </a:xfrm>
          <a:prstGeom xmlns:a="http://schemas.openxmlformats.org/drawingml/2006/main" prst="roundRect">
            <a:avLst>
              <a:gd name="adj" fmla="val 9231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16A3262-050F-4D49-AA1F-FBA134424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543175"/>
            <a:ext cx="2038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Бизнес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E326A2C-E8CB-42EE-B2C7-8749AA55C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867025"/>
            <a:ext cx="20383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финансы • компетенции • инфраструктура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3F664D7-735F-4DA8-B176-01D4E2DB1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428875"/>
            <a:ext cx="2381250" cy="1238250"/>
          </a:xfrm>
          <a:prstGeom xmlns:a="http://schemas.openxmlformats.org/drawingml/2006/main" prst="roundRect">
            <a:avLst>
              <a:gd name="adj" fmla="val 9231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F02617B-F1AA-42D3-916B-83EE5AAA2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543175"/>
            <a:ext cx="2038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Государство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593C447-F13D-4C6A-BC56-3BD902B16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867025"/>
            <a:ext cx="20383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правила • софинансирование • объекты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2C349BE-DA15-4177-B567-7D4ABCA07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4533900"/>
            <a:ext cx="8763000" cy="819150"/>
          </a:xfrm>
          <a:prstGeom xmlns:a="http://schemas.openxmlformats.org/drawingml/2006/main" prst="roundRect">
            <a:avLst>
              <a:gd name="adj" fmla="val 13953"/>
            </a:avLst>
          </a:prstGeom>
          <a:solidFill xmlns:a="http://schemas.openxmlformats.org/drawingml/2006/main">
            <a:srgbClr val="173B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0585EAD-84E9-4483-9CAC-8CE169B52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667250"/>
            <a:ext cx="8001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Культурный кооператив: совместная инфраструктура, справедливое распределение дохода и сохранение локальной ценности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CAD4D82-67E8-4865-983B-1BABCFC06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концепция • 2026</a:t>
            </a:r>
          </a:p>
        </p:txBody>
      </p:sp>
    </p:spTree>
    <p:extLst>
      <p:ext uri="{BB962C8B-B14F-4D97-AF65-F5344CB8AC3E}">
        <p14:creationId xmlns:p14="http://schemas.microsoft.com/office/powerpoint/2010/main" val="124383443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B2D002D-D10E-42CD-8D5F-2FC3BE9CD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КУЛЬТУРА НОВОГО УКЛАДА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7704711-8221-4800-A3BD-46C929861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98A0534-DA5C-438E-9869-6E5D966AD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Цифровая среда расширяет доступ и защищает человека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8C5A05E-27B9-4474-8148-72A5FEF08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3EE2F1B-36B0-4164-A8F6-4EAF7D8AC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71650"/>
            <a:ext cx="4572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3E8C83"/>
                </a:solidFill>
              </a:defRPr>
            </a:pPr>
            <a:r>
              <a:rPr sz="1500" b="1">
                <a:solidFill>
                  <a:srgbClr val="3E8C83"/>
                </a:solidFill>
              </a:rPr>
              <a:t>ВОЗМОЖНОСТИ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A585687-B49C-4E25-A6B0-066969EFA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003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E8C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147A7AA-52C2-4345-A0C0-DF03D8BEF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209800"/>
            <a:ext cx="428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0313D"/>
                </a:solidFill>
              </a:defRPr>
            </a:pPr>
            <a:r>
              <a:rPr sz="1500" b="0">
                <a:solidFill>
                  <a:srgbClr val="20313D"/>
                </a:solidFill>
              </a:rPr>
              <a:t>Навигация по проектам и пространствам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380A519-0B4C-4680-87F0-8C07A0009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1242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E8C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AC7A9A9-6ED7-4BA5-B208-49A650845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33700"/>
            <a:ext cx="428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0313D"/>
                </a:solidFill>
              </a:defRPr>
            </a:pPr>
            <a:r>
              <a:rPr sz="1500" b="0">
                <a:solidFill>
                  <a:srgbClr val="20313D"/>
                </a:solidFill>
              </a:rPr>
              <a:t>Культурный паспорт территории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41B2B0D-F8C8-4F5D-934A-C61818B21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481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E8C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2F43ABC-C877-462D-AF18-197AE4284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657600"/>
            <a:ext cx="428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0313D"/>
                </a:solidFill>
              </a:defRPr>
            </a:pPr>
            <a:r>
              <a:rPr sz="1500" b="0">
                <a:solidFill>
                  <a:srgbClr val="20313D"/>
                </a:solidFill>
              </a:rPr>
              <a:t>Кооперация и совместное финансирование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8ABDFFE-22D4-4DCE-9816-6590DF55E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5720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E8C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9933F2F-B935-4DA4-B544-F0EA1813C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381500"/>
            <a:ext cx="428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0313D"/>
                </a:solidFill>
              </a:defRPr>
            </a:pPr>
            <a:r>
              <a:rPr sz="1500" b="0">
                <a:solidFill>
                  <a:srgbClr val="20313D"/>
                </a:solidFill>
              </a:rPr>
              <a:t>Открытые образовательные коллекции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80D0538-3C3C-49E1-BC4C-CA73539EA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1752600"/>
            <a:ext cx="1905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1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B5FDA7E-5036-4434-9D1A-2C8753B5C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71650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F6F89"/>
                </a:solidFill>
              </a:defRPr>
            </a:pPr>
            <a:r>
              <a:rPr sz="1500" b="1">
                <a:solidFill>
                  <a:srgbClr val="2F6F89"/>
                </a:solidFill>
              </a:rPr>
              <a:t>ЦИФРОВЫЕ ПРАВА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6096DFA-351E-4C61-867E-B708EDF6B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4003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E8C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C38EC29-AC7B-4525-AD00-9C838D3B2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209800"/>
            <a:ext cx="4476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0313D"/>
                </a:solidFill>
              </a:defRPr>
            </a:pPr>
            <a:r>
              <a:rPr sz="1500" b="0">
                <a:solidFill>
                  <a:srgbClr val="20313D"/>
                </a:solidFill>
              </a:rPr>
              <a:t>Приватность и контроль данных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348C61B-D900-49E7-A0BF-417A86A3E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1242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E8C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20C8CCC-DDF2-464B-ADDC-157B895D9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933700"/>
            <a:ext cx="4476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0313D"/>
                </a:solidFill>
              </a:defRPr>
            </a:pPr>
            <a:r>
              <a:rPr sz="1500" b="0">
                <a:solidFill>
                  <a:srgbClr val="20313D"/>
                </a:solidFill>
              </a:rPr>
              <a:t>Маркировка синтетического контента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0F8EE02-2EC0-437E-95C6-A96FE2571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8481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E8C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81EF386-78D2-41F9-B38D-382AD34D2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657600"/>
            <a:ext cx="4476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0313D"/>
                </a:solidFill>
              </a:defRPr>
            </a:pPr>
            <a:r>
              <a:rPr sz="1500" b="0">
                <a:solidFill>
                  <a:srgbClr val="20313D"/>
                </a:solidFill>
              </a:rPr>
              <a:t>Человеческое решение в значимых вопросах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650C619-781D-40C3-B09F-691B292EF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5720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E8C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FF0B7F4-D5AC-43EC-95AD-00CA1F389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381500"/>
            <a:ext cx="4476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0313D"/>
                </a:solidFill>
              </a:defRPr>
            </a:pPr>
            <a:r>
              <a:rPr sz="1500" b="0">
                <a:solidFill>
                  <a:srgbClr val="20313D"/>
                </a:solidFill>
              </a:rPr>
              <a:t>Авторство, вознаграждение и безопасность ребёнка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7750B2C-A0B0-44D1-A350-89B6119F5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концепция • 2026</a:t>
            </a:r>
          </a:p>
        </p:txBody>
      </p:sp>
    </p:spTree>
    <p:extLst>
      <p:ext uri="{BB962C8B-B14F-4D97-AF65-F5344CB8AC3E}">
        <p14:creationId xmlns:p14="http://schemas.microsoft.com/office/powerpoint/2010/main" val="81027929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52E84B4-0435-48BE-958C-7165E0CEB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КУЛЬТУРА НОВОГО УКЛАДА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7AACBFA-6648-4401-B080-4BCCD0B0B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13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A7DF606-2014-4D5F-B030-FF71CEE2D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Дом созидания становится культурным узлом территории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DF621A7-C84D-43B5-8D8E-BDA6C49CB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55FF176-7C8C-41C8-9C34-861A7F8E7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762500" cy="3905250"/>
          </a:xfrm>
          <a:prstGeom xmlns:a="http://schemas.openxmlformats.org/drawingml/2006/main" prst="roundRect">
            <a:avLst>
              <a:gd name="adj" fmla="val 2927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0F2B45A-7492-45BF-B77D-C24F0F6EE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266950"/>
            <a:ext cx="3810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150" b="1">
                <a:solidFill>
                  <a:srgbClr val="173B57"/>
                </a:solidFill>
              </a:defRPr>
            </a:pPr>
            <a:r>
              <a:rPr sz="3150" b="1">
                <a:solidFill>
                  <a:srgbClr val="173B57"/>
                </a:solidFill>
              </a:rPr>
              <a:t>ДОМ</a:t>
            </a:r>
          </a:p>
          <a:p xmlns:a="http://schemas.openxmlformats.org/drawingml/2006/main">
            <a:pPr algn="ctr">
              <a:defRPr sz="3150" b="1">
                <a:solidFill>
                  <a:srgbClr val="173B57"/>
                </a:solidFill>
              </a:defRPr>
            </a:pPr>
            <a:r>
              <a:rPr sz="3150" b="1">
                <a:solidFill>
                  <a:srgbClr val="173B57"/>
                </a:solidFill>
              </a:rPr>
              <a:t>СОЗИДАНИЯ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07F7D30-40CA-4D07-A9FC-ED3E99B1E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429000"/>
            <a:ext cx="18097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3E8C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FF676EF-6E3D-479E-849C-EAE48C38F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448050"/>
            <a:ext cx="1581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библиотека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25402FE-F83A-436C-9E29-85F86B695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3429000"/>
            <a:ext cx="18097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330C4DF-AE01-47B1-B110-B836745B6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3448050"/>
            <a:ext cx="1581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мастерская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8F187C1-A689-45D6-BF97-1B8614A6D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019550"/>
            <a:ext cx="18097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3E8C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A90231D-346C-42E5-BCCF-A9871DAAC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038600"/>
            <a:ext cx="1581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медиалаб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F5970FD-06F9-4C42-A906-3F96319C7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4019550"/>
            <a:ext cx="18097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D493E3D-1F8E-4711-BDDD-C315706B0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4038600"/>
            <a:ext cx="1581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малая сцена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F0DB48E-D05A-4417-95F0-1592A1472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610100"/>
            <a:ext cx="18097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3E8C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C9EE7EA-E042-4012-9831-293F337F2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629150"/>
            <a:ext cx="1581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семейный клуб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945CC9F-7CFE-4635-9E64-185CBD679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4610100"/>
            <a:ext cx="18097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86871C5-B42E-4CE0-BC39-2F2401E04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4629150"/>
            <a:ext cx="1581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проектный офис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845C1D3-3C2D-46CF-9CEA-6DF63F843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80975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C9A24A"/>
                </a:solidFill>
              </a:defRPr>
            </a:pPr>
            <a:r>
              <a:rPr sz="1500" b="1">
                <a:solidFill>
                  <a:srgbClr val="C9A24A"/>
                </a:solidFill>
              </a:rPr>
              <a:t>КУЛЬТУРНЫЙ ПАСПОРТ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5F65692-4A6D-455B-B74F-C587AD8E6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28875"/>
            <a:ext cx="66675" cy="666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E8C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4BF3B27-5160-4963-B0E1-90D3CF538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343150"/>
            <a:ext cx="4743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D"/>
                </a:solidFill>
              </a:defRPr>
            </a:pPr>
            <a:r>
              <a:rPr sz="1425" b="0">
                <a:solidFill>
                  <a:srgbClr val="20313D"/>
                </a:solidFill>
              </a:rPr>
              <a:t>Наследие и локальные сюжеты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419F9D0-169C-474D-884D-1B63FDB67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943225"/>
            <a:ext cx="66675" cy="666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E8C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837939E-A0CC-4A9F-A69F-7937D83DA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857500"/>
            <a:ext cx="4743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D"/>
                </a:solidFill>
              </a:defRPr>
            </a:pPr>
            <a:r>
              <a:rPr sz="1425" b="0">
                <a:solidFill>
                  <a:srgbClr val="20313D"/>
                </a:solidFill>
              </a:rPr>
              <a:t>Люди, авторы и наставники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53B170A-BDF7-4B4B-B428-9F4A932C0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57575"/>
            <a:ext cx="66675" cy="666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E8C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964301C-E792-4536-BB95-BA9E74481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371850"/>
            <a:ext cx="4743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D"/>
                </a:solidFill>
              </a:defRPr>
            </a:pPr>
            <a:r>
              <a:rPr sz="1425" b="0">
                <a:solidFill>
                  <a:srgbClr val="20313D"/>
                </a:solidFill>
              </a:rPr>
              <a:t>Инфраструктура и доступность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493CABF-B578-45A0-B155-A6F48E2F1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971925"/>
            <a:ext cx="66675" cy="666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E8C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481F2FD-F0E4-4F25-BF60-87470825A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886200"/>
            <a:ext cx="4743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D"/>
                </a:solidFill>
              </a:defRPr>
            </a:pPr>
            <a:r>
              <a:rPr sz="1425" b="0">
                <a:solidFill>
                  <a:srgbClr val="20313D"/>
                </a:solidFill>
              </a:rPr>
              <a:t>Живые практики и сообщества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73E4C70-CF00-4461-8E43-DB30CFF8A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86275"/>
            <a:ext cx="66675" cy="666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E8C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E77EE9A-BC4F-4D98-B8AA-D0A43E8FE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400550"/>
            <a:ext cx="4743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D"/>
                </a:solidFill>
              </a:defRPr>
            </a:pPr>
            <a:r>
              <a:rPr sz="1425" b="0">
                <a:solidFill>
                  <a:srgbClr val="20313D"/>
                </a:solidFill>
              </a:rPr>
              <a:t>Потребности и группы исключения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C7479A2-645E-4595-926B-DF6598D32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5000625"/>
            <a:ext cx="66675" cy="666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E8C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F612DF0-D918-4FB3-9EB3-61E32E4C1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914900"/>
            <a:ext cx="4743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D"/>
                </a:solidFill>
              </a:defRPr>
            </a:pPr>
            <a:r>
              <a:rPr sz="1425" b="0">
                <a:solidFill>
                  <a:srgbClr val="20313D"/>
                </a:solidFill>
              </a:rPr>
              <a:t>Идеи, партнёры и точки роста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EA662B9-FE23-4367-8529-AD30DC114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концепция • 2026</a:t>
            </a:r>
          </a:p>
        </p:txBody>
      </p:sp>
    </p:spTree>
    <p:extLst>
      <p:ext uri="{BB962C8B-B14F-4D97-AF65-F5344CB8AC3E}">
        <p14:creationId xmlns:p14="http://schemas.microsoft.com/office/powerpoint/2010/main" val="1288767340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C6A1F36-BC5F-42D9-BF73-E700DEBCE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КУЛЬТУРА НОВОГО УКЛАДА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8686D01-984A-4238-8183-FBD975F8E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3EBCF13-D8A4-4749-925F-707BCFCB4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Культурное решение проходит семь шагов проверки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9E37713-E51E-4008-9B19-F8F1D1256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EF315B4-E9D7-47ED-A4E2-7663B2BBE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286125"/>
            <a:ext cx="5238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9A24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190FF5C-E28E-4B2F-9068-F3AD1D295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28975" y="3286125"/>
            <a:ext cx="5238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9A24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22796F0-1675-4A9B-AB25-A7EE123E7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1075" y="3286125"/>
            <a:ext cx="5238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9A24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5616AD3-7BAD-41A2-8CB9-0C52BB187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3175" y="3286125"/>
            <a:ext cx="5238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9A24A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B9923AF-AB37-4C72-A9E7-076776E34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15275" y="3286125"/>
            <a:ext cx="5238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9A24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EA85CED-2F9E-498C-9201-80C757A66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3286125"/>
            <a:ext cx="5238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9A24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B911675-4E6E-4A7A-9B73-311369A84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76550"/>
            <a:ext cx="1238250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DB4F1BF-0F39-4814-9746-79B28F13D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71800"/>
            <a:ext cx="247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4A"/>
                </a:solidFill>
              </a:defRPr>
            </a:pPr>
            <a:r>
              <a:rPr sz="1125" b="1">
                <a:solidFill>
                  <a:srgbClr val="C9A24A"/>
                </a:solidFill>
              </a:rPr>
              <a:t>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DDE1A71-20DD-4AC2-9853-563F4C933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238500"/>
            <a:ext cx="1047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Наблюдение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277DAB7-A279-4F61-9E7A-4110D9E00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2876550"/>
            <a:ext cx="1238250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B04D2D3-9FE9-4A83-A028-67D78C9E6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2971800"/>
            <a:ext cx="247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4A"/>
                </a:solidFill>
              </a:defRPr>
            </a:pPr>
            <a:r>
              <a:rPr sz="1125" b="1">
                <a:solidFill>
                  <a:srgbClr val="C9A24A"/>
                </a:solidFill>
              </a:rPr>
              <a:t>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D06C838-355F-4B81-A37E-91981FF7F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3238500"/>
            <a:ext cx="1047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Диалог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48AFD47-D669-41E4-AB37-EA0BE44D0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876550"/>
            <a:ext cx="1238250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3F1AEB6-2695-407D-971B-968724008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971800"/>
            <a:ext cx="247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4A"/>
                </a:solidFill>
              </a:defRPr>
            </a:pPr>
            <a:r>
              <a:rPr sz="1125" b="1">
                <a:solidFill>
                  <a:srgbClr val="C9A24A"/>
                </a:solidFill>
              </a:rPr>
              <a:t>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0D8EE36-7931-434A-BEDE-FB17C9DDF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238500"/>
            <a:ext cx="1047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Проектирование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DC0F4F6-6A00-4912-A912-48C56304A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2876550"/>
            <a:ext cx="1238250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C2BF732-B7E5-42E5-A6B8-D0B9D636D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2971800"/>
            <a:ext cx="247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4A"/>
                </a:solidFill>
              </a:defRPr>
            </a:pPr>
            <a:r>
              <a:rPr sz="1125" b="1">
                <a:solidFill>
                  <a:srgbClr val="C9A24A"/>
                </a:solidFill>
              </a:rPr>
              <a:t>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88BD0A7-BDB3-48FB-B436-4EC58A21D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3238500"/>
            <a:ext cx="1047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Пилот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B3428E4-0B53-4DFC-A73E-297554FFB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876550"/>
            <a:ext cx="1238250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4300E86-AA0C-4202-B7F8-D63D3D1DB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971800"/>
            <a:ext cx="247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4A"/>
                </a:solidFill>
              </a:defRPr>
            </a:pPr>
            <a:r>
              <a:rPr sz="1125" b="1">
                <a:solidFill>
                  <a:srgbClr val="C9A24A"/>
                </a:solidFill>
              </a:rPr>
              <a:t>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5E9643D-C5F3-484E-B4B1-9E9309E42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238500"/>
            <a:ext cx="1047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Верификация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451B6A9-CE84-42A7-B5A9-75992D7C2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876550"/>
            <a:ext cx="1238250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226C249-6901-48ED-B395-5B5D29162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971800"/>
            <a:ext cx="247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4A"/>
                </a:solidFill>
              </a:defRPr>
            </a:pPr>
            <a:r>
              <a:rPr sz="1125" b="1">
                <a:solidFill>
                  <a:srgbClr val="C9A24A"/>
                </a:solidFill>
              </a:rPr>
              <a:t>6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ED7B510-FE25-4CD6-8DE6-1A8B7DBF3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238500"/>
            <a:ext cx="1047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73B57"/>
                </a:solidFill>
              </a:defRPr>
            </a:pPr>
            <a:r>
              <a:rPr sz="1125" b="1">
                <a:solidFill>
                  <a:srgbClr val="173B57"/>
                </a:solidFill>
              </a:rPr>
              <a:t>Масштабирование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1795094-BCD3-4C67-ABC8-E4463BDFF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2876550"/>
            <a:ext cx="1238250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82F8D2C-C64E-4587-8CBD-5F24047F0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53650" y="2971800"/>
            <a:ext cx="247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4A"/>
                </a:solidFill>
              </a:defRPr>
            </a:pPr>
            <a:r>
              <a:rPr sz="1125" b="1">
                <a:solidFill>
                  <a:srgbClr val="C9A24A"/>
                </a:solidFill>
              </a:rPr>
              <a:t>7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34E8121-31F9-451D-BCD4-C7428F06B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53650" y="3238500"/>
            <a:ext cx="1047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73B57"/>
                </a:solidFill>
              </a:defRPr>
            </a:pPr>
            <a:r>
              <a:rPr sz="1125" b="1">
                <a:solidFill>
                  <a:srgbClr val="173B57"/>
                </a:solidFill>
              </a:rPr>
              <a:t>Обучение системы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7EAAE6C-302A-45F7-92CE-7CA1D6D18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2125" y="4667250"/>
            <a:ext cx="8667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0313D"/>
                </a:solidFill>
              </a:defRPr>
            </a:pPr>
            <a:r>
              <a:rPr sz="1800" b="1">
                <a:solidFill>
                  <a:srgbClr val="20313D"/>
                </a:solidFill>
              </a:rPr>
              <a:t>Масштабирование допускается только после подтверждения результата и проверки непредвиденных последствий.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56D0071-7192-420F-99BF-DF34B5FFB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концепция • 2026</a:t>
            </a:r>
          </a:p>
        </p:txBody>
      </p:sp>
    </p:spTree>
    <p:extLst>
      <p:ext uri="{BB962C8B-B14F-4D97-AF65-F5344CB8AC3E}">
        <p14:creationId xmlns:p14="http://schemas.microsoft.com/office/powerpoint/2010/main" val="20220771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06A0EC4-8833-45B9-94D6-3A3E00F16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КУЛЬТУРА НОВОГО УКЛАДА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32FBFE1-A69A-4D38-96F5-DCBB0B489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D823B35-3A56-44A2-9CDD-05FD68342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Результат — устойчивое изменение, а не число событий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76C753A-73D4-4B17-A034-22009E0DA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7E4088F-C51A-40BC-A50C-C20AD4E74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62125"/>
            <a:ext cx="5048250" cy="7620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9A05D57-1FFA-45BE-8AA2-6524AA269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76425"/>
            <a:ext cx="4705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Достоинство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2BEFA65-BA39-47A9-A75E-8C0EA413D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200275"/>
            <a:ext cx="4705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уважение и возможность участия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FC393EA-9316-4F93-9A25-B126A2E44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5048250" cy="7620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71CBD57-C995-4E25-8C44-570996762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1876425"/>
            <a:ext cx="4705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Доверие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9250B0-0FEE-413F-9E54-09CE0B4EF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200275"/>
            <a:ext cx="4705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взаимопомощь и устойчивые команды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416DC0F-E3E3-448D-A6CA-6D9FBEB0D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62250"/>
            <a:ext cx="5048250" cy="7620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FB9D316-DC5E-481B-A9B3-F1590E691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876550"/>
            <a:ext cx="4705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Созидание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740522A-9BE1-41D8-B2E6-1D9978EFB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00400"/>
            <a:ext cx="4705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самостоятельные инициативы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C0B1430-D5CC-4651-B8FF-A98665664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762250"/>
            <a:ext cx="5048250" cy="7620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F652514-C7C1-436B-AC61-A6130672A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876550"/>
            <a:ext cx="4705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Преемственность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A8F7ACA-6DDA-48D5-A00D-A6E1ED5BA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200400"/>
            <a:ext cx="4705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наставники и проекты поколений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7EB9808-5123-4597-98DB-E48E4F5C1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62375"/>
            <a:ext cx="5048250" cy="7620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9D3471C-8969-4A8B-BED6-EACC34F51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876675"/>
            <a:ext cx="4705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Среда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8722DE4-AB54-4004-A6F2-33C7A30CF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200525"/>
            <a:ext cx="4705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доступность, эстетика, безопасность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B85486F-E85B-4D7F-9BC8-C824D2E62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762375"/>
            <a:ext cx="5048250" cy="7620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A58B1C5-D39E-40AB-9F99-6C09910FA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876675"/>
            <a:ext cx="4705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Медиазрелость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467DB5E-3CF0-4C36-A628-61283395B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200525"/>
            <a:ext cx="4705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проверка информации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DB4A252-8200-4E94-ABB4-67F440A4A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62500"/>
            <a:ext cx="5048250" cy="7620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287D8E7-0C92-46CF-92B8-B02A4416B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876800"/>
            <a:ext cx="4705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Экология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F5D92E1-FD3F-424C-AF62-22558D062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200650"/>
            <a:ext cx="4705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восстановление природы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72FE505-D5C4-4A50-944F-2AFAF322F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762500"/>
            <a:ext cx="5048250" cy="7620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33C8698-04FB-4FE6-AB18-6382D05E5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876800"/>
            <a:ext cx="4705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Устойчивость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1372638-7BE4-4960-9446-B2609F02F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5200650"/>
            <a:ext cx="4705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доход и достойная занятость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36544EC-20CF-4246-A8E0-035D83D2E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концепция • 2026</a:t>
            </a:r>
          </a:p>
        </p:txBody>
      </p:sp>
    </p:spTree>
    <p:extLst>
      <p:ext uri="{BB962C8B-B14F-4D97-AF65-F5344CB8AC3E}">
        <p14:creationId xmlns:p14="http://schemas.microsoft.com/office/powerpoint/2010/main" val="162272723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7D1D0AC-5DBF-4A99-BE6F-BC871F489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КУЛЬТУРА НОВОГО УКЛАДА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823E0F7-9BC4-4629-88D1-2419E74B9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16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A81CAB3-E034-48FB-B0B4-E8F67CF28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Переход к Новому укладу рассчитан до 2040 года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D62A4E5-8C70-4421-A86E-006B44083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22E07D0-0165-4245-ACBF-0A67FC42D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381375"/>
            <a:ext cx="9620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EC9ED77-38A9-4A5D-907E-76D09AEB6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190750"/>
            <a:ext cx="238125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DD6D029-1C24-4807-B168-DB928C6C1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381250"/>
            <a:ext cx="2000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C9A24A"/>
                </a:solidFill>
              </a:defRPr>
            </a:pPr>
            <a:r>
              <a:rPr sz="1650" b="1">
                <a:solidFill>
                  <a:srgbClr val="C9A24A"/>
                </a:solidFill>
              </a:rPr>
              <a:t>2026–2027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1452118-2D82-4D11-8772-1BAF3F5B6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57500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73B57"/>
                </a:solidFill>
              </a:defRPr>
            </a:pPr>
            <a:r>
              <a:rPr sz="1875" b="1">
                <a:solidFill>
                  <a:srgbClr val="173B57"/>
                </a:solidFill>
              </a:rPr>
              <a:t>ОСНОВАНИЕ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408911F-390C-4FCF-98DC-A99A10164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333750"/>
            <a:ext cx="2000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20313D"/>
                </a:solidFill>
              </a:defRPr>
            </a:pPr>
            <a:r>
              <a:rPr sz="1275" b="0">
                <a:solidFill>
                  <a:srgbClr val="20313D"/>
                </a:solidFill>
              </a:rPr>
              <a:t>хартия • совет • 13 пилотов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E2B01A5-FEEB-4F57-BB69-9DB9CFEC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190750"/>
            <a:ext cx="238125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23CC009-C664-4618-B19C-FC72FEB0F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2381250"/>
            <a:ext cx="2000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C9A24A"/>
                </a:solidFill>
              </a:defRPr>
            </a:pPr>
            <a:r>
              <a:rPr sz="1650" b="1">
                <a:solidFill>
                  <a:srgbClr val="C9A24A"/>
                </a:solidFill>
              </a:rPr>
              <a:t>2028–2030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6584BA5-85FE-4170-85CD-179BAA32A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2857500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73B57"/>
                </a:solidFill>
              </a:defRPr>
            </a:pPr>
            <a:r>
              <a:rPr sz="1875" b="1">
                <a:solidFill>
                  <a:srgbClr val="173B57"/>
                </a:solidFill>
              </a:rPr>
              <a:t>ПИЛОТЫ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9B94661-3EC5-408F-992F-411623B8A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3333750"/>
            <a:ext cx="2000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20313D"/>
                </a:solidFill>
              </a:defRPr>
            </a:pPr>
            <a:r>
              <a:rPr sz="1275" b="0">
                <a:solidFill>
                  <a:srgbClr val="20313D"/>
                </a:solidFill>
              </a:rPr>
              <a:t>дома созидания • наставники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1939D9A-D633-4369-8328-36582641F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190750"/>
            <a:ext cx="238125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6760D2D-CFF9-444D-A378-B97B1DD1D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381250"/>
            <a:ext cx="2000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C9A24A"/>
                </a:solidFill>
              </a:defRPr>
            </a:pPr>
            <a:r>
              <a:rPr sz="1650" b="1">
                <a:solidFill>
                  <a:srgbClr val="C9A24A"/>
                </a:solidFill>
              </a:rPr>
              <a:t>2031–2035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D53CFA2-6EDD-45DD-AEB1-27E80D389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857500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73B57"/>
                </a:solidFill>
              </a:defRPr>
            </a:pPr>
            <a:r>
              <a:rPr sz="1875" b="1">
                <a:solidFill>
                  <a:srgbClr val="173B57"/>
                </a:solidFill>
              </a:rPr>
              <a:t>СЕТЬ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62F2D6F-8E84-4431-8B57-827DB153C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333750"/>
            <a:ext cx="2000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20313D"/>
                </a:solidFill>
              </a:defRPr>
            </a:pPr>
            <a:r>
              <a:rPr sz="1275" b="0">
                <a:solidFill>
                  <a:srgbClr val="20313D"/>
                </a:solidFill>
              </a:rPr>
              <a:t>межрегиональная кооперация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E1D7E8E-8151-43D1-87A4-9003C14FB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190750"/>
            <a:ext cx="238125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BE8A8FF-283F-4966-9A0E-55BF3E1E5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2381250"/>
            <a:ext cx="2000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C9A24A"/>
                </a:solidFill>
              </a:defRPr>
            </a:pPr>
            <a:r>
              <a:rPr sz="1650" b="1">
                <a:solidFill>
                  <a:srgbClr val="C9A24A"/>
                </a:solidFill>
              </a:rPr>
              <a:t>2036–2040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20431D9-1EF2-4520-B3A7-1EC70F613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2857500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73B57"/>
                </a:solidFill>
              </a:defRPr>
            </a:pPr>
            <a:r>
              <a:rPr sz="1875" b="1">
                <a:solidFill>
                  <a:srgbClr val="173B57"/>
                </a:solidFill>
              </a:rPr>
              <a:t>НОРМА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8C970A7-5520-461F-9F84-165544AAA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3333750"/>
            <a:ext cx="2000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20313D"/>
                </a:solidFill>
              </a:defRPr>
            </a:pPr>
            <a:r>
              <a:rPr sz="1275" b="0">
                <a:solidFill>
                  <a:srgbClr val="20313D"/>
                </a:solidFill>
              </a:rPr>
              <a:t>культурные права повсеместно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B63B324-84A1-4A44-983C-DC6CCDD65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концепция • 2026</a:t>
            </a:r>
          </a:p>
        </p:txBody>
      </p:sp>
    </p:spTree>
    <p:extLst>
      <p:ext uri="{BB962C8B-B14F-4D97-AF65-F5344CB8AC3E}">
        <p14:creationId xmlns:p14="http://schemas.microsoft.com/office/powerpoint/2010/main" val="212474772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EC195E3-FF3E-40F3-9B6A-714C3E679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КУЛЬТУРА НОВОГО УКЛАДА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A89B32C-69F6-4D95-81EA-4682F75AB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17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87D3410-569A-4658-9D9A-6F935563B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Первые инициативы создают видимые точки сборки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FE531B5-DE30-4333-BB28-021F94A82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1C13A44-C51E-49F4-BB43-00CAB0B94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47850"/>
            <a:ext cx="247650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114C2EF-948D-4591-9D50-80B4C1988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62150"/>
            <a:ext cx="2133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Дом созидания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FC2A7FC-9CB1-41F3-923D-769D9CC88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286000"/>
            <a:ext cx="21336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универсальный узел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BA962C7-0043-4BE2-A18C-46373B327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1847850"/>
            <a:ext cx="247650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BEF767A-C51F-4A74-9B6F-DBB00D26D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1962150"/>
            <a:ext cx="2133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Живая память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31597DB-7588-4407-9A3C-CE7A4DABB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286000"/>
            <a:ext cx="21336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семейные и местные архивы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4E90C9C-31CB-46AA-92FB-C4E144E99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47850"/>
            <a:ext cx="247650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83C05F8-B2C0-4CC4-A1A8-44DB48C53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1962150"/>
            <a:ext cx="2133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Мастер России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013D01B-672E-404E-8B40-FEA73B894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286000"/>
            <a:ext cx="21336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сеть наставников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0E2EA63-3A4D-4453-9407-39B334A1E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1847850"/>
            <a:ext cx="247650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F419DA8-2F06-4F98-9313-68B3998C4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1962150"/>
            <a:ext cx="2133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Медиазрелость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CCB9136-4B70-43B4-8D05-8ED4AB8C9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286000"/>
            <a:ext cx="21336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этика ИИ и фактчекинг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6D579B0-CB69-40EA-AA46-C3D44F6AA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48100"/>
            <a:ext cx="247650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372775E-3F42-4018-AA8D-FF8E0D56F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962400"/>
            <a:ext cx="2133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Двор как сообщество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602F82A-6481-4E79-B761-0D7F4D4A7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286250"/>
            <a:ext cx="21336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добрососедство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B9A9EFC-004A-437E-8019-F82611B8A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3848100"/>
            <a:ext cx="247650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97D5F10-BE5E-4B6D-B1FB-0BE5BE4E5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962400"/>
            <a:ext cx="2133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Биоценоз культуры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9A9B911-1CB1-46E2-A309-2D8C4939C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4286250"/>
            <a:ext cx="21336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восстановление природы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EDDACB5-28DB-44DE-962A-56338EC15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848100"/>
            <a:ext cx="247650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0E72A70-3BDD-4F50-8711-E806587A4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962400"/>
            <a:ext cx="2133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Культурный кооператив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896C99A-28FD-4310-9877-ED5978A4F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286250"/>
            <a:ext cx="21336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инфраструктура и сбыт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1B71E64-EA7F-40EC-B985-800F30E60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3848100"/>
            <a:ext cx="247650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AFC2181-20EF-47DA-AF52-D0124073A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3962400"/>
            <a:ext cx="2133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СФЕРА инициатив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918DC49-3DD9-4189-AF75-A2F820981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4286250"/>
            <a:ext cx="21336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кооперация и результат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C1406AE-60C3-4AE9-A87E-E38816DDF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концепция • 2026</a:t>
            </a:r>
          </a:p>
        </p:txBody>
      </p:sp>
    </p:spTree>
    <p:extLst>
      <p:ext uri="{BB962C8B-B14F-4D97-AF65-F5344CB8AC3E}">
        <p14:creationId xmlns:p14="http://schemas.microsoft.com/office/powerpoint/2010/main" val="1566057334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3B84C07-6A1E-4007-9FCC-AB0844F4E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КУЛЬТУРА НОВОГО УКЛАДА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196411C-F982-4DA1-8A57-87F5766A7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18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9040865-38F3-4C3A-8542-569E66137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Свобода и прозрачность защищают от подмены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42D126B-9B53-4D1C-A4A4-0135C8968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5E5D424-7088-41B5-9D6F-10FDC229C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5048250" cy="97155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6F8FA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04A83DD-A71E-4BFA-A00F-2D558B0D0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05000"/>
            <a:ext cx="2000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A64B4B"/>
                </a:solidFill>
              </a:defRPr>
            </a:pPr>
            <a:r>
              <a:rPr sz="1575" b="1">
                <a:solidFill>
                  <a:srgbClr val="A64B4B"/>
                </a:solidFill>
              </a:rPr>
              <a:t>Унификация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2E19181-9B11-4850-A85B-2E444B246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1905000"/>
            <a:ext cx="2571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313D"/>
                </a:solidFill>
              </a:defRPr>
            </a:pPr>
            <a:r>
              <a:rPr sz="1350" b="0">
                <a:solidFill>
                  <a:srgbClr val="20313D"/>
                </a:solidFill>
              </a:rPr>
              <a:t>плюрализм и свобода творчества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6A4F9B3-39DD-4A6D-9C7F-8C924C567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90700"/>
            <a:ext cx="5048250" cy="97155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6F8FA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9D9A2B0-140B-4FA9-8C0F-6BC7120DC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1905000"/>
            <a:ext cx="2000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A64B4B"/>
                </a:solidFill>
              </a:defRPr>
            </a:pPr>
            <a:r>
              <a:rPr sz="1575" b="1">
                <a:solidFill>
                  <a:srgbClr val="A64B4B"/>
                </a:solidFill>
              </a:rPr>
              <a:t>Бюрократизация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6FB30F7-6FDC-4B00-B2AF-EF0C6DF53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1905000"/>
            <a:ext cx="2571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313D"/>
                </a:solidFill>
              </a:defRPr>
            </a:pPr>
            <a:r>
              <a:rPr sz="1350" b="0">
                <a:solidFill>
                  <a:srgbClr val="20313D"/>
                </a:solidFill>
              </a:rPr>
              <a:t>финансирование результата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FA041E8-02FF-4F6A-ABCC-7DE825893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0"/>
            <a:ext cx="5048250" cy="97155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6F8FA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C67ACF8-0AEB-41B7-880B-EC3A337E1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162300"/>
            <a:ext cx="2000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A64B4B"/>
                </a:solidFill>
              </a:defRPr>
            </a:pPr>
            <a:r>
              <a:rPr sz="1575" b="1">
                <a:solidFill>
                  <a:srgbClr val="A64B4B"/>
                </a:solidFill>
              </a:rPr>
              <a:t>Имитация участия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C917A10-4721-42BE-8511-C612D81C8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162300"/>
            <a:ext cx="2571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313D"/>
                </a:solidFill>
              </a:defRPr>
            </a:pPr>
            <a:r>
              <a:rPr sz="1350" b="0">
                <a:solidFill>
                  <a:srgbClr val="20313D"/>
                </a:solidFill>
              </a:rPr>
              <a:t>реальные полномочия сообществ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04473A9-5A36-49BE-9DC7-F8C952329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048000"/>
            <a:ext cx="5048250" cy="97155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6F8FA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46E8205-BB79-4147-A31E-FDFC76060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162300"/>
            <a:ext cx="2000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A64B4B"/>
                </a:solidFill>
              </a:defRPr>
            </a:pPr>
            <a:r>
              <a:rPr sz="1575" b="1">
                <a:solidFill>
                  <a:srgbClr val="A64B4B"/>
                </a:solidFill>
              </a:rPr>
              <a:t>Цифровой контроль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46025BE-CE19-4F36-A8AA-31EC4A79B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162300"/>
            <a:ext cx="2571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313D"/>
                </a:solidFill>
              </a:defRPr>
            </a:pPr>
            <a:r>
              <a:rPr sz="1350" b="0">
                <a:solidFill>
                  <a:srgbClr val="20313D"/>
                </a:solidFill>
              </a:rPr>
              <a:t>минимизация данных и обжалование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AB349D8-A8B1-4B10-9714-F6E940522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05300"/>
            <a:ext cx="5048250" cy="97155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6F8FA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476F7BA-19B6-4918-BD8C-15E357900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19600"/>
            <a:ext cx="2000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A64B4B"/>
                </a:solidFill>
              </a:defRPr>
            </a:pPr>
            <a:r>
              <a:rPr sz="1575" b="1">
                <a:solidFill>
                  <a:srgbClr val="A64B4B"/>
                </a:solidFill>
              </a:rPr>
              <a:t>Захват ресурсов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A6FDCCC-0203-4DCE-B3B4-0E6E5A958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4419600"/>
            <a:ext cx="2571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313D"/>
                </a:solidFill>
              </a:defRPr>
            </a:pPr>
            <a:r>
              <a:rPr sz="1350" b="0">
                <a:solidFill>
                  <a:srgbClr val="20313D"/>
                </a:solidFill>
              </a:rPr>
              <a:t>аудит, конкурсность, ротация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B18352A-E96F-4AB1-B730-03A0BC624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305300"/>
            <a:ext cx="5048250" cy="97155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6F8FA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B0F655C-8001-40E6-9085-66B8D3E88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419600"/>
            <a:ext cx="2000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A64B4B"/>
                </a:solidFill>
              </a:defRPr>
            </a:pPr>
            <a:r>
              <a:rPr sz="1575" b="1">
                <a:solidFill>
                  <a:srgbClr val="A64B4B"/>
                </a:solidFill>
              </a:rPr>
              <a:t>Рейтинг ради рейтинга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C7ED507-095A-4EF6-A7DC-6B8E78B32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419600"/>
            <a:ext cx="2571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313D"/>
                </a:solidFill>
              </a:defRPr>
            </a:pPr>
            <a:r>
              <a:rPr sz="1350" b="0">
                <a:solidFill>
                  <a:srgbClr val="20313D"/>
                </a:solidFill>
              </a:rPr>
              <a:t>смешанная независимая оценка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C1DB05C-F4EA-4625-8454-E67EB0442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концепция • 2026</a:t>
            </a:r>
          </a:p>
        </p:txBody>
      </p:sp>
    </p:spTree>
    <p:extLst>
      <p:ext uri="{BB962C8B-B14F-4D97-AF65-F5344CB8AC3E}">
        <p14:creationId xmlns:p14="http://schemas.microsoft.com/office/powerpoint/2010/main" val="1273106127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173B5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298380A-C496-41A0-A4EA-9DBCAA40C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4A"/>
                </a:solidFill>
              </a:defRPr>
            </a:pPr>
            <a:r>
              <a:rPr sz="1125" b="1">
                <a:solidFill>
                  <a:srgbClr val="C9A24A"/>
                </a:solidFill>
              </a:rPr>
              <a:t>МАНИФЕСТ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CB25085-B2F7-4773-81DB-71482B068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57300"/>
            <a:ext cx="7905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Сохранять человеческое</a:t>
            </a:r>
          </a:p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в эпоху перемен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6555A37-6B40-45AF-86E5-BEA8B04D2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52750"/>
            <a:ext cx="714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EAF3F2"/>
                </a:solidFill>
              </a:defRPr>
            </a:pPr>
            <a:r>
              <a:rPr sz="2100" b="0">
                <a:solidFill>
                  <a:srgbClr val="EAF3F2"/>
                </a:solidFill>
              </a:rPr>
              <a:t>Создавать общее без подавления различий.</a:t>
            </a:r>
          </a:p>
          <a:p xmlns:a="http://schemas.openxmlformats.org/drawingml/2006/main">
            <a:pPr algn="l">
              <a:defRPr sz="2100" b="0">
                <a:solidFill>
                  <a:srgbClr val="EAF3F2"/>
                </a:solidFill>
              </a:defRPr>
            </a:pPr>
            <a:r>
              <a:rPr sz="2100" b="0">
                <a:solidFill>
                  <a:srgbClr val="EAF3F2"/>
                </a:solidFill>
              </a:rPr>
              <a:t>Превращать образ достойного будущего</a:t>
            </a:r>
          </a:p>
          <a:p xmlns:a="http://schemas.openxmlformats.org/drawingml/2006/main">
            <a:pPr algn="l">
              <a:defRPr sz="2100" b="0">
                <a:solidFill>
                  <a:srgbClr val="EAF3F2"/>
                </a:solidFill>
              </a:defRPr>
            </a:pPr>
            <a:r>
              <a:rPr sz="2100" b="0">
                <a:solidFill>
                  <a:srgbClr val="EAF3F2"/>
                </a:solidFill>
              </a:rPr>
              <a:t>в повседневную практику.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AD6224E-E96A-4D8B-83E0-9642A36EE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762000"/>
            <a:ext cx="2476500" cy="2476500"/>
          </a:xfrm>
          <a:prstGeom xmlns:a="http://schemas.openxmlformats.org/drawingml/2006/main" prst="roundRect">
            <a:avLst>
              <a:gd name="adj" fmla="val 4615"/>
            </a:avLst>
          </a:prstGeom>
          <a:solidFill xmlns:a="http://schemas.openxmlformats.org/drawingml/2006/main">
            <a:srgbClr val="3E8C8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F225E91-9856-4A72-82FB-E4B0C8965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314450"/>
            <a:ext cx="1371600" cy="13716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C9A2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D2B55C9-D754-44D1-91A4-9919CB96C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1733550"/>
            <a:ext cx="5334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E1C90B3-D181-43E4-B7FD-3BC3E462F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10820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ДОСТОИНСТВО  •  СОЛИДАРНОСТЬ  •  СОЗИДАНИЕ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B4A456B-1793-4CCA-9234-2C5271E36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ЭКВИЛИБРИУМ • Культура Нового уклада • 2026</a:t>
            </a:r>
          </a:p>
        </p:txBody>
      </p:sp>
    </p:spTree>
    <p:extLst>
      <p:ext uri="{BB962C8B-B14F-4D97-AF65-F5344CB8AC3E}">
        <p14:creationId xmlns:p14="http://schemas.microsoft.com/office/powerpoint/2010/main" val="123945516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2663D71-D15C-4C4B-84E0-9549780C9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КУЛЬТУРА НОВОГО УКЛАДА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DDCDEF1-01FB-4009-9A65-72E94806B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02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E43DB08-D5DD-4D5B-87B7-3EF7492A0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Культура становится инфраструктурой будущего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E2B7D0A-C103-4557-B2AC-9E2571457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2697B40-E465-47B1-A99E-45EC5D096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1028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57680"/>
                </a:solidFill>
              </a:defRPr>
            </a:pPr>
            <a:r>
              <a:rPr sz="1350" b="0">
                <a:solidFill>
                  <a:srgbClr val="657680"/>
                </a:solidFill>
              </a:rPr>
              <a:t>Не отрасль досуга, а среда формирования человека, доверия и способности общества действовать сообща.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06C3850-90E6-4453-8276-82E4D7DCA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38375"/>
            <a:ext cx="1082040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D28003B-5D77-4419-A83D-E3D9BCFEE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333625"/>
            <a:ext cx="1809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E8C83"/>
                </a:solidFill>
              </a:defRPr>
            </a:pPr>
            <a:r>
              <a:rPr sz="1800" b="1">
                <a:solidFill>
                  <a:srgbClr val="3E8C83"/>
                </a:solidFill>
              </a:rPr>
              <a:t>Смысл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199C73C-71EF-4D3F-BE35-712175627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333625"/>
            <a:ext cx="8001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20313D"/>
                </a:solidFill>
              </a:defRPr>
            </a:pPr>
            <a:r>
              <a:rPr sz="1800" b="0">
                <a:solidFill>
                  <a:srgbClr val="20313D"/>
                </a:solidFill>
              </a:rPr>
              <a:t>образ общего будущего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49C14A1-6384-477E-B206-7FCC7D780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76575"/>
            <a:ext cx="1082040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FC7C189-0E4D-4750-A024-7806CB7E3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171825"/>
            <a:ext cx="1809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F6F89"/>
                </a:solidFill>
              </a:defRPr>
            </a:pPr>
            <a:r>
              <a:rPr sz="1800" b="1">
                <a:solidFill>
                  <a:srgbClr val="2F6F89"/>
                </a:solidFill>
              </a:rPr>
              <a:t>Связи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966FD0B-E353-41A2-A6E0-50398F8E2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171825"/>
            <a:ext cx="8001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20313D"/>
                </a:solidFill>
              </a:defRPr>
            </a:pPr>
            <a:r>
              <a:rPr sz="1800" b="0">
                <a:solidFill>
                  <a:srgbClr val="20313D"/>
                </a:solidFill>
              </a:rPr>
              <a:t>доверие и сотрудничество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21DEDCE-BA0A-4B66-B37E-A28DCA1D6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14775"/>
            <a:ext cx="1082040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7517EA5-12B0-4577-B8AE-B07ECE087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010025"/>
            <a:ext cx="1809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3E8C83"/>
                </a:solidFill>
              </a:defRPr>
            </a:pPr>
            <a:r>
              <a:rPr sz="1800" b="1">
                <a:solidFill>
                  <a:srgbClr val="3E8C83"/>
                </a:solidFill>
              </a:rPr>
              <a:t>Нормы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10D3200-D67C-44FC-BDE3-083FCF4B8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010025"/>
            <a:ext cx="8001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20313D"/>
                </a:solidFill>
              </a:defRPr>
            </a:pPr>
            <a:r>
              <a:rPr sz="1800" b="0">
                <a:solidFill>
                  <a:srgbClr val="20313D"/>
                </a:solidFill>
              </a:rPr>
              <a:t>справедливость и ответственность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EBA615B-240E-4E6D-AA4F-58CDB6F12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52975"/>
            <a:ext cx="1082040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3973C73-9151-45B3-A469-7C00C796D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848225"/>
            <a:ext cx="1809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F6F89"/>
                </a:solidFill>
              </a:defRPr>
            </a:pPr>
            <a:r>
              <a:rPr sz="1800" b="1">
                <a:solidFill>
                  <a:srgbClr val="2F6F89"/>
                </a:solidFill>
              </a:rPr>
              <a:t>Действие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767DE59-3ED0-4440-B6DC-A682AF6CC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848225"/>
            <a:ext cx="8001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20313D"/>
                </a:solidFill>
              </a:defRPr>
            </a:pPr>
            <a:r>
              <a:rPr sz="1800" b="0">
                <a:solidFill>
                  <a:srgbClr val="20313D"/>
                </a:solidFill>
              </a:rPr>
              <a:t>созидательная инициатива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985FAB0-1BEB-4301-9FD7-06E99B37D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концепция • 2026</a:t>
            </a:r>
          </a:p>
        </p:txBody>
      </p:sp>
    </p:spTree>
    <p:extLst>
      <p:ext uri="{BB962C8B-B14F-4D97-AF65-F5344CB8AC3E}">
        <p14:creationId xmlns:p14="http://schemas.microsoft.com/office/powerpoint/2010/main" val="41375514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23F75B6-BEE9-4F89-810B-B54169E13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КУЛЬТУРА НОВОГО УКЛАДА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E694AB1-894E-4DB2-9B3C-03CB01779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03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962A5F7-81EA-47DD-A83E-13A62E20D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Семь разрывов требуют единого культурного ответа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B743D9D-6929-416C-9FA9-84551F87D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E00BCC-EEF6-40E8-B1D1-6A4F42FE4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5048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2F94E29-1B71-48CD-87DC-65591A443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895475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9A24A"/>
                </a:solidFill>
              </a:defRPr>
            </a:pPr>
            <a:r>
              <a:rPr sz="1350" b="1">
                <a:solidFill>
                  <a:srgbClr val="C9A24A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140DC50-AE15-4042-9B82-2C10CCFD3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885950"/>
            <a:ext cx="4095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Смысловой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6E9C718-88BB-4088-8ACA-92DD186F4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86050"/>
            <a:ext cx="5048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AF1663F-AC29-486E-B6D0-882348BD5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771775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9A24A"/>
                </a:solidFill>
              </a:defRPr>
            </a:pPr>
            <a:r>
              <a:rPr sz="1350" b="1">
                <a:solidFill>
                  <a:srgbClr val="C9A24A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A90650C-11EE-43C1-B635-51B616DCE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762250"/>
            <a:ext cx="4095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Поколенческий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9801DC6-7D64-45C6-AE38-E7D7FD8B1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62350"/>
            <a:ext cx="5048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A225C55-B0A9-4AF2-9616-781760F02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648075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9A24A"/>
                </a:solidFill>
              </a:defRPr>
            </a:pPr>
            <a:r>
              <a:rPr sz="1350" b="1">
                <a:solidFill>
                  <a:srgbClr val="C9A24A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FD5DE2C-CAB1-42ED-A0DE-3C25027AD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638550"/>
            <a:ext cx="4095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Территориальный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3EAA608-CF77-41D7-996D-C3274CCD4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38650"/>
            <a:ext cx="5048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8CDDB9F-F56A-469F-BA87-A202F77D1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524375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9A24A"/>
                </a:solidFill>
              </a:defRPr>
            </a:pPr>
            <a:r>
              <a:rPr sz="1350" b="1">
                <a:solidFill>
                  <a:srgbClr val="C9A24A"/>
                </a:solidFill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49CDDF2-0566-4853-84B5-FA1E3B053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514850"/>
            <a:ext cx="4095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Цифровой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2428A4A-B370-454E-BBC9-F56590F1F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5048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03CFD6B-E3FB-4924-AAF0-08C8CE1BB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1895475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9A24A"/>
                </a:solidFill>
              </a:defRPr>
            </a:pPr>
            <a:r>
              <a:rPr sz="1350" b="1">
                <a:solidFill>
                  <a:srgbClr val="C9A24A"/>
                </a:solidFill>
              </a:rPr>
              <a:t>05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61247CF-D6DF-45B9-9557-3CB61813E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1885950"/>
            <a:ext cx="4095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Экономический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D99BF75-0B3F-4BDE-93C4-452822524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6050"/>
            <a:ext cx="5048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1CEE910-A123-4E25-A273-11D0052E8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771775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9A24A"/>
                </a:solidFill>
              </a:defRPr>
            </a:pPr>
            <a:r>
              <a:rPr sz="1350" b="1">
                <a:solidFill>
                  <a:srgbClr val="C9A24A"/>
                </a:solidFill>
              </a:rPr>
              <a:t>06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EE8449E-6524-4B24-A0F4-E3CD2BE34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762250"/>
            <a:ext cx="4095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Экологический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3D2CDC6-99D5-47B9-A6ED-0D9FB2138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562350"/>
            <a:ext cx="5048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27F3E26-29F1-43FC-BAA3-0BE520029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648075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9A24A"/>
                </a:solidFill>
              </a:defRPr>
            </a:pPr>
            <a:r>
              <a:rPr sz="1350" b="1">
                <a:solidFill>
                  <a:srgbClr val="C9A24A"/>
                </a:solidFill>
              </a:rPr>
              <a:t>07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C7FE8BC-40A9-4569-8D4F-11FEB4A8C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638550"/>
            <a:ext cx="4095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Институциональный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893E431-D12F-45F0-9D20-0FC407EB1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514850"/>
            <a:ext cx="54102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0313D"/>
                </a:solidFill>
              </a:defRPr>
            </a:pPr>
            <a:r>
              <a:rPr sz="1800" b="1">
                <a:solidFill>
                  <a:srgbClr val="20313D"/>
                </a:solidFill>
              </a:rPr>
              <a:t>Главный дефицит — не количество событий, а способность превращать культурное участие в устойчивые отношения и совместное действие.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4448B9C-5EDB-4292-B10D-42A6DD051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концепция • 2026</a:t>
            </a:r>
          </a:p>
        </p:txBody>
      </p:sp>
    </p:spTree>
    <p:extLst>
      <p:ext uri="{BB962C8B-B14F-4D97-AF65-F5344CB8AC3E}">
        <p14:creationId xmlns:p14="http://schemas.microsoft.com/office/powerpoint/2010/main" val="20628964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0BBF189-6B62-47C9-B004-CC8D094FF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КУЛЬТУРА НОВОГО УКЛАДА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36B471B-9084-4DA9-9DAF-96D33CBC7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04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8C6AC5E-DE2C-4346-9DFE-26C4FBF52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Новый уклад соединяет пять взаимных переходов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087F35C-5D20-43D7-AE2F-6C3F8FAA5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770AB63-0C00-47B1-A1BB-8C71B34F0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790700"/>
            <a:ext cx="3619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57680"/>
                </a:solidFill>
              </a:defRPr>
            </a:pPr>
            <a:r>
              <a:rPr sz="1500" b="0">
                <a:solidFill>
                  <a:srgbClr val="657680"/>
                </a:solidFill>
              </a:rPr>
              <a:t>Потребление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D462747-7FB5-4E16-8640-9DDC3332E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009775"/>
            <a:ext cx="2114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9A24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0C717E7-D76B-4BAB-B39C-D3113140B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790700"/>
            <a:ext cx="4476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Сотворчество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36AF0A3-2697-4B0F-9234-690DAB7A3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571750"/>
            <a:ext cx="3619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57680"/>
                </a:solidFill>
              </a:defRPr>
            </a:pPr>
            <a:r>
              <a:rPr sz="1500" b="0">
                <a:solidFill>
                  <a:srgbClr val="657680"/>
                </a:solidFill>
              </a:rPr>
              <a:t>Конкуренция без правил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C68E64D-A2D8-48CE-8B13-244AC243E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790825"/>
            <a:ext cx="2114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9A24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E2C5BE6-5D87-4606-9B2D-B53588D89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571750"/>
            <a:ext cx="4476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Кооперация в общем деле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4ECAECC-F386-4F80-A914-E6E07D849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52800"/>
            <a:ext cx="3619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57680"/>
                </a:solidFill>
              </a:defRPr>
            </a:pPr>
            <a:r>
              <a:rPr sz="1500" b="0">
                <a:solidFill>
                  <a:srgbClr val="657680"/>
                </a:solidFill>
              </a:rPr>
              <a:t>Короткий горизонт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1688190-DED2-4DE7-B566-92D228354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571875"/>
            <a:ext cx="2114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9A24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F1C21CC-1334-4D05-8240-26649A08E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352800"/>
            <a:ext cx="4476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Ответственность перед будущими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29AB8EE-E15C-42D3-A6B6-5B350F49E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133850"/>
            <a:ext cx="3619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57680"/>
                </a:solidFill>
              </a:defRPr>
            </a:pPr>
            <a:r>
              <a:rPr sz="1500" b="0">
                <a:solidFill>
                  <a:srgbClr val="657680"/>
                </a:solidFill>
              </a:rPr>
              <a:t>Унификация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51425A6-74D2-4219-AFF0-039D8114E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352925"/>
            <a:ext cx="2114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9A24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4A1C3DE-0D01-4733-B53D-7EA265507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133850"/>
            <a:ext cx="4476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Единство при сохранении различий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3AEF043-A11E-45DB-A7DE-44189C03E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914900"/>
            <a:ext cx="3619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57680"/>
                </a:solidFill>
              </a:defRPr>
            </a:pPr>
            <a:r>
              <a:rPr sz="1500" b="0">
                <a:solidFill>
                  <a:srgbClr val="657680"/>
                </a:solidFill>
              </a:rPr>
              <a:t>Отчётное мероприятие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83FBF08-E35E-4A1E-B8CF-AE467692E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5133975"/>
            <a:ext cx="2114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9A24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76FFFFA-6AAA-43C0-82C1-198E3D565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914900"/>
            <a:ext cx="4476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Устойчивое изменение жизни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57A3846-9680-4C58-BFE4-328B64730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концепция • 2026</a:t>
            </a:r>
          </a:p>
        </p:txBody>
      </p:sp>
    </p:spTree>
    <p:extLst>
      <p:ext uri="{BB962C8B-B14F-4D97-AF65-F5344CB8AC3E}">
        <p14:creationId xmlns:p14="http://schemas.microsoft.com/office/powerpoint/2010/main" val="141124723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7E8DAC9-A23C-429B-B023-66BDECF6B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КУЛЬТУРА НОВОГО УКЛАДА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9E85C78-0B38-4013-904B-627CA3BF6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05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EB3E03A-3484-4354-B4BF-41643C9BC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Ценностное ядро удерживает свободу и общее благо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7E75958-A87B-4B7C-BBAF-4997B8A14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31110D3-70A5-4820-A108-447CA0D76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1485900"/>
            <a:ext cx="15240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47D2C27-EAC5-4096-968A-ADED213FD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1552575"/>
            <a:ext cx="1409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3E8C83"/>
                </a:solidFill>
              </a:defRPr>
            </a:pPr>
            <a:r>
              <a:rPr sz="1275" b="1">
                <a:solidFill>
                  <a:srgbClr val="3E8C83"/>
                </a:solidFill>
              </a:rPr>
              <a:t>Достоинство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FCB8172-A85B-4BC0-8D54-B34E24D5A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7643" y="1858818"/>
            <a:ext cx="15240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89D75D9-A401-4E51-96DA-E796C9619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4793" y="1925493"/>
            <a:ext cx="1409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2F6F89"/>
                </a:solidFill>
              </a:defRPr>
            </a:pPr>
            <a:r>
              <a:rPr sz="1275" b="1">
                <a:solidFill>
                  <a:srgbClr val="2F6F89"/>
                </a:solidFill>
              </a:rPr>
              <a:t>Правда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73BC666-B160-4C5D-8DC3-4D2219E74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586" y="2835131"/>
            <a:ext cx="15240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9FF5D33-F406-4C00-89F0-989FFD0FF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736" y="2901806"/>
            <a:ext cx="1409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3E8C83"/>
                </a:solidFill>
              </a:defRPr>
            </a:pPr>
            <a:r>
              <a:rPr sz="1275" b="1">
                <a:solidFill>
                  <a:srgbClr val="3E8C83"/>
                </a:solidFill>
              </a:rPr>
              <a:t>Свобода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61CE0FD-F2D2-4BD8-B8D0-6647F1D87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586" y="4041919"/>
            <a:ext cx="15240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2E067A0-BDC7-40F9-AF8F-F75B3372F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736" y="4108594"/>
            <a:ext cx="1409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2F6F89"/>
                </a:solidFill>
              </a:defRPr>
            </a:pPr>
            <a:r>
              <a:rPr sz="1275" b="1">
                <a:solidFill>
                  <a:srgbClr val="2F6F89"/>
                </a:solidFill>
              </a:rPr>
              <a:t>Справедливость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42A6260-C8AD-4D3E-97FB-D19890441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7643" y="5018232"/>
            <a:ext cx="15240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7CB8B6B-BFB9-4477-AD12-C1688F890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4793" y="5084907"/>
            <a:ext cx="1409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3E8C83"/>
                </a:solidFill>
              </a:defRPr>
            </a:pPr>
            <a:r>
              <a:rPr sz="1275" b="1">
                <a:solidFill>
                  <a:srgbClr val="3E8C83"/>
                </a:solidFill>
              </a:rPr>
              <a:t>Солидарность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8F5AFA9-BD15-46B1-AA36-D878F8A01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5391150"/>
            <a:ext cx="15240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A6D3E55-FAC7-4FA9-B932-350824FCA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5457825"/>
            <a:ext cx="1409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2F6F89"/>
                </a:solidFill>
              </a:defRPr>
            </a:pPr>
            <a:r>
              <a:rPr sz="1275" b="1">
                <a:solidFill>
                  <a:srgbClr val="2F6F89"/>
                </a:solidFill>
              </a:rPr>
              <a:t>Созидание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783F81A-C9E8-4F9B-9A9F-1220DC0B2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0357" y="5018232"/>
            <a:ext cx="15240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D046415-36DA-4646-B4AE-E793D98CB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7507" y="5084907"/>
            <a:ext cx="1409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3E8C83"/>
                </a:solidFill>
              </a:defRPr>
            </a:pPr>
            <a:r>
              <a:rPr sz="1275" b="1">
                <a:solidFill>
                  <a:srgbClr val="3E8C83"/>
                </a:solidFill>
              </a:rPr>
              <a:t>Мера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4C097A4-0D15-47E7-A9EB-3D5BBAE4F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414" y="4041919"/>
            <a:ext cx="15240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29B08A6-46A8-4089-9AEA-530DE3458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564" y="4108594"/>
            <a:ext cx="1409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2F6F89"/>
                </a:solidFill>
              </a:defRPr>
            </a:pPr>
            <a:r>
              <a:rPr sz="1275" b="1">
                <a:solidFill>
                  <a:srgbClr val="2F6F89"/>
                </a:solidFill>
              </a:rPr>
              <a:t>Красота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E55131B-74A7-45C0-BD38-A7E2C1AB0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414" y="2835131"/>
            <a:ext cx="15240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F0D0601-18D4-4368-8F23-175D2D829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564" y="2901806"/>
            <a:ext cx="1409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3E8C83"/>
                </a:solidFill>
              </a:defRPr>
            </a:pPr>
            <a:r>
              <a:rPr sz="1275" b="1">
                <a:solidFill>
                  <a:srgbClr val="3E8C83"/>
                </a:solidFill>
              </a:rPr>
              <a:t>Память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1E28359-5DB0-4B38-B7D3-26042DA64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0357" y="1858818"/>
            <a:ext cx="15240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8C594C8-B6B6-4797-A36C-ABB24BEEF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7507" y="1925493"/>
            <a:ext cx="1409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2F6F89"/>
                </a:solidFill>
              </a:defRPr>
            </a:pPr>
            <a:r>
              <a:rPr sz="1275" b="1">
                <a:solidFill>
                  <a:srgbClr val="2F6F89"/>
                </a:solidFill>
              </a:rPr>
              <a:t>Забота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88C3171-E1F8-40E9-AB35-91FDFD38F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3028950"/>
            <a:ext cx="1943100" cy="1333500"/>
          </a:xfrm>
          <a:prstGeom xmlns:a="http://schemas.openxmlformats.org/drawingml/2006/main" prst="roundRect">
            <a:avLst>
              <a:gd name="adj" fmla="val 8571"/>
            </a:avLst>
          </a:prstGeom>
          <a:solidFill xmlns:a="http://schemas.openxmlformats.org/drawingml/2006/main">
            <a:srgbClr val="173B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FCB26EE-31DB-4998-B449-F18A51222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248025"/>
            <a:ext cx="17145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ЧЕЛОВЕК</a:t>
            </a:r>
          </a:p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И ОБЩЕЕ БЛАГО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068BE83-D06C-4D7A-B854-F2DD29520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концепция • 2026</a:t>
            </a:r>
          </a:p>
        </p:txBody>
      </p:sp>
    </p:spTree>
    <p:extLst>
      <p:ext uri="{BB962C8B-B14F-4D97-AF65-F5344CB8AC3E}">
        <p14:creationId xmlns:p14="http://schemas.microsoft.com/office/powerpoint/2010/main" val="19595625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FF70E28-F123-40DE-A197-DDC161AA4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КУЛЬТУРА НОВОГО УКЛАДА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25016B0-86C8-4D22-B5AE-DF65EB24F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06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172C612-2A7A-40D6-8636-C36B28F83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Человек Нового уклада развивается в девяти измерениях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661B1C5-F62C-47FF-A8DF-5B26B7A6B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93FFE2F-5E28-46F4-B7A8-30CBA7A2D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3333750" cy="1000125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579A6F0-5183-4837-A292-5F7A8EF8E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24050"/>
            <a:ext cx="2990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Смысловая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E2924B0-6F90-4365-BBAE-1D458D650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247900"/>
            <a:ext cx="29908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понимает ценности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2775395-FE89-4FAF-9FA6-8AA0B2949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1809750"/>
            <a:ext cx="3333750" cy="1000125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60A48E8-7E19-4FFC-B427-F991F3775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924050"/>
            <a:ext cx="2990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Этическая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3AFF5B5-745A-4DA5-88A5-DB4419CE0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247900"/>
            <a:ext cx="29908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отвечает за выбор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311EC88-E269-4233-97C6-4D695935E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09750"/>
            <a:ext cx="3333750" cy="1000125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E7EB82D-EEDA-4085-8269-0139159FF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924050"/>
            <a:ext cx="2990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Эмоциональная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F155746-22CC-43B2-9B88-7B66016B7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247900"/>
            <a:ext cx="29908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проявляет эмпатию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969A65F-57A4-4487-AB19-1261805A9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67050"/>
            <a:ext cx="3333750" cy="1000125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F111180-CE2E-4CA2-9C5E-764B88082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181350"/>
            <a:ext cx="2990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Интеллектуальная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70FFF6F-71B8-49A7-AE65-2E4B4B48B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505200"/>
            <a:ext cx="29908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различает факт и мнение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433A198-D338-4740-B5C3-6864AF7A4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067050"/>
            <a:ext cx="3333750" cy="1000125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B8C30B9-2A06-4C9D-9B64-63AD4B606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181350"/>
            <a:ext cx="2990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Творческая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F5F7618-D140-40C4-89F8-827093793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505200"/>
            <a:ext cx="29908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создаёт новые решения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902568C-62AA-4B2B-B6A1-9E9ACB2CF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067050"/>
            <a:ext cx="3333750" cy="1000125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2367345-5426-404B-9648-DF4175707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181350"/>
            <a:ext cx="2990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Социальная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7C3B78C-F6E5-4334-B04F-107220B9B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505200"/>
            <a:ext cx="29908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умеет сотрудничать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6F363C3-4908-49E6-A514-C637EB922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24350"/>
            <a:ext cx="3333750" cy="1000125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C1806BA-8915-4D25-8175-652DE3074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38650"/>
            <a:ext cx="2990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Цифровая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D60F68E-EE25-4600-A3DB-B9C6502CC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62500"/>
            <a:ext cx="29908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управляет вниманием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17326BD-1949-44F6-BE96-76338421D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4324350"/>
            <a:ext cx="3333750" cy="1000125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A0E17D2-5CD5-4026-8432-5AB3AED06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438650"/>
            <a:ext cx="2990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Экологическая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33F3E98-94D3-4FD3-AB09-4F92ACF4A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762500"/>
            <a:ext cx="29908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видит связь с природой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6745BB4-9162-41AB-978B-E9481A960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324350"/>
            <a:ext cx="3333750" cy="1000125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39FCA30-1F41-44DB-B52D-CBDBED650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438650"/>
            <a:ext cx="2990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Гражданская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E523DE2-73CD-4D6E-9B03-C7CC12935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762500"/>
            <a:ext cx="29908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участвует в общем деле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28F93EF-80C7-4955-A672-332FFD58D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концепция • 2026</a:t>
            </a:r>
          </a:p>
        </p:txBody>
      </p:sp>
    </p:spTree>
    <p:extLst>
      <p:ext uri="{BB962C8B-B14F-4D97-AF65-F5344CB8AC3E}">
        <p14:creationId xmlns:p14="http://schemas.microsoft.com/office/powerpoint/2010/main" val="7187847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647DF70-611E-4F06-AC79-03B71E9FF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КУЛЬТУРА НОВОГО УКЛАДА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EC7DD6E-6E34-4211-81CA-98C717230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07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02CBC4E-1CC1-4432-BF0B-501AB9D6B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13 принципов культурной политики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EF7D384-5F30-4970-B420-147826369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8EE6D39-01C2-4A2F-A52F-D1B5BE71C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95450"/>
            <a:ext cx="419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9A24A"/>
                </a:solidFill>
              </a:defRPr>
            </a:pPr>
            <a:r>
              <a:rPr sz="1200" b="1">
                <a:solidFill>
                  <a:srgbClr val="C9A24A"/>
                </a:solidFill>
              </a:rPr>
              <a:t>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F712AAF-9193-4BED-A93F-A6524BA44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695450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0313D"/>
                </a:solidFill>
              </a:defRPr>
            </a:pPr>
            <a:r>
              <a:rPr sz="1425" b="1">
                <a:solidFill>
                  <a:srgbClr val="20313D"/>
                </a:solidFill>
              </a:rPr>
              <a:t>Человек — цель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ADE0EDA-DD6F-4437-8C08-150551AC9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24100"/>
            <a:ext cx="419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9A24A"/>
                </a:solidFill>
              </a:defRPr>
            </a:pPr>
            <a:r>
              <a:rPr sz="1200" b="1">
                <a:solidFill>
                  <a:srgbClr val="C9A24A"/>
                </a:solidFill>
              </a:rPr>
              <a:t>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AD2CD8A-D709-4BEB-A74A-228CB02F4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324100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D"/>
                </a:solidFill>
              </a:defRPr>
            </a:pPr>
            <a:r>
              <a:rPr sz="1425" b="0">
                <a:solidFill>
                  <a:srgbClr val="20313D"/>
                </a:solidFill>
              </a:rPr>
              <a:t>Единство в многообразии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2433C63-2746-40A1-9FB3-7CA167392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52750"/>
            <a:ext cx="419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9A24A"/>
                </a:solidFill>
              </a:defRPr>
            </a:pPr>
            <a:r>
              <a:rPr sz="1200" b="1">
                <a:solidFill>
                  <a:srgbClr val="C9A24A"/>
                </a:solidFill>
              </a:rPr>
              <a:t>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83CAC53-0372-4616-BA14-6EFAA2685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952750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0313D"/>
                </a:solidFill>
              </a:defRPr>
            </a:pPr>
            <a:r>
              <a:rPr sz="1425" b="1">
                <a:solidFill>
                  <a:srgbClr val="20313D"/>
                </a:solidFill>
              </a:rPr>
              <a:t>Свобода творчества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0868172-1630-46ED-955A-64AC129A2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81400"/>
            <a:ext cx="419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9A24A"/>
                </a:solidFill>
              </a:defRPr>
            </a:pPr>
            <a:r>
              <a:rPr sz="1200" b="1">
                <a:solidFill>
                  <a:srgbClr val="C9A24A"/>
                </a:solidFill>
              </a:rPr>
              <a:t>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B018C23-B35D-4583-B1CB-839BF69F6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581400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D"/>
                </a:solidFill>
              </a:defRPr>
            </a:pPr>
            <a:r>
              <a:rPr sz="1425" b="0">
                <a:solidFill>
                  <a:srgbClr val="20313D"/>
                </a:solidFill>
              </a:rPr>
              <a:t>Доступность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E782105-BA2B-4CAD-B99B-B3ECCB969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10050"/>
            <a:ext cx="419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9A24A"/>
                </a:solidFill>
              </a:defRPr>
            </a:pPr>
            <a:r>
              <a:rPr sz="1200" b="1">
                <a:solidFill>
                  <a:srgbClr val="C9A24A"/>
                </a:solidFill>
              </a:rPr>
              <a:t>5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BFB123B-2542-4F25-95EF-54A3FEA9B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210050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D"/>
                </a:solidFill>
              </a:defRPr>
            </a:pPr>
            <a:r>
              <a:rPr sz="1425" b="0">
                <a:solidFill>
                  <a:srgbClr val="20313D"/>
                </a:solidFill>
              </a:rPr>
              <a:t>Субъектность сообществ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3A7AAB3-0D53-4624-B903-D9CD494DF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38700"/>
            <a:ext cx="419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9A24A"/>
                </a:solidFill>
              </a:defRPr>
            </a:pPr>
            <a:r>
              <a:rPr sz="1200" b="1">
                <a:solidFill>
                  <a:srgbClr val="C9A24A"/>
                </a:solidFill>
              </a:rPr>
              <a:t>6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4B7148F-D92A-41FD-BBDB-ED8AF469F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838700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D"/>
                </a:solidFill>
              </a:defRPr>
            </a:pPr>
            <a:r>
              <a:rPr sz="1425" b="0">
                <a:solidFill>
                  <a:srgbClr val="20313D"/>
                </a:solidFill>
              </a:rPr>
              <a:t>Преемственность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1082902-6A1D-47B8-9EBA-75E350EC5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67350"/>
            <a:ext cx="419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9A24A"/>
                </a:solidFill>
              </a:defRPr>
            </a:pPr>
            <a:r>
              <a:rPr sz="1200" b="1">
                <a:solidFill>
                  <a:srgbClr val="C9A24A"/>
                </a:solidFill>
              </a:rPr>
              <a:t>7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D3934A2-BA3C-42A5-8E47-CDAD0D49C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5467350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D"/>
                </a:solidFill>
              </a:defRPr>
            </a:pPr>
            <a:r>
              <a:rPr sz="1425" b="0">
                <a:solidFill>
                  <a:srgbClr val="20313D"/>
                </a:solidFill>
              </a:rPr>
              <a:t>Диалог поколений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789D6EC-A087-4882-B5EB-219EFBF46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95450"/>
            <a:ext cx="419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9A24A"/>
                </a:solidFill>
              </a:defRPr>
            </a:pPr>
            <a:r>
              <a:rPr sz="1200" b="1">
                <a:solidFill>
                  <a:srgbClr val="C9A24A"/>
                </a:solidFill>
              </a:rPr>
              <a:t>8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F7A1A05-442D-4D3A-823A-D0EC01528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1695450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D"/>
                </a:solidFill>
              </a:defRPr>
            </a:pPr>
            <a:r>
              <a:rPr sz="1425" b="0">
                <a:solidFill>
                  <a:srgbClr val="20313D"/>
                </a:solidFill>
              </a:rPr>
              <a:t>Созидательный труд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3479A7B-BE8C-4771-85EC-D6FEA1517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324100"/>
            <a:ext cx="419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9A24A"/>
                </a:solidFill>
              </a:defRPr>
            </a:pPr>
            <a:r>
              <a:rPr sz="1200" b="1">
                <a:solidFill>
                  <a:srgbClr val="C9A24A"/>
                </a:solidFill>
              </a:rPr>
              <a:t>9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6E04F52-EA0E-45C5-B3A6-B6DCB7498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324100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20313D"/>
                </a:solidFill>
              </a:defRPr>
            </a:pPr>
            <a:r>
              <a:rPr sz="1425" b="1">
                <a:solidFill>
                  <a:srgbClr val="20313D"/>
                </a:solidFill>
              </a:rPr>
              <a:t>Технологическая человечность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FB1C638-402E-4DCB-9F51-5FEC69866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952750"/>
            <a:ext cx="419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9A24A"/>
                </a:solidFill>
              </a:defRPr>
            </a:pPr>
            <a:r>
              <a:rPr sz="1200" b="1">
                <a:solidFill>
                  <a:srgbClr val="C9A24A"/>
                </a:solidFill>
              </a:rPr>
              <a:t>10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A6B2CDB-4D15-40E0-AB74-E19E96830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952750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D"/>
                </a:solidFill>
              </a:defRPr>
            </a:pPr>
            <a:r>
              <a:rPr sz="1425" b="0">
                <a:solidFill>
                  <a:srgbClr val="20313D"/>
                </a:solidFill>
              </a:rPr>
              <a:t>Экологическая сопричастность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A6586F6-B14A-4B70-83B6-0CD6E7A55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581400"/>
            <a:ext cx="419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9A24A"/>
                </a:solidFill>
              </a:defRPr>
            </a:pPr>
            <a:r>
              <a:rPr sz="1200" b="1">
                <a:solidFill>
                  <a:srgbClr val="C9A24A"/>
                </a:solidFill>
              </a:rPr>
              <a:t>11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B7FD7B0-CCA2-47EA-A2BD-7699E9A88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581400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D"/>
                </a:solidFill>
              </a:defRPr>
            </a:pPr>
            <a:r>
              <a:rPr sz="1425" b="0">
                <a:solidFill>
                  <a:srgbClr val="20313D"/>
                </a:solidFill>
              </a:rPr>
              <a:t>Партнёрство с ответственностью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DAF6824-48A1-411E-8DF9-2E166536F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210050"/>
            <a:ext cx="419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9A24A"/>
                </a:solidFill>
              </a:defRPr>
            </a:pPr>
            <a:r>
              <a:rPr sz="1200" b="1">
                <a:solidFill>
                  <a:srgbClr val="C9A24A"/>
                </a:solidFill>
              </a:rPr>
              <a:t>12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156DF72-199B-4631-A51F-7700C0134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210050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D"/>
                </a:solidFill>
              </a:defRPr>
            </a:pPr>
            <a:r>
              <a:rPr sz="1425" b="0">
                <a:solidFill>
                  <a:srgbClr val="20313D"/>
                </a:solidFill>
              </a:rPr>
              <a:t>Доказательность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5DEFA2A-560A-4399-B6BC-F83903162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838700"/>
            <a:ext cx="419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9A24A"/>
                </a:solidFill>
              </a:defRPr>
            </a:pPr>
            <a:r>
              <a:rPr sz="1200" b="1">
                <a:solidFill>
                  <a:srgbClr val="C9A24A"/>
                </a:solidFill>
              </a:rPr>
              <a:t>13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39D809C-6F51-4853-B874-573D72481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838700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D"/>
                </a:solidFill>
              </a:defRPr>
            </a:pPr>
            <a:r>
              <a:rPr sz="1425" b="0">
                <a:solidFill>
                  <a:srgbClr val="20313D"/>
                </a:solidFill>
              </a:rPr>
              <a:t>Долгий горизонт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EB58B89-D608-4237-A163-7B67B43F5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концепция • 2026</a:t>
            </a:r>
          </a:p>
        </p:txBody>
      </p:sp>
    </p:spTree>
    <p:extLst>
      <p:ext uri="{BB962C8B-B14F-4D97-AF65-F5344CB8AC3E}">
        <p14:creationId xmlns:p14="http://schemas.microsoft.com/office/powerpoint/2010/main" val="103213455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F3561CEE-6FFD-486B-B257-0CEAB590C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КУЛЬТУРА НОВОГО УКЛАДА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B0D802E-A010-464F-A207-AEFFAECC0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CAFF065-AA0F-408A-A3FB-197E2A30D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20 контуров связывают культуру и устройство жизни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D6FBD0E-7D7B-4B37-9997-768D71487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0DE28B7-26E1-4169-A554-5C25999B7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7165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EB7B461-5AFF-4B71-919B-4413BF5FA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866900"/>
            <a:ext cx="342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8225787-3473-45F2-B63D-21A0AF575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1857375"/>
            <a:ext cx="1866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Семья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1C6DEF4-9C1D-4E3D-A431-3CD688628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177165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23F7875-1B69-4597-8808-4CD932D24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1866900"/>
            <a:ext cx="342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723DFBE-2A36-4392-86EE-07FA36608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1857375"/>
            <a:ext cx="1866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Образование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D4ADB51-2B4F-4712-8493-0E7B3FBD0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7165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05A12C5-3F7B-46DC-B644-F47B40D57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866900"/>
            <a:ext cx="342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0C2A603-8AC2-458E-BAB1-6B17AF617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1857375"/>
            <a:ext cx="1866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Наука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11002B5-87C3-4F16-91E2-8C84B9184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177165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5B658CB-7075-48EF-B0F1-AFB7EAE63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866900"/>
            <a:ext cx="342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6D56CA2-BCF6-4011-A2B7-B0BD224D4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1857375"/>
            <a:ext cx="1866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Труд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CBBD13C-038A-4CBE-8363-F8954A79D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9080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9BA1EB4-FC77-4E83-8576-FE8029DC6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686050"/>
            <a:ext cx="342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05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675C9BE-98ED-4C8C-A854-5689466F7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676525"/>
            <a:ext cx="1866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Предпринимательство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0151C8E-EB80-4C17-B3A5-5497039C1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59080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FFB5207-1919-421F-BA9C-E67D040C2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686050"/>
            <a:ext cx="342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06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F256446-4307-42DA-BBD9-E46C109FA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2676525"/>
            <a:ext cx="1866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Искусство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52C0E0F-4D39-47A8-A130-F24E6670B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59080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1FB9C67-23DF-4D64-B0EF-C50B15F61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686050"/>
            <a:ext cx="342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07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0EC7FBE-A881-4055-8425-9F2E56C14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676525"/>
            <a:ext cx="1866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Наследие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682F5E7-F551-43A7-8230-D539EF8B6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259080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57529B5-0082-46B7-9057-E12D403E8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686050"/>
            <a:ext cx="342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08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E1A6716-5324-4D12-9515-32D626E55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2676525"/>
            <a:ext cx="1866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Язык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F890E04-8EF6-4853-8761-341B79E80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0995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C37431F-85C4-48E8-88FF-C94618A54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505200"/>
            <a:ext cx="342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09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705D116-8C01-4B04-9DB4-BABBC776D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495675"/>
            <a:ext cx="1866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Медиа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2974D48-A1C8-4ED2-B1A8-BB37A2A52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340995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62B0C1C-C7AD-40C0-86BF-B66E5558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505200"/>
            <a:ext cx="342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10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820B5AB-AE25-4ACE-A9F2-5C4B77215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3495675"/>
            <a:ext cx="1866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Цифровая среда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15DDBED-E9C1-414A-B74C-23A0E4819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0995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AD73A5D-E085-4239-8101-18A1D8212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505200"/>
            <a:ext cx="342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11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11D2433-06C1-4123-B74E-01263722E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3495675"/>
            <a:ext cx="1866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Здоровье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67548D8-7AC0-493E-BF47-404435D86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340995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B511C9A-1928-4B88-9854-DFCE6CB3D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505200"/>
            <a:ext cx="342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12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E8FDCC8A-EC4B-44EE-A145-60B3CDA1D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3495675"/>
            <a:ext cx="1866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Спорт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2068D9F7-A162-48EA-8E3A-CE80E6E23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2910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11BAC8C-1C5E-4708-A659-EDC264746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324350"/>
            <a:ext cx="342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13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8365658-C4C5-40ED-BC48-AB0FFC3A6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314825"/>
            <a:ext cx="1866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Природа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3CD8D5AD-1E32-4457-BA31-B4036D41F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422910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B2C9AE67-DEE5-4EBB-85D8-EBA776A3B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4324350"/>
            <a:ext cx="342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14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4524F5CE-0B3C-448E-84B2-BADB6FD0A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4314825"/>
            <a:ext cx="1866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Город и село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DF9443C3-ACE7-41E4-B95B-806057792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22910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440EFE11-4A4E-4A35-9CB9-39DED2070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324350"/>
            <a:ext cx="342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15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9DC422E3-C931-43D0-A262-C396351FD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4314825"/>
            <a:ext cx="1866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Право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EC7728BB-90A9-459A-A79F-8DFC038DD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422910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5F866362-FA7B-4E57-A4D2-CC254E468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4324350"/>
            <a:ext cx="342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16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0039F5DD-C090-43EB-A353-D10FC9BBE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4314825"/>
            <a:ext cx="1866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Управление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C6A15E7F-BBAD-4B4B-A085-70CEFCFE7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4825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A8E931CF-6C62-4BD7-8F29-9CF5691DF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143500"/>
            <a:ext cx="342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17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2A9EBB66-57A6-4E75-B479-71E8BAFBF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5133975"/>
            <a:ext cx="1866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Безопасность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483C2F87-1ABF-4E5F-B2AD-3BCEDCA61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504825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B62EC570-7A48-461B-A1A1-76E9C511A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5143500"/>
            <a:ext cx="342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18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7C177ED5-076F-400E-9B60-46A32E401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5133975"/>
            <a:ext cx="1866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Межнациональный диалог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993FB22D-1348-4CA2-B9A9-BF21FDED3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504825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7F1DC584-58D4-47F0-9B75-BA4679F3D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5143500"/>
            <a:ext cx="342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19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437DB57A-DD59-49F4-9207-158D77559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5133975"/>
            <a:ext cx="1866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3B57"/>
                </a:solidFill>
              </a:defRPr>
            </a:pPr>
            <a:r>
              <a:rPr sz="1125" b="1">
                <a:solidFill>
                  <a:srgbClr val="173B57"/>
                </a:solidFill>
              </a:rPr>
              <a:t>Международное сотрудничество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9527A720-A5AE-4A44-9FAF-2DE0E82B7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5048250"/>
            <a:ext cx="24765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3BB7F89D-0B98-4EF8-9017-AAE129BAE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5143500"/>
            <a:ext cx="342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9A24A"/>
                </a:solidFill>
              </a:defRPr>
            </a:pPr>
            <a:r>
              <a:rPr sz="1050" b="1">
                <a:solidFill>
                  <a:srgbClr val="C9A24A"/>
                </a:solidFill>
              </a:rPr>
              <a:t>20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12EDE31A-9C2A-4C98-B903-DF141B10C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5133975"/>
            <a:ext cx="1866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B57"/>
                </a:solidFill>
              </a:defRPr>
            </a:pPr>
            <a:r>
              <a:rPr sz="1275" b="1">
                <a:solidFill>
                  <a:srgbClr val="173B57"/>
                </a:solidFill>
              </a:rPr>
              <a:t>Будущее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0682D458-B0F8-4F40-9419-21C4324FA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концепция • 2026</a:t>
            </a:r>
          </a:p>
        </p:txBody>
      </p:sp>
    </p:spTree>
    <p:extLst>
      <p:ext uri="{BB962C8B-B14F-4D97-AF65-F5344CB8AC3E}">
        <p14:creationId xmlns:p14="http://schemas.microsoft.com/office/powerpoint/2010/main" val="49959379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3A6F4EC-A9D4-404F-BAD4-87B0A89FA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ЭКВИЛИБРИУМ  •  КУЛЬТУРА НОВОГО УКЛАДА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CB71EB1-0316-4331-A955-ADAC9FE47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857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57680"/>
                </a:solidFill>
              </a:defRPr>
            </a:pPr>
            <a:r>
              <a:rPr sz="900" b="1">
                <a:solidFill>
                  <a:srgbClr val="657680"/>
                </a:solidFill>
              </a:rPr>
              <a:t>09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636BFBB-81F6-4DF5-A4F9-378B393C1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3B57"/>
                </a:solidFill>
              </a:defRPr>
            </a:pPr>
            <a:r>
              <a:rPr sz="2850" b="1">
                <a:solidFill>
                  <a:srgbClr val="173B57"/>
                </a:solidFill>
              </a:rPr>
              <a:t>Архитектура связывает наблюдение, инициативу и исполнение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9208051-DD21-4A50-89B8-60DCEFB0A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8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A32DE2-5DC8-49CE-AE11-B925FD6F9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295650"/>
            <a:ext cx="152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2F6F89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3F07AD4-2D49-4693-8739-0C6286C43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295650"/>
            <a:ext cx="152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2F6F89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90D61D6-A0C3-4A38-BE27-73FE62A2F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295650"/>
            <a:ext cx="152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2F6F89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DE24198-5E32-4D69-B7DD-AD2146502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236220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1D4C613-9E5A-4784-8B37-98E871FB0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86050"/>
            <a:ext cx="2019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ЭКВИЛИБРИУМ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3EB32AC-C3E4-45B1-84CD-342618CB2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009900"/>
            <a:ext cx="20193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наблюдение, прогнозирование, баланс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1C87F1C-17A7-4095-A876-BA2A0007A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571750"/>
            <a:ext cx="236220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0043FBF-277D-42D5-B869-AB47EF26E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2686050"/>
            <a:ext cx="2019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СФЕРА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8324324-672F-401D-BB1D-939300FC0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3009900"/>
            <a:ext cx="20193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инициативы, экспертиза, кооперация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BCE82C9-4DBB-450D-ACB9-945FCBEA7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571750"/>
            <a:ext cx="236220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EEF4F8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68FA763-8C0B-4A82-8668-A67F0EBC3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2686050"/>
            <a:ext cx="2019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ECO‑PPA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8200667-BFE2-4CC4-9A92-0C9A80223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3009900"/>
            <a:ext cx="20193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объединение ресурсов под измеримый результат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8969890-08FF-45C7-AF18-C029BB129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2571750"/>
            <a:ext cx="144780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EAF3F2"/>
          </a:solidFill>
          <a:ln xmlns:a="http://schemas.openxmlformats.org/drawingml/2006/main" w="9525">
            <a:solidFill>
              <a:srgbClr val="D7E1E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C3CD0EB-B850-453C-9E30-765AAEA00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9850" y="2686050"/>
            <a:ext cx="1104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B57"/>
                </a:solidFill>
              </a:defRPr>
            </a:pPr>
            <a:r>
              <a:rPr sz="1650" b="1">
                <a:solidFill>
                  <a:srgbClr val="173B57"/>
                </a:solidFill>
              </a:rPr>
              <a:t>СПЕЦЗАЩИТА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BCD5F3B-6A27-4EBA-8EC4-A7ADDDF57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9850" y="3009900"/>
            <a:ext cx="11049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D"/>
                </a:solidFill>
              </a:defRPr>
            </a:pPr>
            <a:r>
              <a:rPr sz="1200" b="0">
                <a:solidFill>
                  <a:srgbClr val="20313D"/>
                </a:solidFill>
              </a:rPr>
              <a:t>кооперационный контур исполнения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5B5812F-4698-4CB8-A6C3-436D93047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762500"/>
            <a:ext cx="8572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73B57"/>
                </a:solidFill>
              </a:defRPr>
            </a:pPr>
            <a:r>
              <a:rPr sz="1800" b="1">
                <a:solidFill>
                  <a:srgbClr val="173B57"/>
                </a:solidFill>
              </a:rPr>
              <a:t>Государство задаёт права и стандарты прозрачности. Содержание рождается в свободном взаимодействии людей и сообществ.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34E69D3-3B66-421E-98BF-617982E51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96050"/>
            <a:ext cx="10820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657680"/>
                </a:solidFill>
              </a:defRPr>
            </a:pPr>
            <a:r>
              <a:rPr sz="825" b="0">
                <a:solidFill>
                  <a:srgbClr val="657680"/>
                </a:solidFill>
              </a:rPr>
              <a:t>Стратегическая концепция • 2026</a:t>
            </a:r>
          </a:p>
        </p:txBody>
      </p:sp>
    </p:spTree>
    <p:extLst>
      <p:ext uri="{BB962C8B-B14F-4D97-AF65-F5344CB8AC3E}">
        <p14:creationId xmlns:p14="http://schemas.microsoft.com/office/powerpoint/2010/main" val="74209615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2026-08-22T15:03:32.0710000Z</dcterms:created>
  <dcterms:modified xsi:type="dcterms:W3CDTF">2026-08-22T15:03:32.0710000Z</dcterms:modified>
</coreProperties>
</file>