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3774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5E6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СОЦИАЛЬНАЯ КООПЕРАЦИЯ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589520" y="6537960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5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КООПЕРАТИВНАЯ БИРЖА ТРУДА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069080" cy="6858000"/>
          </a:xfrm>
          <a:prstGeom prst="rect">
            <a:avLst/>
          </a:prstGeom>
          <a:solidFill>
            <a:srgbClr val="16324F"/>
          </a:solidFill>
          <a:ln w="12700">
            <a:solidFill>
              <a:srgbClr val="16324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4892040"/>
            <a:ext cx="2240280" cy="2240280"/>
          </a:xfrm>
          <a:prstGeom prst="ellipse">
            <a:avLst/>
          </a:prstGeom>
          <a:solidFill>
            <a:srgbClr val="22B573">
              <a:alpha val="92000"/>
            </a:srgbClr>
          </a:solidFill>
          <a:ln w="12700">
            <a:solidFill>
              <a:srgbClr val="22B57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514600" y="0"/>
            <a:ext cx="1554480" cy="1554480"/>
          </a:xfrm>
          <a:prstGeom prst="ellipse">
            <a:avLst/>
          </a:prstGeom>
          <a:solidFill>
            <a:srgbClr val="2D6CDF">
              <a:alpha val="80000"/>
            </a:srgbClr>
          </a:solidFill>
          <a:ln w="12700">
            <a:solidFill>
              <a:srgbClr val="2D6CD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530352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DD7B6"/>
                </a:solidFill>
              </a:rPr>
              <a:t>СОЦИАЛЬНАЯ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8DD7B6"/>
                </a:solidFill>
              </a:rPr>
              <a:t>КООПЕРАЦИЯ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965960"/>
            <a:ext cx="3017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КООПЕРАТИВНАЯ</a:t>
            </a:r>
            <a:endParaRPr lang="en-US" sz="2900" dirty="0"/>
          </a:p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БИРЖА ТРУДА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566928" y="3703320"/>
            <a:ext cx="2880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E2EC"/>
                </a:solidFill>
              </a:rPr>
              <a:t>Инфраструктура кооперативной занятости, проектной кооперации и развития человеческого потенциала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66928" y="605332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FC1D1"/>
                </a:solidFill>
              </a:rPr>
              <a:t>Версия 1.0 • 22 августа 2026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001000" y="3429000"/>
            <a:ext cx="310896" cy="-1792224"/>
          </a:xfrm>
          <a:prstGeom prst="line">
            <a:avLst/>
          </a:prstGeom>
          <a:noFill/>
          <a:ln w="22860">
            <a:solidFill>
              <a:srgbClr val="C8D4DE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8001000" y="3429000"/>
            <a:ext cx="2551176" cy="-969264"/>
          </a:xfrm>
          <a:prstGeom prst="line">
            <a:avLst/>
          </a:prstGeom>
          <a:noFill/>
          <a:ln w="22860">
            <a:solidFill>
              <a:srgbClr val="C8D4DE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8001000" y="3429000"/>
            <a:ext cx="2368296" cy="1362456"/>
          </a:xfrm>
          <a:prstGeom prst="line">
            <a:avLst/>
          </a:prstGeom>
          <a:noFill/>
          <a:ln w="22860">
            <a:solidFill>
              <a:srgbClr val="C8D4DE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8001000" y="3429000"/>
            <a:ext cx="310896" cy="2276856"/>
          </a:xfrm>
          <a:prstGeom prst="line">
            <a:avLst/>
          </a:prstGeom>
          <a:noFill/>
          <a:ln w="22860">
            <a:solidFill>
              <a:srgbClr val="C8D4DE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8001000" y="3429000"/>
            <a:ext cx="-1975104" cy="1362456"/>
          </a:xfrm>
          <a:prstGeom prst="line">
            <a:avLst/>
          </a:prstGeom>
          <a:noFill/>
          <a:ln w="22860">
            <a:solidFill>
              <a:srgbClr val="C8D4DE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8001000" y="3429000"/>
            <a:ext cx="-2066544" cy="-969264"/>
          </a:xfrm>
          <a:prstGeom prst="line">
            <a:avLst/>
          </a:prstGeom>
          <a:noFill/>
          <a:ln w="22860">
            <a:solidFill>
              <a:srgbClr val="C8D4DE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7178040" y="2606040"/>
            <a:ext cx="1645920" cy="1645920"/>
          </a:xfrm>
          <a:prstGeom prst="ellipse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24928" y="3127248"/>
            <a:ext cx="1143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КБТ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8001000" y="1325880"/>
            <a:ext cx="621792" cy="621792"/>
          </a:xfrm>
          <a:prstGeom prst="ellipse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89520" y="2057400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324F"/>
                </a:solidFill>
              </a:rPr>
              <a:t>ЧЕЛОВЕК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10241280" y="2148840"/>
            <a:ext cx="621792" cy="621792"/>
          </a:xfrm>
          <a:prstGeom prst="ellipse">
            <a:avLst/>
          </a:prstGeom>
          <a:solidFill>
            <a:srgbClr val="32B8C6"/>
          </a:solidFill>
          <a:ln w="12700">
            <a:solidFill>
              <a:srgbClr val="32B8C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829800" y="2880360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324F"/>
                </a:solidFill>
              </a:rPr>
              <a:t>КОМПЕТЕНЦИИ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10058400" y="4480560"/>
            <a:ext cx="621792" cy="621792"/>
          </a:xfrm>
          <a:prstGeom prst="ellipse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46920" y="5212080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324F"/>
                </a:solidFill>
              </a:rPr>
              <a:t>ПРОЕКТ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8001000" y="5394960"/>
            <a:ext cx="621792" cy="621792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589520" y="6126480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324F"/>
                </a:solidFill>
              </a:rPr>
              <a:t>ДОХОД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715000" y="4480560"/>
            <a:ext cx="621792" cy="621792"/>
          </a:xfrm>
          <a:prstGeom prst="ellipse">
            <a:avLst/>
          </a:prstGeom>
          <a:solidFill>
            <a:srgbClr val="8E6CCF"/>
          </a:solidFill>
          <a:ln w="12700">
            <a:solidFill>
              <a:srgbClr val="8E6CC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03520" y="5212080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324F"/>
                </a:solidFill>
              </a:rPr>
              <a:t>РЕПУТАЦИЯ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623560" y="2148840"/>
            <a:ext cx="621792" cy="621792"/>
          </a:xfrm>
          <a:prstGeom prst="ellipse">
            <a:avLst/>
          </a:prstGeom>
          <a:solidFill>
            <a:srgbClr val="4C8B6B"/>
          </a:solidFill>
          <a:ln w="12700">
            <a:solidFill>
              <a:srgbClr val="4C8B6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12080" y="2880360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6324F"/>
                </a:solidFill>
              </a:rPr>
              <a:t>КООПЕРАЦИЯ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ИИ-контур КБТ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ИИ помогает навигации и эффективности, но не становится непрозрачным арбитром судьбы участника.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69164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691640"/>
            <a:ext cx="73152" cy="1417320"/>
          </a:xfrm>
          <a:prstGeom prst="rect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185623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Матчинг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78408" y="2258568"/>
            <a:ext cx="282549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Сопоставление задач и компетенций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07408" y="169164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07408" y="1691640"/>
            <a:ext cx="73152" cy="1417320"/>
          </a:xfrm>
          <a:prstGeom prst="rect">
            <a:avLst/>
          </a:prstGeom>
          <a:solidFill>
            <a:srgbClr val="32B8C6"/>
          </a:solidFill>
          <a:ln w="12700">
            <a:solidFill>
              <a:srgbClr val="32B8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08576" y="185623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Дефицит навыков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08576" y="2258568"/>
            <a:ext cx="282549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Рекомендации по обучению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28432" y="169164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28432" y="1691640"/>
            <a:ext cx="73152" cy="1417320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0" y="185623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Команды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29600" y="2258568"/>
            <a:ext cx="282549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Комплектование проектных ролей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77240" y="370332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3703320"/>
            <a:ext cx="73152" cy="14173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8408" y="386791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Риски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78408" y="4270248"/>
            <a:ext cx="282549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Прогноз сроков и загрузки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407408" y="370332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07408" y="3703320"/>
            <a:ext cx="73152" cy="1417320"/>
          </a:xfrm>
          <a:prstGeom prst="rect">
            <a:avLst/>
          </a:prstGeom>
          <a:solidFill>
            <a:srgbClr val="8E6CCF"/>
          </a:solidFill>
          <a:ln w="12700">
            <a:solidFill>
              <a:srgbClr val="8E6C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08576" y="386791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Декомпозиция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608576" y="4270248"/>
            <a:ext cx="282549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Помощь заказчику в постановке задач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028432" y="370332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28432" y="3703320"/>
            <a:ext cx="73152" cy="1417320"/>
          </a:xfrm>
          <a:prstGeom prst="rect">
            <a:avLst/>
          </a:prstGeom>
          <a:solidFill>
            <a:srgbClr val="4C8B6B"/>
          </a:solidFill>
          <a:ln w="12700">
            <a:solidFill>
              <a:srgbClr val="4C8B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0" y="386791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Аналитика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29600" y="4270248"/>
            <a:ext cx="282549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Прогноз спроса на рынке труда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407408" y="5230368"/>
            <a:ext cx="3154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407408" y="5230368"/>
            <a:ext cx="73152" cy="960120"/>
          </a:xfrm>
          <a:prstGeom prst="rect">
            <a:avLst/>
          </a:prstGeom>
          <a:solidFill>
            <a:srgbClr val="16324F"/>
          </a:solidFill>
          <a:ln w="12700">
            <a:solidFill>
              <a:srgbClr val="1632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608576" y="539496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Антифрод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608576" y="5797296"/>
            <a:ext cx="282549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Выявление аномалий с человеческим пересмотром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Приоритетные сценарии применения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Запуск целесообразно начинать там, где есть измеримый результат, кадровый дефицит и возможность формировать проектные команды.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57276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86968" y="181051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Строительство и благоустройство</a:t>
            </a:r>
            <a:endParaRPr lang="en-US" sz="1180" dirty="0"/>
          </a:p>
        </p:txBody>
      </p:sp>
      <p:sp>
        <p:nvSpPr>
          <p:cNvPr id="6" name="Shape 4"/>
          <p:cNvSpPr/>
          <p:nvPr/>
        </p:nvSpPr>
        <p:spPr>
          <a:xfrm>
            <a:off x="4507992" y="157276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09160" y="181051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ЖКХ, энергетика, экология</a:t>
            </a:r>
            <a:endParaRPr lang="en-US" sz="1180" dirty="0"/>
          </a:p>
        </p:txBody>
      </p:sp>
      <p:sp>
        <p:nvSpPr>
          <p:cNvPr id="8" name="Shape 6"/>
          <p:cNvSpPr/>
          <p:nvPr/>
        </p:nvSpPr>
        <p:spPr>
          <a:xfrm>
            <a:off x="8330184" y="157276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31352" y="181051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Социальное обслуживание</a:t>
            </a:r>
            <a:endParaRPr lang="en-US" sz="1180" dirty="0"/>
          </a:p>
        </p:txBody>
      </p:sp>
      <p:sp>
        <p:nvSpPr>
          <p:cNvPr id="10" name="Shape 8"/>
          <p:cNvSpPr/>
          <p:nvPr/>
        </p:nvSpPr>
        <p:spPr>
          <a:xfrm>
            <a:off x="685800" y="289864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6968" y="313639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Производственная кооперация МСП</a:t>
            </a:r>
            <a:endParaRPr lang="en-US" sz="1180" dirty="0"/>
          </a:p>
        </p:txBody>
      </p:sp>
      <p:sp>
        <p:nvSpPr>
          <p:cNvPr id="12" name="Shape 10"/>
          <p:cNvSpPr/>
          <p:nvPr/>
        </p:nvSpPr>
        <p:spPr>
          <a:xfrm>
            <a:off x="4507992" y="289864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9160" y="313639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Инженерные и научные проекты</a:t>
            </a:r>
            <a:endParaRPr lang="en-US" sz="1180" dirty="0"/>
          </a:p>
        </p:txBody>
      </p:sp>
      <p:sp>
        <p:nvSpPr>
          <p:cNvPr id="14" name="Shape 12"/>
          <p:cNvSpPr/>
          <p:nvPr/>
        </p:nvSpPr>
        <p:spPr>
          <a:xfrm>
            <a:off x="8330184" y="289864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31352" y="313639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Цифровизация, данные, дизайн</a:t>
            </a:r>
            <a:endParaRPr lang="en-US" sz="1180" dirty="0"/>
          </a:p>
        </p:txBody>
      </p:sp>
      <p:sp>
        <p:nvSpPr>
          <p:cNvPr id="16" name="Shape 14"/>
          <p:cNvSpPr/>
          <p:nvPr/>
        </p:nvSpPr>
        <p:spPr>
          <a:xfrm>
            <a:off x="685800" y="422452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86968" y="446227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Сельское хозяйство и логистика</a:t>
            </a:r>
            <a:endParaRPr lang="en-US" sz="1180" dirty="0"/>
          </a:p>
        </p:txBody>
      </p:sp>
      <p:sp>
        <p:nvSpPr>
          <p:cNvPr id="18" name="Shape 16"/>
          <p:cNvSpPr/>
          <p:nvPr/>
        </p:nvSpPr>
        <p:spPr>
          <a:xfrm>
            <a:off x="4507992" y="422452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09160" y="446227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Молодежь, стажировки, первая занятость</a:t>
            </a:r>
            <a:endParaRPr lang="en-US" sz="1180" dirty="0"/>
          </a:p>
        </p:txBody>
      </p:sp>
      <p:sp>
        <p:nvSpPr>
          <p:cNvPr id="20" name="Shape 18"/>
          <p:cNvSpPr/>
          <p:nvPr/>
        </p:nvSpPr>
        <p:spPr>
          <a:xfrm>
            <a:off x="8330184" y="4224528"/>
            <a:ext cx="3456432" cy="9418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31352" y="4462272"/>
            <a:ext cx="3072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Профессиональное возвращение и адаптивная занятость</a:t>
            </a:r>
            <a:endParaRPr lang="en-US" sz="11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MVP и дорожная карта запуска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Пилот должен доказать не масштаб интерфейса, а жизнеспособность полного цикла: заказ → команда → договор → результат → расчет.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13232" y="1847088"/>
            <a:ext cx="1965960" cy="23591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202996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B573"/>
                </a:solidFill>
              </a:rPr>
              <a:t>0–2 мес.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41248" y="2450592"/>
            <a:ext cx="1709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Проектирование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77824" y="2971800"/>
            <a:ext cx="1627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263442"/>
                </a:solidFill>
              </a:rPr>
              <a:t>Правовая модель, роли, процессы, дизайн MVP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2679192" y="3017520"/>
            <a:ext cx="246888" cy="0"/>
          </a:xfrm>
          <a:prstGeom prst="line">
            <a:avLst/>
          </a:prstGeom>
          <a:noFill/>
          <a:ln w="22860">
            <a:solidFill>
              <a:srgbClr val="B7C3CD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980944" y="1847088"/>
            <a:ext cx="1965960" cy="2359152"/>
          </a:xfrm>
          <a:prstGeom prst="roundRect">
            <a:avLst/>
          </a:prstGeom>
          <a:solidFill>
            <a:srgbClr val="F2F7FB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18104" y="202996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B573"/>
                </a:solidFill>
              </a:rPr>
              <a:t>3–5 мес.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108960" y="2450592"/>
            <a:ext cx="1709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MVP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145536" y="2971800"/>
            <a:ext cx="1627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263442"/>
                </a:solidFill>
              </a:rPr>
              <a:t>Профили, задачи, команды, договорный контур, приемка</a:t>
            </a:r>
            <a:endParaRPr lang="en-US" sz="1020" dirty="0"/>
          </a:p>
        </p:txBody>
      </p:sp>
      <p:sp>
        <p:nvSpPr>
          <p:cNvPr id="13" name="Shape 11"/>
          <p:cNvSpPr/>
          <p:nvPr/>
        </p:nvSpPr>
        <p:spPr>
          <a:xfrm>
            <a:off x="4946904" y="3017520"/>
            <a:ext cx="246888" cy="0"/>
          </a:xfrm>
          <a:prstGeom prst="line">
            <a:avLst/>
          </a:prstGeom>
          <a:noFill/>
          <a:ln w="22860">
            <a:solidFill>
              <a:srgbClr val="B7C3CD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5248656" y="1847088"/>
            <a:ext cx="1965960" cy="23591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85816" y="202996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B573"/>
                </a:solidFill>
              </a:rPr>
              <a:t>6–9 мес.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376672" y="2450592"/>
            <a:ext cx="1709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Пилот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13248" y="2971800"/>
            <a:ext cx="1627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263442"/>
                </a:solidFill>
              </a:rPr>
              <a:t>1–2 отрасли / территории, реальные заказчики и выплаты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7214616" y="3017520"/>
            <a:ext cx="246888" cy="0"/>
          </a:xfrm>
          <a:prstGeom prst="line">
            <a:avLst/>
          </a:prstGeom>
          <a:noFill/>
          <a:ln w="22860">
            <a:solidFill>
              <a:srgbClr val="B7C3CD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7516368" y="1847088"/>
            <a:ext cx="1965960" cy="2359152"/>
          </a:xfrm>
          <a:prstGeom prst="roundRect">
            <a:avLst/>
          </a:prstGeom>
          <a:solidFill>
            <a:srgbClr val="F2F7FB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53528" y="202996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B573"/>
                </a:solidFill>
              </a:rPr>
              <a:t>10–15 мес.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644384" y="2450592"/>
            <a:ext cx="1709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Расширение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680960" y="2971800"/>
            <a:ext cx="1627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263442"/>
                </a:solidFill>
              </a:rPr>
              <a:t>Обучение, рейтинги, аналитика, партнерские сервисы</a:t>
            </a:r>
            <a:endParaRPr lang="en-US" sz="1020" dirty="0"/>
          </a:p>
        </p:txBody>
      </p:sp>
      <p:sp>
        <p:nvSpPr>
          <p:cNvPr id="23" name="Shape 21"/>
          <p:cNvSpPr/>
          <p:nvPr/>
        </p:nvSpPr>
        <p:spPr>
          <a:xfrm>
            <a:off x="9482328" y="3017520"/>
            <a:ext cx="246888" cy="0"/>
          </a:xfrm>
          <a:prstGeom prst="line">
            <a:avLst/>
          </a:prstGeom>
          <a:noFill/>
          <a:ln w="22860">
            <a:solidFill>
              <a:srgbClr val="B7C3CD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9784080" y="1847088"/>
            <a:ext cx="1965960" cy="23591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0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921240" y="202996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B573"/>
                </a:solidFill>
              </a:rPr>
              <a:t>16–24 мес.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912096" y="2450592"/>
            <a:ext cx="17099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Масштабирование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948672" y="2971800"/>
            <a:ext cx="1627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263442"/>
                </a:solidFill>
              </a:rPr>
              <a:t>Региональные и отраслевые контуры, API и интеграции</a:t>
            </a:r>
            <a:endParaRPr lang="en-US" sz="1020" dirty="0"/>
          </a:p>
        </p:txBody>
      </p:sp>
      <p:sp>
        <p:nvSpPr>
          <p:cNvPr id="28" name="Shape 26"/>
          <p:cNvSpPr/>
          <p:nvPr/>
        </p:nvSpPr>
        <p:spPr>
          <a:xfrm>
            <a:off x="2377440" y="4892040"/>
            <a:ext cx="7498080" cy="713232"/>
          </a:xfrm>
          <a:prstGeom prst="roundRect">
            <a:avLst/>
          </a:prstGeom>
          <a:solidFill>
            <a:srgbClr val="EDF8F3"/>
          </a:solidFill>
          <a:ln w="12700">
            <a:solidFill>
              <a:srgbClr val="CAE9D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606040" y="5111496"/>
            <a:ext cx="7040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6324F"/>
                </a:solidFill>
              </a:rPr>
              <a:t>Критерий перехода между этапами: подтвержденные заказы, юридически корректные сделки, принятые результаты и повторный спрос.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Система показателей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КБТ должна измеряться не количеством регистраций, а фактическим экономическим и социальным результатом.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13232" y="1591056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819656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Активные участники</a:t>
            </a:r>
            <a:endParaRPr lang="en-US" sz="1180" dirty="0"/>
          </a:p>
        </p:txBody>
      </p:sp>
      <p:sp>
        <p:nvSpPr>
          <p:cNvPr id="6" name="Shape 4"/>
          <p:cNvSpPr/>
          <p:nvPr/>
        </p:nvSpPr>
        <p:spPr>
          <a:xfrm>
            <a:off x="4507992" y="1591056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27448" y="1819656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Заказчики и проекты</a:t>
            </a:r>
            <a:endParaRPr lang="en-US" sz="1180" dirty="0"/>
          </a:p>
        </p:txBody>
      </p:sp>
      <p:sp>
        <p:nvSpPr>
          <p:cNvPr id="8" name="Shape 6"/>
          <p:cNvSpPr/>
          <p:nvPr/>
        </p:nvSpPr>
        <p:spPr>
          <a:xfrm>
            <a:off x="8302752" y="1591056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22208" y="1819656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Время формирования команды</a:t>
            </a:r>
            <a:endParaRPr lang="en-US" sz="1180" dirty="0"/>
          </a:p>
        </p:txBody>
      </p:sp>
      <p:sp>
        <p:nvSpPr>
          <p:cNvPr id="10" name="Shape 8"/>
          <p:cNvSpPr/>
          <p:nvPr/>
        </p:nvSpPr>
        <p:spPr>
          <a:xfrm>
            <a:off x="713232" y="2926080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3154680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Доля принятых результатов</a:t>
            </a:r>
            <a:endParaRPr lang="en-US" sz="1180" dirty="0"/>
          </a:p>
        </p:txBody>
      </p:sp>
      <p:sp>
        <p:nvSpPr>
          <p:cNvPr id="12" name="Shape 10"/>
          <p:cNvSpPr/>
          <p:nvPr/>
        </p:nvSpPr>
        <p:spPr>
          <a:xfrm>
            <a:off x="4507992" y="2926080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27448" y="3154680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Объем выплат</a:t>
            </a:r>
            <a:endParaRPr lang="en-US" sz="1180" dirty="0"/>
          </a:p>
        </p:txBody>
      </p:sp>
      <p:sp>
        <p:nvSpPr>
          <p:cNvPr id="14" name="Shape 12"/>
          <p:cNvSpPr/>
          <p:nvPr/>
        </p:nvSpPr>
        <p:spPr>
          <a:xfrm>
            <a:off x="8302752" y="2926080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22208" y="3154680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Повторные заказы</a:t>
            </a:r>
            <a:endParaRPr lang="en-US" sz="1180" dirty="0"/>
          </a:p>
        </p:txBody>
      </p:sp>
      <p:sp>
        <p:nvSpPr>
          <p:cNvPr id="16" name="Shape 14"/>
          <p:cNvSpPr/>
          <p:nvPr/>
        </p:nvSpPr>
        <p:spPr>
          <a:xfrm>
            <a:off x="713232" y="4261104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" y="4489704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Рост квалификации и дохода</a:t>
            </a:r>
            <a:endParaRPr lang="en-US" sz="1180" dirty="0"/>
          </a:p>
        </p:txBody>
      </p:sp>
      <p:sp>
        <p:nvSpPr>
          <p:cNvPr id="18" name="Shape 16"/>
          <p:cNvSpPr/>
          <p:nvPr/>
        </p:nvSpPr>
        <p:spPr>
          <a:xfrm>
            <a:off x="4507992" y="4261104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27448" y="4489704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Устойчивые команды</a:t>
            </a:r>
            <a:endParaRPr lang="en-US" sz="1180" dirty="0"/>
          </a:p>
        </p:txBody>
      </p:sp>
      <p:sp>
        <p:nvSpPr>
          <p:cNvPr id="20" name="Shape 18"/>
          <p:cNvSpPr/>
          <p:nvPr/>
        </p:nvSpPr>
        <p:spPr>
          <a:xfrm>
            <a:off x="8302752" y="4261104"/>
            <a:ext cx="3401568" cy="9509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1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22208" y="4489704"/>
            <a:ext cx="2962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6324F"/>
                </a:solidFill>
              </a:rPr>
              <a:t>Споры и срок разрешения</a:t>
            </a:r>
            <a:endParaRPr lang="en-US" sz="11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Управление системой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Разделение стратегии, операционного управления, правового контроля и независимого разрешения споров.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68680" y="1572768"/>
            <a:ext cx="491947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572768"/>
            <a:ext cx="73152" cy="1051560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69848" y="1737360"/>
            <a:ext cx="4599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Стратегический совет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69848" y="2139696"/>
            <a:ext cx="4590288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Цели, стандарты, развитие экосистемы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355080" y="1572768"/>
            <a:ext cx="491947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55080" y="1572768"/>
            <a:ext cx="73152" cy="1051560"/>
          </a:xfrm>
          <a:prstGeom prst="rect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56248" y="1737360"/>
            <a:ext cx="4599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Оператор платформы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56248" y="2139696"/>
            <a:ext cx="4590288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Технологии, данные, сервис, безопасность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68680" y="3081528"/>
            <a:ext cx="491947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081528"/>
            <a:ext cx="73152" cy="1051560"/>
          </a:xfrm>
          <a:prstGeom prst="rect">
            <a:avLst/>
          </a:prstGeom>
          <a:solidFill>
            <a:srgbClr val="32B8C6"/>
          </a:solidFill>
          <a:ln w="12700">
            <a:solidFill>
              <a:srgbClr val="32B8C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69848" y="3246120"/>
            <a:ext cx="4599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Правовой и комплаенс-контур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69848" y="3648456"/>
            <a:ext cx="4590288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Допустимые модели договоров и контроль рисков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355080" y="3081528"/>
            <a:ext cx="491947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55080" y="3081528"/>
            <a:ext cx="73152" cy="105156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56248" y="3246120"/>
            <a:ext cx="4599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Отраслевые советы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556248" y="3648456"/>
            <a:ext cx="4590288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Квалификации и критерии результата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68680" y="4590288"/>
            <a:ext cx="491947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4590288"/>
            <a:ext cx="73152" cy="1051560"/>
          </a:xfrm>
          <a:prstGeom prst="rect">
            <a:avLst/>
          </a:prstGeom>
          <a:solidFill>
            <a:srgbClr val="8E6CCF"/>
          </a:solidFill>
          <a:ln w="12700">
            <a:solidFill>
              <a:srgbClr val="8E6C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69848" y="4754880"/>
            <a:ext cx="4599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Региональные координаторы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69848" y="5157216"/>
            <a:ext cx="4590288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Заказы, сообщества, развитие пилотов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355080" y="4590288"/>
            <a:ext cx="491947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55080" y="4590288"/>
            <a:ext cx="73152" cy="1051560"/>
          </a:xfrm>
          <a:prstGeom prst="rect">
            <a:avLst/>
          </a:prstGeom>
          <a:solidFill>
            <a:srgbClr val="16324F"/>
          </a:solidFill>
          <a:ln w="12700">
            <a:solidFill>
              <a:srgbClr val="1632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56248" y="4754880"/>
            <a:ext cx="45994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Комиссия по доверию и спорам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556248" y="5157216"/>
            <a:ext cx="4590288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Конфликты и апелляции рейтинга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632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777240"/>
            <a:ext cx="10607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8DD7B6"/>
                </a:solidFill>
              </a:rPr>
              <a:t>КООПЕРАТИВНАЯ БИРЖА ТРУДА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868680" y="1463040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Новая инфраструктура участия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828800" y="2423160"/>
            <a:ext cx="850392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D9E5EE"/>
                </a:solidFill>
              </a:rPr>
              <a:t>Не просто найти работу.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D9E5EE"/>
                </a:solidFill>
              </a:rPr>
              <a:t>Организовать способность человека создавать востребованный результат — в команде, в законной форме, с прозрачным доходом и подтвержденной репутацией.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2651760" y="4480560"/>
            <a:ext cx="6903720" cy="822960"/>
          </a:xfrm>
          <a:prstGeom prst="round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852928" y="4745736"/>
            <a:ext cx="6492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ЧЕЛОВЕК → КОМПЕТЕНЦИЯ → КОМАНДА → РЕЗУЛЬТАТ → ДОХОД → РЕПУТАЦИЯ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343400" y="6080760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9EB4C6"/>
                </a:solidFill>
              </a:rPr>
              <a:t>СОЦИАЛЬНАЯ КООПЕРАЦИЯ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 биржа вакансий — инфраструктура участия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КБТ переводит спрос на результат в организованную кооперацию людей, компетенций, ресурсов и договорных отношений.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691640"/>
            <a:ext cx="333756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691640"/>
            <a:ext cx="73152" cy="1920240"/>
          </a:xfrm>
          <a:prstGeom prst="rect">
            <a:avLst/>
          </a:prstGeom>
          <a:solidFill>
            <a:srgbClr val="D95D5D"/>
          </a:solidFill>
          <a:ln w="12700">
            <a:solidFill>
              <a:srgbClr val="D95D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8562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Проблема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59536" y="2258568"/>
            <a:ext cx="3008376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Рынок труда часто соединяет человека только с вакансией. Проектная работа, переобучение, кооперация и подтвержденный вклад остаются разрозненными.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16552" y="1691640"/>
            <a:ext cx="333756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16552" y="1691640"/>
            <a:ext cx="73152" cy="1920240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17720" y="18562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Решение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17720" y="2258568"/>
            <a:ext cx="3008376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КБТ объединяет поиск задач, формирование команд, юридическое оформление, расчеты, обучение и репутацию в одном цифровом процессе.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83880" y="1691640"/>
            <a:ext cx="333756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83880" y="1691640"/>
            <a:ext cx="73152" cy="1920240"/>
          </a:xfrm>
          <a:prstGeom prst="rect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85048" y="18562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Результат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385048" y="2258568"/>
            <a:ext cx="3008376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Главный продукт системы — не вакансия, а организованная возможность человека участвовать в создании востребованного результата.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14400" y="4315968"/>
            <a:ext cx="10332720" cy="1115568"/>
          </a:xfrm>
          <a:prstGeom prst="roundRect">
            <a:avLst/>
          </a:prstGeom>
          <a:solidFill>
            <a:srgbClr val="EDF8F3"/>
          </a:solidFill>
          <a:ln w="12700">
            <a:solidFill>
              <a:srgbClr val="CAE9D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70432" y="452628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2B573"/>
                </a:solidFill>
              </a:rPr>
              <a:t>Формула КБТ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331720" y="4462272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324F"/>
                </a:solidFill>
              </a:rPr>
              <a:t>способность → подтвержденная компетенция → команда → результат → доход → репутация → новый уровень участия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Миссия и целевая модель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Сделать труд, компетенции и кооперацию доступным ресурсом развития человека, территории, предприятия и общества.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627632"/>
            <a:ext cx="3401568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627632"/>
            <a:ext cx="73152" cy="1572768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792224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Спрос ↔ люди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59536" y="2194560"/>
            <a:ext cx="3072384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Сокращение разрыва между наличием задач и наличием компетенций.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07408" y="1627632"/>
            <a:ext cx="3401568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07408" y="1627632"/>
            <a:ext cx="73152" cy="1572768"/>
          </a:xfrm>
          <a:prstGeom prst="rect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08576" y="1792224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Команды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08576" y="2194560"/>
            <a:ext cx="3072384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Формирование проектных и устойчивых кооперативных команд.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56448" y="1627632"/>
            <a:ext cx="3401568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56448" y="1627632"/>
            <a:ext cx="73152" cy="1572768"/>
          </a:xfrm>
          <a:prstGeom prst="rect">
            <a:avLst/>
          </a:prstGeom>
          <a:solidFill>
            <a:srgbClr val="32B8C6"/>
          </a:solidFill>
          <a:ln w="12700">
            <a:solidFill>
              <a:srgbClr val="32B8C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57616" y="1792224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Обучение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357616" y="2194560"/>
            <a:ext cx="3072384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Связь переобучения и квалификации с реальным спросом.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58368" y="3685032"/>
            <a:ext cx="3401568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8368" y="3685032"/>
            <a:ext cx="73152" cy="157276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" y="3849624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Защищенность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9536" y="4251960"/>
            <a:ext cx="3072384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Выбор законной модели занятости без подмены трудовых отношений.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407408" y="3685032"/>
            <a:ext cx="3401568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07408" y="3685032"/>
            <a:ext cx="73152" cy="1572768"/>
          </a:xfrm>
          <a:prstGeom prst="rect">
            <a:avLst/>
          </a:prstGeom>
          <a:solidFill>
            <a:srgbClr val="8E6CCF"/>
          </a:solidFill>
          <a:ln w="12700">
            <a:solidFill>
              <a:srgbClr val="8E6C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08576" y="3849624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Репутация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608576" y="4251960"/>
            <a:ext cx="3072384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Подтвержденная история результата, качества и надежности.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156448" y="3685032"/>
            <a:ext cx="3401568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56448" y="3685032"/>
            <a:ext cx="73152" cy="1572768"/>
          </a:xfrm>
          <a:prstGeom prst="rect">
            <a:avLst/>
          </a:prstGeom>
          <a:solidFill>
            <a:srgbClr val="4C8B6B"/>
          </a:solidFill>
          <a:ln w="12700">
            <a:solidFill>
              <a:srgbClr val="4C8B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57616" y="3849624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Самостоятельность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357616" y="4251960"/>
            <a:ext cx="3072384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Переход от отдельного задания к устойчивому экономическому участию.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Участники системы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КБТ связывает спрос, исполнение, развитие компетенций и инфраструктуру в единой операционной модели.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38328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600200"/>
            <a:ext cx="73152" cy="1572768"/>
          </a:xfrm>
          <a:prstGeom prst="rect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76479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Гражданин / специалист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41248" y="2167128"/>
            <a:ext cx="3054096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Компетенции, выполнение задач, доход, репутация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89120" y="1600200"/>
            <a:ext cx="338328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89120" y="1600200"/>
            <a:ext cx="73152" cy="1572768"/>
          </a:xfrm>
          <a:prstGeom prst="rect">
            <a:avLst/>
          </a:prstGeom>
          <a:solidFill>
            <a:srgbClr val="32B8C6"/>
          </a:solidFill>
          <a:ln w="12700">
            <a:solidFill>
              <a:srgbClr val="32B8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76479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Проектная команда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90288" y="2167128"/>
            <a:ext cx="3054096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Временное объединение под измеримый результат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38160" y="1600200"/>
            <a:ext cx="338328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38160" y="1600200"/>
            <a:ext cx="73152" cy="1572768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176479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Кооператив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339328" y="2167128"/>
            <a:ext cx="3054096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Устойчивая совместная деятельность и сервисы участникам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" y="3840480"/>
            <a:ext cx="338328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3840480"/>
            <a:ext cx="73152" cy="1572768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40050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Заказчик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1248" y="4407408"/>
            <a:ext cx="3054096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Государство, бизнес, НКО, кооператив, гражданин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389120" y="3840480"/>
            <a:ext cx="338328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89120" y="3840480"/>
            <a:ext cx="73152" cy="1572768"/>
          </a:xfrm>
          <a:prstGeom prst="rect">
            <a:avLst/>
          </a:prstGeom>
          <a:solidFill>
            <a:srgbClr val="8E6CCF"/>
          </a:solidFill>
          <a:ln w="12700">
            <a:solidFill>
              <a:srgbClr val="8E6C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0288" y="40050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Образовательный партнер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90288" y="4407408"/>
            <a:ext cx="3054096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Обучение, практика, сертификация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138160" y="3840480"/>
            <a:ext cx="338328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38160" y="3840480"/>
            <a:ext cx="73152" cy="1572768"/>
          </a:xfrm>
          <a:prstGeom prst="rect">
            <a:avLst/>
          </a:prstGeom>
          <a:solidFill>
            <a:srgbClr val="4C8B6B"/>
          </a:solidFill>
          <a:ln w="12700">
            <a:solidFill>
              <a:srgbClr val="4C8B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39328" y="40050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Инфраструктурный партнер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339328" y="4407408"/>
            <a:ext cx="3054096" cy="8778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Оборудование, логистика, финансы, страхование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389120" y="5230368"/>
            <a:ext cx="338328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389120" y="5230368"/>
            <a:ext cx="73152" cy="1051560"/>
          </a:xfrm>
          <a:prstGeom prst="rect">
            <a:avLst/>
          </a:prstGeom>
          <a:solidFill>
            <a:srgbClr val="16324F"/>
          </a:solidFill>
          <a:ln w="12700">
            <a:solidFill>
              <a:srgbClr val="1632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90288" y="539496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Оператор КБТ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590288" y="5797296"/>
            <a:ext cx="3054096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Платформа, регламенты, безопасность, аналитика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Архитектура цифровой платформы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Девять функциональных модулей формируют сквозной цикл от профиля участника до аналитики рынка труда.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600200"/>
            <a:ext cx="338328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76479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444752" y="1728216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Профиль участника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526280" y="1600200"/>
            <a:ext cx="3383280" cy="987552"/>
          </a:xfrm>
          <a:prstGeom prst="roundRect">
            <a:avLst/>
          </a:prstGeom>
          <a:solidFill>
            <a:srgbClr val="F3F7FB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0872" y="176479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239512" y="1728216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Реестр задач и проектов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321040" y="1600200"/>
            <a:ext cx="338328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85632" y="1764792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034272" y="1728216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Конструктор команд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31520" y="3044952"/>
            <a:ext cx="3383280" cy="987552"/>
          </a:xfrm>
          <a:prstGeom prst="roundRect">
            <a:avLst/>
          </a:prstGeom>
          <a:solidFill>
            <a:srgbClr val="F3F7FB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" y="3209544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444752" y="3172968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Контур договоров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526280" y="3044952"/>
            <a:ext cx="338328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3209544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39512" y="3172968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Учет вклада и результата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321040" y="3044952"/>
            <a:ext cx="3383280" cy="987552"/>
          </a:xfrm>
          <a:prstGeom prst="roundRect">
            <a:avLst/>
          </a:prstGeom>
          <a:solidFill>
            <a:srgbClr val="F3F7FB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85632" y="3209544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06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034272" y="3172968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Расчеты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731520" y="4489704"/>
            <a:ext cx="338328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96112" y="4654296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07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444752" y="4617720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Репутация и доверие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26280" y="4489704"/>
            <a:ext cx="3383280" cy="987552"/>
          </a:xfrm>
          <a:prstGeom prst="roundRect">
            <a:avLst/>
          </a:prstGeom>
          <a:solidFill>
            <a:srgbClr val="F3F7FB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90872" y="4654296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08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239512" y="4617720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Обучение и переквалификация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8321040" y="4489704"/>
            <a:ext cx="338328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85632" y="4654296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B573"/>
                </a:solidFill>
              </a:rPr>
              <a:t>09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034272" y="4617720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Аналитика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Сквозной процесс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От постановки задачи до выплаты, репутации и следующей траектории развития.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2240280"/>
            <a:ext cx="749808" cy="749808"/>
          </a:xfrm>
          <a:prstGeom prst="ellipse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46888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Задача</a:t>
            </a:r>
            <a:endParaRPr lang="en-US" sz="930" dirty="0"/>
          </a:p>
        </p:txBody>
      </p:sp>
      <p:sp>
        <p:nvSpPr>
          <p:cNvPr id="7" name="Shape 5"/>
          <p:cNvSpPr/>
          <p:nvPr/>
        </p:nvSpPr>
        <p:spPr>
          <a:xfrm>
            <a:off x="1719072" y="2624328"/>
            <a:ext cx="182880" cy="0"/>
          </a:xfrm>
          <a:prstGeom prst="line">
            <a:avLst/>
          </a:prstGeom>
          <a:noFill/>
          <a:ln w="22860">
            <a:solidFill>
              <a:srgbClr val="B8C4CE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1901952" y="2240280"/>
            <a:ext cx="749808" cy="749808"/>
          </a:xfrm>
          <a:prstGeom prst="ellipse">
            <a:avLst/>
          </a:prstGeom>
          <a:solidFill>
            <a:srgbClr val="32B8C6"/>
          </a:solidFill>
          <a:ln w="12700">
            <a:solidFill>
              <a:srgbClr val="32B8C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01952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490472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Классификация</a:t>
            </a:r>
            <a:endParaRPr lang="en-US" sz="930" dirty="0"/>
          </a:p>
        </p:txBody>
      </p:sp>
      <p:sp>
        <p:nvSpPr>
          <p:cNvPr id="11" name="Shape 9"/>
          <p:cNvSpPr/>
          <p:nvPr/>
        </p:nvSpPr>
        <p:spPr>
          <a:xfrm>
            <a:off x="2962656" y="2624328"/>
            <a:ext cx="182880" cy="0"/>
          </a:xfrm>
          <a:prstGeom prst="line">
            <a:avLst/>
          </a:prstGeom>
          <a:noFill/>
          <a:ln w="22860">
            <a:solidFill>
              <a:srgbClr val="B8C4CE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145536" y="2240280"/>
            <a:ext cx="749808" cy="749808"/>
          </a:xfrm>
          <a:prstGeom prst="ellipse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45536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734056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Подбор команды</a:t>
            </a:r>
            <a:endParaRPr lang="en-US" sz="930" dirty="0"/>
          </a:p>
        </p:txBody>
      </p:sp>
      <p:sp>
        <p:nvSpPr>
          <p:cNvPr id="15" name="Shape 13"/>
          <p:cNvSpPr/>
          <p:nvPr/>
        </p:nvSpPr>
        <p:spPr>
          <a:xfrm>
            <a:off x="4206240" y="2624328"/>
            <a:ext cx="182880" cy="0"/>
          </a:xfrm>
          <a:prstGeom prst="line">
            <a:avLst/>
          </a:prstGeom>
          <a:noFill/>
          <a:ln w="22860">
            <a:solidFill>
              <a:srgbClr val="B8C4CE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4389120" y="2240280"/>
            <a:ext cx="749808" cy="749808"/>
          </a:xfrm>
          <a:prstGeom prst="ellipse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89120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977640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Согласование условий</a:t>
            </a:r>
            <a:endParaRPr lang="en-US" sz="930" dirty="0"/>
          </a:p>
        </p:txBody>
      </p:sp>
      <p:sp>
        <p:nvSpPr>
          <p:cNvPr id="19" name="Shape 17"/>
          <p:cNvSpPr/>
          <p:nvPr/>
        </p:nvSpPr>
        <p:spPr>
          <a:xfrm>
            <a:off x="5449824" y="2624328"/>
            <a:ext cx="182880" cy="0"/>
          </a:xfrm>
          <a:prstGeom prst="line">
            <a:avLst/>
          </a:prstGeom>
          <a:noFill/>
          <a:ln w="22860">
            <a:solidFill>
              <a:srgbClr val="B8C4CE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5632704" y="2240280"/>
            <a:ext cx="749808" cy="749808"/>
          </a:xfrm>
          <a:prstGeom prst="ellipse">
            <a:avLst/>
          </a:prstGeom>
          <a:solidFill>
            <a:srgbClr val="8E6CCF"/>
          </a:solidFill>
          <a:ln w="12700">
            <a:solidFill>
              <a:srgbClr val="8E6C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32704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221224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Договоры и резерв</a:t>
            </a:r>
            <a:endParaRPr lang="en-US" sz="930" dirty="0"/>
          </a:p>
        </p:txBody>
      </p:sp>
      <p:sp>
        <p:nvSpPr>
          <p:cNvPr id="23" name="Shape 21"/>
          <p:cNvSpPr/>
          <p:nvPr/>
        </p:nvSpPr>
        <p:spPr>
          <a:xfrm>
            <a:off x="6693408" y="2624328"/>
            <a:ext cx="182880" cy="0"/>
          </a:xfrm>
          <a:prstGeom prst="line">
            <a:avLst/>
          </a:prstGeom>
          <a:noFill/>
          <a:ln w="22860">
            <a:solidFill>
              <a:srgbClr val="B8C4CE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6876288" y="2240280"/>
            <a:ext cx="749808" cy="749808"/>
          </a:xfrm>
          <a:prstGeom prst="ellipse">
            <a:avLst/>
          </a:prstGeom>
          <a:solidFill>
            <a:srgbClr val="4C8B6B"/>
          </a:solidFill>
          <a:ln w="12700">
            <a:solidFill>
              <a:srgbClr val="4C8B6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76288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464808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Исполнение</a:t>
            </a:r>
            <a:endParaRPr lang="en-US" sz="930" dirty="0"/>
          </a:p>
        </p:txBody>
      </p:sp>
      <p:sp>
        <p:nvSpPr>
          <p:cNvPr id="27" name="Shape 25"/>
          <p:cNvSpPr/>
          <p:nvPr/>
        </p:nvSpPr>
        <p:spPr>
          <a:xfrm>
            <a:off x="7936992" y="2624328"/>
            <a:ext cx="182880" cy="0"/>
          </a:xfrm>
          <a:prstGeom prst="line">
            <a:avLst/>
          </a:prstGeom>
          <a:noFill/>
          <a:ln w="22860">
            <a:solidFill>
              <a:srgbClr val="B8C4CE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8119872" y="2240280"/>
            <a:ext cx="749808" cy="749808"/>
          </a:xfrm>
          <a:prstGeom prst="ellipse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119872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7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708392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Приемка</a:t>
            </a:r>
            <a:endParaRPr lang="en-US" sz="930" dirty="0"/>
          </a:p>
        </p:txBody>
      </p:sp>
      <p:sp>
        <p:nvSpPr>
          <p:cNvPr id="31" name="Shape 29"/>
          <p:cNvSpPr/>
          <p:nvPr/>
        </p:nvSpPr>
        <p:spPr>
          <a:xfrm>
            <a:off x="9180576" y="2624328"/>
            <a:ext cx="182880" cy="0"/>
          </a:xfrm>
          <a:prstGeom prst="line">
            <a:avLst/>
          </a:prstGeom>
          <a:noFill/>
          <a:ln w="22860">
            <a:solidFill>
              <a:srgbClr val="B8C4CE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9363456" y="2240280"/>
            <a:ext cx="749808" cy="749808"/>
          </a:xfrm>
          <a:prstGeom prst="ellipse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363456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8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951976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Расчеты</a:t>
            </a:r>
            <a:endParaRPr lang="en-US" sz="930" dirty="0"/>
          </a:p>
        </p:txBody>
      </p:sp>
      <p:sp>
        <p:nvSpPr>
          <p:cNvPr id="35" name="Shape 33"/>
          <p:cNvSpPr/>
          <p:nvPr/>
        </p:nvSpPr>
        <p:spPr>
          <a:xfrm>
            <a:off x="10607040" y="2240280"/>
            <a:ext cx="749808" cy="749808"/>
          </a:xfrm>
          <a:prstGeom prst="ellipse">
            <a:avLst/>
          </a:prstGeom>
          <a:solidFill>
            <a:srgbClr val="16324F"/>
          </a:solidFill>
          <a:ln w="12700">
            <a:solidFill>
              <a:srgbClr val="16324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607040" y="242316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9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0195560" y="3182112"/>
            <a:ext cx="15727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Репутация / следующий проект</a:t>
            </a:r>
            <a:endParaRPr lang="en-US" sz="930" dirty="0"/>
          </a:p>
        </p:txBody>
      </p:sp>
      <p:sp>
        <p:nvSpPr>
          <p:cNvPr id="38" name="Shape 36"/>
          <p:cNvSpPr/>
          <p:nvPr/>
        </p:nvSpPr>
        <p:spPr>
          <a:xfrm>
            <a:off x="960120" y="4663440"/>
            <a:ext cx="10149840" cy="1005840"/>
          </a:xfrm>
          <a:prstGeom prst="roundRect">
            <a:avLst/>
          </a:prstGeom>
          <a:solidFill>
            <a:srgbClr val="EDF8F3"/>
          </a:solidFill>
          <a:ln w="12700">
            <a:solidFill>
              <a:srgbClr val="CAE9D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207008" y="4965192"/>
            <a:ext cx="9692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63442"/>
                </a:solidFill>
              </a:rPr>
              <a:t>Каждый этап фиксируется цифровым следом: кто участвовал, на каких условиях, какой результат принят и какой вклад подтвержден.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КБТ в системе «Социальная кооперация»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Кадрово-производственный контур, который превращает инициативы в команды, исполнение и масштабируемый результат.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Инициатива</a:t>
            </a:r>
            <a:endParaRPr lang="en-US" sz="930" dirty="0"/>
          </a:p>
        </p:txBody>
      </p:sp>
      <p:sp>
        <p:nvSpPr>
          <p:cNvPr id="6" name="Shape 4"/>
          <p:cNvSpPr/>
          <p:nvPr/>
        </p:nvSpPr>
        <p:spPr>
          <a:xfrm>
            <a:off x="1700784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1892808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938528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Проекты и задачи</a:t>
            </a:r>
            <a:endParaRPr lang="en-US" sz="930" dirty="0"/>
          </a:p>
        </p:txBody>
      </p:sp>
      <p:sp>
        <p:nvSpPr>
          <p:cNvPr id="9" name="Shape 7"/>
          <p:cNvSpPr/>
          <p:nvPr/>
        </p:nvSpPr>
        <p:spPr>
          <a:xfrm>
            <a:off x="2953512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3145536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91256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Компетенции</a:t>
            </a:r>
            <a:endParaRPr lang="en-US" sz="930" dirty="0"/>
          </a:p>
        </p:txBody>
      </p:sp>
      <p:sp>
        <p:nvSpPr>
          <p:cNvPr id="12" name="Shape 10"/>
          <p:cNvSpPr/>
          <p:nvPr/>
        </p:nvSpPr>
        <p:spPr>
          <a:xfrm>
            <a:off x="4206240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4398264" y="1874520"/>
            <a:ext cx="1051560" cy="786384"/>
          </a:xfrm>
          <a:prstGeom prst="round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43984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FFFFFF"/>
                </a:solidFill>
              </a:rPr>
              <a:t>Команда</a:t>
            </a:r>
            <a:endParaRPr lang="en-US" sz="930" dirty="0"/>
          </a:p>
        </p:txBody>
      </p:sp>
      <p:sp>
        <p:nvSpPr>
          <p:cNvPr id="15" name="Shape 13"/>
          <p:cNvSpPr/>
          <p:nvPr/>
        </p:nvSpPr>
        <p:spPr>
          <a:xfrm>
            <a:off x="5458968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650992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96712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Ресурсы</a:t>
            </a:r>
            <a:endParaRPr lang="en-US" sz="930" dirty="0"/>
          </a:p>
        </p:txBody>
      </p:sp>
      <p:sp>
        <p:nvSpPr>
          <p:cNvPr id="18" name="Shape 16"/>
          <p:cNvSpPr/>
          <p:nvPr/>
        </p:nvSpPr>
        <p:spPr>
          <a:xfrm>
            <a:off x="6711696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903720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0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Исполнение</a:t>
            </a:r>
            <a:endParaRPr lang="en-US" sz="930" dirty="0"/>
          </a:p>
        </p:txBody>
      </p:sp>
      <p:sp>
        <p:nvSpPr>
          <p:cNvPr id="21" name="Shape 19"/>
          <p:cNvSpPr/>
          <p:nvPr/>
        </p:nvSpPr>
        <p:spPr>
          <a:xfrm>
            <a:off x="7964424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8156448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02168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Приемка</a:t>
            </a:r>
            <a:endParaRPr lang="en-US" sz="930" dirty="0"/>
          </a:p>
        </p:txBody>
      </p:sp>
      <p:sp>
        <p:nvSpPr>
          <p:cNvPr id="24" name="Shape 22"/>
          <p:cNvSpPr/>
          <p:nvPr/>
        </p:nvSpPr>
        <p:spPr>
          <a:xfrm>
            <a:off x="9217152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9409176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54896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Расчеты</a:t>
            </a:r>
            <a:endParaRPr lang="en-US" sz="930" dirty="0"/>
          </a:p>
        </p:txBody>
      </p:sp>
      <p:sp>
        <p:nvSpPr>
          <p:cNvPr id="27" name="Shape 25"/>
          <p:cNvSpPr/>
          <p:nvPr/>
        </p:nvSpPr>
        <p:spPr>
          <a:xfrm>
            <a:off x="10469880" y="2267712"/>
            <a:ext cx="164592" cy="0"/>
          </a:xfrm>
          <a:prstGeom prst="line">
            <a:avLst/>
          </a:prstGeom>
          <a:noFill/>
          <a:ln w="22860">
            <a:solidFill>
              <a:srgbClr val="B9C4CE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10661904" y="1874520"/>
            <a:ext cx="10515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6D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707624" y="2048256"/>
            <a:ext cx="960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24F"/>
                </a:solidFill>
              </a:rPr>
              <a:t>Масштабирование</a:t>
            </a:r>
            <a:endParaRPr lang="en-US" sz="930" dirty="0"/>
          </a:p>
        </p:txBody>
      </p:sp>
      <p:sp>
        <p:nvSpPr>
          <p:cNvPr id="30" name="Shape 28"/>
          <p:cNvSpPr/>
          <p:nvPr/>
        </p:nvSpPr>
        <p:spPr>
          <a:xfrm>
            <a:off x="749808" y="3767328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49808" y="3767328"/>
            <a:ext cx="73152" cy="1417320"/>
          </a:xfrm>
          <a:prstGeom prst="rect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50976" y="39319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Для граждан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50976" y="4334256"/>
            <a:ext cx="296265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Доступ к задачам, проектам, коллективному предпринимательству и траектории роста.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443984" y="3767328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443984" y="3767328"/>
            <a:ext cx="73152" cy="1417320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645152" y="39319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Для кооперативов и бизнеса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4645152" y="4334256"/>
            <a:ext cx="296265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Поток заказов, распределенный пул компетенций, формирование новых участков деятельности.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8138160" y="3767328"/>
            <a:ext cx="3291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138160" y="3767328"/>
            <a:ext cx="73152" cy="1417320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339328" y="39319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Для управления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8339328" y="4334256"/>
            <a:ext cx="296265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Фактическая аналитика спроса и предложения труда, кадровых дефицитов и результатов программ.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Правовая модель: форма отношений выбирается по факту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КБТ не подменяет трудовые отношения и не превращает любого исполнителя в «совладельца результата».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86384" y="1572768"/>
            <a:ext cx="37947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E0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737360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Трудовой договор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892040" y="1655064"/>
            <a:ext cx="61264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63442"/>
                </a:solidFill>
              </a:rPr>
              <a:t>Когда есть признаки трудовых отношений и включение в организацию работодателя.</a:t>
            </a:r>
            <a:endParaRPr lang="en-US" sz="1080" dirty="0"/>
          </a:p>
        </p:txBody>
      </p:sp>
      <p:sp>
        <p:nvSpPr>
          <p:cNvPr id="7" name="Shape 5"/>
          <p:cNvSpPr/>
          <p:nvPr/>
        </p:nvSpPr>
        <p:spPr>
          <a:xfrm>
            <a:off x="786384" y="2468880"/>
            <a:ext cx="37947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E0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263347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ГПХ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892040" y="2551176"/>
            <a:ext cx="61264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63442"/>
                </a:solidFill>
              </a:rPr>
              <a:t>Для самостоятельного выполнения конкретного результата.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786384" y="3364992"/>
            <a:ext cx="37947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E0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3529584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Самозанятый / ИП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892040" y="3447288"/>
            <a:ext cx="61264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63442"/>
                </a:solidFill>
              </a:rPr>
              <a:t>Для допустимой предпринимательской модели с учетом налоговых ограничений.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786384" y="4261104"/>
            <a:ext cx="37947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E0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4425696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Кооператив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892040" y="4343400"/>
            <a:ext cx="61264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63442"/>
                </a:solidFill>
              </a:rPr>
              <a:t>Членские, паевые и хозяйственные отношения по законодательству и внутренним документам.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786384" y="5157216"/>
            <a:ext cx="37947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6E0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7552" y="532180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Проектный консорциум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892040" y="5239512"/>
            <a:ext cx="61264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263442"/>
                </a:solidFill>
              </a:rPr>
              <a:t>Для сложных межорганизационных проектов с распределением ролей и ответственности.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8046720" y="5989320"/>
            <a:ext cx="3246120" cy="384048"/>
          </a:xfrm>
          <a:prstGeom prst="roundRect">
            <a:avLst/>
          </a:prstGeom>
          <a:solidFill>
            <a:srgbClr val="FFF5E4"/>
          </a:solidFill>
          <a:ln w="12700">
            <a:solidFill>
              <a:srgbClr val="F4D59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83880" y="6080760"/>
            <a:ext cx="2971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8C651E"/>
                </a:solidFill>
              </a:rPr>
              <a:t>Обязательна юридическая экспертиза юрисдикции запуска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58368"/>
            <a:ext cx="11064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Экономическая модель платформы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85216" y="1143000"/>
            <a:ext cx="10789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585"/>
                </a:solidFill>
              </a:rPr>
              <a:t>Устойчивость КБТ строится на понятной стоимости сервиса, а не на скрытом «налоге на труд».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13232" y="1572768"/>
            <a:ext cx="3401568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572768"/>
            <a:ext cx="73152" cy="1444752"/>
          </a:xfrm>
          <a:prstGeom prst="rect">
            <a:avLst/>
          </a:prstGeom>
          <a:solidFill>
            <a:srgbClr val="22B573"/>
          </a:solidFill>
          <a:ln w="12700">
            <a:solidFill>
              <a:srgbClr val="22B57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737360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Сервисная комиссия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2139696"/>
            <a:ext cx="3072384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с успешно исполненного заказа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507992" y="1572768"/>
            <a:ext cx="3401568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07992" y="1572768"/>
            <a:ext cx="73152" cy="1444752"/>
          </a:xfrm>
          <a:prstGeom prst="rect">
            <a:avLst/>
          </a:prstGeom>
          <a:solidFill>
            <a:srgbClr val="2D6CDF"/>
          </a:solidFill>
          <a:ln w="12700">
            <a:solidFill>
              <a:srgbClr val="2D6CD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9160" y="1737360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Абонентские сервисы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09160" y="2139696"/>
            <a:ext cx="3072384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для крупных заказчиков и кооперативов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302752" y="1572768"/>
            <a:ext cx="3401568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02752" y="1572768"/>
            <a:ext cx="73152" cy="1444752"/>
          </a:xfrm>
          <a:prstGeom prst="rect">
            <a:avLst/>
          </a:prstGeom>
          <a:solidFill>
            <a:srgbClr val="32B8C6"/>
          </a:solidFill>
          <a:ln w="12700">
            <a:solidFill>
              <a:srgbClr val="32B8C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0" y="1737360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Аналитика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03920" y="2139696"/>
            <a:ext cx="3072384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кадровое прогнозирование и карты спроса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13232" y="3474720"/>
            <a:ext cx="3401568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13232" y="3474720"/>
            <a:ext cx="73152" cy="1444752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363931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Кадровые программы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4400" y="4041648"/>
            <a:ext cx="3072384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формирование резервов и проектных команд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07992" y="3474720"/>
            <a:ext cx="3401568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07992" y="3474720"/>
            <a:ext cx="73152" cy="1444752"/>
          </a:xfrm>
          <a:prstGeom prst="rect">
            <a:avLst/>
          </a:prstGeom>
          <a:solidFill>
            <a:srgbClr val="8E6CCF"/>
          </a:solidFill>
          <a:ln w="12700">
            <a:solidFill>
              <a:srgbClr val="8E6C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09160" y="363931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Программы занятости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709160" y="4041648"/>
            <a:ext cx="3072384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государственные и региональные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302752" y="3474720"/>
            <a:ext cx="3401568" cy="1444752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302752" y="3474720"/>
            <a:ext cx="73152" cy="1444752"/>
          </a:xfrm>
          <a:prstGeom prst="rect">
            <a:avLst/>
          </a:prstGeom>
          <a:solidFill>
            <a:srgbClr val="4C8B6B"/>
          </a:solidFill>
          <a:ln w="12700">
            <a:solidFill>
              <a:srgbClr val="4C8B6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03920" y="363931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324F"/>
                </a:solidFill>
              </a:rPr>
              <a:t>Партнерские сервисы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503920" y="4041648"/>
            <a:ext cx="3072384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63442"/>
                </a:solidFill>
              </a:rPr>
              <a:t>обучение, страхование, расчеты — добровольно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932688" y="5596128"/>
            <a:ext cx="10241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6324F"/>
                </a:solidFill>
              </a:rPr>
              <a:t>Принцип: правила распределения выручки внутри команды или кооператива определяются договором, правовой формой и фактическим вкладом.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58600" y="6528816"/>
            <a:ext cx="27432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8B95A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Социальная кооперация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Кооперативная Биржа Труда</dc:title>
  <dc:subject>Кооперативная Биржа Труда — Социальная кооперация</dc:subject>
  <dc:creator>OpenAI</dc:creator>
  <cp:lastModifiedBy>OpenAI</cp:lastModifiedBy>
  <cp:revision>1</cp:revision>
  <dcterms:created xsi:type="dcterms:W3CDTF">2026-08-22T14:05:43Z</dcterms:created>
  <dcterms:modified xsi:type="dcterms:W3CDTF">2026-08-22T14:05:43Z</dcterms:modified>
</cp:coreProperties>
</file>