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834640" y="201168"/>
            <a:ext cx="7040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Книга Универсальных Законов и Унифицированных Технологий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012680" y="20116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SOKOL EQUILIBRIS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02920" y="6492240"/>
            <a:ext cx="11155680" cy="0"/>
          </a:xfrm>
          <a:prstGeom prst="line">
            <a:avLst/>
          </a:prstGeom>
          <a:noFill/>
          <a:ln w="12700">
            <a:solidFill>
              <a:srgbClr val="D8E1E5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0" y="1005840"/>
            <a:ext cx="4389120" cy="4389120"/>
          </a:xfrm>
          <a:prstGeom prst="ellipse">
            <a:avLst/>
          </a:prstGeom>
          <a:solidFill>
            <a:srgbClr val="F7FAFC">
              <a:alpha val="0"/>
            </a:srgbClr>
          </a:solidFill>
          <a:ln w="15240">
            <a:solidFill>
              <a:srgbClr val="D7B96E">
                <a:alpha val="7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0" y="1417320"/>
            <a:ext cx="3566160" cy="3566160"/>
          </a:xfrm>
          <a:prstGeom prst="ellipse">
            <a:avLst/>
          </a:prstGeom>
          <a:solidFill>
            <a:srgbClr val="F7FAFC">
              <a:alpha val="0"/>
            </a:srgbClr>
          </a:solidFill>
          <a:ln w="15240">
            <a:solidFill>
              <a:srgbClr val="8EB7C4">
                <a:alpha val="7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126480" y="1828800"/>
            <a:ext cx="2743200" cy="2743200"/>
          </a:xfrm>
          <a:prstGeom prst="ellipse">
            <a:avLst/>
          </a:prstGeom>
          <a:solidFill>
            <a:srgbClr val="F7FAFC">
              <a:alpha val="0"/>
            </a:srgbClr>
          </a:solidFill>
          <a:ln w="15240">
            <a:solidFill>
              <a:srgbClr val="D7B96E">
                <a:alpha val="7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15100" y="2217420"/>
            <a:ext cx="1965960" cy="1965960"/>
          </a:xfrm>
          <a:prstGeom prst="ellipse">
            <a:avLst/>
          </a:prstGeom>
          <a:solidFill>
            <a:srgbClr val="F7FAFC">
              <a:alpha val="0"/>
            </a:srgbClr>
          </a:solidFill>
          <a:ln w="15240">
            <a:solidFill>
              <a:srgbClr val="8EB7C4">
                <a:alpha val="7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80860" y="2583180"/>
            <a:ext cx="1234440" cy="1234440"/>
          </a:xfrm>
          <a:prstGeom prst="ellipse">
            <a:avLst/>
          </a:prstGeom>
          <a:solidFill>
            <a:srgbClr val="F1E5BF">
              <a:alpha val="85000"/>
            </a:srgbClr>
          </a:solidFill>
          <a:ln w="25400">
            <a:solidFill>
              <a:srgbClr val="D7B96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582912" y="3136392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53531" y="4655851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34072" y="5285232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14613" y="4655851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285232" y="3136392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914613" y="1616933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34072" y="987552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53531" y="1616933"/>
            <a:ext cx="128016" cy="128016"/>
          </a:xfrm>
          <a:prstGeom prst="ellipse">
            <a:avLst/>
          </a:prstGeom>
          <a:solidFill>
            <a:srgbClr val="3A6D77"/>
          </a:solidFill>
          <a:ln w="12700">
            <a:solidFill>
              <a:srgbClr val="3A6D7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73152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3100" dirty="0"/>
          </a:p>
        </p:txBody>
      </p:sp>
      <p:sp>
        <p:nvSpPr>
          <p:cNvPr id="17" name="Text 15"/>
          <p:cNvSpPr/>
          <p:nvPr/>
        </p:nvSpPr>
        <p:spPr>
          <a:xfrm>
            <a:off x="777240" y="141732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4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КНИГА УНИВЕРСАЛЬНЫХ ЗАКОНОВ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243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 УНИФИЦИРОВАННЫХ ТЕХНОЛОГИЙ</a:t>
            </a:r>
            <a:endParaRPr lang="en-US" sz="2500" dirty="0"/>
          </a:p>
        </p:txBody>
      </p:sp>
      <p:sp>
        <p:nvSpPr>
          <p:cNvPr id="18" name="Text 16"/>
          <p:cNvSpPr/>
          <p:nvPr/>
        </p:nvSpPr>
        <p:spPr>
          <a:xfrm>
            <a:off x="822960" y="2816352"/>
            <a:ext cx="5212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07078"/>
                </a:solidFill>
              </a:rPr>
              <a:t>Кодекс системного развития человека, общества, экономики, технологий и цивилизации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22960" y="41330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6D77"/>
                </a:solidFill>
              </a:rPr>
              <a:t>9 томов  •  Единая архитектура  •  Версия 1.0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22960" y="5257800"/>
            <a:ext cx="4023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43238"/>
                </a:solidFill>
              </a:rPr>
              <a:t>Соколов Сергей Леонидович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43238"/>
                </a:solidFill>
              </a:rPr>
              <a:t>SOKOL EQUILIBRIS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VII. Стратегия развёртывания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7AAE9B"/>
                </a:solidFill>
              </a:rPr>
              <a:t>ТОМ VII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Стратегия развёртывания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Пилоты • Системное расширение • Национальная интеграция • Международная кооперация • Глобальная сеть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ПИЛОТ → МАСШТАБ → СИНХРОНИЗАЦИЯ → СЕТЬ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VII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VIII. Экономика будущего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A9A4C8"/>
                </a:solidFill>
              </a:rPr>
              <a:t>ТОМ VIII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Экономика будущего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A9A4C8"/>
          </a:solidFill>
          <a:ln w="12700">
            <a:solidFill>
              <a:srgbClr val="A9A4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ЭФС • «Деньги, которые думают» • Умный поток капитала • Цифровые права • Доказательность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A9A4C8"/>
          </a:solidFill>
          <a:ln w="12700">
            <a:solidFill>
              <a:srgbClr val="A9A4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Финансы связываются с результатом, риском и создаваемой ценностью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VIII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IX. Человек и сознание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Финал книги: субъект, ответственность и смысл развития.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D7B96E"/>
                </a:solidFill>
              </a:rPr>
              <a:t>ТОМ IX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Человек и сознание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Человеческое ядро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ФЕНИКС • Ресурсы • Внимание • Компетенции • Ценности • Цели • Ответственность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Технологии служат человеку; человек отвечает за цели и допустимые средства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IX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 как интеграционное ядро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Пять взаимосвязанных контуров вместо одного централизованного механизма.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846320" y="2148840"/>
            <a:ext cx="2560320" cy="2560320"/>
          </a:xfrm>
          <a:prstGeom prst="ellipse">
            <a:avLst/>
          </a:prstGeom>
          <a:solidFill>
            <a:srgbClr val="EAF2F3"/>
          </a:solidFill>
          <a:ln w="25400">
            <a:solidFill>
              <a:srgbClr val="3A6D7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3108960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4A55"/>
                </a:solidFill>
              </a:rPr>
              <a:t>ЭКВИЛИБРИУМ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166360" y="77724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57800" y="91440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Наблюдение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276088" y="123444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данные, индикаторы, сигналы</a:t>
            </a:r>
            <a:endParaRPr lang="en-US" sz="840" dirty="0"/>
          </a:p>
        </p:txBody>
      </p:sp>
      <p:sp>
        <p:nvSpPr>
          <p:cNvPr id="9" name="Shape 7"/>
          <p:cNvSpPr/>
          <p:nvPr/>
        </p:nvSpPr>
        <p:spPr>
          <a:xfrm>
            <a:off x="6126480" y="3429000"/>
            <a:ext cx="0" cy="-2176272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10" name="Shape 8"/>
          <p:cNvSpPr/>
          <p:nvPr/>
        </p:nvSpPr>
        <p:spPr>
          <a:xfrm>
            <a:off x="7027310" y="185166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18750" y="198882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Аналитика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7038" y="230886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риски, прогнозы, сценарии</a:t>
            </a:r>
            <a:endParaRPr lang="en-US" sz="840" dirty="0"/>
          </a:p>
        </p:txBody>
      </p:sp>
      <p:sp>
        <p:nvSpPr>
          <p:cNvPr id="13" name="Shape 11"/>
          <p:cNvSpPr/>
          <p:nvPr/>
        </p:nvSpPr>
        <p:spPr>
          <a:xfrm>
            <a:off x="6126480" y="3429000"/>
            <a:ext cx="1860950" cy="-1101852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7027310" y="400050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18750" y="413766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Кооперация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137038" y="445770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участники, роли, консорциумы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6126480" y="3429000"/>
            <a:ext cx="1860950" cy="1046988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5166360" y="507492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257800" y="521208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Ресурсы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276088" y="553212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финансы, активы, компетенции</a:t>
            </a:r>
            <a:endParaRPr lang="en-US" sz="840" dirty="0"/>
          </a:p>
        </p:txBody>
      </p:sp>
      <p:sp>
        <p:nvSpPr>
          <p:cNvPr id="21" name="Shape 19"/>
          <p:cNvSpPr/>
          <p:nvPr/>
        </p:nvSpPr>
        <p:spPr>
          <a:xfrm>
            <a:off x="6126480" y="3429000"/>
            <a:ext cx="0" cy="2121408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Shape 20"/>
          <p:cNvSpPr/>
          <p:nvPr/>
        </p:nvSpPr>
        <p:spPr>
          <a:xfrm>
            <a:off x="3305410" y="400050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96850" y="413766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Исполнение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415138" y="445770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проекты, пилоты, масштаб</a:t>
            </a:r>
            <a:endParaRPr lang="en-US" sz="840" dirty="0"/>
          </a:p>
        </p:txBody>
      </p:sp>
      <p:sp>
        <p:nvSpPr>
          <p:cNvPr id="25" name="Shape 23"/>
          <p:cNvSpPr/>
          <p:nvPr/>
        </p:nvSpPr>
        <p:spPr>
          <a:xfrm>
            <a:off x="6126480" y="3429000"/>
            <a:ext cx="-1860950" cy="1046988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26" name="Shape 24"/>
          <p:cNvSpPr/>
          <p:nvPr/>
        </p:nvSpPr>
        <p:spPr>
          <a:xfrm>
            <a:off x="3305410" y="1851660"/>
            <a:ext cx="1920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D7E2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96850" y="198882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04A55"/>
                </a:solidFill>
              </a:rPr>
              <a:t>Обратная связь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415138" y="2308860"/>
            <a:ext cx="1700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dirty="0">
                <a:solidFill>
                  <a:srgbClr val="607078"/>
                </a:solidFill>
              </a:rPr>
              <a:t>верификация, корректировка</a:t>
            </a:r>
            <a:endParaRPr lang="en-US" sz="840" dirty="0"/>
          </a:p>
        </p:txBody>
      </p:sp>
      <p:sp>
        <p:nvSpPr>
          <p:cNvPr id="29" name="Shape 27"/>
          <p:cNvSpPr/>
          <p:nvPr/>
        </p:nvSpPr>
        <p:spPr>
          <a:xfrm>
            <a:off x="6126480" y="3429000"/>
            <a:ext cx="-1860950" cy="-1101852"/>
          </a:xfrm>
          <a:prstGeom prst="line">
            <a:avLst/>
          </a:prstGeom>
          <a:noFill/>
          <a:ln w="13970">
            <a:solidFill>
              <a:srgbClr val="C6D4D8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30" name="Shape 28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Архитектура ядра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Стратегия развёртывания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Внедрение через доказательство результата, а не через одномоментную замену институтов.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2148840"/>
            <a:ext cx="2011680" cy="1874520"/>
          </a:xfrm>
          <a:prstGeom prst="roundRect">
            <a:avLst>
              <a:gd name="adj" fmla="val 2927"/>
            </a:avLst>
          </a:prstGeom>
          <a:solidFill>
            <a:srgbClr val="FFF9E8"/>
          </a:solidFill>
          <a:ln w="19050">
            <a:solidFill>
              <a:srgbClr val="D7B96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33172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7B96E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41248" y="27614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04A55"/>
                </a:solidFill>
              </a:rPr>
              <a:t>Пилот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32004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07078"/>
                </a:solidFill>
              </a:rPr>
              <a:t>город / организация / отрасль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651760" y="2880360"/>
            <a:ext cx="256032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2148840"/>
            <a:ext cx="201168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81528" y="233172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7B96E"/>
                </a:solidFill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081528" y="27614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04A55"/>
                </a:solidFill>
              </a:rPr>
              <a:t>Расширение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081528" y="32004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07078"/>
                </a:solidFill>
              </a:rPr>
              <a:t>регион / сектор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892040" y="2880360"/>
            <a:ext cx="256032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212080" y="2148840"/>
            <a:ext cx="201168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21808" y="233172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7B96E"/>
                </a:solidFill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321808" y="27614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04A55"/>
                </a:solidFill>
              </a:rPr>
              <a:t>Интеграция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321808" y="32004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07078"/>
                </a:solidFill>
              </a:rPr>
              <a:t>национальные протоколы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7132320" y="2880360"/>
            <a:ext cx="256032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52360" y="2148840"/>
            <a:ext cx="201168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562088" y="233172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7B96E"/>
                </a:solidFill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7562088" y="27614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04A55"/>
                </a:solidFill>
              </a:rPr>
              <a:t>Кооперация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562088" y="32004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07078"/>
                </a:solidFill>
              </a:rPr>
              <a:t>международные программы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9372600" y="2880360"/>
            <a:ext cx="256032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692640" y="2148840"/>
            <a:ext cx="201168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802368" y="233172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7B96E"/>
                </a:solidFill>
              </a:rPr>
              <a:t>5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9802368" y="27614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04A55"/>
                </a:solidFill>
              </a:rPr>
              <a:t>Сеть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802368" y="320040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07078"/>
                </a:solidFill>
              </a:rPr>
              <a:t>глобальная совместимость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960120" y="480060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Критерии перехода между этапами: измеримый результат • безопасность • экономическая устойчивость • доверие • масштабируемость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Дорожная карта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Экономический контур ЭФС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Финансовый поток связывается с правами, риском, целевыми показателями и подтверждённым результатом.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Смысл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4980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зачем финансируем</a:t>
            </a:r>
            <a:endParaRPr lang="en-US" sz="860" dirty="0"/>
          </a:p>
        </p:txBody>
      </p:sp>
      <p:sp>
        <p:nvSpPr>
          <p:cNvPr id="7" name="Shape 5"/>
          <p:cNvSpPr/>
          <p:nvPr/>
        </p:nvSpPr>
        <p:spPr>
          <a:xfrm>
            <a:off x="2377440" y="2697480"/>
            <a:ext cx="237744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51460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0604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Право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2432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кто и на что имеет право</a:t>
            </a:r>
            <a:endParaRPr lang="en-US" sz="860" dirty="0"/>
          </a:p>
        </p:txBody>
      </p:sp>
      <p:sp>
        <p:nvSpPr>
          <p:cNvPr id="11" name="Shape 9"/>
          <p:cNvSpPr/>
          <p:nvPr/>
        </p:nvSpPr>
        <p:spPr>
          <a:xfrm>
            <a:off x="4251960" y="2697480"/>
            <a:ext cx="237744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8912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056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Ресурс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49884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что направляется</a:t>
            </a:r>
            <a:endParaRPr lang="en-US" sz="860" dirty="0"/>
          </a:p>
        </p:txBody>
      </p:sp>
      <p:sp>
        <p:nvSpPr>
          <p:cNvPr id="15" name="Shape 13"/>
          <p:cNvSpPr/>
          <p:nvPr/>
        </p:nvSpPr>
        <p:spPr>
          <a:xfrm>
            <a:off x="6126480" y="2697480"/>
            <a:ext cx="237744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6364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Результат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37336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что создано</a:t>
            </a:r>
            <a:endParaRPr lang="en-US" sz="860" dirty="0"/>
          </a:p>
        </p:txBody>
      </p:sp>
      <p:sp>
        <p:nvSpPr>
          <p:cNvPr id="19" name="Shape 17"/>
          <p:cNvSpPr/>
          <p:nvPr/>
        </p:nvSpPr>
        <p:spPr>
          <a:xfrm>
            <a:off x="8001000" y="2697480"/>
            <a:ext cx="237744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3816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Верификация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24788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что подтверждено</a:t>
            </a:r>
            <a:endParaRPr lang="en-US" sz="860" dirty="0"/>
          </a:p>
        </p:txBody>
      </p:sp>
      <p:sp>
        <p:nvSpPr>
          <p:cNvPr id="23" name="Shape 21"/>
          <p:cNvSpPr/>
          <p:nvPr/>
        </p:nvSpPr>
        <p:spPr>
          <a:xfrm>
            <a:off x="9875520" y="2697480"/>
            <a:ext cx="237744" cy="329184"/>
          </a:xfrm>
          <a:prstGeom prst="chevron">
            <a:avLst/>
          </a:prstGeom>
          <a:solidFill>
            <a:srgbClr val="D7E5E8"/>
          </a:solidFill>
          <a:ln w="12700">
            <a:solidFill>
              <a:srgbClr val="D7E5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12680" y="2240280"/>
            <a:ext cx="169164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9E3E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104120" y="24414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04A55"/>
                </a:solidFill>
              </a:rPr>
              <a:t>Масштаб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122408" y="2816352"/>
            <a:ext cx="1472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07078"/>
                </a:solidFill>
              </a:rPr>
              <a:t>что получает следующий ресурс</a:t>
            </a:r>
            <a:endParaRPr lang="en-US" sz="860" dirty="0"/>
          </a:p>
        </p:txBody>
      </p:sp>
      <p:sp>
        <p:nvSpPr>
          <p:cNvPr id="27" name="Shape 25"/>
          <p:cNvSpPr/>
          <p:nvPr/>
        </p:nvSpPr>
        <p:spPr>
          <a:xfrm>
            <a:off x="914400" y="4160520"/>
            <a:ext cx="484632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14400" y="4160520"/>
            <a:ext cx="64008" cy="109728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115568" y="4325112"/>
            <a:ext cx="4535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«Деньги, которые думают»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115568" y="4672584"/>
            <a:ext cx="4498848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Метафора программируемого финансового контура: правила использования средств, этапы и показатели результата формализуются в цифровых механизмах.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263640" y="4160520"/>
            <a:ext cx="484632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263640" y="4160520"/>
            <a:ext cx="64008" cy="109728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64808" y="4325112"/>
            <a:ext cx="4535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Граница безопасности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464808" y="4672584"/>
            <a:ext cx="4498848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Автоматизация не отменяет право, аудит, человеческую ответственность и применимое финансовое регулирование.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ЭФС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Международное позиционирование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представить систему на институциональном уровне без избыточных заявлений.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338328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828800"/>
            <a:ext cx="64008" cy="320040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99339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2340864"/>
            <a:ext cx="3035808" cy="2542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Универсальная система координации развития на основе совместимых данных, открытых стандартов, пилотных программ и независимой верификации результата.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07408" y="1828800"/>
            <a:ext cx="338328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07408" y="1828800"/>
            <a:ext cx="64008" cy="320040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199339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Принципы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08576" y="2340864"/>
            <a:ext cx="3035808" cy="2542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Добровольность. Суверенность данных. Технологическая нейтральность. Проверяемость. Безопасность. Поэтапность. Сохранение автономии участников.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83296" y="1828800"/>
            <a:ext cx="338328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83296" y="1828800"/>
            <a:ext cx="64008" cy="320040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84464" y="199339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Формат входа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84464" y="2340864"/>
            <a:ext cx="3035808" cy="2542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Не «замена мировой системы», а сеть пилотов, общих протоколов и совместных программ с измеримыми результатами.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ООН / БРИКС / G20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04A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14400" y="73152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9DCAA"/>
                </a:solidFill>
              </a:rPr>
              <a:t>ФИНАЛЬНОЕ ПОЛОЖЕНИЕ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60120" y="1508760"/>
            <a:ext cx="10241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Универсальность должна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подтверждаться применимостью.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Технология — результатом.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Развитие — ответственностью.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325880" y="4343400"/>
            <a:ext cx="9509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D7E5E8"/>
                </a:solidFill>
              </a:rPr>
              <a:t>ЭКВИЛИБРИУМ — развитие через баланс, связность, доказательность и кооперацию.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286000" y="580644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7E5E8"/>
                </a:solidFill>
              </a:rPr>
              <a:t>Соколов Сергей Леонидович  •  SOKOL EQUILIBRIS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Позиционирование книги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догма, а открытый системный каркас для проектирования сложных систем.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874520"/>
            <a:ext cx="3429000" cy="315468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874520"/>
            <a:ext cx="64008" cy="315468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039112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Что это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386584"/>
            <a:ext cx="3081528" cy="2496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Свод универсальных закономерностей, принципов самоорганизации и унифицированных технологий, связанных в единую архитектуру развития.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89120" y="1874520"/>
            <a:ext cx="3429000" cy="315468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89120" y="1874520"/>
            <a:ext cx="64008" cy="315468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2039112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Для кого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2386584"/>
            <a:ext cx="3081528" cy="2496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Стратеги, исследователи, институты развития, международные организации, технологические команды, проектировщики и управленцы.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92440" y="1874520"/>
            <a:ext cx="3429000" cy="315468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874520"/>
            <a:ext cx="64008" cy="315468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2039112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Главный критерий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2386584"/>
            <a:ext cx="3081528" cy="24963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Универсальность должна подтверждаться применимостью, а технология — измеримым результатом, безопасностью и обратной связью.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Позиционирование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Единая архитектура 9 томов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Последовательность от закономерностей — к ответственному развитию.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6072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I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76072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Законы</a:t>
            </a:r>
            <a:endParaRPr lang="en-US" sz="930" dirty="0"/>
          </a:p>
        </p:txBody>
      </p:sp>
      <p:sp>
        <p:nvSpPr>
          <p:cNvPr id="7" name="Shape 5"/>
          <p:cNvSpPr/>
          <p:nvPr/>
        </p:nvSpPr>
        <p:spPr>
          <a:xfrm>
            <a:off x="1783080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56232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II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856232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Принципы</a:t>
            </a:r>
            <a:endParaRPr lang="en-US" sz="930" dirty="0"/>
          </a:p>
        </p:txBody>
      </p:sp>
      <p:sp>
        <p:nvSpPr>
          <p:cNvPr id="10" name="Shape 8"/>
          <p:cNvSpPr/>
          <p:nvPr/>
        </p:nvSpPr>
        <p:spPr>
          <a:xfrm>
            <a:off x="3063240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III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136392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ЕУТ</a:t>
            </a:r>
            <a:endParaRPr lang="en-US" sz="930" dirty="0"/>
          </a:p>
        </p:txBody>
      </p:sp>
      <p:sp>
        <p:nvSpPr>
          <p:cNvPr id="13" name="Shape 11"/>
          <p:cNvSpPr/>
          <p:nvPr/>
        </p:nvSpPr>
        <p:spPr>
          <a:xfrm>
            <a:off x="4343400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IV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416552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Применение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5623560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E8F0F2"/>
          </a:solidFill>
          <a:ln w="20320">
            <a:solidFill>
              <a:srgbClr val="3A6D7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96712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7B96E"/>
                </a:solidFill>
              </a:rPr>
              <a:t>V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696712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ЭКВИЛИБРИУМ</a:t>
            </a:r>
            <a:endParaRPr lang="en-US" sz="930" dirty="0"/>
          </a:p>
        </p:txBody>
      </p:sp>
      <p:sp>
        <p:nvSpPr>
          <p:cNvPr id="19" name="Shape 17"/>
          <p:cNvSpPr/>
          <p:nvPr/>
        </p:nvSpPr>
        <p:spPr>
          <a:xfrm>
            <a:off x="6903720" y="2331720"/>
            <a:ext cx="132588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76872" y="2478024"/>
            <a:ext cx="11795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VI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976872" y="2898648"/>
            <a:ext cx="1179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Глобальная модель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8339328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12480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VII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412480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Развёртывание</a:t>
            </a:r>
            <a:endParaRPr lang="en-US" sz="930" dirty="0"/>
          </a:p>
        </p:txBody>
      </p:sp>
      <p:sp>
        <p:nvSpPr>
          <p:cNvPr id="25" name="Shape 23"/>
          <p:cNvSpPr/>
          <p:nvPr/>
        </p:nvSpPr>
        <p:spPr>
          <a:xfrm>
            <a:off x="9619488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92640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VIII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Экономика</a:t>
            </a:r>
            <a:endParaRPr lang="en-US" sz="930" dirty="0"/>
          </a:p>
        </p:txBody>
      </p:sp>
      <p:sp>
        <p:nvSpPr>
          <p:cNvPr id="28" name="Shape 26"/>
          <p:cNvSpPr/>
          <p:nvPr/>
        </p:nvSpPr>
        <p:spPr>
          <a:xfrm>
            <a:off x="10899648" y="2331720"/>
            <a:ext cx="1170432" cy="1234440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D5E1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972800" y="2478024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IX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10972800" y="2898648"/>
            <a:ext cx="10241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243238"/>
                </a:solidFill>
              </a:rPr>
              <a:t>Человек</a:t>
            </a:r>
            <a:endParaRPr lang="en-US" sz="930" dirty="0"/>
          </a:p>
        </p:txBody>
      </p:sp>
      <p:sp>
        <p:nvSpPr>
          <p:cNvPr id="31" name="Text 29"/>
          <p:cNvSpPr/>
          <p:nvPr/>
        </p:nvSpPr>
        <p:spPr>
          <a:xfrm>
            <a:off x="1097280" y="416052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ЗАКОНЫ → ПРИНЦИПЫ → ТЕХНОЛОГИИ → ПРИМЕНЕНИЕ → ЭКВИЛИБРИУМ → РАЗВИТИЕ</a:t>
            </a:r>
            <a:endParaRPr lang="en-US" sz="1700" dirty="0"/>
          </a:p>
        </p:txBody>
      </p:sp>
      <p:sp>
        <p:nvSpPr>
          <p:cNvPr id="32" name="Shape 30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Карта книги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I. Универсальные Законы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D7B96E"/>
                </a:solidFill>
              </a:rPr>
              <a:t>ТОМ 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Универсальные Законы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Единство • Энергия • Резонанс • Баланс • Причина и следствие • Информация • Поле • Циклы • Эволюция • Возврат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СИСТЕМА = ресурсы + информация + связи + циклы + цели + обратная связь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II. Принципы Самоорганизации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8EB7C4"/>
                </a:solidFill>
              </a:rPr>
              <a:t>ТОМ II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Принципы Самоорганизации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Целостность • Фрактальность • Иерархия • Связность • Поток • Баланс • Обратная связь • Адаптивность • Кооперация • Смысл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ЗАКОН → ПРИНЦИП → ДЕЙСТВИЕ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II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III. Единые Унифицированные Технологии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7AAE9B"/>
                </a:solidFill>
              </a:rPr>
              <a:t>ТОМ III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Единые Унифицированные Технологии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Поток • Резонанс • Баланс • Смысл • Кооперация • Обратная связь • Эволюция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7AAE9B"/>
          </a:solidFill>
          <a:ln w="12700">
            <a:solidFill>
              <a:srgbClr val="7AAE9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ВХОД → наблюдение → анализ → синхронизация → действие → результат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III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IV. Применение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A9A4C8"/>
                </a:solidFill>
              </a:rPr>
              <a:t>ТОМ IV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Применение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A9A4C8"/>
          </a:solidFill>
          <a:ln w="12700">
            <a:solidFill>
              <a:srgbClr val="A9A4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Государство • Экономика • Человек • ИИ • Экология и биоценозы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A9A4C8"/>
          </a:solidFill>
          <a:ln w="12700">
            <a:solidFill>
              <a:srgbClr val="A9A4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Диагностика → цель → пилот → измерение → корректировка → масштабирование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IV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V. ЭКВИЛИБРИУМ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D7B96E"/>
                </a:solidFill>
              </a:rPr>
              <a:t>ТОМ V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ЭКВИЛИБРИУМ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Интеграционное ядро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Наблюдение • Аналитика • Кооперация • Ресурсы • Проектное исполнение • Обратная связь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D7B96E"/>
          </a:solidFill>
          <a:ln w="12700">
            <a:solidFill>
              <a:srgbClr val="D7B9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Единая операционная архитектура развития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V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04A5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ТОМ VI. Глобальная модель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0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смысл тома и его место в общей архитектуре.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2788920" cy="333756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76272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8EB7C4"/>
                </a:solidFill>
              </a:rPr>
              <a:t>ТОМ VI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32688" y="2761488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4A55"/>
                </a:solidFill>
              </a:rPr>
              <a:t>Глобальная модель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34440" y="3822192"/>
            <a:ext cx="1783080" cy="0"/>
          </a:xfrm>
          <a:prstGeom prst="line">
            <a:avLst/>
          </a:prstGeom>
          <a:noFill/>
          <a:ln w="15240">
            <a:solidFill>
              <a:srgbClr val="D8E1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07822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78"/>
                </a:solidFill>
              </a:rPr>
              <a:t>Архитектурный слой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31920" y="1828800"/>
            <a:ext cx="7406640" cy="132588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920" y="1828800"/>
            <a:ext cx="64008" cy="132588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33088" y="199339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Состав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3088" y="2340864"/>
            <a:ext cx="7059168" cy="6675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Добровольность • Суверенность данных • Открытые стандарты • Технологическая нейтральность • Проверяемость результата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931920" y="3383280"/>
            <a:ext cx="740664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CE5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920" y="3383280"/>
            <a:ext cx="64008" cy="1508760"/>
          </a:xfrm>
          <a:prstGeom prst="rect">
            <a:avLst/>
          </a:prstGeom>
          <a:solidFill>
            <a:srgbClr val="8EB7C4"/>
          </a:solidFill>
          <a:ln w="12700">
            <a:solidFill>
              <a:srgbClr val="8EB7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33088" y="3547872"/>
            <a:ext cx="7095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4A55"/>
                </a:solidFill>
              </a:rPr>
              <a:t>Формула / принцип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3088" y="3895344"/>
            <a:ext cx="7059168" cy="8503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8"/>
                </a:solidFill>
              </a:rPr>
              <a:t>Совместимые механизмы без уничтожения автономии участников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58368" y="5989320"/>
            <a:ext cx="2286000" cy="292608"/>
          </a:xfrm>
          <a:prstGeom prst="roundRect">
            <a:avLst>
              <a:gd name="adj" fmla="val 25000"/>
            </a:avLst>
          </a:prstGeom>
          <a:solidFill>
            <a:srgbClr val="E9F0F2"/>
          </a:solidFill>
          <a:ln w="12700">
            <a:solidFill>
              <a:srgbClr val="E9F0F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6053328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04A55"/>
                </a:solidFill>
              </a:rPr>
              <a:t>ТОМ VI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28816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C93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ЭКВИЛИБРИУМ — Книга Универсальных Законов и Унифицированных Технологий</dc:title>
  <dc:subject>Книга Универсальных Законов и Унифицированных Технологий</dc:subject>
  <dc:creator>OpenAI</dc:creator>
  <cp:lastModifiedBy>OpenAI</cp:lastModifiedBy>
  <cp:revision>1</cp:revision>
  <dcterms:created xsi:type="dcterms:W3CDTF">2026-08-22T16:49:15Z</dcterms:created>
  <dcterms:modified xsi:type="dcterms:W3CDTF">2026-08-22T16:49:15Z</dcterms:modified>
</cp:coreProperties>
</file>