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c17aff03fe54d9f" /><Relationship Type="http://schemas.openxmlformats.org/officeDocument/2006/relationships/extended-properties" Target="/docProps/app.xml" Id="R88e331a7a21c4292" /><Relationship Type="http://schemas.openxmlformats.org/officeDocument/2006/relationships/officeDocument" Target="/ppt/presentation.xml" Id="Ra0488f92fa98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08e2901a147bb"/>
  </p:sldMasterIdLst>
  <p:notesMasterIdLst>
    <p:notesMasterId xmlns:r="http://schemas.openxmlformats.org/officeDocument/2006/relationships" r:id="R0969bf7037964e95"/>
  </p:notesMasterIdLst>
  <p:sldIdLst>
    <p:sldId xmlns:r="http://schemas.openxmlformats.org/officeDocument/2006/relationships" id="256" r:id="R26dffbffe7af4528"/>
    <p:sldId xmlns:r="http://schemas.openxmlformats.org/officeDocument/2006/relationships" id="257" r:id="R6a13fdce313d4a0a"/>
    <p:sldId xmlns:r="http://schemas.openxmlformats.org/officeDocument/2006/relationships" id="258" r:id="Re45589584a964954"/>
    <p:sldId xmlns:r="http://schemas.openxmlformats.org/officeDocument/2006/relationships" id="259" r:id="R2fc6a4a834dd4536"/>
    <p:sldId xmlns:r="http://schemas.openxmlformats.org/officeDocument/2006/relationships" id="260" r:id="R98d13f7d941943f7"/>
    <p:sldId xmlns:r="http://schemas.openxmlformats.org/officeDocument/2006/relationships" id="261" r:id="R562064c87b9c47fc"/>
    <p:sldId xmlns:r="http://schemas.openxmlformats.org/officeDocument/2006/relationships" id="262" r:id="Rcaa988f1b1fe4f55"/>
    <p:sldId xmlns:r="http://schemas.openxmlformats.org/officeDocument/2006/relationships" id="263" r:id="Re3517670de914b6d"/>
    <p:sldId xmlns:r="http://schemas.openxmlformats.org/officeDocument/2006/relationships" id="264" r:id="R52f65a9e641547dd"/>
    <p:sldId xmlns:r="http://schemas.openxmlformats.org/officeDocument/2006/relationships" id="265" r:id="R2429b202a0a9402e"/>
    <p:sldId xmlns:r="http://schemas.openxmlformats.org/officeDocument/2006/relationships" id="266" r:id="R5aad20da8bcb47a0"/>
    <p:sldId xmlns:r="http://schemas.openxmlformats.org/officeDocument/2006/relationships" id="267" r:id="R6340f3e200d044ec"/>
    <p:sldId xmlns:r="http://schemas.openxmlformats.org/officeDocument/2006/relationships" id="268" r:id="Re7ecd4014d4048c8"/>
    <p:sldId xmlns:r="http://schemas.openxmlformats.org/officeDocument/2006/relationships" id="269" r:id="R2406e30a58504b46"/>
    <p:sldId xmlns:r="http://schemas.openxmlformats.org/officeDocument/2006/relationships" id="270" r:id="R6ee1ab1f751d46b3"/>
    <p:sldId xmlns:r="http://schemas.openxmlformats.org/officeDocument/2006/relationships" id="271" r:id="R22a499df761845c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411c862221b46b2" /><Relationship Type="http://schemas.openxmlformats.org/officeDocument/2006/relationships/slideMaster" Target="/ppt/slideMasters/slideMaster1.xml" Id="Rf5908e2901a147bb" /><Relationship Type="http://schemas.openxmlformats.org/officeDocument/2006/relationships/notesMaster" Target="/ppt/notesMasters/notesMaster1.xml" Id="R0969bf7037964e95" /><Relationship Type="http://schemas.openxmlformats.org/officeDocument/2006/relationships/presProps" Target="/ppt/presProps.xml" Id="R7879c3f43e2040d3" /><Relationship Type="http://schemas.openxmlformats.org/officeDocument/2006/relationships/tableStyles" Target="/ppt/tableStyles.xml" Id="R257a81c558cb4500" /><Relationship Type="http://schemas.openxmlformats.org/officeDocument/2006/relationships/slide" Target="/ppt/slides/slide1.xml" Id="R26dffbffe7af4528" /><Relationship Type="http://schemas.openxmlformats.org/officeDocument/2006/relationships/slide" Target="/ppt/slides/slide2.xml" Id="R6a13fdce313d4a0a" /><Relationship Type="http://schemas.openxmlformats.org/officeDocument/2006/relationships/slide" Target="/ppt/slides/slide3.xml" Id="Re45589584a964954" /><Relationship Type="http://schemas.openxmlformats.org/officeDocument/2006/relationships/slide" Target="/ppt/slides/slide4.xml" Id="R2fc6a4a834dd4536" /><Relationship Type="http://schemas.openxmlformats.org/officeDocument/2006/relationships/slide" Target="/ppt/slides/slide5.xml" Id="R98d13f7d941943f7" /><Relationship Type="http://schemas.openxmlformats.org/officeDocument/2006/relationships/slide" Target="/ppt/slides/slide6.xml" Id="R562064c87b9c47fc" /><Relationship Type="http://schemas.openxmlformats.org/officeDocument/2006/relationships/slide" Target="/ppt/slides/slide7.xml" Id="Rcaa988f1b1fe4f55" /><Relationship Type="http://schemas.openxmlformats.org/officeDocument/2006/relationships/slide" Target="/ppt/slides/slide8.xml" Id="Re3517670de914b6d" /><Relationship Type="http://schemas.openxmlformats.org/officeDocument/2006/relationships/slide" Target="/ppt/slides/slide9.xml" Id="R52f65a9e641547dd" /><Relationship Type="http://schemas.openxmlformats.org/officeDocument/2006/relationships/slide" Target="/ppt/slides/slide10.xml" Id="R2429b202a0a9402e" /><Relationship Type="http://schemas.openxmlformats.org/officeDocument/2006/relationships/slide" Target="/ppt/slides/slide11.xml" Id="R5aad20da8bcb47a0" /><Relationship Type="http://schemas.openxmlformats.org/officeDocument/2006/relationships/slide" Target="/ppt/slides/slide12.xml" Id="R6340f3e200d044ec" /><Relationship Type="http://schemas.openxmlformats.org/officeDocument/2006/relationships/slide" Target="/ppt/slides/slide13.xml" Id="Re7ecd4014d4048c8" /><Relationship Type="http://schemas.openxmlformats.org/officeDocument/2006/relationships/slide" Target="/ppt/slides/slide14.xml" Id="R2406e30a58504b46" /><Relationship Type="http://schemas.openxmlformats.org/officeDocument/2006/relationships/slide" Target="/ppt/slides/slide15.xml" Id="R6ee1ab1f751d46b3" /><Relationship Type="http://schemas.openxmlformats.org/officeDocument/2006/relationships/slide" Target="/ppt/slides/slide16.xml" Id="R22a499df761845c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34ac6a6f1c845b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b54bb29a59e4468" /><Relationship Type="http://schemas.openxmlformats.org/officeDocument/2006/relationships/notesMaster" Target="/ppt/notesMasters/notesMaster1.xml" Id="R1cb603abd73b421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069cc0bb3af4847" /><Relationship Type="http://schemas.openxmlformats.org/officeDocument/2006/relationships/notesMaster" Target="/ppt/notesMasters/notesMaster1.xml" Id="R991396a148204c9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9ee5aefe2994b14" /><Relationship Type="http://schemas.openxmlformats.org/officeDocument/2006/relationships/notesMaster" Target="/ppt/notesMasters/notesMaster1.xml" Id="R9000ac3fcf62482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756b4cb1df14447" /><Relationship Type="http://schemas.openxmlformats.org/officeDocument/2006/relationships/notesMaster" Target="/ppt/notesMasters/notesMaster1.xml" Id="Rb7c6f0432bd64ce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701ee4155e84fa0" /><Relationship Type="http://schemas.openxmlformats.org/officeDocument/2006/relationships/notesMaster" Target="/ppt/notesMasters/notesMaster1.xml" Id="R3cb075c686fc48a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32425329cf741cd" /><Relationship Type="http://schemas.openxmlformats.org/officeDocument/2006/relationships/notesMaster" Target="/ppt/notesMasters/notesMaster1.xml" Id="R2d657cc19109482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9170b9b63834076" /><Relationship Type="http://schemas.openxmlformats.org/officeDocument/2006/relationships/notesMaster" Target="/ppt/notesMasters/notesMaster1.xml" Id="R4473ca6dc7274d1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538c3a08ef34494" /><Relationship Type="http://schemas.openxmlformats.org/officeDocument/2006/relationships/notesMaster" Target="/ppt/notesMasters/notesMaster1.xml" Id="R395898fe335e435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67b308772f4ca5" /><Relationship Type="http://schemas.openxmlformats.org/officeDocument/2006/relationships/notesMaster" Target="/ppt/notesMasters/notesMaster1.xml" Id="R18ca0b3762a74ca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aa67afb8b4b4f47" /><Relationship Type="http://schemas.openxmlformats.org/officeDocument/2006/relationships/notesMaster" Target="/ppt/notesMasters/notesMaster1.xml" Id="Rb8312ac650f7457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caa5fa82f254cc2" /><Relationship Type="http://schemas.openxmlformats.org/officeDocument/2006/relationships/notesMaster" Target="/ppt/notesMasters/notesMaster1.xml" Id="Rce53a5f6728e4dd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fccc635cb644975" /><Relationship Type="http://schemas.openxmlformats.org/officeDocument/2006/relationships/notesMaster" Target="/ppt/notesMasters/notesMaster1.xml" Id="R3a9528666d634fc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bc9d2fbf3a44c4c" /><Relationship Type="http://schemas.openxmlformats.org/officeDocument/2006/relationships/notesMaster" Target="/ppt/notesMasters/notesMaster1.xml" Id="R492615b8026a412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069ea3851f7494c" /><Relationship Type="http://schemas.openxmlformats.org/officeDocument/2006/relationships/notesMaster" Target="/ppt/notesMasters/notesMaster1.xml" Id="Rddefcc123ca24e3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fec9b211ff441d3" /><Relationship Type="http://schemas.openxmlformats.org/officeDocument/2006/relationships/notesMaster" Target="/ppt/notesMasters/notesMaster1.xml" Id="Ra4b2e34b295d43c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4e23ee66de344d1" /><Relationship Type="http://schemas.openxmlformats.org/officeDocument/2006/relationships/notesMaster" Target="/ppt/notesMasters/notesMaster1.xml" Id="R06c5796286a1468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Книга Кинов — смысловой навигатор. Архив наследия — проверяемая инфраструктура памяти. Вместе они связывают культурный контекст и доказательную сохранность.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https://www.unesco.org/en/memory-world</a:t>
            </a:r>
          </a:p>
          <a:p xmlns:a="http://schemas.openxmlformats.org/drawingml/2006/main">
            <a:r>
              <a:t>- https://www.unesco.org/en/legal-affairs/recommendation-concerning-preservation-and-access-documentary-heritage-including-digital-form</a:t>
            </a:r>
          </a:p>
          <a:p xmlns:a="http://schemas.openxmlformats.org/drawingml/2006/main">
            <a:r>
              <a:t>- https://lawoftime.org/thirteenmoon/tutorial.html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предлагаемая внутренняя шкала архива. Она опирается на принцип прозрачного происхождения и на требование сохранять контекст и версии.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https://www.unesco.org/en/legal-affairs/recommendation-concerning-preservation-and-access-documentary-heritage-including-digital-form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UNESCO подчёркивает баланс сохранения и доступа. Практическая политика должна учитывать авторское право, конфиденциальность, культурные ограничения и волю хранителей знаний.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https://www.unesco.org/en/legal-affairs/recommendation-concerning-preservation-and-access-documentary-heritage-including-digital-form</a:t>
            </a:r>
          </a:p>
          <a:p xmlns:a="http://schemas.openxmlformats.org/drawingml/2006/main">
            <a:r>
              <a:t>- https://www.unesco.org/en/memory-world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авторская целевая архитектура. Архив является независимым контуром памяти, а не операционной базой всех систем; интеграция выполняется через идентификаторы и подписанные события.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https://www.iso.org/standard/87471.html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260 и 741 — разные авторские структуры. Презентация не утверждает историческую или научную эквивалентность этих чисел; связь реализуется только на уровне явно описанных ссылок.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NDSA Levels помогают поэтапно оценивать зрелость цифрового сохранения. ISO 16363 задаёт требования к аудиту доверенных репозиториев; приведённые KPI — целевые проектные показатели.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https://ndsa.org/publications/levels-of-digital-preservation/</a:t>
            </a:r>
          </a:p>
          <a:p xmlns:a="http://schemas.openxmlformats.org/drawingml/2006/main">
            <a:r>
              <a:t>- https://www.iso.org/standard/87472.html</a:t>
            </a:r>
          </a:p>
          <a:p xmlns:a="http://schemas.openxmlformats.org/drawingml/2006/main">
            <a:r>
              <a:t>- https://www.loc.gov/standards/premis/v3/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Пилот ограничивает риск: сначала политики, инвентаризация и доказательство восстановления, затем масштабирование. Решение дня 90 — продолжить, продолжить с условиями или остановить.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https://www.iso.org/standard/87471.html</a:t>
            </a:r>
          </a:p>
          <a:p xmlns:a="http://schemas.openxmlformats.org/drawingml/2006/main">
            <a:r>
              <a:t>- https://ndsa.org/publications/levels-of-digital-preservation/</a:t>
            </a:r>
          </a:p>
          <a:p xmlns:a="http://schemas.openxmlformats.org/drawingml/2006/main">
            <a:r>
              <a:t>- https://www.iso.org/standard/87472.html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Финальный тезис: ценность архива проверяется не объёмом накопленного, а способностью будущего пользователя найти объект, установить его происхождение, понять ограничения и безопасно передать дальше.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https://www.unesco.org/en/memory-world</a:t>
            </a:r>
          </a:p>
          <a:p xmlns:a="http://schemas.openxmlformats.org/drawingml/2006/main">
            <a:r>
              <a:t>- https://www.unesco.org/en/legal-affairs/recommendation-concerning-preservation-and-access-documentary-heritage-including-digital-form</a:t>
            </a:r>
          </a:p>
          <a:p xmlns:a="http://schemas.openxmlformats.org/drawingml/2006/main">
            <a:r>
              <a:t>- https://www.iso.org/standard/87471.html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Цифровое сохранение требует не только копий, но также описания, происхождения, прав и планов доступа. Это соответствует подходу UNESCO к документальному наследию.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https://www.unesco.org/en/memory-world</a:t>
            </a:r>
          </a:p>
          <a:p xmlns:a="http://schemas.openxmlformats.org/drawingml/2006/main">
            <a:r>
              <a:t>- https://www.unesco.org/en/legal-affairs/recommendation-concerning-preservation-and-access-documentary-heritage-including-digital-form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Слои связаны идентификаторами, но не подменяют друг друга: интерпретация не становится историческим фактом, а архивная запись не навязывает единственный смысл.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https://www.unesco.org/en/legal-affairs/recommendation-concerning-preservation-and-access-documentary-heritage-including-digital-form</a:t>
            </a:r>
          </a:p>
          <a:p xmlns:a="http://schemas.openxmlformats.org/drawingml/2006/main">
            <a:r>
              <a:t>- https://www.loc.gov/standards/premis/v3/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https://maya.nmai.si.edu/calendar/calendar-system</a:t>
            </a:r>
          </a:p>
          <a:p xmlns:a="http://schemas.openxmlformats.org/drawingml/2006/main">
            <a:r>
              <a:t>- https://lawoftime.org/thirteenmoon/tutorial.html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Формула 20×13=260 используется в авторской счётной системе Кинов. Исторические календари майя и современная Dreamspell-традиция должны описываться раздельно и с указанием источника.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https://maya.nmai.si.edu/calendar/calendar-system</a:t>
            </a:r>
          </a:p>
          <a:p xmlns:a="http://schemas.openxmlformats.org/drawingml/2006/main">
            <a:r>
              <a:t>- https://lawoftime.org/thirteenmoon/tutorial.html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Названия даны как рабочий авторский тезаурус. Архив должен хранить каждое наименование вместе с определением, источником, языком и версией, не выдавая список за универсальную этнографическую норму.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https://lawoftime.org/thirteenmoon/tutorial.html</a:t>
            </a:r>
          </a:p>
          <a:p xmlns:a="http://schemas.openxmlformats.org/drawingml/2006/main">
            <a:r>
              <a:t>- https://www.unesco.org/en/legal-affairs/recommendation-concerning-preservation-and-access-documentary-heritage-including-digital-form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Тринадцать тонов представлены как авторская процессная модель. Их трактовки должны версионироваться и не смешиваться с исходными публикациями.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https://lawoftime.org/thirteenmoon/tutorial.html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UNESCO рассматривает документальное наследие широко; практическая система должна также учитывать культурно чувствительные и персональные материалы, где сохранение не означает публичное раскрытие.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https://www.unesco.org/en/memory-world</a:t>
            </a:r>
          </a:p>
          <a:p xmlns:a="http://schemas.openxmlformats.org/drawingml/2006/main">
            <a:r>
              <a:t>- https://www.unesco.org/en/legal-affairs/recommendation-concerning-preservation-and-access-documentary-heritage-including-digital-form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OAIS задаёт функциональную модель и информационные пакеты SIP, AIP и DIP. Это референсная архитектура, а не конкретный программный продукт.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https://www.iso.org/standard/87471.html</a:t>
            </a:r>
          </a:p>
          <a:p xmlns:a="http://schemas.openxmlformats.org/drawingml/2006/main">
            <a:r>
              <a:t>- https://www.iso.org/standard/87472.html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PREMIS описывает ключевые сущности цифрового сохранения; W3C PROV задаёт модель происхождения. Kin-контекст добавляется как доменное расширение, не изменяя базовую доказательную модель.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https://www.loc.gov/standards/premis/v3/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9f74d628f49b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194939d89d646a2" /><Relationship Type="http://schemas.openxmlformats.org/officeDocument/2006/relationships/slideLayout" Target="/ppt/slideLayouts/slideLayout1.xml" Id="R3105e4e43ed341c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5e4e43ed341c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ae9c26c5b4b8b" /><Relationship Type="http://schemas.openxmlformats.org/officeDocument/2006/relationships/image" Target="/ppt/media/image.png" Id="R404ed21006d14906" /><Relationship Type="http://schemas.openxmlformats.org/officeDocument/2006/relationships/notesSlide" Target="/ppt/notesSlides/notesSlide1.xml" Id="Ra9e7ad18a66f491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7688e5def4578" /><Relationship Type="http://schemas.openxmlformats.org/officeDocument/2006/relationships/notesSlide" Target="/ppt/notesSlides/notesSlide10.xml" Id="Rcd94a8d7f87046e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19ebdc84b4441" /><Relationship Type="http://schemas.openxmlformats.org/officeDocument/2006/relationships/notesSlide" Target="/ppt/notesSlides/notesSlide11.xml" Id="Ref7c1055e157486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ca2fc58245b6" /><Relationship Type="http://schemas.openxmlformats.org/officeDocument/2006/relationships/notesSlide" Target="/ppt/notesSlides/notesSlide12.xml" Id="R52c1f10dd57f49c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6f99e30db49ed" /><Relationship Type="http://schemas.openxmlformats.org/officeDocument/2006/relationships/notesSlide" Target="/ppt/notesSlides/notesSlide13.xml" Id="R7216fd476a024a8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9537337334b9d" /><Relationship Type="http://schemas.openxmlformats.org/officeDocument/2006/relationships/notesSlide" Target="/ppt/notesSlides/notesSlide14.xml" Id="R77d3ea64fbd34d5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0bbd023824722" /><Relationship Type="http://schemas.openxmlformats.org/officeDocument/2006/relationships/notesSlide" Target="/ppt/notesSlides/notesSlide15.xml" Id="R103a411961524f5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0263f06545af" /><Relationship Type="http://schemas.openxmlformats.org/officeDocument/2006/relationships/notesSlide" Target="/ppt/notesSlides/notesSlide16.xml" Id="R34c31b7b2afe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f112183a46db" /><Relationship Type="http://schemas.openxmlformats.org/officeDocument/2006/relationships/notesSlide" Target="/ppt/notesSlides/notesSlide2.xml" Id="Rd0e83983b35c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285aa76d5400d" /><Relationship Type="http://schemas.openxmlformats.org/officeDocument/2006/relationships/notesSlide" Target="/ppt/notesSlides/notesSlide3.xml" Id="R41656187abb2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fde8df3ea45d6" /><Relationship Type="http://schemas.openxmlformats.org/officeDocument/2006/relationships/notesSlide" Target="/ppt/notesSlides/notesSlide4.xml" Id="R561144b9836f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139199c14b86" /><Relationship Type="http://schemas.openxmlformats.org/officeDocument/2006/relationships/notesSlide" Target="/ppt/notesSlides/notesSlide5.xml" Id="R031f88a58be9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0c185ba994f36" /><Relationship Type="http://schemas.openxmlformats.org/officeDocument/2006/relationships/notesSlide" Target="/ppt/notesSlides/notesSlide6.xml" Id="R8aa9a06340b3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303312d546ac" /><Relationship Type="http://schemas.openxmlformats.org/officeDocument/2006/relationships/notesSlide" Target="/ppt/notesSlides/notesSlide7.xml" Id="R7dacd38db434480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5bd3c3024703" /><Relationship Type="http://schemas.openxmlformats.org/officeDocument/2006/relationships/notesSlide" Target="/ppt/notesSlides/notesSlide8.xml" Id="R30da5c9e62b5484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385cd624346e0" /><Relationship Type="http://schemas.openxmlformats.org/officeDocument/2006/relationships/notesSlide" Target="/ppt/notesSlides/notesSlide9.xml" Id="Rf97c839d2b674b5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A25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4ed21006d1490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8CE72C-F5E9-4312-8128-79CFB5C38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905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C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38C777-98FA-419B-BD2F-04972671D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0"/>
            <a:ext cx="285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0A3084-8F27-430C-916C-FB3A04952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2D89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2D890"/>
                </a:solidFill>
                <a:latin typeface="Arial"/>
                <a:ea typeface="Arial"/>
                <a:cs typeface="Arial"/>
              </a:rPr>
              <a:t>ЭКВИЛИБРИУМ · СЧЁТНАЯ КНИГА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12C067-3B19-4631-8F9E-66199332D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4667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Книга Кинов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6C109F-A8DB-4C93-90BA-6BE420D7A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76450"/>
            <a:ext cx="4857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9DDDF0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9DDDF0"/>
                </a:solidFill>
                <a:latin typeface="Arial"/>
                <a:ea typeface="Arial"/>
                <a:cs typeface="Arial"/>
              </a:rPr>
              <a:t>Архив сохранения</a:t>
            </a:r>
          </a:p>
          <a:p xmlns:a="http://schemas.openxmlformats.org/drawingml/2006/main">
            <a:pPr algn="l">
              <a:defRPr sz="2550" b="1" i="0">
                <a:solidFill>
                  <a:srgbClr val="9DDDF0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9DDDF0"/>
                </a:solidFill>
                <a:latin typeface="Arial"/>
                <a:ea typeface="Arial"/>
                <a:cs typeface="Arial"/>
              </a:rPr>
              <a:t>наследия Человечества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FE8FE3-3519-4F39-BB58-2D0B325B2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29050"/>
            <a:ext cx="1524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FEBD92-15F4-43E1-94FE-340B23073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1480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Смысл · происхождение · версия · права · доступ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D8C639-ECF6-49DF-AFE6-0A4AFF274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6265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BD391C-8E35-4882-AB48-C61383911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96025"/>
            <a:ext cx="447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C7D7E4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C7D7E4"/>
                </a:solidFill>
                <a:latin typeface="Arial"/>
                <a:ea typeface="Arial"/>
                <a:cs typeface="Arial"/>
              </a:rPr>
              <a:t>концепция 1.0 · 2026</a:t>
            </a:r>
          </a:p>
        </p:txBody>
      </p:sp>
    </p:spTree>
    <p:extLst>
      <p:ext uri="{BB962C8B-B14F-4D97-AF65-F5344CB8AC3E}">
        <p14:creationId xmlns:p14="http://schemas.microsoft.com/office/powerpoint/2010/main" val="148488338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D543A23-37E3-4B49-8DBC-8FAB30541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КЛАССИФИКАЦИЯ ДОКАЗАТЕЛЬНОСТИ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B6587F-EB31-4EA8-A63B-E73B418C8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Лестница доверия не смешивает факт и интерпретацию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5B6747-4804-4C20-B7A7-FD78F84FB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07AAF3-26A8-4F7F-9207-B9A9B3716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4D325D-237A-4A33-905F-C64C8E004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ADB00B-BA0A-467A-8B43-62577864C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62100"/>
            <a:ext cx="18097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DF0E40-680A-43C1-ADC5-7AB77EDBA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764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3F4FD1-DA1C-4AA1-9B85-4AA929F7E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574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ПЕРВИЧНЫЙ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D7F5B1-3679-4F32-9A0B-C1562CF9E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52675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202"/>
          </a:bodyPr>
          <a:lstStyle xmlns:a="http://schemas.openxmlformats.org/drawingml/2006/main"/>
          <a:p xmlns:a="http://schemas.openxmlformats.org/drawingml/2006/main">
            <a:pPr algn="ctr">
              <a:defRPr sz="9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оригинал или непосредственная фиксация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A3BC85-E936-4F42-B4F7-445469A14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057400"/>
            <a:ext cx="18097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517817-CDAF-489E-9BE0-30D10047F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1717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II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6CA51C-CE1E-49C6-A901-D2438F37F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5527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УДОСТОВЕРЕННЫЙ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C55313-506C-4823-9677-68A5592B3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847975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проверенная копия / транскрипция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783B88-9608-4792-97B4-28F463FAD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552700"/>
            <a:ext cx="18097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BE085A-D2F0-4120-A321-66BD6A5CD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667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III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7C0F72-F934-4D3F-B5F1-51D6BBA47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480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ПРОИЗВОДНЫЙ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DFCFED-F1B4-4E68-810F-0FB402A2F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343275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аннотация · перевод · анализ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9C6AE4-6F50-468A-A643-FEA850439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048000"/>
            <a:ext cx="18097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6750A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257F42-4477-47F1-AE4B-9D7B5894B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1623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IV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6325F0-B8D8-4E7A-9F2C-29D403556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5433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РЕКОНСТРУКЦИЯ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123832-BB22-43D8-8D58-3766E86AB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838575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явно обозначенная гипотеза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A3CAA5-A3CD-41DA-BACD-ED0E11C4D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543300"/>
            <a:ext cx="18097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A6404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FD81C26-2556-4111-B75E-D319A7E4A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6576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V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741FE31-8C22-47B6-B098-8717401F9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0386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СИНТЕТИЧЕСКИЙ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8FC148A-C668-48CC-AC79-5210B78DE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333875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AI / генерация с полной маркировкой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B8F183C-F54C-4839-BD80-C807A85DD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4038600"/>
            <a:ext cx="18097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73F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FD9A62C-01C0-470E-874E-AD47DBD13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41529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?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11B722-C4EC-4DF4-A04E-E744086F6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45339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1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СПОРНЫЙ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23F97FD-625C-4068-B51C-B01DB9F5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829175"/>
            <a:ext cx="1504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3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конфликтующие версии сохраняются рядом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94B2811-769F-4B76-8D5C-39CFF301E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467350"/>
            <a:ext cx="84963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3609749-C5A4-468E-B800-1B91495E4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467350"/>
            <a:ext cx="6667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254F3F9-0DA9-4239-9150-E1C997B43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5816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ЗАПРЕТ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3739C36-F261-40E8-B86F-671312B74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838825"/>
            <a:ext cx="8096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4074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реконструкция и AI-материал не повышаются до первичного источника редакционным решением</a:t>
            </a:r>
          </a:p>
        </p:txBody>
      </p:sp>
    </p:spTree>
    <p:extLst>
      <p:ext uri="{BB962C8B-B14F-4D97-AF65-F5344CB8AC3E}">
        <p14:creationId xmlns:p14="http://schemas.microsoft.com/office/powerpoint/2010/main" val="135360130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44DBFBB-BBE2-4EDA-A2D6-09BE5841F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ЭТИКА И ПРАВА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1F586E-B445-4BF0-9398-D52C5AB8C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Доступ — это матрица прав, а не кнопка «открыть»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717104-4671-4F81-A7C7-73EAFE15C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04C6CC-2987-4CD4-A26A-8E5DE98AA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64088C-3309-4D5D-B781-1B3D43810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D59571-D4EF-4EED-87E8-6387F4ABD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76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947BC6-55C5-474F-B71C-614D1CD79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00200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E90EFF-B762-44B3-93DE-2E0B1ED97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5240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ОТКРЫТЫЙ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D26352-A7FE-4AFB-8EEF-17739DAC3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09750"/>
            <a:ext cx="752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просмотр · цитирование · повторное использование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EC0923-43D4-40F9-8826-533F0D36A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581150"/>
            <a:ext cx="1905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F9E87F-DA42-4DA3-876B-B296176A7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657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быстрый маршрут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9D88C1-C1D5-40A7-B0B1-818BABFE5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76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A337A7-3C08-4817-91BD-C3556588D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19350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F7E434-948D-40DA-AF00-F92B6B61E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431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РЕГИСТРИРУЕМЫЙ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45578F-C5C0-4F31-A7F2-41E329A44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628900"/>
            <a:ext cx="752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доступ после согласия с условиями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8E9DC3-D98E-4BB7-A8B5-C93FAD1FF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400300"/>
            <a:ext cx="1905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110848-C375-47BB-8B5C-C381E8EA5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765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быстрый маршрут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3BA535-D381-4CC1-BC63-B73692993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86100"/>
            <a:ext cx="76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4C2A6C-3901-4C93-B5BE-FBF1837CB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0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23B523-5EC7-4940-B851-8C0F6E2A7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ИССЛЕДОВАТЕЛЬСКИЙ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8C4E7D-9F56-4DF0-A5F2-0AF1FA95E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448050"/>
            <a:ext cx="752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заявка · цель · журнал использования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A2EE25-8E62-4BE8-90C9-F0769217F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219450"/>
            <a:ext cx="1905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EDFA"/>
          </a:solidFill>
          <a:ln xmlns:a="http://schemas.openxmlformats.org/drawingml/2006/main" w="9525">
            <a:solidFill>
              <a:srgbClr val="6750A4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3C2E499-9A2F-4765-9BCA-6CE140714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2956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решение куратора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2072FA-91E8-4195-8E96-EDCC893BF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05250"/>
            <a:ext cx="76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9E04A82-1C19-408F-AF0E-759E64A8F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57650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D973BBD-17A6-4DB6-9F20-57B61F35A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9814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ОГРАНИЧЕННЫЙ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38BA98-DCE1-4745-8C9B-A31C80D39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267200"/>
            <a:ext cx="752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персональные / чувствительные данные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54F86D7-CCA6-48F5-969A-F16FC995F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038600"/>
            <a:ext cx="1905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EDFA"/>
          </a:solidFill>
          <a:ln xmlns:a="http://schemas.openxmlformats.org/drawingml/2006/main" w="9525">
            <a:solidFill>
              <a:srgbClr val="6750A4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2DB3051-A4AF-4B71-927B-B7D160CED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1148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решение куратора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FF272A0-3CB8-4590-A60A-F75820383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24400"/>
            <a:ext cx="762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6FACD14-3EBC-4BA3-8BCD-BEC37468D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76800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61D5782-191E-479C-8064-E8D0AB0D2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00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ЭМБАРГО / ОПЕКУН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7C2FDFE-DCC1-4AF9-BC9D-849C4DC38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086350"/>
            <a:ext cx="752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решение сообщества или правообладателя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4B63313-3D9A-48ED-92D1-39237AEEC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857750"/>
            <a:ext cx="1905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EDFA"/>
          </a:solidFill>
          <a:ln xmlns:a="http://schemas.openxmlformats.org/drawingml/2006/main" w="9525">
            <a:solidFill>
              <a:srgbClr val="6750A4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0FCC4F2-3E51-4623-B425-E220B9AAA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9339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решение куратора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7C470FB-4CAD-44F3-95BD-8ED0FAE7F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657850"/>
            <a:ext cx="84963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6DF8813-A19A-4EA2-984E-8366218FF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657850"/>
            <a:ext cx="6667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42CA170-489C-4BA1-A530-D9E86AA56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772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СОГЛАСИЕ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D86895C-707D-4536-9262-E73AF5CE8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6029325"/>
            <a:ext cx="80962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5555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живое и культурно чувствительное знание публикуется только в пределах данного разрешения</a:t>
            </a:r>
          </a:p>
        </p:txBody>
      </p:sp>
    </p:spTree>
    <p:extLst>
      <p:ext uri="{BB962C8B-B14F-4D97-AF65-F5344CB8AC3E}">
        <p14:creationId xmlns:p14="http://schemas.microsoft.com/office/powerpoint/2010/main" val="91163667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1FFCEB6-5343-4D1E-B129-2E5BCC781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ИНТЕГРАЦИОННЫЙ КОНТУР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844750-2167-4774-9311-7D4585062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Экосистема: смысл, расчёт, эксперимент, защита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A97D6C-F993-417A-A469-DAFAC57C8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68D96A-435F-4001-9E90-753982ABC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18475F-D843-442F-8F45-84F3F9A7B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9F6559-CF96-4764-BC57-DC8067DFC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76500"/>
            <a:ext cx="9525" cy="23050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B79A34-F1E9-4FEF-95DF-4C3BC317A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629025"/>
            <a:ext cx="67437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E0E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DD0D5F-E157-48C5-AAD0-BDF2DD969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1657350"/>
            <a:ext cx="24384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C90B85-877B-4E30-B884-879487686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819275"/>
            <a:ext cx="2247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208332-D565-4CD1-BCB5-29336CAB6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15265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аналитическое ядро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96D51C-3338-4A3F-A669-E36FB0E39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19450"/>
            <a:ext cx="21907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02D0B0-9B5C-4950-AE6C-7B86CDEAD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81375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СЧЁТНАЯ КНИГА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BA9DB9-F22D-4E7D-A19B-32ED5CB5C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1475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операции и показатели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A9B7DB-3D84-4935-9012-CCFCBA346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3219450"/>
            <a:ext cx="21907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A6404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12A19C-E60F-4618-8FC6-ADE3D4787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381375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КНИГА КИНОВ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E05A64-AF82-47DA-83F9-E419B049A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71475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смысловой навигатор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B2E7345-C992-44F2-8F5C-DEBC4B12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781550"/>
            <a:ext cx="24384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91ADFA-87B7-40DB-B59E-7E202DBF0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943475"/>
            <a:ext cx="2247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АРХИВ НАСЛЕДИЯ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0FD065-1228-4902-A52F-D7339EDE2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27685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версии и доказательства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EEDF4D-A21A-43B7-947A-3CB9D5B73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3219450"/>
            <a:ext cx="21907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6750A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142F589-251B-479C-B381-26918652C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381375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FE50FA2-66CA-44D5-8874-7EDA8726E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71475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эксперимент и контракт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106743-76CE-4A29-8D46-FF39F51DA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3219450"/>
            <a:ext cx="21907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73F5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B13CBCE-0856-4BF3-A926-6AC6C1023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3381375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СПЕЦЗАЩИТА / MURDE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8C2265-4402-425F-AAC8-F170F1DD1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371475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исполнение и проверка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794A77-15FF-4BCD-9650-8882C8104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657850"/>
            <a:ext cx="8496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3B05183-DDD0-466D-B688-229508699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657850"/>
            <a:ext cx="66675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8523234-4EE6-45CD-B34B-464CBDA7C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772150"/>
            <a:ext cx="809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РАЗДЕЛЕНИЕ РОЛЕЙ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6F1D1F-0D1D-4531-90BA-13532F740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6029325"/>
            <a:ext cx="809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исполнитель не подтверждает результат единолично; архив фиксирует модель, решение и проверку</a:t>
            </a:r>
          </a:p>
        </p:txBody>
      </p:sp>
    </p:spTree>
    <p:extLst>
      <p:ext uri="{BB962C8B-B14F-4D97-AF65-F5344CB8AC3E}">
        <p14:creationId xmlns:p14="http://schemas.microsoft.com/office/powerpoint/2010/main" val="113381204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252B02-E35D-4447-8FAE-F5BFA21B8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НЕ СМЕШИВАТЬ РАЗНЫЕ СИСТЕМЫ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4A12CF-A82A-4080-8801-ECBF889B4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260 — смысловая матрица; 741 — контур контроля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3CF52E-700D-460F-BCAB-13FD99EF7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5F089B-29E3-48F7-B32D-626154E0F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6F0198-21CB-4E9F-8BCB-DF613BAD1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A5E2E5-07A1-4F46-AD19-FF327151A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00200"/>
            <a:ext cx="48196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B345DC-ACDB-4D53-9A65-176C49441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48196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4298"/>
          </a:bodyPr>
          <a:lstStyle xmlns:a="http://schemas.openxmlformats.org/drawingml/2006/main"/>
          <a:p xmlns:a="http://schemas.openxmlformats.org/drawingml/2006/main">
            <a:pPr algn="ctr">
              <a:defRPr sz="57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57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260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FE94AF-7E76-4A9C-9059-60FC0A1C8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05100"/>
            <a:ext cx="4819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× 13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37CB28-A450-4979-8FB0-50D655D5E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14700"/>
            <a:ext cx="40576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адреса Кинов</a:t>
            </a:r>
          </a:p>
          <a:p xmlns:a="http://schemas.openxmlformats.org/drawingml/2006/main">
            <a:pPr algn="ctr">
              <a:defRPr sz="16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архетип × тон</a:t>
            </a:r>
          </a:p>
          <a:p xmlns:a="http://schemas.openxmlformats.org/drawingml/2006/main">
            <a:pPr algn="ctr">
              <a:defRPr sz="16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волны интерпретации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53297D-BAF9-4C53-BFC6-00A816417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1600200"/>
            <a:ext cx="48196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DE9728-2785-48A5-BAD4-CFC5EB419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1847850"/>
            <a:ext cx="48196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4298"/>
          </a:bodyPr>
          <a:lstStyle xmlns:a="http://schemas.openxmlformats.org/drawingml/2006/main"/>
          <a:p xmlns:a="http://schemas.openxmlformats.org/drawingml/2006/main">
            <a:pPr algn="ctr">
              <a:defRPr sz="57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57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741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4661A4-872B-44FD-BC9F-620E9A13E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705100"/>
            <a:ext cx="4819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3 × 13 × 19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E316B4-0490-4932-8931-1D59521DE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314700"/>
            <a:ext cx="40576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контуры проверки</a:t>
            </a:r>
          </a:p>
          <a:p xmlns:a="http://schemas.openxmlformats.org/drawingml/2006/main">
            <a:pPr algn="ctr">
              <a:defRPr sz="16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уровни и классы</a:t>
            </a:r>
          </a:p>
          <a:p xmlns:a="http://schemas.openxmlformats.org/drawingml/2006/main">
            <a:pPr algn="ctr">
              <a:defRPr sz="16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авторская архитектура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3B655E-D0E0-4BCF-A95C-A32C94805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609850"/>
            <a:ext cx="95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350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≠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366B15-7152-4234-8B12-C8D4C45E9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314950"/>
            <a:ext cx="88011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1E464B-0946-40EC-9687-F4396D318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314950"/>
            <a:ext cx="6667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4BB4E5C-F0E8-4F3B-B26B-F421A376C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429250"/>
            <a:ext cx="8401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СВЯЗЬ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47A6EF-4755-4C9F-B32C-E1DCC1987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686425"/>
            <a:ext cx="8401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492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обе системы могут ссылаться на один объект, но сохраняют отдельные идентификаторы, правила и версии</a:t>
            </a:r>
          </a:p>
        </p:txBody>
      </p:sp>
    </p:spTree>
    <p:extLst>
      <p:ext uri="{BB962C8B-B14F-4D97-AF65-F5344CB8AC3E}">
        <p14:creationId xmlns:p14="http://schemas.microsoft.com/office/powerpoint/2010/main" val="6182551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0E7C4F3-2A07-4719-82E5-7BA09563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БЕЗОПАСНОСТЬ И ЗРЕЛОСТЬ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E52AF2-8333-4D12-A507-966C6B623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Доверие измеряется устойчивостью и проверяемостью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F5A075-BCDF-4581-B815-0316159B8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468AD1-D0F9-4B9D-8A4D-FC186EF31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0C29B1-281A-49A1-A70F-13E1DBE1A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389C73-DF40-4E9C-8682-40B4F6CF9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5219700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4BEED5-E662-4071-A3AE-8C811C263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66675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8EA7EC-4495-4E4C-ADB2-6A69B8D0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811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308EC4-659F-456B-BD27-E95AED2A1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9070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3–2–1–1–0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F393AB-18E1-4D0E-A66B-E2321BCFA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33600"/>
            <a:ext cx="4819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копии · носители · вне площадки · offline · ошибок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014F7D-85F0-4749-9DB1-357D26ED5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466850"/>
            <a:ext cx="5219700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11AAAC-595F-4602-82DB-C8EDF8495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466850"/>
            <a:ext cx="66675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84FC82-E5BD-4C66-ABC3-9879F15EA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5811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2DF18F-BFB1-4738-90A3-678FDBE97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79070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1187BE-02E7-4062-B91A-1E97EA416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4819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AIP с контрольными суммами и журналом событий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6474A6-D82F-4F24-961D-23BFBA4B4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4200"/>
            <a:ext cx="5219700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D1F6FB-2CC6-4A60-B3E8-A96C7EBD1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4200"/>
            <a:ext cx="66675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4C34E5-014B-42D8-90EE-EFB2FA408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385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8E13AE-1690-4DBB-BA64-70D56922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4805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&lt; 24 ч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495260E-D1B9-4AC3-A6C9-459D9497C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90950"/>
            <a:ext cx="4819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обнаружение нарушения целостности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C0D5DE-4EA7-45D3-9050-FE03E3813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5219700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C5E5D8-D4BE-4790-9335-5ED806B21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66675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50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FD6682-A36B-46F7-8721-8E63314C5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2385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42A10DA-C23E-428F-9705-5446849FA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44805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≥ 1×/год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7823A40-265A-4D3B-ACA4-1E65AC9C8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90950"/>
            <a:ext cx="4819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тест восстановления и выборочная проверка доступа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8ED25D7-E146-4DE3-A286-CF299B80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48250"/>
            <a:ext cx="24574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5F2ED47-2B46-4DD4-BE4B-755F0D771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6255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3C7C1D3-926D-41BB-9BFD-3B250BE34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62550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5CE180B-6CE9-47EE-BFF0-306360D7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505450"/>
            <a:ext cx="2114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инвентаризация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B0882DA-6BC2-4340-9BF5-5AE9066E9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048250"/>
            <a:ext cx="24574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670FD14-2893-4C0E-9778-9A440E830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16255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0BDFC8F-59CB-4C57-9E4A-726F8A5A4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5162550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ЗАЩИТА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6BEE036-FC31-47B9-9A28-375AF2CFF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505450"/>
            <a:ext cx="2114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копии и хэши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0A64B79-04CB-44C2-9495-F6185E569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5048250"/>
            <a:ext cx="24574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0580685-057A-4EE6-9B4C-F1BE3A2CF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16255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B323041-1C3E-40F8-B883-F03B0FA07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5162550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МОНИТОРИНГ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F18B4B6-8F74-4C94-B293-FE668476C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505450"/>
            <a:ext cx="2114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форматы и риски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3DF4A8D-78F5-4AE2-85FB-E08371586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5048250"/>
            <a:ext cx="24574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E321036-C5EA-44D7-99C5-07A26A85B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162550"/>
            <a:ext cx="266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7968216-770E-414A-93D9-35F873C00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5162550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УСТОЙЧИВОСТЬ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C88F8C6-5B70-4AB8-8B1A-09BB7EF54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5505450"/>
            <a:ext cx="2114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1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миграции и аудит</a:t>
            </a:r>
          </a:p>
        </p:txBody>
      </p:sp>
    </p:spTree>
    <p:extLst>
      <p:ext uri="{BB962C8B-B14F-4D97-AF65-F5344CB8AC3E}">
        <p14:creationId xmlns:p14="http://schemas.microsoft.com/office/powerpoint/2010/main" val="152725176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964E981-64CD-4EE8-A0B5-48A969B9C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ПЛАН ЗАПУСКА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5EB86E-6D2E-4165-B9EC-8B878214C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90 дней: от мандата к проверяемому пилоту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0D2352-9818-4ABE-919B-B9F7DB893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759873-EA8C-4F21-B1C3-32730D04D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F3B401-9750-4C28-9D61-38BAAB9B4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A82845-7CEA-48A9-A4C5-D82C92D5F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57350"/>
            <a:ext cx="18669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DD2907-D4A6-4FCE-AE29-35D14EAB6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193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1–15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3D207B-A385-4407-9F25-E209B3DFC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МАНДАТ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FA2778-CCE5-4269-8AE4-8BB2E5075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границы · владелец · права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3BD07C-FA03-4A9F-8AA2-CB4AE2F04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657350"/>
            <a:ext cx="18669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5A6FDF-D549-4CFE-8BF1-7E6F6EB33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0193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57C5E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57C5E8"/>
                </a:solidFill>
                <a:latin typeface="Arial"/>
                <a:ea typeface="Arial"/>
                <a:cs typeface="Arial"/>
              </a:rPr>
              <a:t>16–30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735521-4AAF-4583-841E-4DC8DB0BE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476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ИНВЕНТАРИЗАЦИЯ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50C88A-2C79-4FCE-81C5-2259E808B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89560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объекты · риски · приоритеты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430C1C-B6BC-4352-8A1B-FDBE840A8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657350"/>
            <a:ext cx="18669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532FCD-68CB-4187-96F4-8AAA6BE39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0193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31–50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01CCE0-1F07-444A-BFA0-09D6C4E97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476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58B62F-B31A-4848-9CD3-A41DBFEFD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89560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ID · метаданные · классы доступа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AD8602-9D5D-4F3F-B78F-B35C4F27B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57350"/>
            <a:ext cx="18669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50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3DE2EA-C733-455E-AA2A-E88C48869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0193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51–70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239199B-3FDD-4CF2-A4A5-B07F9B678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476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ПРОТОТИП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416194B-4A3B-4A4D-A99E-A25B37FFB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89560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ingest · AIP · поиск · DIP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BEC2903-AD11-441B-A794-E529553BD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657350"/>
            <a:ext cx="18669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68D072-74A7-4691-B988-00D9AEC9D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0193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71–90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51C33CF-C4D9-411F-8BBB-9E962CCFE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476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219D760-9513-475E-BA13-EB49E9B7D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89560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88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088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восстановление · аудит · решение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0DB9010-8BB8-40EC-BA81-38C82693E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052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17A61BA-AE4A-4BF3-8E54-B6E6024B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10050"/>
            <a:ext cx="1066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Пакет решения на день 90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9677AF1-0344-49C4-86BB-A97D7FE34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62500"/>
            <a:ext cx="33337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DB15B07-DD97-40D1-BE23-1148AAEA0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387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политика сохранения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85353A2-D651-47E1-9BA4-EF3BFC35B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762500"/>
            <a:ext cx="33337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D9D8CFD-06EB-427F-BA15-F8535B730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8387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профиль метаданных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0264547-BCEF-4AE1-9A89-179894780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762500"/>
            <a:ext cx="33337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00EF7D4-C783-4F5E-A72B-77423F737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8387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пилотный набор AIP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0E591D3-9F87-4F52-9700-CF2A766E4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34000"/>
            <a:ext cx="33337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D59BFC7-5DE1-461C-8244-ED6D1CC23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4102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матрица прав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C138163-80EE-43A8-A6F5-53D77A3CA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5334000"/>
            <a:ext cx="33337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311FCC3-71B8-4DB3-9FDF-35284BAA8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4102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отчёт восстановления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F3B4D39-3A28-48C9-8996-81C1DB0D9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334000"/>
            <a:ext cx="33337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881B77D-9F27-44C5-86C7-EB3A6B9F3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4102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план 3 лет</a:t>
            </a:r>
          </a:p>
        </p:txBody>
      </p:sp>
    </p:spTree>
    <p:extLst>
      <p:ext uri="{BB962C8B-B14F-4D97-AF65-F5344CB8AC3E}">
        <p14:creationId xmlns:p14="http://schemas.microsoft.com/office/powerpoint/2010/main" val="138735003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A254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A0A2A7-FAF1-4E10-A017-A945BBB0C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667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8E400F-6E3D-4AEE-BE7F-DFC123B9C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8953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F1C67C-123F-468A-8469-5B366808B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11239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E49145-25D1-4445-ADBC-32DAC18C9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6667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B52971-D4D7-4CBA-AC4F-F1E9AB60D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8953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469FE3-6D8F-48D4-A4B5-50A604BEC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11239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C59D9C-38E7-4618-A4C9-0CF93CA9B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6667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24AA99-676C-494A-820E-E95CB1948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8953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9C6BFB-F1B3-491B-98F3-2DE8C8801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1239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034C7E-2D30-43A3-BAAD-C726B6617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6667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1939FF-816E-4F3D-861E-2B200C466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8953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C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9BD1E4-87F2-4D18-B8C5-70396351B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11239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DAFF17-45A6-4D13-A8AA-D7024BDEE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43000"/>
            <a:ext cx="11125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F2D890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2D890"/>
                </a:solidFill>
                <a:latin typeface="Arial"/>
                <a:ea typeface="Arial"/>
                <a:cs typeface="Arial"/>
              </a:rPr>
              <a:t>АРХИВ НАСЛЕДИЯ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A73F55-0C82-47ED-A0D7-E50238D9D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962150"/>
            <a:ext cx="990600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Сохранять — значит обеспечить будущему</a:t>
            </a:r>
          </a:p>
          <a:p xmlns:a="http://schemas.openxmlformats.org/drawingml/2006/main">
            <a:pPr algn="ctr">
              <a:defRPr sz="31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возможность найти, проверить, понять</a:t>
            </a:r>
          </a:p>
          <a:p xmlns:a="http://schemas.openxmlformats.org/drawingml/2006/main">
            <a:pPr algn="ctr">
              <a:defRPr sz="31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 передать дальше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9E8BB7-A44E-44A6-B243-89C77527B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267200"/>
            <a:ext cx="3238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41BCA3-99B0-4740-A1F0-5CBA8A95A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686300"/>
            <a:ext cx="742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9DDDF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9DDDF0"/>
                </a:solidFill>
                <a:latin typeface="Arial"/>
                <a:ea typeface="Arial"/>
                <a:cs typeface="Arial"/>
              </a:rPr>
              <a:t>Книга Кинов даёт координату смысла.</a:t>
            </a:r>
          </a:p>
          <a:p xmlns:a="http://schemas.openxmlformats.org/drawingml/2006/main">
            <a:pPr algn="ctr">
              <a:defRPr sz="1725" b="1" i="0">
                <a:solidFill>
                  <a:srgbClr val="9DDDF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9DDDF0"/>
                </a:solidFill>
                <a:latin typeface="Arial"/>
                <a:ea typeface="Arial"/>
                <a:cs typeface="Arial"/>
              </a:rPr>
              <a:t>Архив даёт координату доверия.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578CDC-681F-4A17-AECA-DB343722C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91250"/>
            <a:ext cx="11125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C7D7E4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C7D7E4"/>
                </a:solidFill>
                <a:latin typeface="Arial"/>
                <a:ea typeface="Arial"/>
                <a:cs typeface="Arial"/>
              </a:rPr>
              <a:t>Соколов Сергей Леонидович · 2026</a:t>
            </a:r>
          </a:p>
        </p:txBody>
      </p:sp>
    </p:spTree>
    <p:extLst>
      <p:ext uri="{BB962C8B-B14F-4D97-AF65-F5344CB8AC3E}">
        <p14:creationId xmlns:p14="http://schemas.microsoft.com/office/powerpoint/2010/main" val="91939101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18AA596-F7BF-4EA6-9955-0B95A2839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ЗАЧЕМ НУЖЕН АРХИВ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3EAEC8-0B2B-4367-A1DC-67375CC6F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Главный риск — потерять не файл, а его смысл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FDD767-F725-4C6A-BBE7-238972036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5A8AE2-6D3A-43F1-971F-CD53FEA84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7EE4AF-19B9-41FA-A9EB-881E3BB44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E8666D-7977-4443-824F-6705FFE24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85900"/>
            <a:ext cx="521970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C59BF5-B42E-4F0D-87C6-518D4EB05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85900"/>
            <a:ext cx="66675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0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A1CB0F-CECB-47FD-B21C-58FCB3924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002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16E394-2642-4F87-A9F7-F5DC8C498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975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НОСИТЕЛЬ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6E2384-CA9E-42AA-A62E-3ED845331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4819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повреждение · устаревание · отсутствие копий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A2DBE4-DC82-45DB-ADD0-44C50E0B4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485900"/>
            <a:ext cx="521970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9741D1-5543-4F29-9418-5764E6F3A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485900"/>
            <a:ext cx="66675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EAFF00-56C3-4E51-AF82-591972B8E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6002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B7C341-AC84-41BB-9927-89B2C24A5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0975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КОНТЕКСТ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09092D-FBA0-4BE0-919B-0E5D08B14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52650"/>
            <a:ext cx="4819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неясно, что означает объект и почему он важен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1563E7-6967-4AF3-8335-1593611C9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95650"/>
            <a:ext cx="521970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CB2F5B-BE1A-43C6-9965-AF6F78CEF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95650"/>
            <a:ext cx="66675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2D7FA8-2524-47DD-A5CA-B6212E722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098A6D-53DB-4195-8CAC-0374D72A2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1950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BA14EF-31C7-4C92-9754-DC79D3991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62400"/>
            <a:ext cx="4819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нет автора, версии, события и цепочки передачи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11F359-7ECD-49D1-8D0B-20C4960FE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95650"/>
            <a:ext cx="521970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256ED7F-66F9-43D8-A55A-BDAA83053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95650"/>
            <a:ext cx="66675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50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EF7877-0ECC-40D5-B8B1-EBE78476E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409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B337F4-560F-414D-8E6D-CD62371CB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61950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ПРАВА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3910690-7B1B-4832-B40C-4519CE456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962400"/>
            <a:ext cx="4819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доступ либо закрыт навсегда, либо открыт без согласия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0639F80-2C5B-4B5C-92A0-4EE975DCD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305425"/>
            <a:ext cx="88011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8C85BD-C367-47C3-9D59-02A81AC89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305425"/>
            <a:ext cx="666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63C9408-684A-427E-8658-1FB80AB22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419725"/>
            <a:ext cx="8401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ПРОЕКТНЫЙ ПРИНЦИП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10C0CA0-9656-453C-B261-BE10A8937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676900"/>
            <a:ext cx="840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каждый объект должен быть найден, проверен, понят и корректно передан</a:t>
            </a:r>
          </a:p>
        </p:txBody>
      </p:sp>
    </p:spTree>
    <p:extLst>
      <p:ext uri="{BB962C8B-B14F-4D97-AF65-F5344CB8AC3E}">
        <p14:creationId xmlns:p14="http://schemas.microsoft.com/office/powerpoint/2010/main" val="18572068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7340BA5-5626-46C1-9D5D-508D34713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АРХИТЕКТУРА СМЫСЛА И ДОКАЗАТЕЛЬСТВ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C76023-8EA2-4E44-BEC0-4BFB61468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Два слоя одной системы памяти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7BF6C5-702A-4EA1-AC50-715242809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27BBB2-D322-4719-A793-BA0AC8976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A233AA-77B2-4295-8377-A83C7E95B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516785-5674-443B-9BE8-56528B70D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47625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4FB050-A27D-480E-AF56-308B4DF66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907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КНИГА КИНОВ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8D09A9-611B-4811-A58B-E33331786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66950"/>
            <a:ext cx="419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Смысловой слой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3B17E1-EC86-4125-96D7-96F45E69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876550"/>
            <a:ext cx="369570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архетипов</a:t>
            </a:r>
          </a:p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13 тонов цикла</a:t>
            </a:r>
          </a:p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260 Кинов</a:t>
            </a:r>
          </a:p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волны по 13</a:t>
            </a:r>
          </a:p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связи и интерпретации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ED92B4-09BE-47DE-B777-7DA15AC86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504950"/>
            <a:ext cx="47625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94ABE7-B1A9-4544-BB58-DA7AC95D1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7907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АРХИВ НАСЛЕДИЯ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675478-B84C-4C34-A877-E9BAAAF60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266950"/>
            <a:ext cx="419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Доказательный слой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55E386-9B7D-4537-A944-F69CFAAAD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876550"/>
            <a:ext cx="369570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объекты и версии</a:t>
            </a:r>
          </a:p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источники и события</a:t>
            </a:r>
          </a:p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права и ограничения</a:t>
            </a:r>
          </a:p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контроль целостности</a:t>
            </a:r>
          </a:p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доступ и передача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26DEFD-E006-404C-92D3-59E75A19A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457575"/>
            <a:ext cx="1257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2F7D6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BD781A-4F0A-40D9-BF11-D4C06F560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105150"/>
            <a:ext cx="1066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связывает</a:t>
            </a:r>
          </a:p>
        </p:txBody>
      </p:sp>
    </p:spTree>
    <p:extLst>
      <p:ext uri="{BB962C8B-B14F-4D97-AF65-F5344CB8AC3E}">
        <p14:creationId xmlns:p14="http://schemas.microsoft.com/office/powerpoint/2010/main" val="8497008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E6E3AA-CE0D-4766-A2FE-2002ECB9F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СЧЁТНАЯ СИСТЕМА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CEC843-4665-473A-B7E1-CCFFEB5CC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КИН = АРХЕТИП × ТОН ЦИКЛА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ACA9B8-90A3-4D2B-98EA-A5AC2A13D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410430-CF02-4910-A092-88CD52F10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A99AE9-7413-468F-9D04-1229CAF6F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A30667-0497-469B-8606-524BE93CC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00200"/>
            <a:ext cx="2476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9744"/>
          </a:bodyPr>
          <a:lstStyle xmlns:a="http://schemas.openxmlformats.org/drawingml/2006/main"/>
          <a:p xmlns:a="http://schemas.openxmlformats.org/drawingml/2006/main">
            <a:pPr algn="ctr">
              <a:defRPr sz="78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78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4F594D-5683-4C03-9B3F-B37E6794B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860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АРХЕТИПОВ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9E528C-180C-444F-A570-85B9A582E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47850"/>
            <a:ext cx="114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5960"/>
          </a:bodyPr>
          <a:lstStyle xmlns:a="http://schemas.openxmlformats.org/drawingml/2006/main"/>
          <a:p xmlns:a="http://schemas.openxmlformats.org/drawingml/2006/main">
            <a:pPr algn="ctr">
              <a:defRPr sz="495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495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9E9F27-E53A-4664-A7C1-A08FCABCF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600200"/>
            <a:ext cx="2476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9744"/>
          </a:bodyPr>
          <a:lstStyle xmlns:a="http://schemas.openxmlformats.org/drawingml/2006/main"/>
          <a:p xmlns:a="http://schemas.openxmlformats.org/drawingml/2006/main">
            <a:pPr algn="ctr">
              <a:defRPr sz="78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78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14DDF5-D62D-4680-990D-A4BEAA7BB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6860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ТОНОВ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D7AB13-1968-4A99-82ED-0BD8B1F73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847850"/>
            <a:ext cx="114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5960"/>
          </a:bodyPr>
          <a:lstStyle xmlns:a="http://schemas.openxmlformats.org/drawingml/2006/main"/>
          <a:p xmlns:a="http://schemas.openxmlformats.org/drawingml/2006/main">
            <a:pPr algn="ctr">
              <a:defRPr sz="49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49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=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53602F-F6A4-4F16-9613-B1E9FFE4A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1600200"/>
            <a:ext cx="2647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9744"/>
          </a:bodyPr>
          <a:lstStyle xmlns:a="http://schemas.openxmlformats.org/drawingml/2006/main"/>
          <a:p xmlns:a="http://schemas.openxmlformats.org/drawingml/2006/main">
            <a:pPr algn="ctr">
              <a:defRPr sz="78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78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260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2E82CD-8352-4AB0-9999-82E7985F6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686050"/>
            <a:ext cx="2647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КИНОВ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D495CB-C94F-4B2D-BEC4-21D4CAF64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909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A7696F-3EC8-44EF-9F92-35682A1E4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14750"/>
            <a:ext cx="11125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волн × 13 позиций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E9A56E9-BC6F-4DC9-A5AE-A5CC31F70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86250"/>
            <a:ext cx="11125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KIN001 … KIN260 · уникальный адрес в смысловой матрице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7A99F9-4C9E-452A-88EE-F2A78793A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05400"/>
            <a:ext cx="9906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ED0DC5-056B-4993-9240-C31B0714C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05400"/>
            <a:ext cx="666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D83910-E2A8-4E4E-A743-1B816FC30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219700"/>
            <a:ext cx="9505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ГРАНИЦА ПРИМЕНЕНИЯ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C4A75F0-69A5-4E82-A206-99558ED56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76875"/>
            <a:ext cx="9505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147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авторская / Dreamspell-система Кинов не подменяет исторические календарные традиции майя и гражданскую хронологию</a:t>
            </a:r>
          </a:p>
        </p:txBody>
      </p:sp>
    </p:spTree>
    <p:extLst>
      <p:ext uri="{BB962C8B-B14F-4D97-AF65-F5344CB8AC3E}">
        <p14:creationId xmlns:p14="http://schemas.microsoft.com/office/powerpoint/2010/main" val="707186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E7BEC515-28EF-4AD9-8AEE-F3623086F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АРХЕТИПИЧЕСКИЙ СЛОЙ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634442-BCC4-4C7A-873B-A293B20EB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архетипов — алфавит качеств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3C7264-DB78-482B-A811-7E01A48E9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598452-33D7-4918-8460-198DD1DB6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5BB928-64CE-4405-B3BE-CE16F4C94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224840-2D9A-4ED6-8638-7C7C20326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916F3F-1AEF-4EBA-93A7-CB0EBD403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5811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AB2FC5-7399-408B-BF3C-97E3DFB8E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0497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Дракон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90D308-740D-4527-9C0A-47F1B892B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46685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41FD7F-9EFB-4ED2-9027-F5768E9A2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5811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688D9F-14E9-4B9A-A2DE-32B87A00E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170497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Ветер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06BBB9-5D42-4623-9213-71B47AF29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46685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B79369-ABAF-405F-AEE0-7ACB0B401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5811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816ADD-B0CC-4AA3-B0E5-018EB2ACC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170497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Ночь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9E90B4-91E1-4B3E-9181-429345D19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46685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7A46CE-9595-4201-95DD-E4F70CDDE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5811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F13C4B-1FC0-4AD1-AA7D-966DC8F7A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70497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Семя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CD8D71-0AED-4854-8DC1-FD209118C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46685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6214F7-46FA-426F-A9E9-32DC40F56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5811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A700AC-1034-4ACF-BD7E-6E399215D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170497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Змей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D773F3-4BDC-4931-99BA-CBCD296F2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6697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896EA09-05FF-4336-9903-3307B91E2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812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2F57363-87C9-479F-A536-E8918EF73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0510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Соединитель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7B95EA7-18C0-4E9C-96FA-2098370EF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46697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8EA84A9-D2D1-4F53-A35F-3A2127082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5812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A403CD8-1FB6-432F-8D9D-359EB3034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70510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Рука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9BDFCF2-080C-4CF3-8C08-8F95CE59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46697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AC42FA8-D121-43DA-BC3C-74667A3E7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5812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9B24D07-6566-4E97-B2F2-6598A5C93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70510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Звезда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68DF69C-CF4D-49A7-86AF-2FA3C4C8C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6697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969F332-1105-42FD-BEB2-73AA15E25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5812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076541D-9D66-42DA-A697-48604F27C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70510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Луна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4C5F050-DC5C-4959-98E7-3AEDBEB94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46697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83E08B3-ED8F-4C79-8934-46FF6AA82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5812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8C18DFF-2BBD-4C4B-A45F-C3382A6F5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70510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Собака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DE90190-5CA9-4754-8639-01BFCD049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6710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3B32539-FCBB-4DED-A354-10527062F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881E1B1-58C4-48DE-A072-8751AD65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0522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Обезьяна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D017CAA-13BE-41E5-A9EE-CE38323CD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46710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7EEC359-DE17-4F7C-8460-952DB76F0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58140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68E17B0-E8BB-4971-BE6F-2CE6A0C8B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70522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D55527B-F4D5-4A57-80C1-0AAA57335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46710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0378030-78F9-4CDE-985A-F92AC75CE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58140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A62A20B-E1D6-4D2B-9BEB-8157FF383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70522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Путник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84ED99F-A714-4CD4-93AE-37BE6F4F0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46710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047BA20-0C47-46DC-8CF0-3FCDC93C8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58140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CA85561-D437-437C-8B3E-AFAF83824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70522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Волшебник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977BE74-D36B-43E6-85CE-47F4F993C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467100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0BB7055-ABDB-47BF-A40B-44847E437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58140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45881C4-C202-4098-B7F4-06E14EAE1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3705225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Орёл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563FAD9-8E92-4106-81F9-53800D746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6722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A430809-4B9A-46EF-91A1-C389BAF3D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815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9BEB069-560D-4438-A241-5D9BE8BF0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70535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Воин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29CD92C-4E9E-4AFC-A33A-B8412C23E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46722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369CA9B-10A7-442F-A5A7-EDC18159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5815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34FC79E-653C-4DDB-A4F4-169A3463D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70535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Земля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D7C5670-DBAA-4BF2-918D-4701FAC93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46722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F9A845D-CC7F-49B0-8FC7-8D7D41A09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5815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BDAB3A1-B39F-4D26-9025-AFB44ECB2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470535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Зеркало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61A2B6BD-B4B5-4FDA-8EAB-5CBBE2047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46722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F246E4CB-B0FF-4E7D-B50D-4E3551D06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5815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9CD8D827-C5ED-41DC-AFD5-A8E2F855D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70535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Буря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64E9B8CF-505B-4118-908C-4229DAE46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467225"/>
            <a:ext cx="20193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C7A0878B-4EAD-435A-9C4A-6C5AFD1C3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5815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F792AE0A-7BD0-40A0-97A8-07CD2C987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4705350"/>
            <a:ext cx="14668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Солнце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9C75B37-0126-4280-A47C-111D253F8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600700"/>
            <a:ext cx="88773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5BED143-CEE7-4ACC-9319-DA72DE650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600700"/>
            <a:ext cx="666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B18A682-A07D-42D1-8E11-C09568EA5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715000"/>
            <a:ext cx="847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ПРАВИЛО ОПИСАНИЯ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A13AB37-E565-4A35-B989-9D77FC965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972175"/>
            <a:ext cx="847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архетип хранит имя, определение, источник, версию и допустимые варианты перевода</a:t>
            </a:r>
          </a:p>
        </p:txBody>
      </p:sp>
    </p:spTree>
    <p:extLst>
      <p:ext uri="{BB962C8B-B14F-4D97-AF65-F5344CB8AC3E}">
        <p14:creationId xmlns:p14="http://schemas.microsoft.com/office/powerpoint/2010/main" val="188299926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5A956944-4D1C-46D3-85E9-63E16AE61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ЦИКЛ ДЕЙСТВИЯ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F499E9-DF23-4305-8AFA-FE69B4AC9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13 тонов — процесс от замысла к передаче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8090BC-593A-468E-9125-065BC12F3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6E8F3B-4E25-4B32-8B75-7A2D05A3E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7FEACD-1372-4FFF-BCF3-DBBB3A366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B49792-0F7C-4DD4-8C3F-050294F82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38300"/>
            <a:ext cx="1428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7F33E5-EADC-431F-B69A-6CC8FBFB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62125"/>
            <a:ext cx="1428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F0369E-4B32-4A58-B7A7-FB9F5C769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240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F0AEA8-C49B-4E47-952E-15A936ED7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09550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1FAA8B-D2C9-4824-AF53-B92FEE518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1638300"/>
            <a:ext cx="1428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905104-2C31-4FC1-BE5E-5C5448D45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1762125"/>
            <a:ext cx="1428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8FC278-1EB2-4098-ACBD-30AF54DF2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1240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Вызов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A514F94-4647-4120-BBD6-D5D97444E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09550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AB84BA-27B7-44AE-A670-B3C77BB87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1638300"/>
            <a:ext cx="1428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EE6672-0A35-4756-B16C-97E1B1729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1762125"/>
            <a:ext cx="1428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3536AE-A0D0-4D87-9CF6-1E9F7CF58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1240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Служение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0D615B-72A9-4767-9BAC-A7023FFD0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09550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B3DFC6-0EBA-4B0B-AEE7-56B22DB7D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1638300"/>
            <a:ext cx="1428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2580F5-70BB-4131-B549-2BD07668A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1762125"/>
            <a:ext cx="1428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E45B5A-E95C-481B-B00A-B10EC5502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1240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Форма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FA9C773-07AF-47FF-B7C9-D8764291E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09550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9D3B6B-8AF6-428F-B7C2-67760CF1C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38300"/>
            <a:ext cx="1428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8BE28C-D797-440F-999C-236ADF2DC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762125"/>
            <a:ext cx="1428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9721AD-F179-4334-8256-D80C333A1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1240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Сила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8233D9E-6AEC-454C-AC4B-5364AAC69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9550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687FD51-23C5-45BB-BA10-B76FA6A41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638300"/>
            <a:ext cx="1428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801663E-EB12-4447-8480-C8512DA67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762125"/>
            <a:ext cx="1428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4CC4706-DAD3-415B-9D44-AB7F89400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1240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Баланс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397101-876F-4C7E-B11F-77AABE946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09550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60A82DB-78EF-44E6-BC94-5CCDD0452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1638300"/>
            <a:ext cx="1428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2D56D09-2BAE-4158-AAF5-2FFAFD27B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1762125"/>
            <a:ext cx="1428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9056B49-A974-47BC-8D0F-8E403787D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124075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Настройка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A9A2AE0-8E81-49D0-96DB-241DBB02C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48050"/>
            <a:ext cx="1676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C560EC5-1583-4553-9CD6-8B58396E0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71875"/>
            <a:ext cx="1676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6FF309A-C817-4E32-9FD9-629E73D45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338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Целостность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A1FB65E-6F5C-413E-875E-74C493C04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90525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0BFFF51-E607-4865-88FF-E14C46073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448050"/>
            <a:ext cx="1676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3F96525-AAB8-4A1A-8F58-ED9449E7F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571875"/>
            <a:ext cx="1676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AE69F35-787E-4283-B3AD-F4E4BD6D8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9338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Намерение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81A8A8F-DD0C-42BC-825F-94D493C5F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90525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1EDB916-4923-4D9E-A0F4-B839098C8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448050"/>
            <a:ext cx="1676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C4651D9-9E3C-4043-970F-16B5FFFB5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571875"/>
            <a:ext cx="1676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40846DD-D2BC-4BE2-80DF-E91DEC24E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9338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Проявление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1CF57CD-1D15-468A-9C90-EE2607C44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90525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4E136A9-47FB-4F37-89B4-D1ACD2CF6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448050"/>
            <a:ext cx="1676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45EA9BB-D87A-4EE6-A6F8-E64CD25B0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571875"/>
            <a:ext cx="1676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95DDFB8-9984-49CF-A019-6735BAFAB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9338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Освобождение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4ED4252-4808-4B62-B79E-BBACB028B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90525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157DF3E-3E5F-436E-ACE8-8AAA275E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448050"/>
            <a:ext cx="1676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3B8158E-3015-4002-AD87-703608771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571875"/>
            <a:ext cx="1676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97208A6-27CB-4FB2-AFF4-B1C6EA2AB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9338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Сотрудничество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1E990E3-51FF-474F-AC71-F0FB2C81D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905250"/>
            <a:ext cx="1143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EEAEAE4-4BD7-4EF1-A054-AB5FF974B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448050"/>
            <a:ext cx="1676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9525">
            <a:solidFill>
              <a:srgbClr val="2F7D68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26BDA4E-1DC2-4F54-BF6A-A5042E247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571875"/>
            <a:ext cx="16764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095A55D-4AFC-450F-A72F-5C4FF7B09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9338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163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Присутствие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B18CAEF-EFEB-4E93-BA0D-2F82492DE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91100"/>
            <a:ext cx="1112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Каждый тон — функция цикла, а не оценка человека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317262E-6F5A-4939-8268-5F4602269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505450"/>
            <a:ext cx="87249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7887DE5-8293-4D78-A07B-68D551102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505450"/>
            <a:ext cx="666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1B0DD6A-3F57-47EC-8DD4-95090E6DA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5619750"/>
            <a:ext cx="8324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АРХИВНАЯ ЗАПИСЬ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12C9BD8B-05EE-4290-97DD-E5DFC853D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5876925"/>
            <a:ext cx="8324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147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толкование отделяется от первичного источника и снабжается датой, автором и областью применимости</a:t>
            </a:r>
          </a:p>
        </p:txBody>
      </p:sp>
    </p:spTree>
    <p:extLst>
      <p:ext uri="{BB962C8B-B14F-4D97-AF65-F5344CB8AC3E}">
        <p14:creationId xmlns:p14="http://schemas.microsoft.com/office/powerpoint/2010/main" val="69355973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31A4B66-C5CF-4788-94C5-39DFC73DB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СЕМЬ КЛАССОВ ОБЪЕКТОВ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5860E2-84F4-4E02-9E9D-FF5B9F2D9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Что именно сохраняет Архив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9C3184-AC96-41A6-BF4C-11D446F0D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720237-58F6-45CD-8348-B0926D0EA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4CCBB0-D14A-49C5-BEB7-10AC821F0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18D9F8-A91E-4F04-BB0D-8ED3224F5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90650"/>
            <a:ext cx="5219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5E3542-525A-4471-B79A-3DD90A063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90650"/>
            <a:ext cx="66675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A05A52-EA23-4F16-99E1-CC0BD4791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04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C36313-B4F5-4582-AE01-5A88F0B25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1450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ТЕКСТЫ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600767-B234-4AD5-B881-BD42CEA15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57400"/>
            <a:ext cx="481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рукописи · книги · письма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5EDA34-0C29-49C6-8DA8-22B7F5D93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38400"/>
            <a:ext cx="5219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303C3A-F878-4031-8D1C-16AAF0AE8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38400"/>
            <a:ext cx="66675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F6A7D4-3202-435D-B38D-3A26E7596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527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839471-1C38-4B9C-81B6-19446F79F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6225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ОБРАЗЫ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39E7E5-6919-4CAA-BD4F-0C86A03B3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05150"/>
            <a:ext cx="481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фото · карты · схемы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D7ACAD-00A7-417A-8E00-4A6790311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86150"/>
            <a:ext cx="5219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2A539F-E6BC-4906-AAE8-50D00CEF0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86150"/>
            <a:ext cx="66675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7F290E-FDF1-4C59-A1AE-B99C3B7CD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004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A1EC176-E51C-4B29-880A-61C79029E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1000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ЗВУК И ВИДЕО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2D3C05-AE87-4828-A84D-3F899B4E4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52900"/>
            <a:ext cx="481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голоса · ритуалы · свидетельства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D906B60-014B-4612-8B36-4A4BCDE8C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33900"/>
            <a:ext cx="5219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A26D33-CF10-484F-9443-36D56E741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33900"/>
            <a:ext cx="66675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99C5D2-F23F-499A-82FA-080F765AA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482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E529EB-B209-44C6-8CD0-AD20033AE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5775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01BBE71-E6FB-4F8A-B004-ABF47A10D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00650"/>
            <a:ext cx="481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наборы · измерения · модели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EF6CC4B-BF59-4276-A437-FB9071028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390650"/>
            <a:ext cx="5219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C60217C-5261-4492-9B15-140B1333A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390650"/>
            <a:ext cx="66675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A78FD6D-8005-4DE1-A393-0D656BA70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5049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FC41A49-B64F-44A4-99A2-7A1C7EB6E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71450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КОД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07332E7-D8D6-4BD6-B61D-038DBF480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57400"/>
            <a:ext cx="481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алгоритмы · среды · зависимости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8B49B9D-1795-434E-AFB0-454BC5AE4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38400"/>
            <a:ext cx="5219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687FE25-B767-44B8-A3D9-5E1C59F48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38400"/>
            <a:ext cx="66675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D639D72-7DAB-4EDB-B32B-62210E89D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55270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54BBCDA-E507-4D90-8D47-F00BD4DF8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6225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МАТЕРИАЛЬНЫЕ ОБЪЕКТЫ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B046606-2EB6-41D2-9503-5171EAF91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05150"/>
            <a:ext cx="481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3D · паспорта · состояние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D110350-7AEE-4867-9007-CC72AB6C6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6150"/>
            <a:ext cx="5219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0E8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665784C-39F0-47ED-B894-839DF7FDC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6150"/>
            <a:ext cx="66675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0A4FFD2-2C46-4E75-B104-0088D0755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600450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38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7464BE3-22CE-4417-8148-28E3CA63F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10000"/>
            <a:ext cx="4819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ЖИВОЕ ЗНАНИЕ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26FAE71-00ED-4CC2-A713-93A0D71CA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152900"/>
            <a:ext cx="481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63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практики · носители · согласие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F530488-8D27-4377-95E4-EE2B8C29C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29150"/>
            <a:ext cx="5219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9525">
            <a:solidFill>
              <a:srgbClr val="B28A2E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3C8F93D-FF23-4163-A148-DCA8E9384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29150"/>
            <a:ext cx="66675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8A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CAE1017-1305-43EA-A8D1-83F439B8A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43450"/>
            <a:ext cx="4819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НЕ ВСЁ ДОЛЖНО БЫТЬ ОТКРЫТО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3E7DE86-6097-4242-A59A-B37979473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000625"/>
            <a:ext cx="4819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сакральные, персональные и уязвимые знания получают управляемый режим доступа</a:t>
            </a:r>
          </a:p>
        </p:txBody>
      </p:sp>
    </p:spTree>
    <p:extLst>
      <p:ext uri="{BB962C8B-B14F-4D97-AF65-F5344CB8AC3E}">
        <p14:creationId xmlns:p14="http://schemas.microsoft.com/office/powerpoint/2010/main" val="177213859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B76EB38-5659-424C-9084-06E024AA3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ЭТАЛОННЫЙ ПОТОК СОХРАНЕНИЯ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19AFF2-DB32-403B-9A3A-06356DA0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OAIS: от поступления к доверенному доступу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6D32EB-4F49-4E1B-B0A4-1239C2C9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1A6387-5B13-4365-A3F8-1022C2ECF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212771-1AA8-466C-923C-569A7BE40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BD6E6F-81F0-47A3-8447-55B0C4BE4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971800"/>
            <a:ext cx="13049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28A2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8257C6-C6DB-4541-A285-9680890E9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2971800"/>
            <a:ext cx="13049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28A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C75D93-902D-43AF-B977-9ADF91625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971800"/>
            <a:ext cx="13049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28A2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9327D1-C6DA-43B6-AFFA-ADC40C0F3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24100"/>
            <a:ext cx="186690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47CF93-FCA5-4584-BE93-A2DEAA8B3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14600"/>
            <a:ext cx="1866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SIP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5EA565-7BE3-4DCC-8E1E-EF5A1E33E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пакет поступления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D2BF46-E87C-4B54-A087-CE1AFBB53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324100"/>
            <a:ext cx="186690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09FB65-343F-4019-A787-568BED7F4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514600"/>
            <a:ext cx="1866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INGEST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3BF2C0-933D-4C30-8680-650D7EE56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0289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проверка · описание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F44B82-0D8D-4D72-B474-9EA8F4A81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324100"/>
            <a:ext cx="186690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A51C88-E16F-4855-A202-83071E2FC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514600"/>
            <a:ext cx="1866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AIP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16DC24-33A9-477F-8A5E-CA7CA3512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0289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мастер-пакет хранения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8B53B2-F3C1-4FF6-AEE8-4EA8682AD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324100"/>
            <a:ext cx="186690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6750A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44164C-1746-4BA7-9EEA-1EFC031BA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514600"/>
            <a:ext cx="1866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DIP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78D059-E918-4E2A-9E71-FF1F42807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30289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пакет выдачи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26551F5-9C6B-4E88-AAEF-BEE037FB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719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УПРАВЛЕНИЕ ДАННЫМИ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B9DBAE-7D6D-4A87-863A-36860F222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91050"/>
            <a:ext cx="3333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62B800-2051-4466-B95A-5B34D38D1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1490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описание · индексы · поиск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68554C-581B-4E0A-9AD3-A47C74DD5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1719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ПЛАНИРОВАНИЕ СОХРАНЕНИЯ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751188-0D95-40C6-809B-7B4E38C75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591050"/>
            <a:ext cx="3333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734B9A7-05CC-41AC-9CFC-C704FE8D2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91490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форматы · миграции · риски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BA0FB1-8ADF-4786-939C-7888F4506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1719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АДМИНИСТРИРОВАНИЕ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3878C7D-0631-4F7B-B85E-43C06BB37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591050"/>
            <a:ext cx="3333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4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ADE5256-94B6-4DCB-A05E-F67FB2EEC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91490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политики · аудит · ответственность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B4CCB84-781E-439E-97A4-C259F04FD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543550"/>
            <a:ext cx="78867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173F5F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401784B-9FDD-4CC3-87FC-462200AC7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543550"/>
            <a:ext cx="6667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5C419CE-1EA5-466D-863B-CF32CC87B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657850"/>
            <a:ext cx="7486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73F5F"/>
                </a:solidFill>
                <a:latin typeface="Arial"/>
                <a:ea typeface="Arial"/>
                <a:cs typeface="Arial"/>
              </a:rPr>
              <a:t>ЦЕЛЬ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0BFF19A-6E59-4A75-BA3F-3F64878DC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915025"/>
            <a:ext cx="74866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4074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не вечный формат, а управляемая способность сохранить и предоставить информацию</a:t>
            </a:r>
          </a:p>
        </p:txBody>
      </p:sp>
    </p:spTree>
    <p:extLst>
      <p:ext uri="{BB962C8B-B14F-4D97-AF65-F5344CB8AC3E}">
        <p14:creationId xmlns:p14="http://schemas.microsoft.com/office/powerpoint/2010/main" val="147907256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A486974-17A8-482F-8390-04868A52F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PREMIS + PROV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573913-A3AE-41FE-989E-A00C3835A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Минимальная модель доверенного объекта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C61BDE-7BC9-47D4-9210-DDA0EAFF1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D9686F-9FAD-422D-9573-5A472685B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2230B5-B589-46E5-8DA5-59726E474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38900"/>
            <a:ext cx="800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1D375F-DDA9-44AC-83BA-B5182CB3D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67000"/>
            <a:ext cx="1609725" cy="1276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E0E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F7A294-A28A-4A53-8A22-DE7A096E0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28975" y="2667000"/>
            <a:ext cx="1314450" cy="1276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E0E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502072-5F3A-4844-83E5-DF17D8FC8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67000"/>
            <a:ext cx="1362075" cy="1276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E0E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C2451D-6947-4D89-8799-CDEF63164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667000"/>
            <a:ext cx="1409700" cy="1276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E0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900231-F20E-4D16-BE5A-02FD6991F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362450"/>
            <a:ext cx="6000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E0E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DFC4A8-7AD3-4F95-9A76-C827A2136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4362450"/>
            <a:ext cx="6000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6E0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A14DB4-80EA-4B75-9DD0-108669F0F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28800"/>
            <a:ext cx="20002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86657F-66BE-4E39-BF09-EF7319880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716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DB7E39-FA93-454A-885A-3287051E4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14575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файл · запись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0D7BDD-A4DB-44F5-B25F-757D4ED22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828800"/>
            <a:ext cx="20002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2D4073-80E5-4480-9817-E86E1CADE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716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ПРЕДСТАВЛЕНИЕ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EC99D2-A072-45FE-8B4A-D1D6BF7E8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14575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формат · структура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5E119D-F050-4FC7-B92A-33291B454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828800"/>
            <a:ext cx="20002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BF8606-7EF1-4D53-A94B-B0648382D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9716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СОБЫТИЕ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32BB01-BE4B-43B5-847A-E4EE245EB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14575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создан · проверен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A7CCCE1-CACE-4D7A-B4B4-A11366EFA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828800"/>
            <a:ext cx="20002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28A2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01A5A7D-5991-438D-ADBA-4DA8CF8D2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9716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B28A2E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28A2E"/>
                </a:solidFill>
                <a:latin typeface="Arial"/>
                <a:ea typeface="Arial"/>
                <a:cs typeface="Arial"/>
              </a:rPr>
              <a:t>АГЕНТ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AA9412-037C-469A-9B49-ED0102266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314575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автор · система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0FDAE91-B1F6-4721-861D-FE615210D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943350"/>
            <a:ext cx="22669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6750A4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2F3FDC0-E89C-49D6-BD6D-975DB2677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086225"/>
            <a:ext cx="2076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6750A4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6750A4"/>
                </a:solidFill>
                <a:latin typeface="Arial"/>
                <a:ea typeface="Arial"/>
                <a:cs typeface="Arial"/>
              </a:rPr>
              <a:t>ПРАВА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0D3239D-9399-41A6-A0D9-544E5E5B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429125"/>
            <a:ext cx="2076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лицензия · запреты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8795E9-13CA-4158-8DEB-3CE1D16D0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3943350"/>
            <a:ext cx="22669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60E2032-FE5A-4E62-84AE-3622C2592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4086225"/>
            <a:ext cx="2076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96F463D-F65B-4496-9138-F5A804A31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4429125"/>
            <a:ext cx="2076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кто · когда · почему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AC17367-01C1-438B-97F1-BC188F257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943350"/>
            <a:ext cx="226695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A64040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16E1F69-A8DB-436E-AA2D-786E66087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086225"/>
            <a:ext cx="2076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A64040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A64040"/>
                </a:solidFill>
                <a:latin typeface="Arial"/>
                <a:ea typeface="Arial"/>
                <a:cs typeface="Arial"/>
              </a:rPr>
              <a:t>KIN-КОНТЕКСТ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07C2C84-CF3E-463C-8D6A-24B592DC5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429125"/>
            <a:ext cx="2076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архетип · тон · связи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AE9B365-D8FD-45DE-BB91-15CF0D52E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400675"/>
            <a:ext cx="8382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044DA1B-5CE6-4447-9A40-B2E375280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400675"/>
            <a:ext cx="666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ADA653D-0215-4221-83BD-65CA36439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5514975"/>
            <a:ext cx="798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ИДЕНТИЧНОСТЬ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9C0C5F5-43BE-4961-8B9E-22B108CF5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5772150"/>
            <a:ext cx="798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A2540"/>
                </a:solidFill>
                <a:latin typeface="Arial"/>
                <a:ea typeface="Arial"/>
                <a:cs typeface="Arial"/>
              </a:rPr>
              <a:t>стабильный ID связывает объект, его версии, события, права и смысловой контекст</a:t>
            </a:r>
          </a:p>
        </p:txBody>
      </p:sp>
    </p:spTree>
    <p:extLst>
      <p:ext uri="{BB962C8B-B14F-4D97-AF65-F5344CB8AC3E}">
        <p14:creationId xmlns:p14="http://schemas.microsoft.com/office/powerpoint/2010/main" val="10284811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2026-08-30T16:11:25.4770000Z</dcterms:created>
  <dcterms:modified xsi:type="dcterms:W3CDTF">2026-08-30T16:11:25.4770000Z</dcterms:modified>
</coreProperties>
</file>