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900000">
            <a:off x="8961120" y="-1005840"/>
            <a:ext cx="3749040" cy="3749040"/>
          </a:xfrm>
          <a:prstGeom prst="arc">
            <a:avLst/>
          </a:prstGeom>
          <a:solidFill>
            <a:srgbClr val="07111F">
              <a:alpha val="0"/>
            </a:srgbClr>
          </a:solidFill>
          <a:ln w="19050">
            <a:solidFill>
              <a:srgbClr val="D9A441">
                <a:alpha val="2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600000">
            <a:off x="-1097280" y="3931920"/>
            <a:ext cx="2926080" cy="2926080"/>
          </a:xfrm>
          <a:prstGeom prst="arc">
            <a:avLst/>
          </a:prstGeom>
          <a:solidFill>
            <a:srgbClr val="07111F">
              <a:alpha val="0"/>
            </a:srgbClr>
          </a:solidFill>
          <a:ln w="15240">
            <a:solidFill>
              <a:srgbClr val="4DD0E1">
                <a:alpha val="2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914400"/>
            <a:ext cx="5120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D9A441"/>
                </a:solidFill>
              </a:rPr>
              <a:t>СПЕЦЗАЩИТА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731520" y="1572768"/>
            <a:ext cx="68580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500" b="1" dirty="0">
                <a:solidFill>
                  <a:srgbClr val="F5F7FA"/>
                </a:solidFill>
              </a:rPr>
              <a:t>КИБАЛИОН</a:t>
            </a:r>
            <a:endParaRPr lang="en-US" sz="4500" dirty="0"/>
          </a:p>
        </p:txBody>
      </p:sp>
      <p:sp>
        <p:nvSpPr>
          <p:cNvPr id="8" name="Text 6"/>
          <p:cNvSpPr/>
          <p:nvPr/>
        </p:nvSpPr>
        <p:spPr>
          <a:xfrm>
            <a:off x="749808" y="2487168"/>
            <a:ext cx="6583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7C1CC"/>
                </a:solidFill>
              </a:rPr>
              <a:t>Системная интерпретация принципов Кибалиона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B7C1CC"/>
                </a:solidFill>
              </a:rPr>
              <a:t>для архитектуры самоорганизации, безопасности и развития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046720" y="1325880"/>
            <a:ext cx="2926080" cy="2926080"/>
          </a:xfrm>
          <a:prstGeom prst="ellipse">
            <a:avLst/>
          </a:prstGeom>
          <a:solidFill>
            <a:srgbClr val="0E1C2D">
              <a:alpha val="85000"/>
            </a:srgbClr>
          </a:solidFill>
          <a:ln w="25400">
            <a:solidFill>
              <a:srgbClr val="D9A441">
                <a:alpha val="7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378440" y="2606040"/>
            <a:ext cx="365760" cy="365760"/>
          </a:xfrm>
          <a:prstGeom prst="ellipse">
            <a:avLst/>
          </a:prstGeom>
          <a:solidFill>
            <a:srgbClr val="F0C86E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415016" y="2715768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11F"/>
                </a:solidFill>
              </a:rPr>
              <a:t>1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9509760" y="2788920"/>
            <a:ext cx="1051560" cy="0"/>
          </a:xfrm>
          <a:prstGeom prst="line">
            <a:avLst/>
          </a:prstGeom>
          <a:noFill/>
          <a:ln w="12700">
            <a:solidFill>
              <a:srgbClr val="D9A441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3" name="Shape 11"/>
          <p:cNvSpPr/>
          <p:nvPr/>
        </p:nvSpPr>
        <p:spPr>
          <a:xfrm>
            <a:off x="9982517" y="3428183"/>
            <a:ext cx="365760" cy="365760"/>
          </a:xfrm>
          <a:prstGeom prst="ellipse">
            <a:avLst/>
          </a:prstGeom>
          <a:solidFill>
            <a:srgbClr val="58A6FF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019093" y="3537911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11F"/>
                </a:solidFill>
              </a:rPr>
              <a:t>2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9509760" y="2788920"/>
            <a:ext cx="655637" cy="822143"/>
          </a:xfrm>
          <a:prstGeom prst="line">
            <a:avLst/>
          </a:prstGeom>
          <a:noFill/>
          <a:ln w="12700">
            <a:solidFill>
              <a:srgbClr val="D9A441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6" name="Shape 14"/>
          <p:cNvSpPr/>
          <p:nvPr/>
        </p:nvSpPr>
        <p:spPr>
          <a:xfrm>
            <a:off x="9092886" y="3631235"/>
            <a:ext cx="365760" cy="365760"/>
          </a:xfrm>
          <a:prstGeom prst="ellipse">
            <a:avLst/>
          </a:prstGeom>
          <a:solidFill>
            <a:srgbClr val="F0C86E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29462" y="3740963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11F"/>
                </a:solidFill>
              </a:rPr>
              <a:t>3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9509760" y="2788920"/>
            <a:ext cx="-233994" cy="1025195"/>
          </a:xfrm>
          <a:prstGeom prst="line">
            <a:avLst/>
          </a:prstGeom>
          <a:noFill/>
          <a:ln w="12700">
            <a:solidFill>
              <a:srgbClr val="D9A441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9" name="Shape 17"/>
          <p:cNvSpPr/>
          <p:nvPr/>
        </p:nvSpPr>
        <p:spPr>
          <a:xfrm>
            <a:off x="8379457" y="3062295"/>
            <a:ext cx="365760" cy="365760"/>
          </a:xfrm>
          <a:prstGeom prst="ellipse">
            <a:avLst/>
          </a:prstGeom>
          <a:solidFill>
            <a:srgbClr val="58A6FF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16033" y="3172023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11F"/>
                </a:solidFill>
              </a:rPr>
              <a:t>4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9509760" y="2788920"/>
            <a:ext cx="-947423" cy="456255"/>
          </a:xfrm>
          <a:prstGeom prst="line">
            <a:avLst/>
          </a:prstGeom>
          <a:noFill/>
          <a:ln w="12700">
            <a:solidFill>
              <a:srgbClr val="D9A441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2" name="Shape 20"/>
          <p:cNvSpPr/>
          <p:nvPr/>
        </p:nvSpPr>
        <p:spPr>
          <a:xfrm>
            <a:off x="8379457" y="2149785"/>
            <a:ext cx="365760" cy="365760"/>
          </a:xfrm>
          <a:prstGeom prst="ellipse">
            <a:avLst/>
          </a:prstGeom>
          <a:solidFill>
            <a:srgbClr val="F0C86E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416033" y="2259513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11F"/>
                </a:solidFill>
              </a:rPr>
              <a:t>5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9509760" y="2788920"/>
            <a:ext cx="-947423" cy="-456255"/>
          </a:xfrm>
          <a:prstGeom prst="line">
            <a:avLst/>
          </a:prstGeom>
          <a:noFill/>
          <a:ln w="12700">
            <a:solidFill>
              <a:srgbClr val="D9A441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5" name="Shape 23"/>
          <p:cNvSpPr/>
          <p:nvPr/>
        </p:nvSpPr>
        <p:spPr>
          <a:xfrm>
            <a:off x="9092886" y="1580845"/>
            <a:ext cx="365760" cy="365760"/>
          </a:xfrm>
          <a:prstGeom prst="ellipse">
            <a:avLst/>
          </a:prstGeom>
          <a:solidFill>
            <a:srgbClr val="58A6FF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129462" y="1690573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11F"/>
                </a:solidFill>
              </a:rPr>
              <a:t>6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9509760" y="2788920"/>
            <a:ext cx="-233994" cy="-1025195"/>
          </a:xfrm>
          <a:prstGeom prst="line">
            <a:avLst/>
          </a:prstGeom>
          <a:noFill/>
          <a:ln w="12700">
            <a:solidFill>
              <a:srgbClr val="D9A441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8" name="Shape 26"/>
          <p:cNvSpPr/>
          <p:nvPr/>
        </p:nvSpPr>
        <p:spPr>
          <a:xfrm>
            <a:off x="9982517" y="1783897"/>
            <a:ext cx="365760" cy="365760"/>
          </a:xfrm>
          <a:prstGeom prst="ellipse">
            <a:avLst/>
          </a:prstGeom>
          <a:solidFill>
            <a:srgbClr val="F0C86E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0019093" y="1893625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11F"/>
                </a:solidFill>
              </a:rPr>
              <a:t>7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9509760" y="2788920"/>
            <a:ext cx="655637" cy="-822143"/>
          </a:xfrm>
          <a:prstGeom prst="line">
            <a:avLst/>
          </a:prstGeom>
          <a:noFill/>
          <a:ln w="12700">
            <a:solidFill>
              <a:srgbClr val="D9A441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31" name="Text 29"/>
          <p:cNvSpPr/>
          <p:nvPr/>
        </p:nvSpPr>
        <p:spPr>
          <a:xfrm>
            <a:off x="8321040" y="448056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0C86E"/>
                </a:solidFill>
              </a:rPr>
              <a:t>7 ПРИНЦИПОВ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749808" y="5166360"/>
            <a:ext cx="2377440" cy="384048"/>
          </a:xfrm>
          <a:prstGeom prst="roundRect">
            <a:avLst>
              <a:gd name="adj" fmla="val 19048"/>
            </a:avLst>
          </a:prstGeom>
          <a:solidFill>
            <a:srgbClr val="D9A441">
              <a:alpha val="90000"/>
            </a:srgbClr>
          </a:solidFill>
          <a:ln w="12700">
            <a:solidFill>
              <a:srgbClr val="D9A441">
                <a:alpha val="7500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2960" y="5230368"/>
            <a:ext cx="22311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11F"/>
                </a:solidFill>
              </a:rPr>
              <a:t>Археометр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3310128" y="5166360"/>
            <a:ext cx="2514600" cy="384048"/>
          </a:xfrm>
          <a:prstGeom prst="roundRect">
            <a:avLst>
              <a:gd name="adj" fmla="val 19048"/>
            </a:avLst>
          </a:prstGeom>
          <a:solidFill>
            <a:srgbClr val="58A6FF">
              <a:alpha val="90000"/>
            </a:srgbClr>
          </a:solidFill>
          <a:ln w="12700">
            <a:solidFill>
              <a:srgbClr val="58A6FF">
                <a:alpha val="75000"/>
              </a:srgbClr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383280" y="5230368"/>
            <a:ext cx="2368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11F"/>
                </a:solidFill>
              </a:rPr>
              <a:t>Единый Баланс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6007608" y="5166360"/>
            <a:ext cx="2651760" cy="384048"/>
          </a:xfrm>
          <a:prstGeom prst="roundRect">
            <a:avLst>
              <a:gd name="adj" fmla="val 19048"/>
            </a:avLst>
          </a:prstGeom>
          <a:solidFill>
            <a:srgbClr val="4DD0E1">
              <a:alpha val="90000"/>
            </a:srgbClr>
          </a:solidFill>
          <a:ln w="12700">
            <a:solidFill>
              <a:srgbClr val="4DD0E1">
                <a:alpha val="7500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080760" y="5230368"/>
            <a:ext cx="25054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11F"/>
                </a:solidFill>
              </a:rPr>
              <a:t>Косморитмология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548640" y="6473952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E8A98"/>
                </a:solidFill>
              </a:rPr>
              <a:t>СПЕЦЗАЩИТА • КИБАЛИОН</a:t>
            </a:r>
            <a:endParaRPr lang="en-US" sz="850" dirty="0"/>
          </a:p>
        </p:txBody>
      </p:sp>
      <p:sp>
        <p:nvSpPr>
          <p:cNvPr id="39" name="Text 37"/>
          <p:cNvSpPr/>
          <p:nvPr/>
        </p:nvSpPr>
        <p:spPr>
          <a:xfrm>
            <a:off x="11109960" y="642823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E8A98"/>
                </a:solidFill>
              </a:rPr>
              <a:t>01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58A6FF"/>
          </a:solidFill>
          <a:ln w="12700">
            <a:solidFill>
              <a:srgbClr val="58A6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900000">
            <a:off x="8961120" y="-1005840"/>
            <a:ext cx="3749040" cy="3749040"/>
          </a:xfrm>
          <a:prstGeom prst="arc">
            <a:avLst/>
          </a:prstGeom>
          <a:solidFill>
            <a:srgbClr val="07111F">
              <a:alpha val="0"/>
            </a:srgbClr>
          </a:solidFill>
          <a:ln w="19050">
            <a:solidFill>
              <a:srgbClr val="58A6FF">
                <a:alpha val="2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600000">
            <a:off x="-1097280" y="3931920"/>
            <a:ext cx="2926080" cy="2926080"/>
          </a:xfrm>
          <a:prstGeom prst="arc">
            <a:avLst/>
          </a:prstGeom>
          <a:solidFill>
            <a:srgbClr val="07111F">
              <a:alpha val="0"/>
            </a:srgbClr>
          </a:solidFill>
          <a:ln w="15240">
            <a:solidFill>
              <a:srgbClr val="4DD0E1">
                <a:alpha val="2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32004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Математика торов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66928" y="85039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7C1CC"/>
                </a:solidFill>
              </a:rPr>
              <a:t>Многопериодическая динамика и фазовое пространство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132588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0C86E"/>
                </a:solidFill>
              </a:rPr>
              <a:t>Tⁿ = S¹ × S¹ × … × S¹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822960" y="1938528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7FA"/>
                </a:solidFill>
              </a:rPr>
              <a:t>θ = (θ₁, θ₂, …, θₙ)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6035040" y="1463040"/>
            <a:ext cx="4389120" cy="3200400"/>
          </a:xfrm>
          <a:prstGeom prst="arc">
            <a:avLst/>
          </a:prstGeom>
          <a:solidFill>
            <a:srgbClr val="07111F">
              <a:alpha val="0"/>
            </a:srgbClr>
          </a:solidFill>
          <a:ln w="50800">
            <a:solidFill>
              <a:srgbClr val="58A6FF">
                <a:alpha val="90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629400" y="1938528"/>
            <a:ext cx="3200400" cy="2194560"/>
          </a:xfrm>
          <a:prstGeom prst="arc">
            <a:avLst/>
          </a:prstGeom>
          <a:solidFill>
            <a:srgbClr val="07111F">
              <a:alpha val="0"/>
            </a:srgbClr>
          </a:solidFill>
          <a:ln w="38100">
            <a:solidFill>
              <a:srgbClr val="D9A441">
                <a:alpha val="8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543800" y="2560320"/>
            <a:ext cx="1280160" cy="731520"/>
          </a:xfrm>
          <a:prstGeom prst="ellipse">
            <a:avLst/>
          </a:prstGeom>
          <a:solidFill>
            <a:srgbClr val="07111F"/>
          </a:solidFill>
          <a:ln w="19050">
            <a:solidFill>
              <a:srgbClr val="4DD0E1">
                <a:alpha val="8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818120" y="2761488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5F7FA"/>
                </a:solidFill>
              </a:rPr>
              <a:t>Фаза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822960" y="2788920"/>
            <a:ext cx="4480560" cy="2880360"/>
          </a:xfrm>
          <a:prstGeom prst="roundRect">
            <a:avLst>
              <a:gd name="adj" fmla="val 2222"/>
            </a:avLst>
          </a:prstGeom>
          <a:solidFill>
            <a:srgbClr val="0E1C2D">
              <a:alpha val="98000"/>
            </a:srgbClr>
          </a:solidFill>
          <a:ln w="13970">
            <a:solidFill>
              <a:srgbClr val="4DD0E1">
                <a:alpha val="3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05840" y="293522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DD0E1"/>
                </a:solidFill>
              </a:rPr>
              <a:t>Что даёт торическая модель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024128" y="3337560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совмещает несколько циклов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024128" y="373075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описывает повторяемость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1024128" y="4123944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позволяет искать фазовые окна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024128" y="4517136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поддерживает сценарное моделирование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48640" y="6473952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E8A98"/>
                </a:solidFill>
              </a:rPr>
              <a:t>СПЕЦЗАЩИТА • КИБАЛИОН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11109960" y="642823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E8A98"/>
                </a:solidFill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900000">
            <a:off x="8961120" y="-1005840"/>
            <a:ext cx="3749040" cy="3749040"/>
          </a:xfrm>
          <a:prstGeom prst="arc">
            <a:avLst/>
          </a:prstGeom>
          <a:solidFill>
            <a:srgbClr val="07111F">
              <a:alpha val="0"/>
            </a:srgbClr>
          </a:solidFill>
          <a:ln w="19050">
            <a:solidFill>
              <a:srgbClr val="D9A441">
                <a:alpha val="2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600000">
            <a:off x="-1097280" y="3931920"/>
            <a:ext cx="2926080" cy="2926080"/>
          </a:xfrm>
          <a:prstGeom prst="arc">
            <a:avLst/>
          </a:prstGeom>
          <a:solidFill>
            <a:srgbClr val="07111F">
              <a:alpha val="0"/>
            </a:srgbClr>
          </a:solidFill>
          <a:ln w="15240">
            <a:solidFill>
              <a:srgbClr val="4DD0E1">
                <a:alpha val="2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32004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Рекурсия МетаПроекта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66928" y="85039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7C1CC"/>
                </a:solidFill>
              </a:rPr>
              <a:t>Одна логика — на каждом уровне системы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1325880" y="2788920"/>
            <a:ext cx="1005840" cy="1005840"/>
          </a:xfrm>
          <a:prstGeom prst="ellipse">
            <a:avLst/>
          </a:prstGeom>
          <a:solidFill>
            <a:srgbClr val="58A6FF">
              <a:alpha val="92000"/>
            </a:srgbClr>
          </a:solidFill>
          <a:ln w="12700">
            <a:solidFill>
              <a:srgbClr val="F5F7FA">
                <a:alpha val="4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43000" y="397764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58A6FF"/>
                </a:solidFill>
              </a:rPr>
              <a:t>Модуль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468880" y="3063240"/>
            <a:ext cx="731520" cy="457200"/>
          </a:xfrm>
          <a:prstGeom prst="chevron">
            <a:avLst/>
          </a:prstGeom>
          <a:solidFill>
            <a:srgbClr val="7E8A98">
              <a:alpha val="60000"/>
            </a:srgbClr>
          </a:solidFill>
          <a:ln w="12700">
            <a:solidFill>
              <a:srgbClr val="7E8A98">
                <a:alpha val="30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154680" y="2788920"/>
            <a:ext cx="1005840" cy="1005840"/>
          </a:xfrm>
          <a:prstGeom prst="ellipse">
            <a:avLst/>
          </a:prstGeom>
          <a:solidFill>
            <a:srgbClr val="4DD0E1">
              <a:alpha val="92000"/>
            </a:srgbClr>
          </a:solidFill>
          <a:ln w="12700">
            <a:solidFill>
              <a:srgbClr val="F5F7FA">
                <a:alpha val="4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971800" y="397764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4DD0E1"/>
                </a:solidFill>
              </a:rPr>
              <a:t>Кластер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297680" y="3063240"/>
            <a:ext cx="731520" cy="457200"/>
          </a:xfrm>
          <a:prstGeom prst="chevron">
            <a:avLst/>
          </a:prstGeom>
          <a:solidFill>
            <a:srgbClr val="7E8A98">
              <a:alpha val="60000"/>
            </a:srgbClr>
          </a:solidFill>
          <a:ln w="12700">
            <a:solidFill>
              <a:srgbClr val="7E8A98">
                <a:alpha val="3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788920"/>
            <a:ext cx="1005840" cy="1005840"/>
          </a:xfrm>
          <a:prstGeom prst="ellipse">
            <a:avLst/>
          </a:prstGeom>
          <a:solidFill>
            <a:srgbClr val="D9A441">
              <a:alpha val="92000"/>
            </a:srgbClr>
          </a:solidFill>
          <a:ln w="12700">
            <a:solidFill>
              <a:srgbClr val="F5F7FA">
                <a:alpha val="4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983480" y="397764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9A441"/>
                </a:solidFill>
              </a:rPr>
              <a:t>Контур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309360" y="3063240"/>
            <a:ext cx="731520" cy="457200"/>
          </a:xfrm>
          <a:prstGeom prst="chevron">
            <a:avLst/>
          </a:prstGeom>
          <a:solidFill>
            <a:srgbClr val="7E8A98">
              <a:alpha val="60000"/>
            </a:srgbClr>
          </a:solidFill>
          <a:ln w="12700">
            <a:solidFill>
              <a:srgbClr val="7E8A98">
                <a:alpha val="30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269480" y="2788920"/>
            <a:ext cx="1005840" cy="1005840"/>
          </a:xfrm>
          <a:prstGeom prst="ellipse">
            <a:avLst/>
          </a:prstGeom>
          <a:solidFill>
            <a:srgbClr val="F0C86E">
              <a:alpha val="92000"/>
            </a:srgbClr>
          </a:solidFill>
          <a:ln w="12700">
            <a:solidFill>
              <a:srgbClr val="F5F7FA">
                <a:alpha val="4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086600" y="397764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0C86E"/>
                </a:solidFill>
              </a:rPr>
              <a:t>МетаПроект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960120" y="1417320"/>
            <a:ext cx="10149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5F7FA"/>
                </a:solidFill>
              </a:rPr>
              <a:t>Данные → Анализ → Баланс → Решение → Контроль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1143000" y="4892040"/>
            <a:ext cx="9784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7C1CC"/>
                </a:solidFill>
              </a:rPr>
              <a:t>Каждый уровень может работать автономно, но использует единый протокол оценки и валидации.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48640" y="6473952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E8A98"/>
                </a:solidFill>
              </a:rPr>
              <a:t>СПЕЦЗАЩИТА • КИБАЛИОН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11109960" y="642823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E8A98"/>
                </a:solidFill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58A6FF"/>
          </a:solidFill>
          <a:ln w="12700">
            <a:solidFill>
              <a:srgbClr val="58A6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900000">
            <a:off x="8961120" y="-1005840"/>
            <a:ext cx="3749040" cy="3749040"/>
          </a:xfrm>
          <a:prstGeom prst="arc">
            <a:avLst/>
          </a:prstGeom>
          <a:solidFill>
            <a:srgbClr val="07111F">
              <a:alpha val="0"/>
            </a:srgbClr>
          </a:solidFill>
          <a:ln w="19050">
            <a:solidFill>
              <a:srgbClr val="58A6FF">
                <a:alpha val="2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600000">
            <a:off x="-1097280" y="3931920"/>
            <a:ext cx="2926080" cy="2926080"/>
          </a:xfrm>
          <a:prstGeom prst="arc">
            <a:avLst/>
          </a:prstGeom>
          <a:solidFill>
            <a:srgbClr val="07111F">
              <a:alpha val="0"/>
            </a:srgbClr>
          </a:solidFill>
          <a:ln w="15240">
            <a:solidFill>
              <a:srgbClr val="4DD0E1">
                <a:alpha val="2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32004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СПЕЦЗАЩИТА: интегрированная архитектура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66928" y="85039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7C1CC"/>
                </a:solidFill>
              </a:rPr>
              <a:t>От наблюдения к исполнению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48640" y="1417320"/>
            <a:ext cx="2423160" cy="4206240"/>
          </a:xfrm>
          <a:prstGeom prst="roundRect">
            <a:avLst>
              <a:gd name="adj" fmla="val 2642"/>
            </a:avLst>
          </a:prstGeom>
          <a:solidFill>
            <a:srgbClr val="0E1C2D">
              <a:alpha val="98000"/>
            </a:srgbClr>
          </a:solidFill>
          <a:ln w="13970">
            <a:solidFill>
              <a:srgbClr val="58A6FF">
                <a:alpha val="3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1563624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8A6FF"/>
                </a:solidFill>
              </a:rPr>
              <a:t>НАБЛЮДЕНИЕ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49808" y="1965960"/>
            <a:ext cx="20391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данные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49808" y="2359152"/>
            <a:ext cx="20391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реестры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49808" y="2752344"/>
            <a:ext cx="20391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мониторинг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035808" y="3035808"/>
            <a:ext cx="457200" cy="457200"/>
          </a:xfrm>
          <a:prstGeom prst="chevron">
            <a:avLst/>
          </a:prstGeom>
          <a:solidFill>
            <a:srgbClr val="7E8A98">
              <a:alpha val="55000"/>
            </a:srgbClr>
          </a:solidFill>
          <a:ln w="12700">
            <a:solidFill>
              <a:srgbClr val="7E8A98">
                <a:alpha val="2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429000" y="1417320"/>
            <a:ext cx="2423160" cy="4206240"/>
          </a:xfrm>
          <a:prstGeom prst="roundRect">
            <a:avLst>
              <a:gd name="adj" fmla="val 2642"/>
            </a:avLst>
          </a:prstGeom>
          <a:solidFill>
            <a:srgbClr val="0E1C2D">
              <a:alpha val="98000"/>
            </a:srgbClr>
          </a:solidFill>
          <a:ln w="13970">
            <a:solidFill>
              <a:srgbClr val="4DD0E1">
                <a:alpha val="3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11880" y="1563624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DD0E1"/>
                </a:solidFill>
              </a:rPr>
              <a:t>АНАЛИТИКА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630168" y="1965960"/>
            <a:ext cx="20391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Археометр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630168" y="2359152"/>
            <a:ext cx="20391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ритмы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630168" y="2752344"/>
            <a:ext cx="20391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риски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916168" y="3035808"/>
            <a:ext cx="457200" cy="457200"/>
          </a:xfrm>
          <a:prstGeom prst="chevron">
            <a:avLst/>
          </a:prstGeom>
          <a:solidFill>
            <a:srgbClr val="7E8A98">
              <a:alpha val="55000"/>
            </a:srgbClr>
          </a:solidFill>
          <a:ln w="12700">
            <a:solidFill>
              <a:srgbClr val="7E8A98">
                <a:alpha val="20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309360" y="1417320"/>
            <a:ext cx="2423160" cy="4206240"/>
          </a:xfrm>
          <a:prstGeom prst="roundRect">
            <a:avLst>
              <a:gd name="adj" fmla="val 2642"/>
            </a:avLst>
          </a:prstGeom>
          <a:solidFill>
            <a:srgbClr val="0E1C2D">
              <a:alpha val="98000"/>
            </a:srgbClr>
          </a:solidFill>
          <a:ln w="13970">
            <a:solidFill>
              <a:srgbClr val="D9A441">
                <a:alpha val="3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92240" y="1563624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9A441"/>
                </a:solidFill>
              </a:rPr>
              <a:t>КООРДИНАЦИЯ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510528" y="1965960"/>
            <a:ext cx="20391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приоритет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510528" y="2359152"/>
            <a:ext cx="20391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ресурсы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510528" y="2752344"/>
            <a:ext cx="20391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сценарии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8796528" y="3035808"/>
            <a:ext cx="457200" cy="457200"/>
          </a:xfrm>
          <a:prstGeom prst="chevron">
            <a:avLst/>
          </a:prstGeom>
          <a:solidFill>
            <a:srgbClr val="7E8A98">
              <a:alpha val="55000"/>
            </a:srgbClr>
          </a:solidFill>
          <a:ln w="12700">
            <a:solidFill>
              <a:srgbClr val="7E8A98">
                <a:alpha val="20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189720" y="1417320"/>
            <a:ext cx="2423160" cy="4206240"/>
          </a:xfrm>
          <a:prstGeom prst="roundRect">
            <a:avLst>
              <a:gd name="adj" fmla="val 2642"/>
            </a:avLst>
          </a:prstGeom>
          <a:solidFill>
            <a:srgbClr val="0E1C2D">
              <a:alpha val="98000"/>
            </a:srgbClr>
          </a:solidFill>
          <a:ln w="13970">
            <a:solidFill>
              <a:srgbClr val="68D391">
                <a:alpha val="35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372600" y="1563624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8D391"/>
                </a:solidFill>
              </a:rPr>
              <a:t>ИСПОЛНЕНИЕ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9390888" y="1965960"/>
            <a:ext cx="20391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пилоты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9390888" y="2359152"/>
            <a:ext cx="20391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кооперация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390888" y="2752344"/>
            <a:ext cx="20391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масштабирование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48640" y="6473952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E8A98"/>
                </a:solidFill>
              </a:rPr>
              <a:t>СПЕЦЗАЩИТА • КИБАЛИОН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11109960" y="642823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E8A98"/>
                </a:solidFill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900000">
            <a:off x="8961120" y="-1005840"/>
            <a:ext cx="3749040" cy="3749040"/>
          </a:xfrm>
          <a:prstGeom prst="arc">
            <a:avLst/>
          </a:prstGeom>
          <a:solidFill>
            <a:srgbClr val="07111F">
              <a:alpha val="0"/>
            </a:srgbClr>
          </a:solidFill>
          <a:ln w="19050">
            <a:solidFill>
              <a:srgbClr val="D9A441">
                <a:alpha val="2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600000">
            <a:off x="-1097280" y="3931920"/>
            <a:ext cx="2926080" cy="2926080"/>
          </a:xfrm>
          <a:prstGeom prst="arc">
            <a:avLst/>
          </a:prstGeom>
          <a:solidFill>
            <a:srgbClr val="07111F">
              <a:alpha val="0"/>
            </a:srgbClr>
          </a:solidFill>
          <a:ln w="15240">
            <a:solidFill>
              <a:srgbClr val="4DD0E1">
                <a:alpha val="2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32004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Сценарии применения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66928" y="85039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7C1CC"/>
                </a:solidFill>
              </a:rPr>
              <a:t>Где Кибалион становится инструментом системного управления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31520" y="1325880"/>
            <a:ext cx="5074920" cy="1234440"/>
          </a:xfrm>
          <a:prstGeom prst="roundRect">
            <a:avLst>
              <a:gd name="adj" fmla="val 5185"/>
            </a:avLst>
          </a:prstGeom>
          <a:solidFill>
            <a:srgbClr val="0E1C2D">
              <a:alpha val="98000"/>
            </a:srgbClr>
          </a:solidFill>
          <a:ln w="13970">
            <a:solidFill>
              <a:srgbClr val="D9A441">
                <a:alpha val="3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1472184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9A441"/>
                </a:solidFill>
              </a:rPr>
              <a:t>Экология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32688" y="1874520"/>
            <a:ext cx="46908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циклы нагрузки, восстановление, раннее предупреждение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355080" y="1325880"/>
            <a:ext cx="5074920" cy="1234440"/>
          </a:xfrm>
          <a:prstGeom prst="roundRect">
            <a:avLst>
              <a:gd name="adj" fmla="val 5185"/>
            </a:avLst>
          </a:prstGeom>
          <a:solidFill>
            <a:srgbClr val="0E1C2D">
              <a:alpha val="98000"/>
            </a:srgbClr>
          </a:solidFill>
          <a:ln w="13970">
            <a:solidFill>
              <a:srgbClr val="58A6FF">
                <a:alpha val="3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37960" y="1472184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8A6FF"/>
                </a:solidFill>
              </a:rPr>
              <a:t>Энергетика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556248" y="1874520"/>
            <a:ext cx="46908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баланс генерации, спроса и рисков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731520" y="2880360"/>
            <a:ext cx="5074920" cy="1234440"/>
          </a:xfrm>
          <a:prstGeom prst="roundRect">
            <a:avLst>
              <a:gd name="adj" fmla="val 5185"/>
            </a:avLst>
          </a:prstGeom>
          <a:solidFill>
            <a:srgbClr val="0E1C2D">
              <a:alpha val="98000"/>
            </a:srgbClr>
          </a:solidFill>
          <a:ln w="13970">
            <a:solidFill>
              <a:srgbClr val="4DD0E1">
                <a:alpha val="3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14400" y="3026664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DD0E1"/>
                </a:solidFill>
              </a:rPr>
              <a:t>Инфраструктура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932688" y="3429000"/>
            <a:ext cx="46908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устойчивость сетей и критические узлы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355080" y="2880360"/>
            <a:ext cx="5074920" cy="1234440"/>
          </a:xfrm>
          <a:prstGeom prst="roundRect">
            <a:avLst>
              <a:gd name="adj" fmla="val 5185"/>
            </a:avLst>
          </a:prstGeom>
          <a:solidFill>
            <a:srgbClr val="0E1C2D">
              <a:alpha val="98000"/>
            </a:srgbClr>
          </a:solidFill>
          <a:ln w="13970">
            <a:solidFill>
              <a:srgbClr val="D9A441">
                <a:alpha val="3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37960" y="3026664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9A441"/>
                </a:solidFill>
              </a:rPr>
              <a:t>Социальные системы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556248" y="3429000"/>
            <a:ext cx="46908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связанность, доверие, напряжение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31520" y="4434840"/>
            <a:ext cx="5074920" cy="1234440"/>
          </a:xfrm>
          <a:prstGeom prst="roundRect">
            <a:avLst>
              <a:gd name="adj" fmla="val 5185"/>
            </a:avLst>
          </a:prstGeom>
          <a:solidFill>
            <a:srgbClr val="0E1C2D">
              <a:alpha val="98000"/>
            </a:srgbClr>
          </a:solidFill>
          <a:ln w="13970">
            <a:solidFill>
              <a:srgbClr val="58A6FF">
                <a:alpha val="3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4400" y="4581144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8A6FF"/>
                </a:solidFill>
              </a:rPr>
              <a:t>ИИ-экосистемы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932688" y="4983480"/>
            <a:ext cx="46908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критичность, разнообразие, интеграция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355080" y="4434840"/>
            <a:ext cx="5074920" cy="1234440"/>
          </a:xfrm>
          <a:prstGeom prst="roundRect">
            <a:avLst>
              <a:gd name="adj" fmla="val 5185"/>
            </a:avLst>
          </a:prstGeom>
          <a:solidFill>
            <a:srgbClr val="0E1C2D">
              <a:alpha val="98000"/>
            </a:srgbClr>
          </a:solidFill>
          <a:ln w="13970">
            <a:solidFill>
              <a:srgbClr val="4DD0E1">
                <a:alpha val="35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537960" y="4581144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DD0E1"/>
                </a:solidFill>
              </a:rPr>
              <a:t>Проектное управление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556248" y="4983480"/>
            <a:ext cx="46908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рекурсия, контроль этапов, доказательность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48640" y="6473952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E8A98"/>
                </a:solidFill>
              </a:rPr>
              <a:t>СПЕЦЗАЩИТА • КИБАЛИОН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1109960" y="642823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E8A98"/>
                </a:solidFill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58A6FF"/>
          </a:solidFill>
          <a:ln w="12700">
            <a:solidFill>
              <a:srgbClr val="58A6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900000">
            <a:off x="8961120" y="-1005840"/>
            <a:ext cx="3749040" cy="3749040"/>
          </a:xfrm>
          <a:prstGeom prst="arc">
            <a:avLst/>
          </a:prstGeom>
          <a:solidFill>
            <a:srgbClr val="07111F">
              <a:alpha val="0"/>
            </a:srgbClr>
          </a:solidFill>
          <a:ln w="19050">
            <a:solidFill>
              <a:srgbClr val="58A6FF">
                <a:alpha val="2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600000">
            <a:off x="-1097280" y="3931920"/>
            <a:ext cx="2926080" cy="2926080"/>
          </a:xfrm>
          <a:prstGeom prst="arc">
            <a:avLst/>
          </a:prstGeom>
          <a:solidFill>
            <a:srgbClr val="07111F">
              <a:alpha val="0"/>
            </a:srgbClr>
          </a:solidFill>
          <a:ln w="15240">
            <a:solidFill>
              <a:srgbClr val="4DD0E1">
                <a:alpha val="2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32004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Протокол решения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66928" y="85039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7C1CC"/>
                </a:solidFill>
              </a:rPr>
              <a:t>Единый цикл управленческого действия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58368" y="2194560"/>
            <a:ext cx="1353312" cy="960120"/>
          </a:xfrm>
          <a:prstGeom prst="roundRect">
            <a:avLst/>
          </a:prstGeom>
          <a:solidFill>
            <a:srgbClr val="12263A"/>
          </a:solidFill>
          <a:ln w="15240">
            <a:solidFill>
              <a:srgbClr val="D9A441">
                <a:alpha val="6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450592"/>
            <a:ext cx="120700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F7FA"/>
                </a:solidFill>
              </a:rPr>
              <a:t>1. Сигнал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2029968" y="2468880"/>
            <a:ext cx="228600" cy="384048"/>
          </a:xfrm>
          <a:prstGeom prst="chevron">
            <a:avLst/>
          </a:prstGeom>
          <a:solidFill>
            <a:srgbClr val="7E8A98">
              <a:alpha val="65000"/>
            </a:srgbClr>
          </a:solidFill>
          <a:ln w="12700">
            <a:solidFill>
              <a:srgbClr val="7E8A98">
                <a:alpha val="10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286000" y="2194560"/>
            <a:ext cx="1353312" cy="960120"/>
          </a:xfrm>
          <a:prstGeom prst="roundRect">
            <a:avLst/>
          </a:prstGeom>
          <a:solidFill>
            <a:srgbClr val="0E1C2D"/>
          </a:solidFill>
          <a:ln w="15240">
            <a:solidFill>
              <a:srgbClr val="58A6FF">
                <a:alpha val="6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359152" y="2450592"/>
            <a:ext cx="120700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F7FA"/>
                </a:solidFill>
              </a:rPr>
              <a:t>2. Проверка данных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657600" y="2468880"/>
            <a:ext cx="228600" cy="384048"/>
          </a:xfrm>
          <a:prstGeom prst="chevron">
            <a:avLst/>
          </a:prstGeom>
          <a:solidFill>
            <a:srgbClr val="7E8A98">
              <a:alpha val="65000"/>
            </a:srgbClr>
          </a:solidFill>
          <a:ln w="12700">
            <a:solidFill>
              <a:srgbClr val="7E8A98">
                <a:alpha val="1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913632" y="2194560"/>
            <a:ext cx="1353312" cy="960120"/>
          </a:xfrm>
          <a:prstGeom prst="roundRect">
            <a:avLst/>
          </a:prstGeom>
          <a:solidFill>
            <a:srgbClr val="12263A"/>
          </a:solidFill>
          <a:ln w="15240">
            <a:solidFill>
              <a:srgbClr val="D9A441">
                <a:alpha val="6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986784" y="2450592"/>
            <a:ext cx="120700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F7FA"/>
                </a:solidFill>
              </a:rPr>
              <a:t>3. Археометр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285232" y="2468880"/>
            <a:ext cx="228600" cy="384048"/>
          </a:xfrm>
          <a:prstGeom prst="chevron">
            <a:avLst/>
          </a:prstGeom>
          <a:solidFill>
            <a:srgbClr val="7E8A98">
              <a:alpha val="65000"/>
            </a:srgbClr>
          </a:solidFill>
          <a:ln w="12700">
            <a:solidFill>
              <a:srgbClr val="7E8A98">
                <a:alpha val="10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541264" y="2194560"/>
            <a:ext cx="1353312" cy="960120"/>
          </a:xfrm>
          <a:prstGeom prst="roundRect">
            <a:avLst/>
          </a:prstGeom>
          <a:solidFill>
            <a:srgbClr val="0E1C2D"/>
          </a:solidFill>
          <a:ln w="15240">
            <a:solidFill>
              <a:srgbClr val="58A6FF">
                <a:alpha val="6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614416" y="2450592"/>
            <a:ext cx="120700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F7FA"/>
                </a:solidFill>
              </a:rPr>
              <a:t>4. Сценарии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912864" y="2468880"/>
            <a:ext cx="228600" cy="384048"/>
          </a:xfrm>
          <a:prstGeom prst="chevron">
            <a:avLst/>
          </a:prstGeom>
          <a:solidFill>
            <a:srgbClr val="7E8A98">
              <a:alpha val="65000"/>
            </a:srgbClr>
          </a:solidFill>
          <a:ln w="12700">
            <a:solidFill>
              <a:srgbClr val="7E8A98">
                <a:alpha val="10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168896" y="2194560"/>
            <a:ext cx="1353312" cy="960120"/>
          </a:xfrm>
          <a:prstGeom prst="roundRect">
            <a:avLst/>
          </a:prstGeom>
          <a:solidFill>
            <a:srgbClr val="12263A"/>
          </a:solidFill>
          <a:ln w="15240">
            <a:solidFill>
              <a:srgbClr val="D9A441">
                <a:alpha val="6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242048" y="2450592"/>
            <a:ext cx="120700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F7FA"/>
                </a:solidFill>
              </a:rPr>
              <a:t>5. Решение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8540496" y="2468880"/>
            <a:ext cx="228600" cy="384048"/>
          </a:xfrm>
          <a:prstGeom prst="chevron">
            <a:avLst/>
          </a:prstGeom>
          <a:solidFill>
            <a:srgbClr val="7E8A98">
              <a:alpha val="65000"/>
            </a:srgbClr>
          </a:solidFill>
          <a:ln w="12700">
            <a:solidFill>
              <a:srgbClr val="7E8A98">
                <a:alpha val="10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796528" y="2194560"/>
            <a:ext cx="1353312" cy="960120"/>
          </a:xfrm>
          <a:prstGeom prst="roundRect">
            <a:avLst/>
          </a:prstGeom>
          <a:solidFill>
            <a:srgbClr val="0E1C2D"/>
          </a:solidFill>
          <a:ln w="15240">
            <a:solidFill>
              <a:srgbClr val="58A6FF">
                <a:alpha val="65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869680" y="2450592"/>
            <a:ext cx="120700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F7FA"/>
                </a:solidFill>
              </a:rPr>
              <a:t>6. Исполнение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10168128" y="2468880"/>
            <a:ext cx="228600" cy="384048"/>
          </a:xfrm>
          <a:prstGeom prst="chevron">
            <a:avLst/>
          </a:prstGeom>
          <a:solidFill>
            <a:srgbClr val="7E8A98">
              <a:alpha val="65000"/>
            </a:srgbClr>
          </a:solidFill>
          <a:ln w="12700">
            <a:solidFill>
              <a:srgbClr val="7E8A98">
                <a:alpha val="10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0424160" y="2194560"/>
            <a:ext cx="1353312" cy="960120"/>
          </a:xfrm>
          <a:prstGeom prst="roundRect">
            <a:avLst/>
          </a:prstGeom>
          <a:solidFill>
            <a:srgbClr val="12263A"/>
          </a:solidFill>
          <a:ln w="15240">
            <a:solidFill>
              <a:srgbClr val="D9A441">
                <a:alpha val="65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497312" y="2450592"/>
            <a:ext cx="120700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F7FA"/>
                </a:solidFill>
              </a:rPr>
              <a:t>7. Валидация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2743200" y="3794760"/>
            <a:ext cx="6583680" cy="1234440"/>
          </a:xfrm>
          <a:prstGeom prst="arc">
            <a:avLst/>
          </a:prstGeom>
          <a:solidFill>
            <a:srgbClr val="07111F">
              <a:alpha val="0"/>
            </a:srgbClr>
          </a:solidFill>
          <a:ln w="19050">
            <a:solidFill>
              <a:srgbClr val="4DD0E1">
                <a:alpha val="80000"/>
              </a:srgbClr>
            </a:solidFill>
            <a:prstDash val="solid"/>
            <a:tailEnd type="triangle"/>
          </a:ln>
        </p:spPr>
      </p:sp>
      <p:sp>
        <p:nvSpPr>
          <p:cNvPr id="29" name="Text 27"/>
          <p:cNvSpPr/>
          <p:nvPr/>
        </p:nvSpPr>
        <p:spPr>
          <a:xfrm>
            <a:off x="2286000" y="5074920"/>
            <a:ext cx="7589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B7C1CC"/>
                </a:solidFill>
              </a:rPr>
              <a:t>Обратная связь возвращает систему к наблюдению и корректирует модель.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548640" y="6473952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E8A98"/>
                </a:solidFill>
              </a:rPr>
              <a:t>СПЕЦЗАЩИТА • КИБАЛИОН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11109960" y="642823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E8A98"/>
                </a:solidFill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900000">
            <a:off x="8961120" y="-1005840"/>
            <a:ext cx="3749040" cy="3749040"/>
          </a:xfrm>
          <a:prstGeom prst="arc">
            <a:avLst/>
          </a:prstGeom>
          <a:solidFill>
            <a:srgbClr val="07111F">
              <a:alpha val="0"/>
            </a:srgbClr>
          </a:solidFill>
          <a:ln w="19050">
            <a:solidFill>
              <a:srgbClr val="D9A441">
                <a:alpha val="2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600000">
            <a:off x="-1097280" y="3931920"/>
            <a:ext cx="2926080" cy="2926080"/>
          </a:xfrm>
          <a:prstGeom prst="arc">
            <a:avLst/>
          </a:prstGeom>
          <a:solidFill>
            <a:srgbClr val="07111F">
              <a:alpha val="0"/>
            </a:srgbClr>
          </a:solidFill>
          <a:ln w="15240">
            <a:solidFill>
              <a:srgbClr val="4DD0E1">
                <a:alpha val="2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32004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Валидация и доказательность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66928" y="85039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7C1CC"/>
                </a:solidFill>
              </a:rPr>
              <a:t>Граница между гипотезой и инженерным решением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85800" y="1325880"/>
            <a:ext cx="3429000" cy="4389120"/>
          </a:xfrm>
          <a:prstGeom prst="roundRect">
            <a:avLst>
              <a:gd name="adj" fmla="val 1867"/>
            </a:avLst>
          </a:prstGeom>
          <a:solidFill>
            <a:srgbClr val="0E1C2D">
              <a:alpha val="98000"/>
            </a:srgbClr>
          </a:solidFill>
          <a:ln w="13970">
            <a:solidFill>
              <a:srgbClr val="68D391">
                <a:alpha val="3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1472184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8D391"/>
                </a:solidFill>
              </a:rPr>
              <a:t>MUST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86968" y="1874520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источник данных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886968" y="2267712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метод расчёта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86968" y="2660904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контрольная группа / базовая линия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86968" y="3054096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критерий успеха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886968" y="3447288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повторяемость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389120" y="1325880"/>
            <a:ext cx="3429000" cy="4389120"/>
          </a:xfrm>
          <a:prstGeom prst="roundRect">
            <a:avLst>
              <a:gd name="adj" fmla="val 1867"/>
            </a:avLst>
          </a:prstGeom>
          <a:solidFill>
            <a:srgbClr val="0E1C2D">
              <a:alpha val="98000"/>
            </a:srgbClr>
          </a:solidFill>
          <a:ln w="13970">
            <a:solidFill>
              <a:srgbClr val="F56565">
                <a:alpha val="35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0" y="1472184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6565"/>
                </a:solidFill>
              </a:rPr>
              <a:t>НЕ ДОПУСКАТЬ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590288" y="1874520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подмену корреляции причинностью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590288" y="2267712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непроверяемые числовые константы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90288" y="2660904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выборочные совпадения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590288" y="3054096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непрозрачные веса показателей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092440" y="1325880"/>
            <a:ext cx="3429000" cy="4389120"/>
          </a:xfrm>
          <a:prstGeom prst="roundRect">
            <a:avLst>
              <a:gd name="adj" fmla="val 1867"/>
            </a:avLst>
          </a:prstGeom>
          <a:solidFill>
            <a:srgbClr val="0E1C2D">
              <a:alpha val="98000"/>
            </a:srgbClr>
          </a:solidFill>
          <a:ln w="13970">
            <a:solidFill>
              <a:srgbClr val="4DD0E1">
                <a:alpha val="35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275320" y="1472184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DD0E1"/>
                </a:solidFill>
              </a:rPr>
              <a:t>РЕЗУЛЬТАТ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293608" y="1874520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паспорт модуля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8293608" y="2267712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версия алгоритма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8293608" y="2660904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журнал решений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8293608" y="3054096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аудит данных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8293608" y="3447288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решение о масштабировании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48640" y="6473952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E8A98"/>
                </a:solidFill>
              </a:rPr>
              <a:t>СПЕЦЗАЩИТА • КИБАЛИОН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11109960" y="642823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E8A98"/>
                </a:solidFill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58A6FF"/>
          </a:solidFill>
          <a:ln w="12700">
            <a:solidFill>
              <a:srgbClr val="58A6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900000">
            <a:off x="8961120" y="-1005840"/>
            <a:ext cx="3749040" cy="3749040"/>
          </a:xfrm>
          <a:prstGeom prst="arc">
            <a:avLst/>
          </a:prstGeom>
          <a:solidFill>
            <a:srgbClr val="07111F">
              <a:alpha val="0"/>
            </a:srgbClr>
          </a:solidFill>
          <a:ln w="19050">
            <a:solidFill>
              <a:srgbClr val="58A6FF">
                <a:alpha val="2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600000">
            <a:off x="-1097280" y="3931920"/>
            <a:ext cx="2926080" cy="2926080"/>
          </a:xfrm>
          <a:prstGeom prst="arc">
            <a:avLst/>
          </a:prstGeom>
          <a:solidFill>
            <a:srgbClr val="07111F">
              <a:alpha val="0"/>
            </a:srgbClr>
          </a:solidFill>
          <a:ln w="15240">
            <a:solidFill>
              <a:srgbClr val="4DD0E1">
                <a:alpha val="2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32004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Дорожная карта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66928" y="85039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7C1CC"/>
                </a:solidFill>
              </a:rPr>
              <a:t>От концепции к проверяемой системе СПЕЦЗАЩИТЫ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859536" y="1545336"/>
            <a:ext cx="658368" cy="658368"/>
          </a:xfrm>
          <a:prstGeom prst="ellipse">
            <a:avLst/>
          </a:prstGeom>
          <a:solidFill>
            <a:srgbClr val="F0C86E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96112" y="1801368"/>
            <a:ext cx="5852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11F"/>
                </a:solidFill>
              </a:rPr>
              <a:t>01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685800" y="2395728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F7FA"/>
                </a:solidFill>
              </a:rPr>
              <a:t>Формализация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57200" y="2761488"/>
            <a:ext cx="1463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B7C1CC"/>
                </a:solidFill>
              </a:rPr>
              <a:t>метрики и паспорта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1508760" y="1874520"/>
            <a:ext cx="1143000" cy="0"/>
          </a:xfrm>
          <a:prstGeom prst="line">
            <a:avLst/>
          </a:prstGeom>
          <a:noFill/>
          <a:ln w="25400">
            <a:solidFill>
              <a:srgbClr val="7E8A98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3" name="Shape 11"/>
          <p:cNvSpPr/>
          <p:nvPr/>
        </p:nvSpPr>
        <p:spPr>
          <a:xfrm>
            <a:off x="3145536" y="1545336"/>
            <a:ext cx="658368" cy="658368"/>
          </a:xfrm>
          <a:prstGeom prst="ellipse">
            <a:avLst/>
          </a:prstGeom>
          <a:solidFill>
            <a:srgbClr val="58A6FF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182112" y="1801368"/>
            <a:ext cx="5852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11F"/>
                </a:solidFill>
              </a:rPr>
              <a:t>02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2971800" y="2395728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F7FA"/>
                </a:solidFill>
              </a:rPr>
              <a:t>Данные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743200" y="2761488"/>
            <a:ext cx="1463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B7C1CC"/>
                </a:solidFill>
              </a:rPr>
              <a:t>источники и API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3794760" y="1874520"/>
            <a:ext cx="1143000" cy="0"/>
          </a:xfrm>
          <a:prstGeom prst="line">
            <a:avLst/>
          </a:prstGeom>
          <a:noFill/>
          <a:ln w="25400">
            <a:solidFill>
              <a:srgbClr val="7E8A98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8" name="Shape 16"/>
          <p:cNvSpPr/>
          <p:nvPr/>
        </p:nvSpPr>
        <p:spPr>
          <a:xfrm>
            <a:off x="5431536" y="1545336"/>
            <a:ext cx="658368" cy="658368"/>
          </a:xfrm>
          <a:prstGeom prst="ellipse">
            <a:avLst/>
          </a:prstGeom>
          <a:solidFill>
            <a:srgbClr val="F0C86E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68112" y="1801368"/>
            <a:ext cx="5852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11F"/>
                </a:solidFill>
              </a:rPr>
              <a:t>03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5257800" y="2395728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F7FA"/>
                </a:solidFill>
              </a:rPr>
              <a:t>Пилот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029200" y="2761488"/>
            <a:ext cx="1463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B7C1CC"/>
                </a:solidFill>
              </a:rPr>
              <a:t>1 территория / контур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6080760" y="1874520"/>
            <a:ext cx="1143000" cy="0"/>
          </a:xfrm>
          <a:prstGeom prst="line">
            <a:avLst/>
          </a:prstGeom>
          <a:noFill/>
          <a:ln w="25400">
            <a:solidFill>
              <a:srgbClr val="7E8A98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3" name="Shape 21"/>
          <p:cNvSpPr/>
          <p:nvPr/>
        </p:nvSpPr>
        <p:spPr>
          <a:xfrm>
            <a:off x="7717536" y="1545336"/>
            <a:ext cx="658368" cy="658368"/>
          </a:xfrm>
          <a:prstGeom prst="ellipse">
            <a:avLst/>
          </a:prstGeom>
          <a:solidFill>
            <a:srgbClr val="58A6FF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754112" y="1801368"/>
            <a:ext cx="5852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11F"/>
                </a:solidFill>
              </a:rPr>
              <a:t>04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7543800" y="2395728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F7FA"/>
                </a:solidFill>
              </a:rPr>
              <a:t>Валидация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7315200" y="2761488"/>
            <a:ext cx="1463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B7C1CC"/>
                </a:solidFill>
              </a:rPr>
              <a:t>сравнение сценариев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8366760" y="1874520"/>
            <a:ext cx="1143000" cy="0"/>
          </a:xfrm>
          <a:prstGeom prst="line">
            <a:avLst/>
          </a:prstGeom>
          <a:noFill/>
          <a:ln w="25400">
            <a:solidFill>
              <a:srgbClr val="7E8A98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8" name="Shape 26"/>
          <p:cNvSpPr/>
          <p:nvPr/>
        </p:nvSpPr>
        <p:spPr>
          <a:xfrm>
            <a:off x="10003536" y="1545336"/>
            <a:ext cx="658368" cy="658368"/>
          </a:xfrm>
          <a:prstGeom prst="ellipse">
            <a:avLst/>
          </a:prstGeom>
          <a:solidFill>
            <a:srgbClr val="F0C86E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0040112" y="1801368"/>
            <a:ext cx="5852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11F"/>
                </a:solidFill>
              </a:rPr>
              <a:t>05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9829800" y="2395728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F7FA"/>
                </a:solidFill>
              </a:rPr>
              <a:t>Масштабирование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9601200" y="2761488"/>
            <a:ext cx="1463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B7C1CC"/>
                </a:solidFill>
              </a:rPr>
              <a:t>реестры и модули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5074920" y="420624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0C86E"/>
                </a:solidFill>
              </a:rPr>
              <a:t>ЦЕЛЬ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1828800" y="4681728"/>
            <a:ext cx="8503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5F7FA"/>
                </a:solidFill>
              </a:rPr>
              <a:t>Единая доказательная система наблюдения, гармонизации и исполнения</a:t>
            </a:r>
            <a:endParaRPr lang="en-US" sz="1900" dirty="0"/>
          </a:p>
        </p:txBody>
      </p:sp>
      <p:sp>
        <p:nvSpPr>
          <p:cNvPr id="34" name="Text 32"/>
          <p:cNvSpPr/>
          <p:nvPr/>
        </p:nvSpPr>
        <p:spPr>
          <a:xfrm>
            <a:off x="2788920" y="5623560"/>
            <a:ext cx="6583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4DD0E1"/>
                </a:solidFill>
              </a:rPr>
              <a:t>Кибалион → Археометр → СПЕЦЗАЩИТА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548640" y="6473952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E8A98"/>
                </a:solidFill>
              </a:rPr>
              <a:t>СПЕЦЗАЩИТА • КИБАЛИОН</a:t>
            </a:r>
            <a:endParaRPr lang="en-US" sz="850" dirty="0"/>
          </a:p>
        </p:txBody>
      </p:sp>
      <p:sp>
        <p:nvSpPr>
          <p:cNvPr id="36" name="Text 34"/>
          <p:cNvSpPr/>
          <p:nvPr/>
        </p:nvSpPr>
        <p:spPr>
          <a:xfrm>
            <a:off x="11109960" y="642823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E8A98"/>
                </a:solidFill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58A6FF"/>
          </a:solidFill>
          <a:ln w="12700">
            <a:solidFill>
              <a:srgbClr val="58A6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900000">
            <a:off x="8961120" y="-1005840"/>
            <a:ext cx="3749040" cy="3749040"/>
          </a:xfrm>
          <a:prstGeom prst="arc">
            <a:avLst/>
          </a:prstGeom>
          <a:solidFill>
            <a:srgbClr val="07111F">
              <a:alpha val="0"/>
            </a:srgbClr>
          </a:solidFill>
          <a:ln w="19050">
            <a:solidFill>
              <a:srgbClr val="58A6FF">
                <a:alpha val="2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600000">
            <a:off x="-1097280" y="3931920"/>
            <a:ext cx="2926080" cy="2926080"/>
          </a:xfrm>
          <a:prstGeom prst="arc">
            <a:avLst/>
          </a:prstGeom>
          <a:solidFill>
            <a:srgbClr val="07111F">
              <a:alpha val="0"/>
            </a:srgbClr>
          </a:solidFill>
          <a:ln w="15240">
            <a:solidFill>
              <a:srgbClr val="4DD0E1">
                <a:alpha val="2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32004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КИБАЛИОН как системная рамка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66928" y="85039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7C1CC"/>
                </a:solidFill>
              </a:rPr>
              <a:t>От философского принципа — к наблюдаемому параметру и управленческому действию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94360" y="1325880"/>
            <a:ext cx="3429000" cy="4206240"/>
          </a:xfrm>
          <a:prstGeom prst="roundRect">
            <a:avLst>
              <a:gd name="adj" fmla="val 1867"/>
            </a:avLst>
          </a:prstGeom>
          <a:solidFill>
            <a:srgbClr val="0E1C2D">
              <a:alpha val="98000"/>
            </a:srgbClr>
          </a:solidFill>
          <a:ln w="13970">
            <a:solidFill>
              <a:srgbClr val="58A6FF">
                <a:alpha val="3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472184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8A6FF"/>
                </a:solidFill>
              </a:rPr>
              <a:t>Что меняем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95528" y="1874520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Не принимаем символический тезис как факт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95528" y="2267712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Переводим его в измеряемую гипотезу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95528" y="2660904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Привязываем к данным и показателям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795528" y="3054096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Проверяем на пилотах и сценариях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370832" y="1325880"/>
            <a:ext cx="3429000" cy="4206240"/>
          </a:xfrm>
          <a:prstGeom prst="roundRect">
            <a:avLst>
              <a:gd name="adj" fmla="val 1867"/>
            </a:avLst>
          </a:prstGeom>
          <a:solidFill>
            <a:srgbClr val="0E1C2D">
              <a:alpha val="98000"/>
            </a:srgbClr>
          </a:solidFill>
          <a:ln w="13970">
            <a:solidFill>
              <a:srgbClr val="D9A441">
                <a:alpha val="3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53712" y="1472184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9A441"/>
                </a:solidFill>
              </a:rPr>
              <a:t>Что получаем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0" y="1874520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Единый язык разных отраслей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572000" y="2267712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Модель причинных связей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572000" y="2660904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Протокол раннего предупреждения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72000" y="3054096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Карту решений СПЕЦЗАЩИТЫ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138160" y="1325880"/>
            <a:ext cx="3429000" cy="4206240"/>
          </a:xfrm>
          <a:prstGeom prst="roundRect">
            <a:avLst>
              <a:gd name="adj" fmla="val 1867"/>
            </a:avLst>
          </a:prstGeom>
          <a:solidFill>
            <a:srgbClr val="0E1C2D">
              <a:alpha val="98000"/>
            </a:srgbClr>
          </a:solidFill>
          <a:ln w="13970">
            <a:solidFill>
              <a:srgbClr val="4DD0E1">
                <a:alpha val="3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321040" y="1472184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DD0E1"/>
                </a:solidFill>
              </a:rPr>
              <a:t>Главный принцип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339328" y="1874520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Кибалион — слой интерпретации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8339328" y="2267712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Археометр — слой измерения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8339328" y="2660904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СПЕЦЗАЩИТА — слой исполнения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8339328" y="3054096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Валидация — слой доказательства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48640" y="6473952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E8A98"/>
                </a:solidFill>
              </a:rPr>
              <a:t>СПЕЦЗАЩИТА • КИБАЛИОН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1109960" y="642823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E8A98"/>
                </a:solidFill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900000">
            <a:off x="8961120" y="-1005840"/>
            <a:ext cx="3749040" cy="3749040"/>
          </a:xfrm>
          <a:prstGeom prst="arc">
            <a:avLst/>
          </a:prstGeom>
          <a:solidFill>
            <a:srgbClr val="07111F">
              <a:alpha val="0"/>
            </a:srgbClr>
          </a:solidFill>
          <a:ln w="19050">
            <a:solidFill>
              <a:srgbClr val="D9A441">
                <a:alpha val="2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600000">
            <a:off x="-1097280" y="3931920"/>
            <a:ext cx="2926080" cy="2926080"/>
          </a:xfrm>
          <a:prstGeom prst="arc">
            <a:avLst/>
          </a:prstGeom>
          <a:solidFill>
            <a:srgbClr val="07111F">
              <a:alpha val="0"/>
            </a:srgbClr>
          </a:solidFill>
          <a:ln w="15240">
            <a:solidFill>
              <a:srgbClr val="4DD0E1">
                <a:alpha val="2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32004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Семь принципов Кибалиона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66928" y="85039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7C1CC"/>
                </a:solidFill>
              </a:rPr>
              <a:t>Инженерная трактовка для системного анализа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31520" y="1371600"/>
            <a:ext cx="5074920" cy="877824"/>
          </a:xfrm>
          <a:prstGeom prst="roundRect">
            <a:avLst/>
          </a:prstGeom>
          <a:solidFill>
            <a:srgbClr val="0E1C2D"/>
          </a:solidFill>
          <a:ln w="13970">
            <a:solidFill>
              <a:srgbClr val="D9A441">
                <a:alpha val="5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05256" y="1636776"/>
            <a:ext cx="347472" cy="347472"/>
          </a:xfrm>
          <a:prstGeom prst="ellipse">
            <a:avLst/>
          </a:prstGeom>
          <a:solidFill>
            <a:srgbClr val="F0C86E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1737360"/>
            <a:ext cx="274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11F"/>
                </a:solidFill>
              </a:rPr>
              <a:t>1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417320" y="150876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F7FA"/>
                </a:solidFill>
              </a:rPr>
              <a:t>Ментализм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154680" y="1508760"/>
            <a:ext cx="2331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30" dirty="0">
                <a:solidFill>
                  <a:srgbClr val="B7C1CC"/>
                </a:solidFill>
              </a:rPr>
              <a:t>модели, цели, ожидания</a:t>
            </a:r>
            <a:endParaRPr lang="en-US" sz="1030" dirty="0"/>
          </a:p>
        </p:txBody>
      </p:sp>
      <p:sp>
        <p:nvSpPr>
          <p:cNvPr id="13" name="Shape 11"/>
          <p:cNvSpPr/>
          <p:nvPr/>
        </p:nvSpPr>
        <p:spPr>
          <a:xfrm>
            <a:off x="731520" y="2514600"/>
            <a:ext cx="5074920" cy="877824"/>
          </a:xfrm>
          <a:prstGeom prst="roundRect">
            <a:avLst/>
          </a:prstGeom>
          <a:solidFill>
            <a:srgbClr val="0E1C2D"/>
          </a:solidFill>
          <a:ln w="13970">
            <a:solidFill>
              <a:srgbClr val="58A6FF">
                <a:alpha val="5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05256" y="2779776"/>
            <a:ext cx="347472" cy="347472"/>
          </a:xfrm>
          <a:prstGeom prst="ellipse">
            <a:avLst/>
          </a:prstGeom>
          <a:solidFill>
            <a:srgbClr val="58A6FF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41832" y="2880360"/>
            <a:ext cx="274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11F"/>
                </a:solidFill>
              </a:rPr>
              <a:t>2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1417320" y="265176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F7FA"/>
                </a:solidFill>
              </a:rPr>
              <a:t>Соответствие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3154680" y="2651760"/>
            <a:ext cx="2331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30" dirty="0">
                <a:solidFill>
                  <a:srgbClr val="B7C1CC"/>
                </a:solidFill>
              </a:rPr>
              <a:t>масштабная инвариантность</a:t>
            </a:r>
            <a:endParaRPr lang="en-US" sz="1030" dirty="0"/>
          </a:p>
        </p:txBody>
      </p:sp>
      <p:sp>
        <p:nvSpPr>
          <p:cNvPr id="18" name="Shape 16"/>
          <p:cNvSpPr/>
          <p:nvPr/>
        </p:nvSpPr>
        <p:spPr>
          <a:xfrm>
            <a:off x="731520" y="3657600"/>
            <a:ext cx="5074920" cy="877824"/>
          </a:xfrm>
          <a:prstGeom prst="roundRect">
            <a:avLst/>
          </a:prstGeom>
          <a:solidFill>
            <a:srgbClr val="0E1C2D"/>
          </a:solidFill>
          <a:ln w="13970">
            <a:solidFill>
              <a:srgbClr val="D9A441">
                <a:alpha val="5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05256" y="3922776"/>
            <a:ext cx="347472" cy="347472"/>
          </a:xfrm>
          <a:prstGeom prst="ellipse">
            <a:avLst/>
          </a:prstGeom>
          <a:solidFill>
            <a:srgbClr val="F0C86E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41832" y="4023360"/>
            <a:ext cx="274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11F"/>
                </a:solidFill>
              </a:rPr>
              <a:t>3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1417320" y="379476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F7FA"/>
                </a:solidFill>
              </a:rPr>
              <a:t>Вибрация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3154680" y="3794760"/>
            <a:ext cx="2331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30" dirty="0">
                <a:solidFill>
                  <a:srgbClr val="B7C1CC"/>
                </a:solidFill>
              </a:rPr>
              <a:t>динамика и частоты</a:t>
            </a:r>
            <a:endParaRPr lang="en-US" sz="1030" dirty="0"/>
          </a:p>
        </p:txBody>
      </p:sp>
      <p:sp>
        <p:nvSpPr>
          <p:cNvPr id="23" name="Shape 21"/>
          <p:cNvSpPr/>
          <p:nvPr/>
        </p:nvSpPr>
        <p:spPr>
          <a:xfrm>
            <a:off x="731520" y="4800600"/>
            <a:ext cx="5074920" cy="877824"/>
          </a:xfrm>
          <a:prstGeom prst="roundRect">
            <a:avLst/>
          </a:prstGeom>
          <a:solidFill>
            <a:srgbClr val="0E1C2D"/>
          </a:solidFill>
          <a:ln w="13970">
            <a:solidFill>
              <a:srgbClr val="58A6FF">
                <a:alpha val="5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05256" y="5065776"/>
            <a:ext cx="347472" cy="347472"/>
          </a:xfrm>
          <a:prstGeom prst="ellipse">
            <a:avLst/>
          </a:prstGeom>
          <a:solidFill>
            <a:srgbClr val="58A6FF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41832" y="5166360"/>
            <a:ext cx="274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11F"/>
                </a:solidFill>
              </a:rPr>
              <a:t>4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1417320" y="493776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F7FA"/>
                </a:solidFill>
              </a:rPr>
              <a:t>Полярность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3154680" y="4937760"/>
            <a:ext cx="2331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30" dirty="0">
                <a:solidFill>
                  <a:srgbClr val="B7C1CC"/>
                </a:solidFill>
              </a:rPr>
              <a:t>двойственные режимы</a:t>
            </a:r>
            <a:endParaRPr lang="en-US" sz="1030" dirty="0"/>
          </a:p>
        </p:txBody>
      </p:sp>
      <p:sp>
        <p:nvSpPr>
          <p:cNvPr id="28" name="Shape 26"/>
          <p:cNvSpPr/>
          <p:nvPr/>
        </p:nvSpPr>
        <p:spPr>
          <a:xfrm>
            <a:off x="6355080" y="1371600"/>
            <a:ext cx="5074920" cy="877824"/>
          </a:xfrm>
          <a:prstGeom prst="roundRect">
            <a:avLst/>
          </a:prstGeom>
          <a:solidFill>
            <a:srgbClr val="0E1C2D"/>
          </a:solidFill>
          <a:ln w="13970">
            <a:solidFill>
              <a:srgbClr val="D9A441">
                <a:alpha val="5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528816" y="1636776"/>
            <a:ext cx="347472" cy="347472"/>
          </a:xfrm>
          <a:prstGeom prst="ellipse">
            <a:avLst/>
          </a:prstGeom>
          <a:solidFill>
            <a:srgbClr val="F0C86E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565392" y="1737360"/>
            <a:ext cx="274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11F"/>
                </a:solidFill>
              </a:rPr>
              <a:t>5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7040880" y="150876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F7FA"/>
                </a:solidFill>
              </a:rPr>
              <a:t>Ритм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8778240" y="1508760"/>
            <a:ext cx="2331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30" dirty="0">
                <a:solidFill>
                  <a:srgbClr val="B7C1CC"/>
                </a:solidFill>
              </a:rPr>
              <a:t>циклы и возвратность</a:t>
            </a:r>
            <a:endParaRPr lang="en-US" sz="1030" dirty="0"/>
          </a:p>
        </p:txBody>
      </p:sp>
      <p:sp>
        <p:nvSpPr>
          <p:cNvPr id="33" name="Shape 31"/>
          <p:cNvSpPr/>
          <p:nvPr/>
        </p:nvSpPr>
        <p:spPr>
          <a:xfrm>
            <a:off x="6355080" y="2514600"/>
            <a:ext cx="5074920" cy="877824"/>
          </a:xfrm>
          <a:prstGeom prst="roundRect">
            <a:avLst/>
          </a:prstGeom>
          <a:solidFill>
            <a:srgbClr val="0E1C2D"/>
          </a:solidFill>
          <a:ln w="13970">
            <a:solidFill>
              <a:srgbClr val="58A6FF">
                <a:alpha val="5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528816" y="2779776"/>
            <a:ext cx="347472" cy="347472"/>
          </a:xfrm>
          <a:prstGeom prst="ellipse">
            <a:avLst/>
          </a:prstGeom>
          <a:solidFill>
            <a:srgbClr val="58A6FF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565392" y="2880360"/>
            <a:ext cx="274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11F"/>
                </a:solidFill>
              </a:rPr>
              <a:t>6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7040880" y="265176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F7FA"/>
                </a:solidFill>
              </a:rPr>
              <a:t>Причина–следствие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8778240" y="2651760"/>
            <a:ext cx="2331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30" dirty="0">
                <a:solidFill>
                  <a:srgbClr val="B7C1CC"/>
                </a:solidFill>
              </a:rPr>
              <a:t>каузальные цепочки</a:t>
            </a:r>
            <a:endParaRPr lang="en-US" sz="1030" dirty="0"/>
          </a:p>
        </p:txBody>
      </p:sp>
      <p:sp>
        <p:nvSpPr>
          <p:cNvPr id="38" name="Shape 36"/>
          <p:cNvSpPr/>
          <p:nvPr/>
        </p:nvSpPr>
        <p:spPr>
          <a:xfrm>
            <a:off x="6355080" y="3657600"/>
            <a:ext cx="5074920" cy="877824"/>
          </a:xfrm>
          <a:prstGeom prst="roundRect">
            <a:avLst/>
          </a:prstGeom>
          <a:solidFill>
            <a:srgbClr val="0E1C2D"/>
          </a:solidFill>
          <a:ln w="13970">
            <a:solidFill>
              <a:srgbClr val="D9A441">
                <a:alpha val="55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528816" y="3922776"/>
            <a:ext cx="347472" cy="347472"/>
          </a:xfrm>
          <a:prstGeom prst="ellipse">
            <a:avLst/>
          </a:prstGeom>
          <a:solidFill>
            <a:srgbClr val="F0C86E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565392" y="4023360"/>
            <a:ext cx="274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11F"/>
                </a:solidFill>
              </a:rPr>
              <a:t>7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7040880" y="379476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F7FA"/>
                </a:solidFill>
              </a:rPr>
              <a:t>Род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8778240" y="3794760"/>
            <a:ext cx="2331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30" dirty="0">
                <a:solidFill>
                  <a:srgbClr val="B7C1CC"/>
                </a:solidFill>
              </a:rPr>
              <a:t>комплементарность функций</a:t>
            </a:r>
            <a:endParaRPr lang="en-US" sz="1030" dirty="0"/>
          </a:p>
        </p:txBody>
      </p:sp>
      <p:sp>
        <p:nvSpPr>
          <p:cNvPr id="43" name="Text 41"/>
          <p:cNvSpPr/>
          <p:nvPr/>
        </p:nvSpPr>
        <p:spPr>
          <a:xfrm>
            <a:off x="548640" y="6473952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E8A98"/>
                </a:solidFill>
              </a:rPr>
              <a:t>СПЕЦЗАЩИТА • КИБАЛИОН</a:t>
            </a:r>
            <a:endParaRPr lang="en-US" sz="850" dirty="0"/>
          </a:p>
        </p:txBody>
      </p:sp>
      <p:sp>
        <p:nvSpPr>
          <p:cNvPr id="44" name="Text 42"/>
          <p:cNvSpPr/>
          <p:nvPr/>
        </p:nvSpPr>
        <p:spPr>
          <a:xfrm>
            <a:off x="11109960" y="642823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E8A98"/>
                </a:solidFill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58A6FF"/>
          </a:solidFill>
          <a:ln w="12700">
            <a:solidFill>
              <a:srgbClr val="58A6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900000">
            <a:off x="8961120" y="-1005840"/>
            <a:ext cx="3749040" cy="3749040"/>
          </a:xfrm>
          <a:prstGeom prst="arc">
            <a:avLst/>
          </a:prstGeom>
          <a:solidFill>
            <a:srgbClr val="07111F">
              <a:alpha val="0"/>
            </a:srgbClr>
          </a:solidFill>
          <a:ln w="19050">
            <a:solidFill>
              <a:srgbClr val="58A6FF">
                <a:alpha val="2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600000">
            <a:off x="-1097280" y="3931920"/>
            <a:ext cx="2926080" cy="2926080"/>
          </a:xfrm>
          <a:prstGeom prst="arc">
            <a:avLst/>
          </a:prstGeom>
          <a:solidFill>
            <a:srgbClr val="07111F">
              <a:alpha val="0"/>
            </a:srgbClr>
          </a:solidFill>
          <a:ln w="15240">
            <a:solidFill>
              <a:srgbClr val="4DD0E1">
                <a:alpha val="2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32004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Перевод принципов в операционные переменные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66928" y="85039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7C1CC"/>
                </a:solidFill>
              </a:rPr>
              <a:t>От качественного принципа — к измерителю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32588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F7FA"/>
                </a:solidFill>
              </a:rPr>
              <a:t>Ментализм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926080" y="13258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0C86E"/>
                </a:solidFill>
              </a:rPr>
              <a:t>M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657600" y="1325880"/>
            <a:ext cx="722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7C1CC"/>
                </a:solidFill>
              </a:rPr>
              <a:t>качество модели и целеполагания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731520" y="1645920"/>
            <a:ext cx="10515600" cy="0"/>
          </a:xfrm>
          <a:prstGeom prst="line">
            <a:avLst/>
          </a:prstGeom>
          <a:noFill/>
          <a:ln w="10160">
            <a:solidFill>
              <a:srgbClr val="31445A">
                <a:alpha val="7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31520" y="2002536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F7FA"/>
                </a:solidFill>
              </a:rPr>
              <a:t>Соответствие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926080" y="200253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58A6FF"/>
                </a:solidFill>
              </a:rPr>
              <a:t>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657600" y="2002536"/>
            <a:ext cx="722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7C1CC"/>
                </a:solidFill>
              </a:rPr>
              <a:t>согласованность уровней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731520" y="2322576"/>
            <a:ext cx="10515600" cy="0"/>
          </a:xfrm>
          <a:prstGeom prst="line">
            <a:avLst/>
          </a:prstGeom>
          <a:noFill/>
          <a:ln w="10160">
            <a:solidFill>
              <a:srgbClr val="31445A">
                <a:alpha val="7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31520" y="2679192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F7FA"/>
                </a:solidFill>
              </a:rPr>
              <a:t>Вибрация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2926080" y="267919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0C86E"/>
                </a:solidFill>
              </a:rPr>
              <a:t>V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3657600" y="2679192"/>
            <a:ext cx="722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7C1CC"/>
                </a:solidFill>
              </a:rPr>
              <a:t>спектр частот / вариабельность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731520" y="2999232"/>
            <a:ext cx="10515600" cy="0"/>
          </a:xfrm>
          <a:prstGeom prst="line">
            <a:avLst/>
          </a:prstGeom>
          <a:noFill/>
          <a:ln w="10160">
            <a:solidFill>
              <a:srgbClr val="31445A">
                <a:alpha val="7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31520" y="335584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F7FA"/>
                </a:solidFill>
              </a:rPr>
              <a:t>Полярность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2926080" y="33558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58A6FF"/>
                </a:solidFill>
              </a:rPr>
              <a:t>P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3657600" y="3355848"/>
            <a:ext cx="722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7C1CC"/>
                </a:solidFill>
              </a:rPr>
              <a:t>дисбаланс противоположных режимов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731520" y="3675888"/>
            <a:ext cx="10515600" cy="0"/>
          </a:xfrm>
          <a:prstGeom prst="line">
            <a:avLst/>
          </a:prstGeom>
          <a:noFill/>
          <a:ln w="10160">
            <a:solidFill>
              <a:srgbClr val="31445A">
                <a:alpha val="70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31520" y="403250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F7FA"/>
                </a:solidFill>
              </a:rPr>
              <a:t>Ритм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2926080" y="4032504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0C86E"/>
                </a:solidFill>
              </a:rPr>
              <a:t>R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3657600" y="4032504"/>
            <a:ext cx="722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7C1CC"/>
                </a:solidFill>
              </a:rPr>
              <a:t>цикличность и фазовая синхронизация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731520" y="4352544"/>
            <a:ext cx="10515600" cy="0"/>
          </a:xfrm>
          <a:prstGeom prst="line">
            <a:avLst/>
          </a:prstGeom>
          <a:noFill/>
          <a:ln w="10160">
            <a:solidFill>
              <a:srgbClr val="31445A">
                <a:alpha val="70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31520" y="470916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F7FA"/>
                </a:solidFill>
              </a:rPr>
              <a:t>Причинность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2926080" y="47091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58A6FF"/>
                </a:solidFill>
              </a:rPr>
              <a:t>C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3657600" y="4709160"/>
            <a:ext cx="722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7C1CC"/>
                </a:solidFill>
              </a:rPr>
              <a:t>каузальная связность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731520" y="5029200"/>
            <a:ext cx="10515600" cy="0"/>
          </a:xfrm>
          <a:prstGeom prst="line">
            <a:avLst/>
          </a:prstGeom>
          <a:noFill/>
          <a:ln w="10160">
            <a:solidFill>
              <a:srgbClr val="31445A">
                <a:alpha val="7000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31520" y="5385816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F7FA"/>
                </a:solidFill>
              </a:rPr>
              <a:t>Комплементарность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2926080" y="5385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0C86E"/>
                </a:solidFill>
              </a:rPr>
              <a:t>G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3657600" y="5385816"/>
            <a:ext cx="722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7C1CC"/>
                </a:solidFill>
              </a:rPr>
              <a:t>баланс взаимодополняющих функций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731520" y="5705856"/>
            <a:ext cx="10515600" cy="0"/>
          </a:xfrm>
          <a:prstGeom prst="line">
            <a:avLst/>
          </a:prstGeom>
          <a:noFill/>
          <a:ln w="10160">
            <a:solidFill>
              <a:srgbClr val="31445A">
                <a:alpha val="7000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77240" y="6080760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0C86E"/>
                </a:solidFill>
              </a:rPr>
              <a:t>Итог: 7 принципов → 7 наблюдаемых классов показателей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548640" y="6473952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E8A98"/>
                </a:solidFill>
              </a:rPr>
              <a:t>СПЕЦЗАЩИТА • КИБАЛИОН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11109960" y="642823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E8A98"/>
                </a:solidFill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900000">
            <a:off x="8961120" y="-1005840"/>
            <a:ext cx="3749040" cy="3749040"/>
          </a:xfrm>
          <a:prstGeom prst="arc">
            <a:avLst/>
          </a:prstGeom>
          <a:solidFill>
            <a:srgbClr val="07111F">
              <a:alpha val="0"/>
            </a:srgbClr>
          </a:solidFill>
          <a:ln w="19050">
            <a:solidFill>
              <a:srgbClr val="D9A441">
                <a:alpha val="2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600000">
            <a:off x="-1097280" y="3931920"/>
            <a:ext cx="2926080" cy="2926080"/>
          </a:xfrm>
          <a:prstGeom prst="arc">
            <a:avLst/>
          </a:prstGeom>
          <a:solidFill>
            <a:srgbClr val="07111F">
              <a:alpha val="0"/>
            </a:srgbClr>
          </a:solidFill>
          <a:ln w="15240">
            <a:solidFill>
              <a:srgbClr val="4DD0E1">
                <a:alpha val="2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32004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Археометр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66928" y="85039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7C1CC"/>
                </a:solidFill>
              </a:rPr>
              <a:t>Оператор гармонизации многомерной системы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77240" y="1234440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0C86E"/>
                </a:solidFill>
              </a:rPr>
              <a:t>A(X) → диагностика → отклонение → действие → контроль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85800" y="1920240"/>
            <a:ext cx="1993392" cy="2148840"/>
          </a:xfrm>
          <a:prstGeom prst="roundRect">
            <a:avLst>
              <a:gd name="adj" fmla="val 2752"/>
            </a:avLst>
          </a:prstGeom>
          <a:solidFill>
            <a:srgbClr val="0E1C2D"/>
          </a:solidFill>
          <a:ln w="16510">
            <a:solidFill>
              <a:srgbClr val="D9A441">
                <a:alpha val="6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50392" y="2066544"/>
            <a:ext cx="16642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9A441"/>
                </a:solidFill>
              </a:rPr>
              <a:t>C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850392" y="2450592"/>
            <a:ext cx="16642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5F7FA"/>
                </a:solidFill>
              </a:rPr>
              <a:t>↑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850392" y="2990088"/>
            <a:ext cx="1664208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B7C1CC"/>
                </a:solidFill>
              </a:rPr>
              <a:t>когерентность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2953512" y="1920240"/>
            <a:ext cx="1993392" cy="2148840"/>
          </a:xfrm>
          <a:prstGeom prst="roundRect">
            <a:avLst>
              <a:gd name="adj" fmla="val 2752"/>
            </a:avLst>
          </a:prstGeom>
          <a:solidFill>
            <a:srgbClr val="0E1C2D"/>
          </a:solidFill>
          <a:ln w="16510">
            <a:solidFill>
              <a:srgbClr val="58A6FF">
                <a:alpha val="65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118104" y="2066544"/>
            <a:ext cx="16642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8A6FF"/>
                </a:solidFill>
              </a:rPr>
              <a:t>H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118104" y="2450592"/>
            <a:ext cx="16642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5F7FA"/>
                </a:solidFill>
              </a:rPr>
              <a:t>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3118104" y="2990088"/>
            <a:ext cx="1664208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B7C1CC"/>
                </a:solidFill>
              </a:rPr>
              <a:t>энтропия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221224" y="1920240"/>
            <a:ext cx="1993392" cy="2148840"/>
          </a:xfrm>
          <a:prstGeom prst="roundRect">
            <a:avLst>
              <a:gd name="adj" fmla="val 2752"/>
            </a:avLst>
          </a:prstGeom>
          <a:solidFill>
            <a:srgbClr val="0E1C2D"/>
          </a:solidFill>
          <a:ln w="16510">
            <a:solidFill>
              <a:srgbClr val="D9A441">
                <a:alpha val="6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385816" y="2066544"/>
            <a:ext cx="16642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9A441"/>
                </a:solidFill>
              </a:rPr>
              <a:t>D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385816" y="2450592"/>
            <a:ext cx="16642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5F7FA"/>
                </a:solidFill>
              </a:rPr>
              <a:t>↓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5385816" y="2990088"/>
            <a:ext cx="1664208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B7C1CC"/>
                </a:solidFill>
              </a:rPr>
              <a:t>конфликт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7488936" y="1920240"/>
            <a:ext cx="1993392" cy="2148840"/>
          </a:xfrm>
          <a:prstGeom prst="roundRect">
            <a:avLst>
              <a:gd name="adj" fmla="val 2752"/>
            </a:avLst>
          </a:prstGeom>
          <a:solidFill>
            <a:srgbClr val="0E1C2D"/>
          </a:solidFill>
          <a:ln w="16510">
            <a:solidFill>
              <a:srgbClr val="58A6FF">
                <a:alpha val="65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653528" y="2066544"/>
            <a:ext cx="16642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8A6FF"/>
                </a:solidFill>
              </a:rPr>
              <a:t>V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7653528" y="2450592"/>
            <a:ext cx="16642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5F7FA"/>
                </a:solidFill>
              </a:rPr>
              <a:t>↓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7653528" y="2990088"/>
            <a:ext cx="1664208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B7C1CC"/>
                </a:solidFill>
              </a:rPr>
              <a:t>разнообразие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9756648" y="1920240"/>
            <a:ext cx="1993392" cy="2148840"/>
          </a:xfrm>
          <a:prstGeom prst="roundRect">
            <a:avLst>
              <a:gd name="adj" fmla="val 2752"/>
            </a:avLst>
          </a:prstGeom>
          <a:solidFill>
            <a:srgbClr val="0E1C2D"/>
          </a:solidFill>
          <a:ln w="16510">
            <a:solidFill>
              <a:srgbClr val="D9A441">
                <a:alpha val="65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921240" y="2066544"/>
            <a:ext cx="16642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9A441"/>
                </a:solidFill>
              </a:rPr>
              <a:t>R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921240" y="2450592"/>
            <a:ext cx="16642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5F7FA"/>
                </a:solidFill>
              </a:rPr>
              <a:t>↓</a:t>
            </a:r>
            <a:endParaRPr lang="en-US" sz="2400" dirty="0"/>
          </a:p>
        </p:txBody>
      </p:sp>
      <p:sp>
        <p:nvSpPr>
          <p:cNvPr id="28" name="Text 26"/>
          <p:cNvSpPr/>
          <p:nvPr/>
        </p:nvSpPr>
        <p:spPr>
          <a:xfrm>
            <a:off x="9921240" y="2990088"/>
            <a:ext cx="1664208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B7C1CC"/>
                </a:solidFill>
              </a:rPr>
              <a:t>хрупкость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1965960" y="4709160"/>
            <a:ext cx="8275320" cy="868680"/>
          </a:xfrm>
          <a:prstGeom prst="roundRect">
            <a:avLst/>
          </a:prstGeom>
          <a:solidFill>
            <a:srgbClr val="0E1C2D"/>
          </a:solidFill>
          <a:ln w="15240">
            <a:solidFill>
              <a:srgbClr val="4DD0E1">
                <a:alpha val="65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057400" y="4919472"/>
            <a:ext cx="8092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5F7FA"/>
                </a:solidFill>
              </a:rPr>
              <a:t>Φ = αC − βH − γD + δV − λR</a:t>
            </a:r>
            <a:endParaRPr lang="en-US" sz="2400" dirty="0"/>
          </a:p>
        </p:txBody>
      </p:sp>
      <p:sp>
        <p:nvSpPr>
          <p:cNvPr id="31" name="Text 29"/>
          <p:cNvSpPr/>
          <p:nvPr/>
        </p:nvSpPr>
        <p:spPr>
          <a:xfrm>
            <a:off x="548640" y="6473952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E8A98"/>
                </a:solidFill>
              </a:rPr>
              <a:t>СПЕЦЗАЩИТА • КИБАЛИОН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11109960" y="642823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E8A98"/>
                </a:solidFill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58A6FF"/>
          </a:solidFill>
          <a:ln w="12700">
            <a:solidFill>
              <a:srgbClr val="58A6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900000">
            <a:off x="8961120" y="-1005840"/>
            <a:ext cx="3749040" cy="3749040"/>
          </a:xfrm>
          <a:prstGeom prst="arc">
            <a:avLst/>
          </a:prstGeom>
          <a:solidFill>
            <a:srgbClr val="07111F">
              <a:alpha val="0"/>
            </a:srgbClr>
          </a:solidFill>
          <a:ln w="19050">
            <a:solidFill>
              <a:srgbClr val="58A6FF">
                <a:alpha val="2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600000">
            <a:off x="-1097280" y="3931920"/>
            <a:ext cx="2926080" cy="2926080"/>
          </a:xfrm>
          <a:prstGeom prst="arc">
            <a:avLst/>
          </a:prstGeom>
          <a:solidFill>
            <a:srgbClr val="07111F">
              <a:alpha val="0"/>
            </a:srgbClr>
          </a:solidFill>
          <a:ln w="15240">
            <a:solidFill>
              <a:srgbClr val="4DD0E1">
                <a:alpha val="2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32004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Единый Баланс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66928" y="85039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7C1CC"/>
                </a:solidFill>
              </a:rPr>
              <a:t>Не максимизация одного показателя, а устойчивый компромисс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77240" y="1417320"/>
            <a:ext cx="2240280" cy="2103120"/>
          </a:xfrm>
          <a:prstGeom prst="roundRect">
            <a:avLst>
              <a:gd name="adj" fmla="val 2609"/>
            </a:avLst>
          </a:prstGeom>
          <a:solidFill>
            <a:srgbClr val="0E1C2D"/>
          </a:solidFill>
          <a:ln w="16510">
            <a:solidFill>
              <a:srgbClr val="58A6FF">
                <a:alpha val="6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41832" y="1563624"/>
            <a:ext cx="1911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8A6FF"/>
                </a:solidFill>
              </a:rPr>
              <a:t>ИНТЕГРАЦИЯ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41832" y="1947672"/>
            <a:ext cx="191109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5F7FA"/>
                </a:solidFill>
              </a:rPr>
              <a:t>I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941832" y="2487168"/>
            <a:ext cx="1911096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B7C1CC"/>
                </a:solidFill>
              </a:rPr>
              <a:t>связность и целостность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246120" y="1417320"/>
            <a:ext cx="2240280" cy="2103120"/>
          </a:xfrm>
          <a:prstGeom prst="roundRect">
            <a:avLst>
              <a:gd name="adj" fmla="val 2609"/>
            </a:avLst>
          </a:prstGeom>
          <a:solidFill>
            <a:srgbClr val="0E1C2D"/>
          </a:solidFill>
          <a:ln w="16510">
            <a:solidFill>
              <a:srgbClr val="D9A441">
                <a:alpha val="6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410712" y="1563624"/>
            <a:ext cx="1911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9A441"/>
                </a:solidFill>
              </a:rPr>
              <a:t>ПОТОК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410712" y="1947672"/>
            <a:ext cx="191109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5F7FA"/>
                </a:solidFill>
              </a:rPr>
              <a:t>F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3410712" y="2487168"/>
            <a:ext cx="1911096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B7C1CC"/>
                </a:solidFill>
              </a:rPr>
              <a:t>энергия, данные, ресурсы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5715000" y="1417320"/>
            <a:ext cx="2240280" cy="2103120"/>
          </a:xfrm>
          <a:prstGeom prst="roundRect">
            <a:avLst>
              <a:gd name="adj" fmla="val 2609"/>
            </a:avLst>
          </a:prstGeom>
          <a:solidFill>
            <a:srgbClr val="0E1C2D"/>
          </a:solidFill>
          <a:ln w="16510">
            <a:solidFill>
              <a:srgbClr val="68D391">
                <a:alpha val="65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879592" y="1563624"/>
            <a:ext cx="1911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8D391"/>
                </a:solidFill>
              </a:rPr>
              <a:t>СТАБИЛЬНОСТЬ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879592" y="1947672"/>
            <a:ext cx="191109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5F7FA"/>
                </a:solidFill>
              </a:rPr>
              <a:t>S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5879592" y="2487168"/>
            <a:ext cx="1911096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B7C1CC"/>
                </a:solidFill>
              </a:rPr>
              <a:t>обратная связь и устойчивость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8183880" y="1417320"/>
            <a:ext cx="2240280" cy="2103120"/>
          </a:xfrm>
          <a:prstGeom prst="roundRect">
            <a:avLst>
              <a:gd name="adj" fmla="val 2609"/>
            </a:avLst>
          </a:prstGeom>
          <a:solidFill>
            <a:srgbClr val="0E1C2D"/>
          </a:solidFill>
          <a:ln w="16510">
            <a:solidFill>
              <a:srgbClr val="9F7AEA">
                <a:alpha val="6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348472" y="1563624"/>
            <a:ext cx="1911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F7AEA"/>
                </a:solidFill>
              </a:rPr>
              <a:t>АДАПТИВНОСТЬ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8348472" y="1947672"/>
            <a:ext cx="191109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5F7FA"/>
                </a:solidFill>
              </a:rPr>
              <a:t>A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8348472" y="2487168"/>
            <a:ext cx="1911096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B7C1CC"/>
                </a:solidFill>
              </a:rPr>
              <a:t>способность менять режим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2377440" y="4069080"/>
            <a:ext cx="7315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0C86E"/>
                </a:solidFill>
              </a:rPr>
              <a:t>B = I × F × S × A</a:t>
            </a:r>
            <a:endParaRPr lang="en-US" sz="3400" dirty="0"/>
          </a:p>
        </p:txBody>
      </p:sp>
      <p:sp>
        <p:nvSpPr>
          <p:cNvPr id="25" name="Text 23"/>
          <p:cNvSpPr/>
          <p:nvPr/>
        </p:nvSpPr>
        <p:spPr>
          <a:xfrm>
            <a:off x="1325880" y="4983480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B7C1CC"/>
                </a:solidFill>
              </a:rPr>
              <a:t>Если один множитель стремится к нулю — система теряет жизнеспособность.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548640" y="6473952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E8A98"/>
                </a:solidFill>
              </a:rPr>
              <a:t>СПЕЦЗАЩИТА • КИБАЛИОН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1109960" y="642823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E8A98"/>
                </a:solidFill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900000">
            <a:off x="8961120" y="-1005840"/>
            <a:ext cx="3749040" cy="3749040"/>
          </a:xfrm>
          <a:prstGeom prst="arc">
            <a:avLst/>
          </a:prstGeom>
          <a:solidFill>
            <a:srgbClr val="07111F">
              <a:alpha val="0"/>
            </a:srgbClr>
          </a:solidFill>
          <a:ln w="19050">
            <a:solidFill>
              <a:srgbClr val="D9A441">
                <a:alpha val="2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600000">
            <a:off x="-1097280" y="3931920"/>
            <a:ext cx="2926080" cy="2926080"/>
          </a:xfrm>
          <a:prstGeom prst="arc">
            <a:avLst/>
          </a:prstGeom>
          <a:solidFill>
            <a:srgbClr val="07111F">
              <a:alpha val="0"/>
            </a:srgbClr>
          </a:solidFill>
          <a:ln w="15240">
            <a:solidFill>
              <a:srgbClr val="4DD0E1">
                <a:alpha val="2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32004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Темометр критичности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66928" y="85039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7C1CC"/>
                </a:solidFill>
              </a:rPr>
              <a:t>Оценка режима: застой → критичность → хаос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914400" y="1325880"/>
            <a:ext cx="914400" cy="4480560"/>
          </a:xfrm>
          <a:prstGeom prst="roundRect">
            <a:avLst/>
          </a:prstGeom>
          <a:solidFill>
            <a:srgbClr val="1E2F46"/>
          </a:solidFill>
          <a:ln w="12700">
            <a:solidFill>
              <a:srgbClr val="B7C1CC">
                <a:alpha val="4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78992" y="4617720"/>
            <a:ext cx="585216" cy="1005840"/>
          </a:xfrm>
          <a:prstGeom prst="rect">
            <a:avLst/>
          </a:prstGeom>
          <a:solidFill>
            <a:srgbClr val="58A6FF"/>
          </a:solidFill>
          <a:ln w="12700">
            <a:solidFill>
              <a:srgbClr val="58A6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78992" y="3310128"/>
            <a:ext cx="585216" cy="1307592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78992" y="1536192"/>
            <a:ext cx="585216" cy="1773936"/>
          </a:xfrm>
          <a:prstGeom prst="rect">
            <a:avLst/>
          </a:prstGeom>
          <a:solidFill>
            <a:srgbClr val="F56565"/>
          </a:solidFill>
          <a:ln w="12700">
            <a:solidFill>
              <a:srgbClr val="F5656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240280" y="477316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8A6FF"/>
                </a:solidFill>
              </a:rPr>
              <a:t>λmax &lt; 0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2240280" y="36576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0C86E"/>
                </a:solidFill>
              </a:rPr>
              <a:t>λmax ≈ 0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2240280" y="21031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6565"/>
                </a:solidFill>
              </a:rPr>
              <a:t>λmax &gt; 0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0" y="1417320"/>
            <a:ext cx="3017520" cy="4389120"/>
          </a:xfrm>
          <a:prstGeom prst="roundRect">
            <a:avLst>
              <a:gd name="adj" fmla="val 2121"/>
            </a:avLst>
          </a:prstGeom>
          <a:solidFill>
            <a:srgbClr val="0E1C2D">
              <a:alpha val="98000"/>
            </a:srgbClr>
          </a:solidFill>
          <a:ln w="13970">
            <a:solidFill>
              <a:srgbClr val="D9A441">
                <a:alpha val="35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54880" y="1563624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9A441"/>
                </a:solidFill>
              </a:rPr>
              <a:t>Критическая зона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773168" y="1965960"/>
            <a:ext cx="2633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максимальная чувствительность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773168" y="2359152"/>
            <a:ext cx="2633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длинные корреляции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773168" y="2752344"/>
            <a:ext cx="2633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высокая интеграция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773168" y="3145536"/>
            <a:ext cx="2633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нет лавинообразного распада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7909560" y="1417320"/>
            <a:ext cx="3017520" cy="4389120"/>
          </a:xfrm>
          <a:prstGeom prst="roundRect">
            <a:avLst>
              <a:gd name="adj" fmla="val 2121"/>
            </a:avLst>
          </a:prstGeom>
          <a:solidFill>
            <a:srgbClr val="0E1C2D">
              <a:alpha val="98000"/>
            </a:srgbClr>
          </a:solidFill>
          <a:ln w="13970">
            <a:solidFill>
              <a:srgbClr val="4DD0E1">
                <a:alpha val="35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92440" y="1563624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DD0E1"/>
                </a:solidFill>
              </a:rPr>
              <a:t>Использование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110728" y="1965960"/>
            <a:ext cx="2633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раннее предупреждение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8110728" y="2359152"/>
            <a:ext cx="2633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настройка регуляторов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8110728" y="2752344"/>
            <a:ext cx="2633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оценка рисков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8110728" y="3145536"/>
            <a:ext cx="2633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F7FA"/>
                </a:solidFill>
              </a:rPr>
              <a:t>• сравнение сценариев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48640" y="6473952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E8A98"/>
                </a:solidFill>
              </a:rPr>
              <a:t>СПЕЦЗАЩИТА • КИБАЛИОН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11109960" y="642823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E8A98"/>
                </a:solidFill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58A6FF"/>
          </a:solidFill>
          <a:ln w="12700">
            <a:solidFill>
              <a:srgbClr val="58A6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900000">
            <a:off x="8961120" y="-1005840"/>
            <a:ext cx="3749040" cy="3749040"/>
          </a:xfrm>
          <a:prstGeom prst="arc">
            <a:avLst/>
          </a:prstGeom>
          <a:solidFill>
            <a:srgbClr val="07111F">
              <a:alpha val="0"/>
            </a:srgbClr>
          </a:solidFill>
          <a:ln w="19050">
            <a:solidFill>
              <a:srgbClr val="58A6FF">
                <a:alpha val="2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600000">
            <a:off x="-1097280" y="3931920"/>
            <a:ext cx="2926080" cy="2926080"/>
          </a:xfrm>
          <a:prstGeom prst="arc">
            <a:avLst/>
          </a:prstGeom>
          <a:solidFill>
            <a:srgbClr val="07111F">
              <a:alpha val="0"/>
            </a:srgbClr>
          </a:solidFill>
          <a:ln w="15240">
            <a:solidFill>
              <a:srgbClr val="4DD0E1">
                <a:alpha val="2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32004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Структурная связанность и перколяция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66928" y="85039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7C1CC"/>
                </a:solidFill>
              </a:rPr>
              <a:t>Когда набор элементов становится системой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365760" y="14173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8A6FF"/>
                </a:solidFill>
              </a:rPr>
              <a:t>НИЗКАЯ СВЯЗНОСТЬ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564892" y="3200400"/>
            <a:ext cx="114638" cy="537471"/>
          </a:xfrm>
          <a:prstGeom prst="line">
            <a:avLst/>
          </a:prstGeom>
          <a:noFill/>
          <a:ln w="12700">
            <a:solidFill>
              <a:srgbClr val="58A6FF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0" name="Shape 8"/>
          <p:cNvSpPr/>
          <p:nvPr/>
        </p:nvSpPr>
        <p:spPr>
          <a:xfrm>
            <a:off x="2679530" y="3737871"/>
            <a:ext cx="-428295" cy="332175"/>
          </a:xfrm>
          <a:prstGeom prst="line">
            <a:avLst/>
          </a:prstGeom>
          <a:noFill/>
          <a:ln w="12700">
            <a:solidFill>
              <a:srgbClr val="58A6FF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1" name="Shape 9"/>
          <p:cNvSpPr/>
          <p:nvPr/>
        </p:nvSpPr>
        <p:spPr>
          <a:xfrm>
            <a:off x="2251235" y="4070046"/>
            <a:ext cx="-649900" cy="0"/>
          </a:xfrm>
          <a:prstGeom prst="line">
            <a:avLst/>
          </a:prstGeom>
          <a:noFill/>
          <a:ln w="12700">
            <a:solidFill>
              <a:srgbClr val="58A6FF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2" name="Shape 10"/>
          <p:cNvSpPr/>
          <p:nvPr/>
        </p:nvSpPr>
        <p:spPr>
          <a:xfrm>
            <a:off x="1601335" y="4070046"/>
            <a:ext cx="-623265" cy="-332175"/>
          </a:xfrm>
          <a:prstGeom prst="line">
            <a:avLst/>
          </a:prstGeom>
          <a:noFill/>
          <a:ln w="12700">
            <a:solidFill>
              <a:srgbClr val="58A6FF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3" name="Shape 11"/>
          <p:cNvSpPr/>
          <p:nvPr/>
        </p:nvSpPr>
        <p:spPr>
          <a:xfrm>
            <a:off x="978070" y="3737871"/>
            <a:ext cx="1586822" cy="-537471"/>
          </a:xfrm>
          <a:prstGeom prst="line">
            <a:avLst/>
          </a:prstGeom>
          <a:noFill/>
          <a:ln w="12700">
            <a:solidFill>
              <a:srgbClr val="58A6FF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4" name="Shape 12"/>
          <p:cNvSpPr/>
          <p:nvPr/>
        </p:nvSpPr>
        <p:spPr>
          <a:xfrm>
            <a:off x="2455164" y="3090672"/>
            <a:ext cx="219456" cy="219456"/>
          </a:xfrm>
          <a:prstGeom prst="ellipse">
            <a:avLst/>
          </a:prstGeom>
          <a:solidFill>
            <a:srgbClr val="58A6FF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491740" y="3127248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2569802" y="3628143"/>
            <a:ext cx="219456" cy="219456"/>
          </a:xfrm>
          <a:prstGeom prst="ellipse">
            <a:avLst/>
          </a:prstGeom>
          <a:solidFill>
            <a:srgbClr val="58A6FF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606378" y="3664719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2141507" y="3960318"/>
            <a:ext cx="219456" cy="219456"/>
          </a:xfrm>
          <a:prstGeom prst="ellipse">
            <a:avLst/>
          </a:prstGeom>
          <a:solidFill>
            <a:srgbClr val="58A6FF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178083" y="3996894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1491607" y="3960318"/>
            <a:ext cx="219456" cy="219456"/>
          </a:xfrm>
          <a:prstGeom prst="ellipse">
            <a:avLst/>
          </a:prstGeom>
          <a:solidFill>
            <a:srgbClr val="58A6FF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528183" y="3996894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868342" y="3628143"/>
            <a:ext cx="219456" cy="219456"/>
          </a:xfrm>
          <a:prstGeom prst="ellipse">
            <a:avLst/>
          </a:prstGeom>
          <a:solidFill>
            <a:srgbClr val="58A6FF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04918" y="3664719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352044" y="3090672"/>
            <a:ext cx="219456" cy="219456"/>
          </a:xfrm>
          <a:prstGeom prst="ellipse">
            <a:avLst/>
          </a:prstGeom>
          <a:solidFill>
            <a:srgbClr val="58A6FF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88620" y="3127248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1123561" y="2553201"/>
            <a:ext cx="219456" cy="219456"/>
          </a:xfrm>
          <a:prstGeom prst="ellipse">
            <a:avLst/>
          </a:prstGeom>
          <a:solidFill>
            <a:srgbClr val="58A6FF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160137" y="2589777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1394122" y="2221026"/>
            <a:ext cx="219456" cy="219456"/>
          </a:xfrm>
          <a:prstGeom prst="ellipse">
            <a:avLst/>
          </a:prstGeom>
          <a:solidFill>
            <a:srgbClr val="58A6FF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430698" y="2257602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2141507" y="2221026"/>
            <a:ext cx="219456" cy="219456"/>
          </a:xfrm>
          <a:prstGeom prst="ellipse">
            <a:avLst/>
          </a:prstGeom>
          <a:solidFill>
            <a:srgbClr val="58A6FF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178083" y="2257602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2314583" y="2553201"/>
            <a:ext cx="219456" cy="219456"/>
          </a:xfrm>
          <a:prstGeom prst="ellipse">
            <a:avLst/>
          </a:prstGeom>
          <a:solidFill>
            <a:srgbClr val="58A6FF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2351159" y="2589777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4572000" y="14173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0C86E"/>
                </a:solidFill>
              </a:rPr>
              <a:t>ПОРОГ ПЕРКОЛЯЦИИ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6771132" y="3200400"/>
            <a:ext cx="114638" cy="537471"/>
          </a:xfrm>
          <a:prstGeom prst="line">
            <a:avLst/>
          </a:prstGeom>
          <a:noFill/>
          <a:ln w="12700">
            <a:solidFill>
              <a:srgbClr val="D9A441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36" name="Shape 34"/>
          <p:cNvSpPr/>
          <p:nvPr/>
        </p:nvSpPr>
        <p:spPr>
          <a:xfrm>
            <a:off x="6771132" y="3200400"/>
            <a:ext cx="-963557" cy="869646"/>
          </a:xfrm>
          <a:prstGeom prst="line">
            <a:avLst/>
          </a:prstGeom>
          <a:noFill/>
          <a:ln w="10160">
            <a:solidFill>
              <a:srgbClr val="D9A441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37" name="Shape 35"/>
          <p:cNvSpPr/>
          <p:nvPr/>
        </p:nvSpPr>
        <p:spPr>
          <a:xfrm>
            <a:off x="6885770" y="3737871"/>
            <a:ext cx="-428295" cy="332175"/>
          </a:xfrm>
          <a:prstGeom prst="line">
            <a:avLst/>
          </a:prstGeom>
          <a:noFill/>
          <a:ln w="12700">
            <a:solidFill>
              <a:srgbClr val="D9A441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38" name="Shape 36"/>
          <p:cNvSpPr/>
          <p:nvPr/>
        </p:nvSpPr>
        <p:spPr>
          <a:xfrm>
            <a:off x="6457475" y="4070046"/>
            <a:ext cx="-649900" cy="0"/>
          </a:xfrm>
          <a:prstGeom prst="line">
            <a:avLst/>
          </a:prstGeom>
          <a:noFill/>
          <a:ln w="12700">
            <a:solidFill>
              <a:srgbClr val="D9A441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39" name="Shape 37"/>
          <p:cNvSpPr/>
          <p:nvPr/>
        </p:nvSpPr>
        <p:spPr>
          <a:xfrm>
            <a:off x="6457475" y="4070046"/>
            <a:ext cx="-1789463" cy="-869646"/>
          </a:xfrm>
          <a:prstGeom prst="line">
            <a:avLst/>
          </a:prstGeom>
          <a:noFill/>
          <a:ln w="10160">
            <a:solidFill>
              <a:srgbClr val="D9A441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40" name="Shape 38"/>
          <p:cNvSpPr/>
          <p:nvPr/>
        </p:nvSpPr>
        <p:spPr>
          <a:xfrm>
            <a:off x="5807575" y="4070046"/>
            <a:ext cx="-623265" cy="-332175"/>
          </a:xfrm>
          <a:prstGeom prst="line">
            <a:avLst/>
          </a:prstGeom>
          <a:noFill/>
          <a:ln w="12700">
            <a:solidFill>
              <a:srgbClr val="D9A441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41" name="Shape 39"/>
          <p:cNvSpPr/>
          <p:nvPr/>
        </p:nvSpPr>
        <p:spPr>
          <a:xfrm>
            <a:off x="5184310" y="3737871"/>
            <a:ext cx="-516298" cy="-537471"/>
          </a:xfrm>
          <a:prstGeom prst="line">
            <a:avLst/>
          </a:prstGeom>
          <a:noFill/>
          <a:ln w="12700">
            <a:solidFill>
              <a:srgbClr val="D9A441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42" name="Shape 40"/>
          <p:cNvSpPr/>
          <p:nvPr/>
        </p:nvSpPr>
        <p:spPr>
          <a:xfrm>
            <a:off x="5184310" y="3737871"/>
            <a:ext cx="525780" cy="-1407117"/>
          </a:xfrm>
          <a:prstGeom prst="line">
            <a:avLst/>
          </a:prstGeom>
          <a:noFill/>
          <a:ln w="10160">
            <a:solidFill>
              <a:srgbClr val="D9A441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43" name="Shape 41"/>
          <p:cNvSpPr/>
          <p:nvPr/>
        </p:nvSpPr>
        <p:spPr>
          <a:xfrm>
            <a:off x="4668012" y="3200400"/>
            <a:ext cx="771517" cy="-537471"/>
          </a:xfrm>
          <a:prstGeom prst="line">
            <a:avLst/>
          </a:prstGeom>
          <a:noFill/>
          <a:ln w="12700">
            <a:solidFill>
              <a:srgbClr val="D9A441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44" name="Shape 42"/>
          <p:cNvSpPr/>
          <p:nvPr/>
        </p:nvSpPr>
        <p:spPr>
          <a:xfrm>
            <a:off x="5439529" y="2662929"/>
            <a:ext cx="270561" cy="-332175"/>
          </a:xfrm>
          <a:prstGeom prst="line">
            <a:avLst/>
          </a:prstGeom>
          <a:noFill/>
          <a:ln w="12700">
            <a:solidFill>
              <a:srgbClr val="D9A441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45" name="Shape 43"/>
          <p:cNvSpPr/>
          <p:nvPr/>
        </p:nvSpPr>
        <p:spPr>
          <a:xfrm>
            <a:off x="5439529" y="2662929"/>
            <a:ext cx="1191022" cy="0"/>
          </a:xfrm>
          <a:prstGeom prst="line">
            <a:avLst/>
          </a:prstGeom>
          <a:noFill/>
          <a:ln w="10160">
            <a:solidFill>
              <a:srgbClr val="D9A441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46" name="Shape 44"/>
          <p:cNvSpPr/>
          <p:nvPr/>
        </p:nvSpPr>
        <p:spPr>
          <a:xfrm>
            <a:off x="5710090" y="2330754"/>
            <a:ext cx="747385" cy="0"/>
          </a:xfrm>
          <a:prstGeom prst="line">
            <a:avLst/>
          </a:prstGeom>
          <a:noFill/>
          <a:ln w="12700">
            <a:solidFill>
              <a:srgbClr val="D9A441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47" name="Shape 45"/>
          <p:cNvSpPr/>
          <p:nvPr/>
        </p:nvSpPr>
        <p:spPr>
          <a:xfrm>
            <a:off x="6457475" y="2330754"/>
            <a:ext cx="173076" cy="332175"/>
          </a:xfrm>
          <a:prstGeom prst="line">
            <a:avLst/>
          </a:prstGeom>
          <a:noFill/>
          <a:ln w="12700">
            <a:solidFill>
              <a:srgbClr val="D9A441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48" name="Shape 46"/>
          <p:cNvSpPr/>
          <p:nvPr/>
        </p:nvSpPr>
        <p:spPr>
          <a:xfrm>
            <a:off x="6457475" y="2330754"/>
            <a:ext cx="428295" cy="1407117"/>
          </a:xfrm>
          <a:prstGeom prst="line">
            <a:avLst/>
          </a:prstGeom>
          <a:noFill/>
          <a:ln w="10160">
            <a:solidFill>
              <a:srgbClr val="D9A441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49" name="Shape 47"/>
          <p:cNvSpPr/>
          <p:nvPr/>
        </p:nvSpPr>
        <p:spPr>
          <a:xfrm>
            <a:off x="6630551" y="2662929"/>
            <a:ext cx="140581" cy="537471"/>
          </a:xfrm>
          <a:prstGeom prst="line">
            <a:avLst/>
          </a:prstGeom>
          <a:noFill/>
          <a:ln w="12700">
            <a:solidFill>
              <a:srgbClr val="D9A441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50" name="Shape 48"/>
          <p:cNvSpPr/>
          <p:nvPr/>
        </p:nvSpPr>
        <p:spPr>
          <a:xfrm>
            <a:off x="6661404" y="3090672"/>
            <a:ext cx="219456" cy="219456"/>
          </a:xfrm>
          <a:prstGeom prst="ellipse">
            <a:avLst/>
          </a:prstGeom>
          <a:solidFill>
            <a:srgbClr val="F0C86E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6697980" y="3127248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6776042" y="3628143"/>
            <a:ext cx="219456" cy="219456"/>
          </a:xfrm>
          <a:prstGeom prst="ellipse">
            <a:avLst/>
          </a:prstGeom>
          <a:solidFill>
            <a:srgbClr val="F0C86E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6812618" y="3664719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54" name="Shape 52"/>
          <p:cNvSpPr/>
          <p:nvPr/>
        </p:nvSpPr>
        <p:spPr>
          <a:xfrm>
            <a:off x="6347747" y="3960318"/>
            <a:ext cx="219456" cy="219456"/>
          </a:xfrm>
          <a:prstGeom prst="ellipse">
            <a:avLst/>
          </a:prstGeom>
          <a:solidFill>
            <a:srgbClr val="F0C86E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384323" y="3996894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56" name="Shape 54"/>
          <p:cNvSpPr/>
          <p:nvPr/>
        </p:nvSpPr>
        <p:spPr>
          <a:xfrm>
            <a:off x="5697847" y="3960318"/>
            <a:ext cx="219456" cy="219456"/>
          </a:xfrm>
          <a:prstGeom prst="ellipse">
            <a:avLst/>
          </a:prstGeom>
          <a:solidFill>
            <a:srgbClr val="F0C86E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5734423" y="3996894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5074582" y="3628143"/>
            <a:ext cx="219456" cy="219456"/>
          </a:xfrm>
          <a:prstGeom prst="ellipse">
            <a:avLst/>
          </a:prstGeom>
          <a:solidFill>
            <a:srgbClr val="F0C86E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5111158" y="3664719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60" name="Shape 58"/>
          <p:cNvSpPr/>
          <p:nvPr/>
        </p:nvSpPr>
        <p:spPr>
          <a:xfrm>
            <a:off x="4558284" y="3090672"/>
            <a:ext cx="219456" cy="219456"/>
          </a:xfrm>
          <a:prstGeom prst="ellipse">
            <a:avLst/>
          </a:prstGeom>
          <a:solidFill>
            <a:srgbClr val="F0C86E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4594860" y="3127248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62" name="Shape 60"/>
          <p:cNvSpPr/>
          <p:nvPr/>
        </p:nvSpPr>
        <p:spPr>
          <a:xfrm>
            <a:off x="5329801" y="2553201"/>
            <a:ext cx="219456" cy="219456"/>
          </a:xfrm>
          <a:prstGeom prst="ellipse">
            <a:avLst/>
          </a:prstGeom>
          <a:solidFill>
            <a:srgbClr val="F0C86E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5366377" y="2589777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64" name="Shape 62"/>
          <p:cNvSpPr/>
          <p:nvPr/>
        </p:nvSpPr>
        <p:spPr>
          <a:xfrm>
            <a:off x="5600362" y="2221026"/>
            <a:ext cx="219456" cy="219456"/>
          </a:xfrm>
          <a:prstGeom prst="ellipse">
            <a:avLst/>
          </a:prstGeom>
          <a:solidFill>
            <a:srgbClr val="F0C86E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5636938" y="2257602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66" name="Shape 64"/>
          <p:cNvSpPr/>
          <p:nvPr/>
        </p:nvSpPr>
        <p:spPr>
          <a:xfrm>
            <a:off x="6347747" y="2221026"/>
            <a:ext cx="219456" cy="219456"/>
          </a:xfrm>
          <a:prstGeom prst="ellipse">
            <a:avLst/>
          </a:prstGeom>
          <a:solidFill>
            <a:srgbClr val="F0C86E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6384323" y="2257602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68" name="Shape 66"/>
          <p:cNvSpPr/>
          <p:nvPr/>
        </p:nvSpPr>
        <p:spPr>
          <a:xfrm>
            <a:off x="6520823" y="2553201"/>
            <a:ext cx="219456" cy="219456"/>
          </a:xfrm>
          <a:prstGeom prst="ellipse">
            <a:avLst/>
          </a:prstGeom>
          <a:solidFill>
            <a:srgbClr val="F0C86E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6557399" y="2589777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70" name="Text 68"/>
          <p:cNvSpPr/>
          <p:nvPr/>
        </p:nvSpPr>
        <p:spPr>
          <a:xfrm>
            <a:off x="8412480" y="14173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6565"/>
                </a:solidFill>
              </a:rPr>
              <a:t>ПЕРЕГРУЗКА</a:t>
            </a:r>
            <a:endParaRPr lang="en-US" sz="1200" dirty="0"/>
          </a:p>
        </p:txBody>
      </p:sp>
      <p:sp>
        <p:nvSpPr>
          <p:cNvPr id="71" name="Shape 69"/>
          <p:cNvSpPr/>
          <p:nvPr/>
        </p:nvSpPr>
        <p:spPr>
          <a:xfrm>
            <a:off x="10611612" y="3200400"/>
            <a:ext cx="114638" cy="537471"/>
          </a:xfrm>
          <a:prstGeom prst="line">
            <a:avLst/>
          </a:prstGeom>
          <a:noFill/>
          <a:ln w="12700">
            <a:solidFill>
              <a:srgbClr val="F56565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72" name="Shape 70"/>
          <p:cNvSpPr/>
          <p:nvPr/>
        </p:nvSpPr>
        <p:spPr>
          <a:xfrm>
            <a:off x="10611612" y="3200400"/>
            <a:ext cx="-963557" cy="869646"/>
          </a:xfrm>
          <a:prstGeom prst="line">
            <a:avLst/>
          </a:prstGeom>
          <a:noFill/>
          <a:ln w="10160">
            <a:solidFill>
              <a:srgbClr val="F56565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73" name="Shape 71"/>
          <p:cNvSpPr/>
          <p:nvPr/>
        </p:nvSpPr>
        <p:spPr>
          <a:xfrm>
            <a:off x="10726250" y="3737871"/>
            <a:ext cx="-428295" cy="332175"/>
          </a:xfrm>
          <a:prstGeom prst="line">
            <a:avLst/>
          </a:prstGeom>
          <a:noFill/>
          <a:ln w="12700">
            <a:solidFill>
              <a:srgbClr val="F56565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74" name="Shape 72"/>
          <p:cNvSpPr/>
          <p:nvPr/>
        </p:nvSpPr>
        <p:spPr>
          <a:xfrm>
            <a:off x="10297955" y="4070046"/>
            <a:ext cx="-649900" cy="0"/>
          </a:xfrm>
          <a:prstGeom prst="line">
            <a:avLst/>
          </a:prstGeom>
          <a:noFill/>
          <a:ln w="12700">
            <a:solidFill>
              <a:srgbClr val="F56565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75" name="Shape 73"/>
          <p:cNvSpPr/>
          <p:nvPr/>
        </p:nvSpPr>
        <p:spPr>
          <a:xfrm>
            <a:off x="10297955" y="4070046"/>
            <a:ext cx="-1789463" cy="-869646"/>
          </a:xfrm>
          <a:prstGeom prst="line">
            <a:avLst/>
          </a:prstGeom>
          <a:noFill/>
          <a:ln w="10160">
            <a:solidFill>
              <a:srgbClr val="F56565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76" name="Shape 74"/>
          <p:cNvSpPr/>
          <p:nvPr/>
        </p:nvSpPr>
        <p:spPr>
          <a:xfrm>
            <a:off x="9648055" y="4070046"/>
            <a:ext cx="-623265" cy="-332175"/>
          </a:xfrm>
          <a:prstGeom prst="line">
            <a:avLst/>
          </a:prstGeom>
          <a:noFill/>
          <a:ln w="12700">
            <a:solidFill>
              <a:srgbClr val="F56565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77" name="Shape 75"/>
          <p:cNvSpPr/>
          <p:nvPr/>
        </p:nvSpPr>
        <p:spPr>
          <a:xfrm>
            <a:off x="9024790" y="3737871"/>
            <a:ext cx="-516298" cy="-537471"/>
          </a:xfrm>
          <a:prstGeom prst="line">
            <a:avLst/>
          </a:prstGeom>
          <a:noFill/>
          <a:ln w="12700">
            <a:solidFill>
              <a:srgbClr val="F56565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78" name="Shape 76"/>
          <p:cNvSpPr/>
          <p:nvPr/>
        </p:nvSpPr>
        <p:spPr>
          <a:xfrm>
            <a:off x="9024790" y="3737871"/>
            <a:ext cx="525780" cy="-1407117"/>
          </a:xfrm>
          <a:prstGeom prst="line">
            <a:avLst/>
          </a:prstGeom>
          <a:noFill/>
          <a:ln w="10160">
            <a:solidFill>
              <a:srgbClr val="F56565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79" name="Shape 77"/>
          <p:cNvSpPr/>
          <p:nvPr/>
        </p:nvSpPr>
        <p:spPr>
          <a:xfrm>
            <a:off x="8508492" y="3200400"/>
            <a:ext cx="771517" cy="-537471"/>
          </a:xfrm>
          <a:prstGeom prst="line">
            <a:avLst/>
          </a:prstGeom>
          <a:noFill/>
          <a:ln w="12700">
            <a:solidFill>
              <a:srgbClr val="F56565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80" name="Shape 78"/>
          <p:cNvSpPr/>
          <p:nvPr/>
        </p:nvSpPr>
        <p:spPr>
          <a:xfrm>
            <a:off x="9280009" y="2662929"/>
            <a:ext cx="270561" cy="-332175"/>
          </a:xfrm>
          <a:prstGeom prst="line">
            <a:avLst/>
          </a:prstGeom>
          <a:noFill/>
          <a:ln w="12700">
            <a:solidFill>
              <a:srgbClr val="F56565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81" name="Shape 79"/>
          <p:cNvSpPr/>
          <p:nvPr/>
        </p:nvSpPr>
        <p:spPr>
          <a:xfrm>
            <a:off x="9280009" y="2662929"/>
            <a:ext cx="1191022" cy="0"/>
          </a:xfrm>
          <a:prstGeom prst="line">
            <a:avLst/>
          </a:prstGeom>
          <a:noFill/>
          <a:ln w="10160">
            <a:solidFill>
              <a:srgbClr val="F56565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82" name="Shape 80"/>
          <p:cNvSpPr/>
          <p:nvPr/>
        </p:nvSpPr>
        <p:spPr>
          <a:xfrm>
            <a:off x="9550570" y="2330754"/>
            <a:ext cx="747385" cy="0"/>
          </a:xfrm>
          <a:prstGeom prst="line">
            <a:avLst/>
          </a:prstGeom>
          <a:noFill/>
          <a:ln w="12700">
            <a:solidFill>
              <a:srgbClr val="F56565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83" name="Shape 81"/>
          <p:cNvSpPr/>
          <p:nvPr/>
        </p:nvSpPr>
        <p:spPr>
          <a:xfrm>
            <a:off x="10297955" y="2330754"/>
            <a:ext cx="173076" cy="332175"/>
          </a:xfrm>
          <a:prstGeom prst="line">
            <a:avLst/>
          </a:prstGeom>
          <a:noFill/>
          <a:ln w="12700">
            <a:solidFill>
              <a:srgbClr val="F56565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84" name="Shape 82"/>
          <p:cNvSpPr/>
          <p:nvPr/>
        </p:nvSpPr>
        <p:spPr>
          <a:xfrm>
            <a:off x="10297955" y="2330754"/>
            <a:ext cx="428295" cy="1407117"/>
          </a:xfrm>
          <a:prstGeom prst="line">
            <a:avLst/>
          </a:prstGeom>
          <a:noFill/>
          <a:ln w="10160">
            <a:solidFill>
              <a:srgbClr val="F56565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85" name="Shape 83"/>
          <p:cNvSpPr/>
          <p:nvPr/>
        </p:nvSpPr>
        <p:spPr>
          <a:xfrm>
            <a:off x="10471031" y="2662929"/>
            <a:ext cx="140581" cy="537471"/>
          </a:xfrm>
          <a:prstGeom prst="line">
            <a:avLst/>
          </a:prstGeom>
          <a:noFill/>
          <a:ln w="12700">
            <a:solidFill>
              <a:srgbClr val="F56565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86" name="Shape 84"/>
          <p:cNvSpPr/>
          <p:nvPr/>
        </p:nvSpPr>
        <p:spPr>
          <a:xfrm>
            <a:off x="10501884" y="3090672"/>
            <a:ext cx="219456" cy="219456"/>
          </a:xfrm>
          <a:prstGeom prst="ellipse">
            <a:avLst/>
          </a:prstGeom>
          <a:solidFill>
            <a:srgbClr val="F56565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10538460" y="3127248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88" name="Shape 86"/>
          <p:cNvSpPr/>
          <p:nvPr/>
        </p:nvSpPr>
        <p:spPr>
          <a:xfrm>
            <a:off x="10616522" y="3628143"/>
            <a:ext cx="219456" cy="219456"/>
          </a:xfrm>
          <a:prstGeom prst="ellipse">
            <a:avLst/>
          </a:prstGeom>
          <a:solidFill>
            <a:srgbClr val="F56565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10653098" y="3664719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90" name="Shape 88"/>
          <p:cNvSpPr/>
          <p:nvPr/>
        </p:nvSpPr>
        <p:spPr>
          <a:xfrm>
            <a:off x="10188227" y="3960318"/>
            <a:ext cx="219456" cy="219456"/>
          </a:xfrm>
          <a:prstGeom prst="ellipse">
            <a:avLst/>
          </a:prstGeom>
          <a:solidFill>
            <a:srgbClr val="F56565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10224803" y="3996894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92" name="Shape 90"/>
          <p:cNvSpPr/>
          <p:nvPr/>
        </p:nvSpPr>
        <p:spPr>
          <a:xfrm>
            <a:off x="9538327" y="3960318"/>
            <a:ext cx="219456" cy="219456"/>
          </a:xfrm>
          <a:prstGeom prst="ellipse">
            <a:avLst/>
          </a:prstGeom>
          <a:solidFill>
            <a:srgbClr val="F56565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9574903" y="3996894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94" name="Shape 92"/>
          <p:cNvSpPr/>
          <p:nvPr/>
        </p:nvSpPr>
        <p:spPr>
          <a:xfrm>
            <a:off x="8915062" y="3628143"/>
            <a:ext cx="219456" cy="219456"/>
          </a:xfrm>
          <a:prstGeom prst="ellipse">
            <a:avLst/>
          </a:prstGeom>
          <a:solidFill>
            <a:srgbClr val="F56565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8951638" y="3664719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96" name="Shape 94"/>
          <p:cNvSpPr/>
          <p:nvPr/>
        </p:nvSpPr>
        <p:spPr>
          <a:xfrm>
            <a:off x="8398764" y="3090672"/>
            <a:ext cx="219456" cy="219456"/>
          </a:xfrm>
          <a:prstGeom prst="ellipse">
            <a:avLst/>
          </a:prstGeom>
          <a:solidFill>
            <a:srgbClr val="F56565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8435340" y="3127248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98" name="Shape 96"/>
          <p:cNvSpPr/>
          <p:nvPr/>
        </p:nvSpPr>
        <p:spPr>
          <a:xfrm>
            <a:off x="9170281" y="2553201"/>
            <a:ext cx="219456" cy="219456"/>
          </a:xfrm>
          <a:prstGeom prst="ellipse">
            <a:avLst/>
          </a:prstGeom>
          <a:solidFill>
            <a:srgbClr val="F56565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9206857" y="2589777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100" name="Shape 98"/>
          <p:cNvSpPr/>
          <p:nvPr/>
        </p:nvSpPr>
        <p:spPr>
          <a:xfrm>
            <a:off x="9440842" y="2221026"/>
            <a:ext cx="219456" cy="219456"/>
          </a:xfrm>
          <a:prstGeom prst="ellipse">
            <a:avLst/>
          </a:prstGeom>
          <a:solidFill>
            <a:srgbClr val="F56565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9477418" y="2257602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102" name="Shape 100"/>
          <p:cNvSpPr/>
          <p:nvPr/>
        </p:nvSpPr>
        <p:spPr>
          <a:xfrm>
            <a:off x="10188227" y="2221026"/>
            <a:ext cx="219456" cy="219456"/>
          </a:xfrm>
          <a:prstGeom prst="ellipse">
            <a:avLst/>
          </a:prstGeom>
          <a:solidFill>
            <a:srgbClr val="F56565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10224803" y="2257602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104" name="Shape 102"/>
          <p:cNvSpPr/>
          <p:nvPr/>
        </p:nvSpPr>
        <p:spPr>
          <a:xfrm>
            <a:off x="10361303" y="2553201"/>
            <a:ext cx="219456" cy="219456"/>
          </a:xfrm>
          <a:prstGeom prst="ellipse">
            <a:avLst/>
          </a:prstGeom>
          <a:solidFill>
            <a:srgbClr val="F56565">
              <a:alpha val="90000"/>
            </a:srgbClr>
          </a:solidFill>
          <a:ln w="12700">
            <a:solidFill>
              <a:srgbClr val="F5F7FA">
                <a:alpha val="50000"/>
              </a:srgbClr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10397879" y="2589777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800" dirty="0"/>
          </a:p>
        </p:txBody>
      </p:sp>
      <p:sp>
        <p:nvSpPr>
          <p:cNvPr id="106" name="Text 104"/>
          <p:cNvSpPr/>
          <p:nvPr/>
        </p:nvSpPr>
        <p:spPr>
          <a:xfrm>
            <a:off x="822960" y="47548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58A6FF"/>
                </a:solidFill>
              </a:rPr>
              <a:t>⟨k⟩ &lt; 1</a:t>
            </a:r>
            <a:endParaRPr lang="en-US" sz="1800" dirty="0"/>
          </a:p>
        </p:txBody>
      </p:sp>
      <p:sp>
        <p:nvSpPr>
          <p:cNvPr id="107" name="Text 105"/>
          <p:cNvSpPr/>
          <p:nvPr/>
        </p:nvSpPr>
        <p:spPr>
          <a:xfrm>
            <a:off x="5029200" y="47548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0C86E"/>
                </a:solidFill>
              </a:rPr>
              <a:t>⟨k⟩ ≈ 1</a:t>
            </a:r>
            <a:endParaRPr lang="en-US" sz="1800" dirty="0"/>
          </a:p>
        </p:txBody>
      </p:sp>
      <p:sp>
        <p:nvSpPr>
          <p:cNvPr id="108" name="Text 106"/>
          <p:cNvSpPr/>
          <p:nvPr/>
        </p:nvSpPr>
        <p:spPr>
          <a:xfrm>
            <a:off x="8869680" y="47548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56565"/>
                </a:solidFill>
              </a:rPr>
              <a:t>⟨k⟩ ≫ 1</a:t>
            </a:r>
            <a:endParaRPr lang="en-US" sz="1800" dirty="0"/>
          </a:p>
        </p:txBody>
      </p:sp>
      <p:sp>
        <p:nvSpPr>
          <p:cNvPr id="109" name="Text 107"/>
          <p:cNvSpPr/>
          <p:nvPr/>
        </p:nvSpPr>
        <p:spPr>
          <a:xfrm>
            <a:off x="1371600" y="5577840"/>
            <a:ext cx="9418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7C1CC"/>
                </a:solidFill>
              </a:rPr>
              <a:t>Цель — не максимальная плотность, а достаточная связность при сохранении разнообразия.</a:t>
            </a:r>
            <a:endParaRPr lang="en-US" sz="1400" dirty="0"/>
          </a:p>
        </p:txBody>
      </p:sp>
      <p:sp>
        <p:nvSpPr>
          <p:cNvPr id="110" name="Text 108"/>
          <p:cNvSpPr/>
          <p:nvPr/>
        </p:nvSpPr>
        <p:spPr>
          <a:xfrm>
            <a:off x="548640" y="6473952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E8A98"/>
                </a:solidFill>
              </a:rPr>
              <a:t>СПЕЦЗАЩИТА • КИБАЛИОН</a:t>
            </a:r>
            <a:endParaRPr lang="en-US" sz="850" dirty="0"/>
          </a:p>
        </p:txBody>
      </p:sp>
      <p:sp>
        <p:nvSpPr>
          <p:cNvPr id="111" name="Text 109"/>
          <p:cNvSpPr/>
          <p:nvPr/>
        </p:nvSpPr>
        <p:spPr>
          <a:xfrm>
            <a:off x="11109960" y="642823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E8A98"/>
                </a:solidFill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900000">
            <a:off x="8961120" y="-1005840"/>
            <a:ext cx="3749040" cy="3749040"/>
          </a:xfrm>
          <a:prstGeom prst="arc">
            <a:avLst/>
          </a:prstGeom>
          <a:solidFill>
            <a:srgbClr val="07111F">
              <a:alpha val="0"/>
            </a:srgbClr>
          </a:solidFill>
          <a:ln w="19050">
            <a:solidFill>
              <a:srgbClr val="D9A441">
                <a:alpha val="2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600000">
            <a:off x="-1097280" y="3931920"/>
            <a:ext cx="2926080" cy="2926080"/>
          </a:xfrm>
          <a:prstGeom prst="arc">
            <a:avLst/>
          </a:prstGeom>
          <a:solidFill>
            <a:srgbClr val="07111F">
              <a:alpha val="0"/>
            </a:srgbClr>
          </a:solidFill>
          <a:ln w="15240">
            <a:solidFill>
              <a:srgbClr val="4DD0E1">
                <a:alpha val="2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32004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Косморитмология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66928" y="85039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7C1CC"/>
                </a:solidFill>
              </a:rPr>
              <a:t>Астрономические циклы как внешние наблюдаемые факторы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1005840" y="1554480"/>
            <a:ext cx="1371600" cy="1371600"/>
          </a:xfrm>
          <a:prstGeom prst="ellipse">
            <a:avLst/>
          </a:prstGeom>
          <a:solidFill>
            <a:srgbClr val="0E1C2D"/>
          </a:solidFill>
          <a:ln w="17780">
            <a:solidFill>
              <a:srgbClr val="D9A441">
                <a:alpha val="7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88720" y="1901952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5F7FA"/>
                </a:solidFill>
              </a:rPr>
              <a:t>24 ч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822960" y="3090672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0C86E"/>
                </a:solidFill>
              </a:rPr>
              <a:t>Суточные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749040" y="1554480"/>
            <a:ext cx="1371600" cy="1371600"/>
          </a:xfrm>
          <a:prstGeom prst="ellipse">
            <a:avLst/>
          </a:prstGeom>
          <a:solidFill>
            <a:srgbClr val="0E1C2D"/>
          </a:solidFill>
          <a:ln w="17780">
            <a:solidFill>
              <a:srgbClr val="58A6FF">
                <a:alpha val="7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931920" y="1901952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5F7FA"/>
                </a:solidFill>
              </a:rPr>
              <a:t>29,53 д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566160" y="3090672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8A6FF"/>
                </a:solidFill>
              </a:rPr>
              <a:t>Лунные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492240" y="1554480"/>
            <a:ext cx="1371600" cy="1371600"/>
          </a:xfrm>
          <a:prstGeom prst="ellipse">
            <a:avLst/>
          </a:prstGeom>
          <a:solidFill>
            <a:srgbClr val="0E1C2D"/>
          </a:solidFill>
          <a:ln w="17780">
            <a:solidFill>
              <a:srgbClr val="D9A441">
                <a:alpha val="7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675120" y="1901952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5F7FA"/>
                </a:solidFill>
              </a:rPr>
              <a:t>1 год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6309360" y="3090672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0C86E"/>
                </a:solidFill>
              </a:rPr>
              <a:t>Сезонные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9235440" y="1554480"/>
            <a:ext cx="1371600" cy="1371600"/>
          </a:xfrm>
          <a:prstGeom prst="ellipse">
            <a:avLst/>
          </a:prstGeom>
          <a:solidFill>
            <a:srgbClr val="0E1C2D"/>
          </a:solidFill>
          <a:ln w="17780">
            <a:solidFill>
              <a:srgbClr val="58A6FF">
                <a:alpha val="7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18320" y="1901952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5F7FA"/>
                </a:solidFill>
              </a:rPr>
              <a:t>≈11 лет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9052560" y="3090672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8A6FF"/>
                </a:solidFill>
              </a:rPr>
              <a:t>Солнечные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914400" y="4069080"/>
            <a:ext cx="102412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B7C1CC"/>
                </a:solidFill>
              </a:rPr>
              <a:t>Ключевой принцип: цикл не является причиной сам по себе — он становится полезным только после статистической проверки связи с наблюдаемым процессом.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2011680" y="5074920"/>
            <a:ext cx="8046720" cy="658368"/>
          </a:xfrm>
          <a:prstGeom prst="roundRect">
            <a:avLst/>
          </a:prstGeom>
          <a:solidFill>
            <a:srgbClr val="0E1C2D"/>
          </a:solidFill>
          <a:ln w="12700">
            <a:solidFill>
              <a:srgbClr val="4DD0E1">
                <a:alpha val="55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148840" y="5257800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5F7FA"/>
                </a:solidFill>
              </a:rPr>
              <a:t>X(t) = μ + Σ [aₖ cos(ωₖt) + bₖ sin(ωₖt)] + ε(t)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548640" y="6473952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E8A98"/>
                </a:solidFill>
              </a:rPr>
              <a:t>СПЕЦЗАЩИТА • КИБАЛИОН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11109960" y="642823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E8A98"/>
                </a:solidFill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СПЕЦЗАЩИТА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СПЕЦЗАЩИТА — КИБАЛИОН</dc:title>
  <dc:subject>СПЕЦЗАЩИТА — КИБАЛИОН</dc:subject>
  <dc:creator>OpenAI</dc:creator>
  <cp:lastModifiedBy>OpenAI</cp:lastModifiedBy>
  <cp:revision>1</cp:revision>
  <dcterms:created xsi:type="dcterms:W3CDTF">2026-08-25T09:56:17Z</dcterms:created>
  <dcterms:modified xsi:type="dcterms:W3CDTF">2026-08-25T09:56:17Z</dcterms:modified>
</cp:coreProperties>
</file>