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85800" y="566928"/>
            <a:ext cx="173736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СТАНДАРТ СК42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234440"/>
            <a:ext cx="62179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62233"/>
                </a:solidFill>
                <a:latin typeface="Aptos"/>
              </a:rPr>
              <a:t>КАРТА
ВАЛИДАЦИИ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3154680"/>
            <a:ext cx="56692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>
                <a:solidFill>
                  <a:srgbClr val="5D6C7D"/>
                </a:solidFill>
                <a:latin typeface="Aptos"/>
              </a:rPr>
              <a:t>Единая система проверки идей, проектов, технологий, ресурсов и решений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0" y="1280160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827264" y="1280160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339328" y="1280160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851392" y="1280160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9363456" y="1280160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875520" y="1280160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0387584" y="1280160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315200" y="1792224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827264" y="1792224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339328" y="1792224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851392" y="1792224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363456" y="1792224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875520" y="1792224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387584" y="1792224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315200" y="2304288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827264" y="2304288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339328" y="2304288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851392" y="2304288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363456" y="2304288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9875520" y="2304288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0387584" y="2304288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315200" y="2816352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827264" y="2816352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339328" y="2816352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851392" y="2816352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363456" y="2816352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875520" y="2816352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10387584" y="2816352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7315200" y="3328416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7827264" y="3328416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8339328" y="3328416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851392" y="3328416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9363456" y="3328416"/>
            <a:ext cx="393192" cy="393192"/>
          </a:xfrm>
          <a:prstGeom prst="roundRect">
            <a:avLst/>
          </a:prstGeom>
          <a:solidFill>
            <a:srgbClr val="3569B0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875520" y="3328416"/>
            <a:ext cx="393192" cy="393192"/>
          </a:xfrm>
          <a:prstGeom prst="roundRect">
            <a:avLst/>
          </a:prstGeom>
          <a:solidFill>
            <a:srgbClr val="309779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10387584" y="3328416"/>
            <a:ext cx="393192" cy="393192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7269480" y="4343400"/>
            <a:ext cx="315468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13 × 20 = 260 проверок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78624" y="5074920"/>
            <a:ext cx="40233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162233"/>
                </a:solidFill>
                <a:latin typeface="Aptos"/>
              </a:rPr>
              <a:t>От идеи — к доказанному результату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13232" y="5989320"/>
            <a:ext cx="3657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D6C7D"/>
                </a:solidFill>
                <a:latin typeface="Aptos"/>
              </a:rPr>
              <a:t>Версия 1.0  •  22 августа 2026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Процедура валидации СК42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554480"/>
            <a:ext cx="566928" cy="566928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5506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30428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Регистрация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162763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8" name="Oval 7"/>
          <p:cNvSpPr/>
          <p:nvPr/>
        </p:nvSpPr>
        <p:spPr>
          <a:xfrm>
            <a:off x="2999232" y="1554480"/>
            <a:ext cx="566928" cy="566928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99232" y="165506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62072" y="230428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Предскрининг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16552" y="162763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12" name="Oval 11"/>
          <p:cNvSpPr/>
          <p:nvPr/>
        </p:nvSpPr>
        <p:spPr>
          <a:xfrm>
            <a:off x="5266944" y="1554480"/>
            <a:ext cx="566928" cy="566928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66944" y="165506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9783" y="230428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Документы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84264" y="162763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7534656" y="1554480"/>
            <a:ext cx="566928" cy="566928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34656" y="165506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97496" y="230428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Эксперты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51976" y="162763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20" name="Oval 19"/>
          <p:cNvSpPr/>
          <p:nvPr/>
        </p:nvSpPr>
        <p:spPr>
          <a:xfrm>
            <a:off x="9802368" y="1554480"/>
            <a:ext cx="566928" cy="566928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802368" y="165506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65208" y="230428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Риск-комитет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12096" y="2971800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↓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3794760"/>
            <a:ext cx="566928" cy="566928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389534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454456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Пилот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48840" y="386791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28" name="Oval 27"/>
          <p:cNvSpPr/>
          <p:nvPr/>
        </p:nvSpPr>
        <p:spPr>
          <a:xfrm>
            <a:off x="2999232" y="3794760"/>
            <a:ext cx="566928" cy="566928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999232" y="389534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62072" y="454456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Верификация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16552" y="386791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32" name="Oval 31"/>
          <p:cNvSpPr/>
          <p:nvPr/>
        </p:nvSpPr>
        <p:spPr>
          <a:xfrm>
            <a:off x="5266944" y="3794760"/>
            <a:ext cx="566928" cy="566928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266944" y="389534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29783" y="454456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Решение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84264" y="386791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36" name="Oval 35"/>
          <p:cNvSpPr/>
          <p:nvPr/>
        </p:nvSpPr>
        <p:spPr>
          <a:xfrm>
            <a:off x="7534656" y="3794760"/>
            <a:ext cx="566928" cy="566928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534656" y="389534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9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97496" y="454456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Реестр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51976" y="3867912"/>
            <a:ext cx="38404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40" name="Oval 39"/>
          <p:cNvSpPr/>
          <p:nvPr/>
        </p:nvSpPr>
        <p:spPr>
          <a:xfrm>
            <a:off x="9802368" y="3794760"/>
            <a:ext cx="566928" cy="566928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802368" y="3895344"/>
            <a:ext cx="56692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665208" y="4544568"/>
            <a:ext cx="1874519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162233"/>
                </a:solidFill>
                <a:latin typeface="Aptos"/>
              </a:rPr>
              <a:t>Ревалидация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8229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Место карты в архитектуре системы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04672" y="1828800"/>
            <a:ext cx="2331720" cy="196596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33271" y="2103120"/>
            <a:ext cx="1874519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СФЕРА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3271" y="2788920"/>
            <a:ext cx="1828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D6C7D"/>
                </a:solidFill>
                <a:latin typeface="Aptos"/>
              </a:rPr>
              <a:t>отбор инициатив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91256" y="2487168"/>
            <a:ext cx="347472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93591" y="1828800"/>
            <a:ext cx="2331720" cy="196596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822191" y="2103120"/>
            <a:ext cx="1874519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ECO-PPA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2191" y="2788920"/>
            <a:ext cx="1828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D6C7D"/>
                </a:solidFill>
                <a:latin typeface="Aptos"/>
              </a:rPr>
              <a:t>доказательность экологических проектов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0175" y="2487168"/>
            <a:ext cx="347472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82512" y="1828800"/>
            <a:ext cx="2331720" cy="196596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611112" y="2103120"/>
            <a:ext cx="1874519" cy="384048"/>
          </a:xfrm>
          <a:prstGeom prst="roundRect">
            <a:avLst/>
          </a:prstGeom>
          <a:solidFill>
            <a:srgbClr val="C495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СПЕЦЗАЩИТА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11112" y="2788920"/>
            <a:ext cx="1828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D6C7D"/>
                </a:solidFill>
                <a:latin typeface="Aptos"/>
              </a:rPr>
              <a:t>допуск исполнителей и технологий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69096" y="2487168"/>
            <a:ext cx="347472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5D6C7D"/>
                </a:solidFill>
                <a:latin typeface="Aptos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71432" y="1828800"/>
            <a:ext cx="2331720" cy="196596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400032" y="2103120"/>
            <a:ext cx="1874519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ЭКВИЛИБРИУМ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00032" y="2788920"/>
            <a:ext cx="1828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D6C7D"/>
                </a:solidFill>
                <a:latin typeface="Aptos"/>
              </a:rPr>
              <a:t>единый реестр и мониторинг результата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51960" y="4617720"/>
            <a:ext cx="370332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СК42 — единый шлюз допуска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25880" y="5349240"/>
            <a:ext cx="95097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162233"/>
                </a:solidFill>
                <a:latin typeface="Aptos"/>
              </a:rPr>
              <a:t>Инициатива → проверка → доказательства → решение → пилот → подтверждённый результат → масштабирование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594360"/>
            <a:ext cx="205740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ИТОГОВЫЙ СТАНДАРТ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530352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62233"/>
                </a:solidFill>
                <a:latin typeface="Aptos"/>
              </a:rPr>
              <a:t>Когда объект считается
валидированным?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0" y="1325880"/>
            <a:ext cx="50292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14032" y="1316736"/>
            <a:ext cx="4160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62233"/>
                </a:solidFill>
                <a:latin typeface="Aptos"/>
              </a:rPr>
              <a:t>Нет критических стоп-факторов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2039112"/>
            <a:ext cx="50292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14032" y="2029968"/>
            <a:ext cx="4160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62233"/>
                </a:solidFill>
                <a:latin typeface="Aptos"/>
              </a:rPr>
              <a:t>Достаточный балл для уровня допуска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2752344"/>
            <a:ext cx="50292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14032" y="2743200"/>
            <a:ext cx="4160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62233"/>
                </a:solidFill>
                <a:latin typeface="Aptos"/>
              </a:rPr>
              <a:t>Подтверждены ключевые доказательства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3465576"/>
            <a:ext cx="50292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4032" y="3456432"/>
            <a:ext cx="4160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62233"/>
                </a:solidFill>
                <a:latin typeface="Aptos"/>
              </a:rPr>
              <a:t>Есть владелец ответственности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4178808"/>
            <a:ext cx="50292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14032" y="4169664"/>
            <a:ext cx="4160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62233"/>
                </a:solidFill>
                <a:latin typeface="Aptos"/>
              </a:rPr>
              <a:t>Показан результат или корректный план пилота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4892040"/>
            <a:ext cx="50292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14032" y="4882896"/>
            <a:ext cx="4160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62233"/>
                </a:solidFill>
                <a:latin typeface="Aptos"/>
              </a:rPr>
              <a:t>Определены срок действия и ревалидация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9808" y="5303520"/>
            <a:ext cx="21945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3569B0"/>
                </a:solidFill>
                <a:latin typeface="Aptos"/>
              </a:rPr>
              <a:t>СК42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9808" y="5806440"/>
            <a:ext cx="53035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D6C7D"/>
                </a:solidFill>
                <a:latin typeface="Aptos"/>
              </a:rPr>
              <a:t>От идеи — к доказанному результату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Зачем нужна карта валидации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115568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D6C7D"/>
                </a:solidFill>
                <a:latin typeface="Aptos"/>
              </a:rPr>
              <a:t>Она превращает субъективную оценку в управляемую процедуру допуска.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874519"/>
            <a:ext cx="59436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1856231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162233"/>
                </a:solidFill>
                <a:latin typeface="Aptos"/>
              </a:rPr>
              <a:t>Единые критерии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51960" y="1856231"/>
            <a:ext cx="68580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Одинаковая логика оценки для инициатив, технологий, участников и финансовых инструментов.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898648"/>
            <a:ext cx="59436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2880360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162233"/>
                </a:solidFill>
                <a:latin typeface="Aptos"/>
              </a:rPr>
              <a:t>Доказательность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1960" y="2880360"/>
            <a:ext cx="68580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Баллы присваиваются только при наличии подтверждений и прослеживаемых источников.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3922776"/>
            <a:ext cx="59436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08760" y="3904488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162233"/>
                </a:solidFill>
                <a:latin typeface="Aptos"/>
              </a:rPr>
              <a:t>Управление риском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1960" y="3904488"/>
            <a:ext cx="68580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Критические стоп-факторы проверяются отдельно и не маскируются средним баллом.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4946904"/>
            <a:ext cx="59436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8760" y="4928616"/>
            <a:ext cx="2926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162233"/>
                </a:solidFill>
                <a:latin typeface="Aptos"/>
              </a:rPr>
              <a:t>Масштабирование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51960" y="4928616"/>
            <a:ext cx="68580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Валидированный объект получает понятный маршрут: доработка → пилот → масштабирование.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6400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Три слоя валидации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600200"/>
            <a:ext cx="3337560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41832" y="1874519"/>
            <a:ext cx="658368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" y="2606040"/>
            <a:ext cx="2743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62233"/>
                </a:solidFill>
                <a:latin typeface="Aptos"/>
              </a:rPr>
              <a:t>Ценностно-смысловой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3657600"/>
            <a:ext cx="2743200" cy="1508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5D6C7D"/>
                </a:solidFill>
                <a:latin typeface="Aptos"/>
              </a:rPr>
              <a:t>Зачем существует решение? Кому служит? Не нарушает ли баланс?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1832" y="5257800"/>
            <a:ext cx="2286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3569B0"/>
                </a:solidFill>
                <a:latin typeface="Aptos"/>
              </a:rPr>
              <a:t>Смысл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600200"/>
            <a:ext cx="3337560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736592" y="1874519"/>
            <a:ext cx="658368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II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36592" y="2606040"/>
            <a:ext cx="2743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62233"/>
                </a:solidFill>
                <a:latin typeface="Aptos"/>
              </a:rPr>
              <a:t>Доказательно-проектный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6592" y="3657600"/>
            <a:ext cx="2743200" cy="1508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5D6C7D"/>
                </a:solidFill>
                <a:latin typeface="Aptos"/>
              </a:rPr>
              <a:t>Право, экономика, технологии, команда, ресурсы, риски, метрики и реализуемость.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36592" y="5257800"/>
            <a:ext cx="2286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309779"/>
                </a:solidFill>
                <a:latin typeface="Aptos"/>
              </a:rPr>
              <a:t>Доказательства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75320" y="1600200"/>
            <a:ext cx="3337560" cy="41605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531352" y="1874519"/>
            <a:ext cx="658368" cy="384048"/>
          </a:xfrm>
          <a:prstGeom prst="roundRect">
            <a:avLst/>
          </a:prstGeom>
          <a:solidFill>
            <a:srgbClr val="C495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III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31352" y="2606040"/>
            <a:ext cx="2743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62233"/>
                </a:solidFill>
                <a:latin typeface="Aptos"/>
              </a:rPr>
              <a:t>Результативный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31352" y="3657600"/>
            <a:ext cx="2743200" cy="1508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5D6C7D"/>
                </a:solidFill>
                <a:latin typeface="Aptos"/>
              </a:rPr>
              <a:t>Фактический эффект пилота, повторяемость, устойчивость и масштабируемость.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31352" y="5257800"/>
            <a:ext cx="2286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C49537"/>
                </a:solidFill>
                <a:latin typeface="Aptos"/>
              </a:rPr>
              <a:t>Результат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6400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13 оснований оценки</a:t>
            </a:r>
          </a:p>
        </p:txBody>
      </p:sp>
      <p:sp>
        <p:nvSpPr>
          <p:cNvPr id="4" name="Oval 3"/>
          <p:cNvSpPr/>
          <p:nvPr/>
        </p:nvSpPr>
        <p:spPr>
          <a:xfrm>
            <a:off x="713232" y="1417320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13232" y="1481328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408176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Смысл</a:t>
            </a:r>
          </a:p>
        </p:txBody>
      </p:sp>
      <p:sp>
        <p:nvSpPr>
          <p:cNvPr id="7" name="Oval 6"/>
          <p:cNvSpPr/>
          <p:nvPr/>
        </p:nvSpPr>
        <p:spPr>
          <a:xfrm>
            <a:off x="3502152" y="1417320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02152" y="1481328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0520" y="1408176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Польза</a:t>
            </a:r>
          </a:p>
        </p:txBody>
      </p:sp>
      <p:sp>
        <p:nvSpPr>
          <p:cNvPr id="10" name="Oval 9"/>
          <p:cNvSpPr/>
          <p:nvPr/>
        </p:nvSpPr>
        <p:spPr>
          <a:xfrm>
            <a:off x="6291072" y="1417320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91072" y="1481328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9440" y="1408176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Человек</a:t>
            </a:r>
          </a:p>
        </p:txBody>
      </p:sp>
      <p:sp>
        <p:nvSpPr>
          <p:cNvPr id="13" name="Oval 12"/>
          <p:cNvSpPr/>
          <p:nvPr/>
        </p:nvSpPr>
        <p:spPr>
          <a:xfrm>
            <a:off x="9079991" y="1417320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79991" y="1481328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38359" y="1408176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Общество</a:t>
            </a:r>
          </a:p>
        </p:txBody>
      </p:sp>
      <p:sp>
        <p:nvSpPr>
          <p:cNvPr id="16" name="Oval 15"/>
          <p:cNvSpPr/>
          <p:nvPr/>
        </p:nvSpPr>
        <p:spPr>
          <a:xfrm>
            <a:off x="713232" y="2770632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" y="2834640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2761488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Природа</a:t>
            </a:r>
          </a:p>
        </p:txBody>
      </p:sp>
      <p:sp>
        <p:nvSpPr>
          <p:cNvPr id="19" name="Oval 18"/>
          <p:cNvSpPr/>
          <p:nvPr/>
        </p:nvSpPr>
        <p:spPr>
          <a:xfrm>
            <a:off x="3502152" y="2770632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02152" y="2834640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0520" y="2761488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Справедливость</a:t>
            </a:r>
          </a:p>
        </p:txBody>
      </p:sp>
      <p:sp>
        <p:nvSpPr>
          <p:cNvPr id="22" name="Oval 21"/>
          <p:cNvSpPr/>
          <p:nvPr/>
        </p:nvSpPr>
        <p:spPr>
          <a:xfrm>
            <a:off x="6291072" y="2770632"/>
            <a:ext cx="502920" cy="502920"/>
          </a:xfrm>
          <a:prstGeom prst="ellipse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91072" y="2834640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49440" y="2761488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Кооперация</a:t>
            </a:r>
          </a:p>
        </p:txBody>
      </p:sp>
      <p:sp>
        <p:nvSpPr>
          <p:cNvPr id="25" name="Oval 24"/>
          <p:cNvSpPr/>
          <p:nvPr/>
        </p:nvSpPr>
        <p:spPr>
          <a:xfrm>
            <a:off x="9079991" y="2770632"/>
            <a:ext cx="502920" cy="502920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079991" y="2834640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38359" y="2761488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Созидание</a:t>
            </a:r>
          </a:p>
        </p:txBody>
      </p:sp>
      <p:sp>
        <p:nvSpPr>
          <p:cNvPr id="28" name="Oval 27"/>
          <p:cNvSpPr/>
          <p:nvPr/>
        </p:nvSpPr>
        <p:spPr>
          <a:xfrm>
            <a:off x="713232" y="4123944"/>
            <a:ext cx="502920" cy="502920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4187952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71600" y="4114800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Ответственность</a:t>
            </a:r>
          </a:p>
        </p:txBody>
      </p:sp>
      <p:sp>
        <p:nvSpPr>
          <p:cNvPr id="31" name="Oval 30"/>
          <p:cNvSpPr/>
          <p:nvPr/>
        </p:nvSpPr>
        <p:spPr>
          <a:xfrm>
            <a:off x="3502152" y="4123944"/>
            <a:ext cx="502920" cy="502920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02152" y="4187952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60520" y="4114800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Прозрачность</a:t>
            </a:r>
          </a:p>
        </p:txBody>
      </p:sp>
      <p:sp>
        <p:nvSpPr>
          <p:cNvPr id="34" name="Oval 33"/>
          <p:cNvSpPr/>
          <p:nvPr/>
        </p:nvSpPr>
        <p:spPr>
          <a:xfrm>
            <a:off x="6291072" y="4123944"/>
            <a:ext cx="502920" cy="502920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291072" y="4187952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11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4114800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Устойчивость</a:t>
            </a:r>
          </a:p>
        </p:txBody>
      </p:sp>
      <p:sp>
        <p:nvSpPr>
          <p:cNvPr id="37" name="Oval 36"/>
          <p:cNvSpPr/>
          <p:nvPr/>
        </p:nvSpPr>
        <p:spPr>
          <a:xfrm>
            <a:off x="9079991" y="4123944"/>
            <a:ext cx="502920" cy="502920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079991" y="4187952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12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38359" y="4114800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Развитие</a:t>
            </a:r>
          </a:p>
        </p:txBody>
      </p:sp>
      <p:sp>
        <p:nvSpPr>
          <p:cNvPr id="40" name="Oval 39"/>
          <p:cNvSpPr/>
          <p:nvPr/>
        </p:nvSpPr>
        <p:spPr>
          <a:xfrm>
            <a:off x="713232" y="5477255"/>
            <a:ext cx="502920" cy="502920"/>
          </a:xfrm>
          <a:prstGeom prst="ellipse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5541264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13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371600" y="5468112"/>
            <a:ext cx="19202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Гармония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13232" y="5943600"/>
            <a:ext cx="10607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5D6C7D"/>
                </a:solidFill>
                <a:latin typeface="Aptos"/>
              </a:rPr>
              <a:t>Основания задают ценностную и системную рамку. Каждое из них проверяется по всем 20 направлениям.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20 проверочных направлений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132588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25295" y="1307592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Цель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773936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25295" y="1755648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Проблема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221991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5295" y="2203703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Пользователь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670048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5295" y="2651760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Бенефициар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8" y="3118104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25295" y="3099816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Ресурсы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8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25295" y="3547872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Риски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4014215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25295" y="3995928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Эффект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9808" y="446227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25295" y="4443984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Метрики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8" y="4910328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09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25295" y="4892040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Этика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" y="5358384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569B0"/>
                </a:solidFill>
                <a:latin typeface="Aptos"/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25295" y="5340096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Право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9088" y="132588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94576" y="1307592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Экономика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19088" y="1773936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94576" y="1755648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Технологии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19088" y="2221991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94576" y="2203703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Управление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19088" y="2670048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94576" y="2651760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Коммуникация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19088" y="3118104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94576" y="3099816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Масштабирование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19088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94576" y="3547872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Партнёры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19088" y="4014215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94576" y="3995928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Финансирование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19088" y="446227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18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94576" y="4443984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Социальный результат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19088" y="4910328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19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94576" y="4892040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Экологический результат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19088" y="5358384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09779"/>
                </a:solidFill>
                <a:latin typeface="Aptos"/>
              </a:rPr>
              <a:t>20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94576" y="5340096"/>
            <a:ext cx="4709160" cy="301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162233"/>
                </a:solidFill>
                <a:latin typeface="Aptos"/>
              </a:rPr>
              <a:t>Долгосрочное наследие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54864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Матрица 13 × 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87552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>
                <a:solidFill>
                  <a:srgbClr val="5D6C7D"/>
                </a:solidFill>
                <a:latin typeface="Aptos"/>
              </a:rPr>
              <a:t>260 ячеек показывают не только общий балл, но и точные зоны силы и провала.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8840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8608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08376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38144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7912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7679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7448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57216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6983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6752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19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6288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06056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35823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65592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95360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25128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54896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84663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19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14432" y="1307592"/>
            <a:ext cx="429768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00" b="1">
                <a:solidFill>
                  <a:srgbClr val="5D6C7D"/>
                </a:solidFill>
                <a:latin typeface="Aptos"/>
              </a:rPr>
              <a:t>20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4208" y="1636776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148840" y="160020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2578608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008376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438144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867912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297679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727448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157216" y="160020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586983" y="1600200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016752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446519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876288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306056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7735823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165592" y="160020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8595360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9025128" y="1600200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9454896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9884663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10314432" y="160020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664208" y="1947672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2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148840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2578608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3008376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3438144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3867912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4297679" y="1911095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4727448" y="1911095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5157216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5586983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6016752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6446519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6876288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7306056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735823" y="1911095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8165592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8595360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9025128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9454896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9884663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10314432" y="1911095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664208" y="2258568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3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148840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2578608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3008376" y="222199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3438144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3867912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4297679" y="2221992"/>
            <a:ext cx="402335" cy="283464"/>
          </a:xfrm>
          <a:prstGeom prst="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4727448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5157216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5586983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6016752" y="2221992"/>
            <a:ext cx="402335" cy="283464"/>
          </a:xfrm>
          <a:prstGeom prst="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6446519" y="2221992"/>
            <a:ext cx="402335" cy="283464"/>
          </a:xfrm>
          <a:prstGeom prst="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ectangle 78"/>
          <p:cNvSpPr/>
          <p:nvPr/>
        </p:nvSpPr>
        <p:spPr>
          <a:xfrm>
            <a:off x="6876288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7306056" y="222199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7735823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8165592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8595360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9025128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9454896" y="222199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9884663" y="222199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10314432" y="222199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1664208" y="2569464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4</a:t>
            </a:r>
          </a:p>
        </p:txBody>
      </p:sp>
      <p:sp>
        <p:nvSpPr>
          <p:cNvPr id="89" name="Rectangle 88"/>
          <p:cNvSpPr/>
          <p:nvPr/>
        </p:nvSpPr>
        <p:spPr>
          <a:xfrm>
            <a:off x="2148840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ectangle 89"/>
          <p:cNvSpPr/>
          <p:nvPr/>
        </p:nvSpPr>
        <p:spPr>
          <a:xfrm>
            <a:off x="2578608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Rectangle 90"/>
          <p:cNvSpPr/>
          <p:nvPr/>
        </p:nvSpPr>
        <p:spPr>
          <a:xfrm>
            <a:off x="3008376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ectangle 91"/>
          <p:cNvSpPr/>
          <p:nvPr/>
        </p:nvSpPr>
        <p:spPr>
          <a:xfrm>
            <a:off x="3438144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Rectangle 92"/>
          <p:cNvSpPr/>
          <p:nvPr/>
        </p:nvSpPr>
        <p:spPr>
          <a:xfrm>
            <a:off x="3867912" y="2532888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ectangle 93"/>
          <p:cNvSpPr/>
          <p:nvPr/>
        </p:nvSpPr>
        <p:spPr>
          <a:xfrm>
            <a:off x="4297679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Rectangle 94"/>
          <p:cNvSpPr/>
          <p:nvPr/>
        </p:nvSpPr>
        <p:spPr>
          <a:xfrm>
            <a:off x="4727448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5157216" y="2532888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Rectangle 96"/>
          <p:cNvSpPr/>
          <p:nvPr/>
        </p:nvSpPr>
        <p:spPr>
          <a:xfrm>
            <a:off x="5586983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ectangle 97"/>
          <p:cNvSpPr/>
          <p:nvPr/>
        </p:nvSpPr>
        <p:spPr>
          <a:xfrm>
            <a:off x="6016752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Rectangle 98"/>
          <p:cNvSpPr/>
          <p:nvPr/>
        </p:nvSpPr>
        <p:spPr>
          <a:xfrm>
            <a:off x="6446519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Rectangle 99"/>
          <p:cNvSpPr/>
          <p:nvPr/>
        </p:nvSpPr>
        <p:spPr>
          <a:xfrm>
            <a:off x="6876288" y="2532888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Rectangle 100"/>
          <p:cNvSpPr/>
          <p:nvPr/>
        </p:nvSpPr>
        <p:spPr>
          <a:xfrm>
            <a:off x="7306056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7735823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Rectangle 102"/>
          <p:cNvSpPr/>
          <p:nvPr/>
        </p:nvSpPr>
        <p:spPr>
          <a:xfrm>
            <a:off x="8165592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Rectangle 103"/>
          <p:cNvSpPr/>
          <p:nvPr/>
        </p:nvSpPr>
        <p:spPr>
          <a:xfrm>
            <a:off x="8595360" y="2532888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9025128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Rectangle 105"/>
          <p:cNvSpPr/>
          <p:nvPr/>
        </p:nvSpPr>
        <p:spPr>
          <a:xfrm>
            <a:off x="9454896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Rectangle 106"/>
          <p:cNvSpPr/>
          <p:nvPr/>
        </p:nvSpPr>
        <p:spPr>
          <a:xfrm>
            <a:off x="9884663" y="2532888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Rectangle 107"/>
          <p:cNvSpPr/>
          <p:nvPr/>
        </p:nvSpPr>
        <p:spPr>
          <a:xfrm>
            <a:off x="10314432" y="253288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TextBox 108"/>
          <p:cNvSpPr txBox="1"/>
          <p:nvPr/>
        </p:nvSpPr>
        <p:spPr>
          <a:xfrm>
            <a:off x="1664208" y="2880360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5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2148840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Rectangle 110"/>
          <p:cNvSpPr/>
          <p:nvPr/>
        </p:nvSpPr>
        <p:spPr>
          <a:xfrm>
            <a:off x="2578608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Rectangle 111"/>
          <p:cNvSpPr/>
          <p:nvPr/>
        </p:nvSpPr>
        <p:spPr>
          <a:xfrm>
            <a:off x="3008376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Rectangle 112"/>
          <p:cNvSpPr/>
          <p:nvPr/>
        </p:nvSpPr>
        <p:spPr>
          <a:xfrm>
            <a:off x="3438144" y="2843784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Rectangle 113"/>
          <p:cNvSpPr/>
          <p:nvPr/>
        </p:nvSpPr>
        <p:spPr>
          <a:xfrm>
            <a:off x="3867912" y="2843784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Rectangle 114"/>
          <p:cNvSpPr/>
          <p:nvPr/>
        </p:nvSpPr>
        <p:spPr>
          <a:xfrm>
            <a:off x="4297679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Rectangle 115"/>
          <p:cNvSpPr/>
          <p:nvPr/>
        </p:nvSpPr>
        <p:spPr>
          <a:xfrm>
            <a:off x="4727448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Rectangle 116"/>
          <p:cNvSpPr/>
          <p:nvPr/>
        </p:nvSpPr>
        <p:spPr>
          <a:xfrm>
            <a:off x="5157216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Rectangle 117"/>
          <p:cNvSpPr/>
          <p:nvPr/>
        </p:nvSpPr>
        <p:spPr>
          <a:xfrm>
            <a:off x="5586983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Rectangle 118"/>
          <p:cNvSpPr/>
          <p:nvPr/>
        </p:nvSpPr>
        <p:spPr>
          <a:xfrm>
            <a:off x="6016752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Rectangle 119"/>
          <p:cNvSpPr/>
          <p:nvPr/>
        </p:nvSpPr>
        <p:spPr>
          <a:xfrm>
            <a:off x="6446519" y="2843784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Rectangle 120"/>
          <p:cNvSpPr/>
          <p:nvPr/>
        </p:nvSpPr>
        <p:spPr>
          <a:xfrm>
            <a:off x="6876288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Rectangle 121"/>
          <p:cNvSpPr/>
          <p:nvPr/>
        </p:nvSpPr>
        <p:spPr>
          <a:xfrm>
            <a:off x="7306056" y="2843784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Rectangle 122"/>
          <p:cNvSpPr/>
          <p:nvPr/>
        </p:nvSpPr>
        <p:spPr>
          <a:xfrm>
            <a:off x="7735823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4" name="Rectangle 123"/>
          <p:cNvSpPr/>
          <p:nvPr/>
        </p:nvSpPr>
        <p:spPr>
          <a:xfrm>
            <a:off x="8165592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Rectangle 124"/>
          <p:cNvSpPr/>
          <p:nvPr/>
        </p:nvSpPr>
        <p:spPr>
          <a:xfrm>
            <a:off x="8595360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6" name="Rectangle 125"/>
          <p:cNvSpPr/>
          <p:nvPr/>
        </p:nvSpPr>
        <p:spPr>
          <a:xfrm>
            <a:off x="9025128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7" name="Rectangle 126"/>
          <p:cNvSpPr/>
          <p:nvPr/>
        </p:nvSpPr>
        <p:spPr>
          <a:xfrm>
            <a:off x="9454896" y="2843784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Rectangle 127"/>
          <p:cNvSpPr/>
          <p:nvPr/>
        </p:nvSpPr>
        <p:spPr>
          <a:xfrm>
            <a:off x="9884663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9" name="Rectangle 128"/>
          <p:cNvSpPr/>
          <p:nvPr/>
        </p:nvSpPr>
        <p:spPr>
          <a:xfrm>
            <a:off x="10314432" y="284378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0" name="TextBox 129"/>
          <p:cNvSpPr txBox="1"/>
          <p:nvPr/>
        </p:nvSpPr>
        <p:spPr>
          <a:xfrm>
            <a:off x="1664208" y="3191256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6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2148840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Rectangle 131"/>
          <p:cNvSpPr/>
          <p:nvPr/>
        </p:nvSpPr>
        <p:spPr>
          <a:xfrm>
            <a:off x="2578608" y="3154680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Rectangle 132"/>
          <p:cNvSpPr/>
          <p:nvPr/>
        </p:nvSpPr>
        <p:spPr>
          <a:xfrm>
            <a:off x="3008376" y="315468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4" name="Rectangle 133"/>
          <p:cNvSpPr/>
          <p:nvPr/>
        </p:nvSpPr>
        <p:spPr>
          <a:xfrm>
            <a:off x="3438144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5" name="Rectangle 134"/>
          <p:cNvSpPr/>
          <p:nvPr/>
        </p:nvSpPr>
        <p:spPr>
          <a:xfrm>
            <a:off x="3867912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6" name="Rectangle 135"/>
          <p:cNvSpPr/>
          <p:nvPr/>
        </p:nvSpPr>
        <p:spPr>
          <a:xfrm>
            <a:off x="4297679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7" name="Rectangle 136"/>
          <p:cNvSpPr/>
          <p:nvPr/>
        </p:nvSpPr>
        <p:spPr>
          <a:xfrm>
            <a:off x="4727448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8" name="Rectangle 137"/>
          <p:cNvSpPr/>
          <p:nvPr/>
        </p:nvSpPr>
        <p:spPr>
          <a:xfrm>
            <a:off x="5157216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9" name="Rectangle 138"/>
          <p:cNvSpPr/>
          <p:nvPr/>
        </p:nvSpPr>
        <p:spPr>
          <a:xfrm>
            <a:off x="5586983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0" name="Rectangle 139"/>
          <p:cNvSpPr/>
          <p:nvPr/>
        </p:nvSpPr>
        <p:spPr>
          <a:xfrm>
            <a:off x="6016752" y="315468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1" name="Rectangle 140"/>
          <p:cNvSpPr/>
          <p:nvPr/>
        </p:nvSpPr>
        <p:spPr>
          <a:xfrm>
            <a:off x="6446519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2" name="Rectangle 141"/>
          <p:cNvSpPr/>
          <p:nvPr/>
        </p:nvSpPr>
        <p:spPr>
          <a:xfrm>
            <a:off x="6876288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3" name="Rectangle 142"/>
          <p:cNvSpPr/>
          <p:nvPr/>
        </p:nvSpPr>
        <p:spPr>
          <a:xfrm>
            <a:off x="7306056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4" name="Rectangle 143"/>
          <p:cNvSpPr/>
          <p:nvPr/>
        </p:nvSpPr>
        <p:spPr>
          <a:xfrm>
            <a:off x="7735823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5" name="Rectangle 144"/>
          <p:cNvSpPr/>
          <p:nvPr/>
        </p:nvSpPr>
        <p:spPr>
          <a:xfrm>
            <a:off x="8165592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6" name="Rectangle 145"/>
          <p:cNvSpPr/>
          <p:nvPr/>
        </p:nvSpPr>
        <p:spPr>
          <a:xfrm>
            <a:off x="8595360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7" name="Rectangle 146"/>
          <p:cNvSpPr/>
          <p:nvPr/>
        </p:nvSpPr>
        <p:spPr>
          <a:xfrm>
            <a:off x="9025128" y="315468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8" name="Rectangle 147"/>
          <p:cNvSpPr/>
          <p:nvPr/>
        </p:nvSpPr>
        <p:spPr>
          <a:xfrm>
            <a:off x="9454896" y="3154680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9" name="Rectangle 148"/>
          <p:cNvSpPr/>
          <p:nvPr/>
        </p:nvSpPr>
        <p:spPr>
          <a:xfrm>
            <a:off x="9884663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0" name="Rectangle 149"/>
          <p:cNvSpPr/>
          <p:nvPr/>
        </p:nvSpPr>
        <p:spPr>
          <a:xfrm>
            <a:off x="10314432" y="315468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1" name="TextBox 150"/>
          <p:cNvSpPr txBox="1"/>
          <p:nvPr/>
        </p:nvSpPr>
        <p:spPr>
          <a:xfrm>
            <a:off x="1664208" y="3502152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7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2148840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ectangle 152"/>
          <p:cNvSpPr/>
          <p:nvPr/>
        </p:nvSpPr>
        <p:spPr>
          <a:xfrm>
            <a:off x="2578608" y="3465576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ectangle 153"/>
          <p:cNvSpPr/>
          <p:nvPr/>
        </p:nvSpPr>
        <p:spPr>
          <a:xfrm>
            <a:off x="3008376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ectangle 154"/>
          <p:cNvSpPr/>
          <p:nvPr/>
        </p:nvSpPr>
        <p:spPr>
          <a:xfrm>
            <a:off x="3438144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ectangle 155"/>
          <p:cNvSpPr/>
          <p:nvPr/>
        </p:nvSpPr>
        <p:spPr>
          <a:xfrm>
            <a:off x="3867912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Rectangle 156"/>
          <p:cNvSpPr/>
          <p:nvPr/>
        </p:nvSpPr>
        <p:spPr>
          <a:xfrm>
            <a:off x="4297679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8" name="Rectangle 157"/>
          <p:cNvSpPr/>
          <p:nvPr/>
        </p:nvSpPr>
        <p:spPr>
          <a:xfrm>
            <a:off x="4727448" y="3465576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9" name="Rectangle 158"/>
          <p:cNvSpPr/>
          <p:nvPr/>
        </p:nvSpPr>
        <p:spPr>
          <a:xfrm>
            <a:off x="5157216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ectangle 159"/>
          <p:cNvSpPr/>
          <p:nvPr/>
        </p:nvSpPr>
        <p:spPr>
          <a:xfrm>
            <a:off x="5586983" y="3465576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ectangle 160"/>
          <p:cNvSpPr/>
          <p:nvPr/>
        </p:nvSpPr>
        <p:spPr>
          <a:xfrm>
            <a:off x="6016752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ectangle 161"/>
          <p:cNvSpPr/>
          <p:nvPr/>
        </p:nvSpPr>
        <p:spPr>
          <a:xfrm>
            <a:off x="6446519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ectangle 162"/>
          <p:cNvSpPr/>
          <p:nvPr/>
        </p:nvSpPr>
        <p:spPr>
          <a:xfrm>
            <a:off x="6876288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ectangle 163"/>
          <p:cNvSpPr/>
          <p:nvPr/>
        </p:nvSpPr>
        <p:spPr>
          <a:xfrm>
            <a:off x="7306056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Rectangle 164"/>
          <p:cNvSpPr/>
          <p:nvPr/>
        </p:nvSpPr>
        <p:spPr>
          <a:xfrm>
            <a:off x="7735823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6" name="Rectangle 165"/>
          <p:cNvSpPr/>
          <p:nvPr/>
        </p:nvSpPr>
        <p:spPr>
          <a:xfrm>
            <a:off x="8165592" y="3465576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7" name="Rectangle 166"/>
          <p:cNvSpPr/>
          <p:nvPr/>
        </p:nvSpPr>
        <p:spPr>
          <a:xfrm>
            <a:off x="8595360" y="3465576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8" name="Rectangle 167"/>
          <p:cNvSpPr/>
          <p:nvPr/>
        </p:nvSpPr>
        <p:spPr>
          <a:xfrm>
            <a:off x="9025128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9" name="Rectangle 168"/>
          <p:cNvSpPr/>
          <p:nvPr/>
        </p:nvSpPr>
        <p:spPr>
          <a:xfrm>
            <a:off x="9454896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0" name="Rectangle 169"/>
          <p:cNvSpPr/>
          <p:nvPr/>
        </p:nvSpPr>
        <p:spPr>
          <a:xfrm>
            <a:off x="9884663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1" name="Rectangle 170"/>
          <p:cNvSpPr/>
          <p:nvPr/>
        </p:nvSpPr>
        <p:spPr>
          <a:xfrm>
            <a:off x="10314432" y="346557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2" name="TextBox 171"/>
          <p:cNvSpPr txBox="1"/>
          <p:nvPr/>
        </p:nvSpPr>
        <p:spPr>
          <a:xfrm>
            <a:off x="1664208" y="3813048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8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2148840" y="377647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4" name="Rectangle 173"/>
          <p:cNvSpPr/>
          <p:nvPr/>
        </p:nvSpPr>
        <p:spPr>
          <a:xfrm>
            <a:off x="2578608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5" name="Rectangle 174"/>
          <p:cNvSpPr/>
          <p:nvPr/>
        </p:nvSpPr>
        <p:spPr>
          <a:xfrm>
            <a:off x="3008376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Rectangle 175"/>
          <p:cNvSpPr/>
          <p:nvPr/>
        </p:nvSpPr>
        <p:spPr>
          <a:xfrm>
            <a:off x="3438144" y="377647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7" name="Rectangle 176"/>
          <p:cNvSpPr/>
          <p:nvPr/>
        </p:nvSpPr>
        <p:spPr>
          <a:xfrm>
            <a:off x="3867912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8" name="Rectangle 177"/>
          <p:cNvSpPr/>
          <p:nvPr/>
        </p:nvSpPr>
        <p:spPr>
          <a:xfrm>
            <a:off x="4297679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9" name="Rectangle 178"/>
          <p:cNvSpPr/>
          <p:nvPr/>
        </p:nvSpPr>
        <p:spPr>
          <a:xfrm>
            <a:off x="4727448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0" name="Rectangle 179"/>
          <p:cNvSpPr/>
          <p:nvPr/>
        </p:nvSpPr>
        <p:spPr>
          <a:xfrm>
            <a:off x="5157216" y="377647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1" name="Rectangle 180"/>
          <p:cNvSpPr/>
          <p:nvPr/>
        </p:nvSpPr>
        <p:spPr>
          <a:xfrm>
            <a:off x="5586983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2" name="Rectangle 181"/>
          <p:cNvSpPr/>
          <p:nvPr/>
        </p:nvSpPr>
        <p:spPr>
          <a:xfrm>
            <a:off x="6016752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3" name="Rectangle 182"/>
          <p:cNvSpPr/>
          <p:nvPr/>
        </p:nvSpPr>
        <p:spPr>
          <a:xfrm>
            <a:off x="6446519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Rectangle 183"/>
          <p:cNvSpPr/>
          <p:nvPr/>
        </p:nvSpPr>
        <p:spPr>
          <a:xfrm>
            <a:off x="6876288" y="377647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5" name="Rectangle 184"/>
          <p:cNvSpPr/>
          <p:nvPr/>
        </p:nvSpPr>
        <p:spPr>
          <a:xfrm>
            <a:off x="7306056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6" name="Rectangle 185"/>
          <p:cNvSpPr/>
          <p:nvPr/>
        </p:nvSpPr>
        <p:spPr>
          <a:xfrm>
            <a:off x="7735823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7" name="Rectangle 186"/>
          <p:cNvSpPr/>
          <p:nvPr/>
        </p:nvSpPr>
        <p:spPr>
          <a:xfrm>
            <a:off x="8165592" y="377647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8" name="Rectangle 187"/>
          <p:cNvSpPr/>
          <p:nvPr/>
        </p:nvSpPr>
        <p:spPr>
          <a:xfrm>
            <a:off x="8595360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9" name="Rectangle 188"/>
          <p:cNvSpPr/>
          <p:nvPr/>
        </p:nvSpPr>
        <p:spPr>
          <a:xfrm>
            <a:off x="9025128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0" name="Rectangle 189"/>
          <p:cNvSpPr/>
          <p:nvPr/>
        </p:nvSpPr>
        <p:spPr>
          <a:xfrm>
            <a:off x="9454896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1" name="Rectangle 190"/>
          <p:cNvSpPr/>
          <p:nvPr/>
        </p:nvSpPr>
        <p:spPr>
          <a:xfrm>
            <a:off x="9884663" y="377647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2" name="Rectangle 191"/>
          <p:cNvSpPr/>
          <p:nvPr/>
        </p:nvSpPr>
        <p:spPr>
          <a:xfrm>
            <a:off x="10314432" y="377647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3" name="TextBox 192"/>
          <p:cNvSpPr txBox="1"/>
          <p:nvPr/>
        </p:nvSpPr>
        <p:spPr>
          <a:xfrm>
            <a:off x="1664208" y="4123944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9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2148840" y="4087368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5" name="Rectangle 194"/>
          <p:cNvSpPr/>
          <p:nvPr/>
        </p:nvSpPr>
        <p:spPr>
          <a:xfrm>
            <a:off x="2578608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Rectangle 195"/>
          <p:cNvSpPr/>
          <p:nvPr/>
        </p:nvSpPr>
        <p:spPr>
          <a:xfrm>
            <a:off x="3008376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7" name="Rectangle 196"/>
          <p:cNvSpPr/>
          <p:nvPr/>
        </p:nvSpPr>
        <p:spPr>
          <a:xfrm>
            <a:off x="3438144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8" name="Rectangle 197"/>
          <p:cNvSpPr/>
          <p:nvPr/>
        </p:nvSpPr>
        <p:spPr>
          <a:xfrm>
            <a:off x="3867912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9" name="Rectangle 198"/>
          <p:cNvSpPr/>
          <p:nvPr/>
        </p:nvSpPr>
        <p:spPr>
          <a:xfrm>
            <a:off x="4297679" y="4087368"/>
            <a:ext cx="402335" cy="283464"/>
          </a:xfrm>
          <a:prstGeom prst="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0" name="Rectangle 199"/>
          <p:cNvSpPr/>
          <p:nvPr/>
        </p:nvSpPr>
        <p:spPr>
          <a:xfrm>
            <a:off x="4727448" y="4087368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1" name="Rectangle 200"/>
          <p:cNvSpPr/>
          <p:nvPr/>
        </p:nvSpPr>
        <p:spPr>
          <a:xfrm>
            <a:off x="5157216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2" name="Rectangle 201"/>
          <p:cNvSpPr/>
          <p:nvPr/>
        </p:nvSpPr>
        <p:spPr>
          <a:xfrm>
            <a:off x="5586983" y="4087368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3" name="Rectangle 202"/>
          <p:cNvSpPr/>
          <p:nvPr/>
        </p:nvSpPr>
        <p:spPr>
          <a:xfrm>
            <a:off x="6016752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4" name="Rectangle 203"/>
          <p:cNvSpPr/>
          <p:nvPr/>
        </p:nvSpPr>
        <p:spPr>
          <a:xfrm>
            <a:off x="6446519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5" name="Rectangle 204"/>
          <p:cNvSpPr/>
          <p:nvPr/>
        </p:nvSpPr>
        <p:spPr>
          <a:xfrm>
            <a:off x="6876288" y="4087368"/>
            <a:ext cx="402335" cy="283464"/>
          </a:xfrm>
          <a:prstGeom prst="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6" name="Rectangle 205"/>
          <p:cNvSpPr/>
          <p:nvPr/>
        </p:nvSpPr>
        <p:spPr>
          <a:xfrm>
            <a:off x="7306056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7" name="Rectangle 206"/>
          <p:cNvSpPr/>
          <p:nvPr/>
        </p:nvSpPr>
        <p:spPr>
          <a:xfrm>
            <a:off x="7735823" y="4087368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8" name="Rectangle 207"/>
          <p:cNvSpPr/>
          <p:nvPr/>
        </p:nvSpPr>
        <p:spPr>
          <a:xfrm>
            <a:off x="8165592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9" name="Rectangle 208"/>
          <p:cNvSpPr/>
          <p:nvPr/>
        </p:nvSpPr>
        <p:spPr>
          <a:xfrm>
            <a:off x="8595360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0" name="Rectangle 209"/>
          <p:cNvSpPr/>
          <p:nvPr/>
        </p:nvSpPr>
        <p:spPr>
          <a:xfrm>
            <a:off x="9025128" y="4087368"/>
            <a:ext cx="402335" cy="283464"/>
          </a:xfrm>
          <a:prstGeom prst="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1" name="Rectangle 210"/>
          <p:cNvSpPr/>
          <p:nvPr/>
        </p:nvSpPr>
        <p:spPr>
          <a:xfrm>
            <a:off x="9454896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2" name="Rectangle 211"/>
          <p:cNvSpPr/>
          <p:nvPr/>
        </p:nvSpPr>
        <p:spPr>
          <a:xfrm>
            <a:off x="9884663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3" name="Rectangle 212"/>
          <p:cNvSpPr/>
          <p:nvPr/>
        </p:nvSpPr>
        <p:spPr>
          <a:xfrm>
            <a:off x="10314432" y="4087368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4" name="TextBox 213"/>
          <p:cNvSpPr txBox="1"/>
          <p:nvPr/>
        </p:nvSpPr>
        <p:spPr>
          <a:xfrm>
            <a:off x="1664208" y="4434840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10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2148840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6" name="Rectangle 215"/>
          <p:cNvSpPr/>
          <p:nvPr/>
        </p:nvSpPr>
        <p:spPr>
          <a:xfrm>
            <a:off x="2578608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7" name="Rectangle 216"/>
          <p:cNvSpPr/>
          <p:nvPr/>
        </p:nvSpPr>
        <p:spPr>
          <a:xfrm>
            <a:off x="3008376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8" name="Rectangle 217"/>
          <p:cNvSpPr/>
          <p:nvPr/>
        </p:nvSpPr>
        <p:spPr>
          <a:xfrm>
            <a:off x="3438144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9" name="Rectangle 218"/>
          <p:cNvSpPr/>
          <p:nvPr/>
        </p:nvSpPr>
        <p:spPr>
          <a:xfrm>
            <a:off x="3867912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0" name="Rectangle 219"/>
          <p:cNvSpPr/>
          <p:nvPr/>
        </p:nvSpPr>
        <p:spPr>
          <a:xfrm>
            <a:off x="4297679" y="4398264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1" name="Rectangle 220"/>
          <p:cNvSpPr/>
          <p:nvPr/>
        </p:nvSpPr>
        <p:spPr>
          <a:xfrm>
            <a:off x="4727448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2" name="Rectangle 221"/>
          <p:cNvSpPr/>
          <p:nvPr/>
        </p:nvSpPr>
        <p:spPr>
          <a:xfrm>
            <a:off x="5157216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3" name="Rectangle 222"/>
          <p:cNvSpPr/>
          <p:nvPr/>
        </p:nvSpPr>
        <p:spPr>
          <a:xfrm>
            <a:off x="5586983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4" name="Rectangle 223"/>
          <p:cNvSpPr/>
          <p:nvPr/>
        </p:nvSpPr>
        <p:spPr>
          <a:xfrm>
            <a:off x="6016752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5" name="Rectangle 224"/>
          <p:cNvSpPr/>
          <p:nvPr/>
        </p:nvSpPr>
        <p:spPr>
          <a:xfrm>
            <a:off x="6446519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6" name="Rectangle 225"/>
          <p:cNvSpPr/>
          <p:nvPr/>
        </p:nvSpPr>
        <p:spPr>
          <a:xfrm>
            <a:off x="6876288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7" name="Rectangle 226"/>
          <p:cNvSpPr/>
          <p:nvPr/>
        </p:nvSpPr>
        <p:spPr>
          <a:xfrm>
            <a:off x="7306056" y="4398264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8" name="Rectangle 227"/>
          <p:cNvSpPr/>
          <p:nvPr/>
        </p:nvSpPr>
        <p:spPr>
          <a:xfrm>
            <a:off x="7735823" y="4398264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9" name="Rectangle 228"/>
          <p:cNvSpPr/>
          <p:nvPr/>
        </p:nvSpPr>
        <p:spPr>
          <a:xfrm>
            <a:off x="8165592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0" name="Rectangle 229"/>
          <p:cNvSpPr/>
          <p:nvPr/>
        </p:nvSpPr>
        <p:spPr>
          <a:xfrm>
            <a:off x="8595360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1" name="Rectangle 230"/>
          <p:cNvSpPr/>
          <p:nvPr/>
        </p:nvSpPr>
        <p:spPr>
          <a:xfrm>
            <a:off x="9025128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2" name="Rectangle 231"/>
          <p:cNvSpPr/>
          <p:nvPr/>
        </p:nvSpPr>
        <p:spPr>
          <a:xfrm>
            <a:off x="9454896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3" name="Rectangle 232"/>
          <p:cNvSpPr/>
          <p:nvPr/>
        </p:nvSpPr>
        <p:spPr>
          <a:xfrm>
            <a:off x="9884663" y="4398264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4" name="Rectangle 233"/>
          <p:cNvSpPr/>
          <p:nvPr/>
        </p:nvSpPr>
        <p:spPr>
          <a:xfrm>
            <a:off x="10314432" y="4398264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5" name="TextBox 234"/>
          <p:cNvSpPr txBox="1"/>
          <p:nvPr/>
        </p:nvSpPr>
        <p:spPr>
          <a:xfrm>
            <a:off x="1664208" y="4745736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11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2148840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7" name="Rectangle 236"/>
          <p:cNvSpPr/>
          <p:nvPr/>
        </p:nvSpPr>
        <p:spPr>
          <a:xfrm>
            <a:off x="2578608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8" name="Rectangle 237"/>
          <p:cNvSpPr/>
          <p:nvPr/>
        </p:nvSpPr>
        <p:spPr>
          <a:xfrm>
            <a:off x="3008376" y="4709160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9" name="Rectangle 238"/>
          <p:cNvSpPr/>
          <p:nvPr/>
        </p:nvSpPr>
        <p:spPr>
          <a:xfrm>
            <a:off x="3438144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0" name="Rectangle 239"/>
          <p:cNvSpPr/>
          <p:nvPr/>
        </p:nvSpPr>
        <p:spPr>
          <a:xfrm>
            <a:off x="3867912" y="470916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1" name="Rectangle 240"/>
          <p:cNvSpPr/>
          <p:nvPr/>
        </p:nvSpPr>
        <p:spPr>
          <a:xfrm>
            <a:off x="4297679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2" name="Rectangle 241"/>
          <p:cNvSpPr/>
          <p:nvPr/>
        </p:nvSpPr>
        <p:spPr>
          <a:xfrm>
            <a:off x="4727448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3" name="Rectangle 242"/>
          <p:cNvSpPr/>
          <p:nvPr/>
        </p:nvSpPr>
        <p:spPr>
          <a:xfrm>
            <a:off x="5157216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4" name="Rectangle 243"/>
          <p:cNvSpPr/>
          <p:nvPr/>
        </p:nvSpPr>
        <p:spPr>
          <a:xfrm>
            <a:off x="5586983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5" name="Rectangle 244"/>
          <p:cNvSpPr/>
          <p:nvPr/>
        </p:nvSpPr>
        <p:spPr>
          <a:xfrm>
            <a:off x="6016752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6" name="Rectangle 245"/>
          <p:cNvSpPr/>
          <p:nvPr/>
        </p:nvSpPr>
        <p:spPr>
          <a:xfrm>
            <a:off x="6446519" y="4709160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7" name="Rectangle 246"/>
          <p:cNvSpPr/>
          <p:nvPr/>
        </p:nvSpPr>
        <p:spPr>
          <a:xfrm>
            <a:off x="6876288" y="470916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8" name="Rectangle 247"/>
          <p:cNvSpPr/>
          <p:nvPr/>
        </p:nvSpPr>
        <p:spPr>
          <a:xfrm>
            <a:off x="7306056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9" name="Rectangle 248"/>
          <p:cNvSpPr/>
          <p:nvPr/>
        </p:nvSpPr>
        <p:spPr>
          <a:xfrm>
            <a:off x="7735823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0" name="Rectangle 249"/>
          <p:cNvSpPr/>
          <p:nvPr/>
        </p:nvSpPr>
        <p:spPr>
          <a:xfrm>
            <a:off x="8165592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1" name="Rectangle 250"/>
          <p:cNvSpPr/>
          <p:nvPr/>
        </p:nvSpPr>
        <p:spPr>
          <a:xfrm>
            <a:off x="8595360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2" name="Rectangle 251"/>
          <p:cNvSpPr/>
          <p:nvPr/>
        </p:nvSpPr>
        <p:spPr>
          <a:xfrm>
            <a:off x="9025128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3" name="Rectangle 252"/>
          <p:cNvSpPr/>
          <p:nvPr/>
        </p:nvSpPr>
        <p:spPr>
          <a:xfrm>
            <a:off x="9454896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4" name="Rectangle 253"/>
          <p:cNvSpPr/>
          <p:nvPr/>
        </p:nvSpPr>
        <p:spPr>
          <a:xfrm>
            <a:off x="9884663" y="4709160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5" name="Rectangle 254"/>
          <p:cNvSpPr/>
          <p:nvPr/>
        </p:nvSpPr>
        <p:spPr>
          <a:xfrm>
            <a:off x="10314432" y="4709160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6" name="TextBox 255"/>
          <p:cNvSpPr txBox="1"/>
          <p:nvPr/>
        </p:nvSpPr>
        <p:spPr>
          <a:xfrm>
            <a:off x="1664208" y="5056632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12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2148840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8" name="Rectangle 257"/>
          <p:cNvSpPr/>
          <p:nvPr/>
        </p:nvSpPr>
        <p:spPr>
          <a:xfrm>
            <a:off x="2578608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9" name="Rectangle 258"/>
          <p:cNvSpPr/>
          <p:nvPr/>
        </p:nvSpPr>
        <p:spPr>
          <a:xfrm>
            <a:off x="3008376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0" name="Rectangle 259"/>
          <p:cNvSpPr/>
          <p:nvPr/>
        </p:nvSpPr>
        <p:spPr>
          <a:xfrm>
            <a:off x="3438144" y="5020056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1" name="Rectangle 260"/>
          <p:cNvSpPr/>
          <p:nvPr/>
        </p:nvSpPr>
        <p:spPr>
          <a:xfrm>
            <a:off x="3867912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2" name="Rectangle 261"/>
          <p:cNvSpPr/>
          <p:nvPr/>
        </p:nvSpPr>
        <p:spPr>
          <a:xfrm>
            <a:off x="4297679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3" name="Rectangle 262"/>
          <p:cNvSpPr/>
          <p:nvPr/>
        </p:nvSpPr>
        <p:spPr>
          <a:xfrm>
            <a:off x="4727448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4" name="Rectangle 263"/>
          <p:cNvSpPr/>
          <p:nvPr/>
        </p:nvSpPr>
        <p:spPr>
          <a:xfrm>
            <a:off x="5157216" y="5020056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5" name="Rectangle 264"/>
          <p:cNvSpPr/>
          <p:nvPr/>
        </p:nvSpPr>
        <p:spPr>
          <a:xfrm>
            <a:off x="5586983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6" name="Rectangle 265"/>
          <p:cNvSpPr/>
          <p:nvPr/>
        </p:nvSpPr>
        <p:spPr>
          <a:xfrm>
            <a:off x="6016752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7" name="Rectangle 266"/>
          <p:cNvSpPr/>
          <p:nvPr/>
        </p:nvSpPr>
        <p:spPr>
          <a:xfrm>
            <a:off x="6446519" y="5020056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8" name="Rectangle 267"/>
          <p:cNvSpPr/>
          <p:nvPr/>
        </p:nvSpPr>
        <p:spPr>
          <a:xfrm>
            <a:off x="6876288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9" name="Rectangle 268"/>
          <p:cNvSpPr/>
          <p:nvPr/>
        </p:nvSpPr>
        <p:spPr>
          <a:xfrm>
            <a:off x="7306056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0" name="Rectangle 269"/>
          <p:cNvSpPr/>
          <p:nvPr/>
        </p:nvSpPr>
        <p:spPr>
          <a:xfrm>
            <a:off x="7735823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1" name="Rectangle 270"/>
          <p:cNvSpPr/>
          <p:nvPr/>
        </p:nvSpPr>
        <p:spPr>
          <a:xfrm>
            <a:off x="8165592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2" name="Rectangle 271"/>
          <p:cNvSpPr/>
          <p:nvPr/>
        </p:nvSpPr>
        <p:spPr>
          <a:xfrm>
            <a:off x="8595360" y="5020056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3" name="Rectangle 272"/>
          <p:cNvSpPr/>
          <p:nvPr/>
        </p:nvSpPr>
        <p:spPr>
          <a:xfrm>
            <a:off x="9025128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4" name="Rectangle 273"/>
          <p:cNvSpPr/>
          <p:nvPr/>
        </p:nvSpPr>
        <p:spPr>
          <a:xfrm>
            <a:off x="9454896" y="5020056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5" name="Rectangle 274"/>
          <p:cNvSpPr/>
          <p:nvPr/>
        </p:nvSpPr>
        <p:spPr>
          <a:xfrm>
            <a:off x="9884663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6" name="Rectangle 275"/>
          <p:cNvSpPr/>
          <p:nvPr/>
        </p:nvSpPr>
        <p:spPr>
          <a:xfrm>
            <a:off x="10314432" y="5020056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7" name="TextBox 276"/>
          <p:cNvSpPr txBox="1"/>
          <p:nvPr/>
        </p:nvSpPr>
        <p:spPr>
          <a:xfrm>
            <a:off x="1664208" y="5367528"/>
            <a:ext cx="310896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5D6C7D"/>
                </a:solidFill>
                <a:latin typeface="Aptos"/>
              </a:rPr>
              <a:t>13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2148840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9" name="Rectangle 278"/>
          <p:cNvSpPr/>
          <p:nvPr/>
        </p:nvSpPr>
        <p:spPr>
          <a:xfrm>
            <a:off x="2578608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0" name="Rectangle 279"/>
          <p:cNvSpPr/>
          <p:nvPr/>
        </p:nvSpPr>
        <p:spPr>
          <a:xfrm>
            <a:off x="3008376" y="533095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1" name="Rectangle 280"/>
          <p:cNvSpPr/>
          <p:nvPr/>
        </p:nvSpPr>
        <p:spPr>
          <a:xfrm>
            <a:off x="3438144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2" name="Rectangle 281"/>
          <p:cNvSpPr/>
          <p:nvPr/>
        </p:nvSpPr>
        <p:spPr>
          <a:xfrm>
            <a:off x="3867912" y="533095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3" name="Rectangle 282"/>
          <p:cNvSpPr/>
          <p:nvPr/>
        </p:nvSpPr>
        <p:spPr>
          <a:xfrm>
            <a:off x="4297679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4" name="Rectangle 283"/>
          <p:cNvSpPr/>
          <p:nvPr/>
        </p:nvSpPr>
        <p:spPr>
          <a:xfrm>
            <a:off x="4727448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5" name="Rectangle 284"/>
          <p:cNvSpPr/>
          <p:nvPr/>
        </p:nvSpPr>
        <p:spPr>
          <a:xfrm>
            <a:off x="5157216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6" name="Rectangle 285"/>
          <p:cNvSpPr/>
          <p:nvPr/>
        </p:nvSpPr>
        <p:spPr>
          <a:xfrm>
            <a:off x="5586983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7" name="Rectangle 286"/>
          <p:cNvSpPr/>
          <p:nvPr/>
        </p:nvSpPr>
        <p:spPr>
          <a:xfrm>
            <a:off x="6016752" y="533095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8" name="Rectangle 287"/>
          <p:cNvSpPr/>
          <p:nvPr/>
        </p:nvSpPr>
        <p:spPr>
          <a:xfrm>
            <a:off x="6446519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9" name="Rectangle 288"/>
          <p:cNvSpPr/>
          <p:nvPr/>
        </p:nvSpPr>
        <p:spPr>
          <a:xfrm>
            <a:off x="6876288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0" name="Rectangle 289"/>
          <p:cNvSpPr/>
          <p:nvPr/>
        </p:nvSpPr>
        <p:spPr>
          <a:xfrm>
            <a:off x="7306056" y="5330952"/>
            <a:ext cx="402335" cy="283464"/>
          </a:xfrm>
          <a:prstGeom prst="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1" name="Rectangle 290"/>
          <p:cNvSpPr/>
          <p:nvPr/>
        </p:nvSpPr>
        <p:spPr>
          <a:xfrm>
            <a:off x="7735823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2" name="Rectangle 291"/>
          <p:cNvSpPr/>
          <p:nvPr/>
        </p:nvSpPr>
        <p:spPr>
          <a:xfrm>
            <a:off x="8165592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3" name="Rectangle 292"/>
          <p:cNvSpPr/>
          <p:nvPr/>
        </p:nvSpPr>
        <p:spPr>
          <a:xfrm>
            <a:off x="8595360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4" name="Rectangle 293"/>
          <p:cNvSpPr/>
          <p:nvPr/>
        </p:nvSpPr>
        <p:spPr>
          <a:xfrm>
            <a:off x="9025128" y="5330952"/>
            <a:ext cx="402335" cy="283464"/>
          </a:xfrm>
          <a:prstGeom prst="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5" name="Rectangle 294"/>
          <p:cNvSpPr/>
          <p:nvPr/>
        </p:nvSpPr>
        <p:spPr>
          <a:xfrm>
            <a:off x="9454896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6" name="Rectangle 295"/>
          <p:cNvSpPr/>
          <p:nvPr/>
        </p:nvSpPr>
        <p:spPr>
          <a:xfrm>
            <a:off x="9884663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7" name="Rectangle 296"/>
          <p:cNvSpPr/>
          <p:nvPr/>
        </p:nvSpPr>
        <p:spPr>
          <a:xfrm>
            <a:off x="10314432" y="5330952"/>
            <a:ext cx="402335" cy="2834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8" name="Rounded Rectangle 297"/>
          <p:cNvSpPr/>
          <p:nvPr/>
        </p:nvSpPr>
        <p:spPr>
          <a:xfrm>
            <a:off x="2148840" y="5806440"/>
            <a:ext cx="123444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0–3 балла</a:t>
            </a:r>
          </a:p>
        </p:txBody>
      </p:sp>
      <p:sp>
        <p:nvSpPr>
          <p:cNvPr id="299" name="Rounded Rectangle 298"/>
          <p:cNvSpPr/>
          <p:nvPr/>
        </p:nvSpPr>
        <p:spPr>
          <a:xfrm>
            <a:off x="3520440" y="5806440"/>
            <a:ext cx="160020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доказательство</a:t>
            </a:r>
          </a:p>
        </p:txBody>
      </p:sp>
      <p:sp>
        <p:nvSpPr>
          <p:cNvPr id="300" name="Rounded Rectangle 299"/>
          <p:cNvSpPr/>
          <p:nvPr/>
        </p:nvSpPr>
        <p:spPr>
          <a:xfrm>
            <a:off x="5257800" y="5806440"/>
            <a:ext cx="2194560" cy="384048"/>
          </a:xfrm>
          <a:prstGeom prst="roundRect">
            <a:avLst/>
          </a:prstGeom>
          <a:solidFill>
            <a:srgbClr val="C495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комментарий эксперта</a:t>
            </a:r>
          </a:p>
        </p:txBody>
      </p:sp>
      <p:sp>
        <p:nvSpPr>
          <p:cNvPr id="301" name="Rounded Rectangle 300"/>
          <p:cNvSpPr/>
          <p:nvPr/>
        </p:nvSpPr>
        <p:spPr>
          <a:xfrm>
            <a:off x="7607808" y="5806440"/>
            <a:ext cx="2423160" cy="384048"/>
          </a:xfrm>
          <a:prstGeom prst="roundRect">
            <a:avLst/>
          </a:prstGeom>
          <a:solidFill>
            <a:srgbClr val="5D6C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корректирующее действие</a:t>
            </a:r>
          </a:p>
        </p:txBody>
      </p:sp>
      <p:sp>
        <p:nvSpPr>
          <p:cNvPr id="302" name="TextBox 301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303" name="TextBox 302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Шкала оценки и уровни допуска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13232" y="1417320"/>
            <a:ext cx="566928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1328" y="1408176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Не соответствует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49039" y="1408176"/>
            <a:ext cx="3657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Нет доказательств / критерий нарушен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167128"/>
            <a:ext cx="566928" cy="384048"/>
          </a:xfrm>
          <a:prstGeom prst="roundRect">
            <a:avLst/>
          </a:prstGeom>
          <a:solidFill>
            <a:srgbClr val="C495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1328" y="2157984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Требует доработки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2157984"/>
            <a:ext cx="3657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Есть частичные основания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2916936"/>
            <a:ext cx="566928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81328" y="2907792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Соответствует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907792"/>
            <a:ext cx="3657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Критерий подтверждён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3666744"/>
            <a:ext cx="566928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81328" y="365760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Сильная сторона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3657600"/>
            <a:ext cx="3657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D6C7D"/>
                </a:solidFill>
                <a:latin typeface="Aptos"/>
              </a:rPr>
              <a:t>Высокая доказательность и качество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9808" y="4709160"/>
            <a:ext cx="1874519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48646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3569B0"/>
                </a:solidFill>
                <a:latin typeface="Aptos"/>
              </a:rPr>
              <a:t>0–260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9536" y="5239512"/>
            <a:ext cx="1645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>
                <a:solidFill>
                  <a:srgbClr val="5D6C7D"/>
                </a:solidFill>
                <a:latin typeface="Aptos"/>
              </a:rPr>
              <a:t>Не готов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971800" y="4709160"/>
            <a:ext cx="1874519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108960" y="48646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3569B0"/>
                </a:solidFill>
                <a:latin typeface="Aptos"/>
              </a:rPr>
              <a:t>261–520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81528" y="5239512"/>
            <a:ext cx="1645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>
                <a:solidFill>
                  <a:srgbClr val="5D6C7D"/>
                </a:solidFill>
                <a:latin typeface="Aptos"/>
              </a:rPr>
              <a:t>Доработка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193792" y="4709160"/>
            <a:ext cx="1874519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30952" y="48646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3569B0"/>
                </a:solidFill>
                <a:latin typeface="Aptos"/>
              </a:rPr>
              <a:t>521–650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0" y="5239512"/>
            <a:ext cx="1645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>
                <a:solidFill>
                  <a:srgbClr val="5D6C7D"/>
                </a:solidFill>
                <a:latin typeface="Aptos"/>
              </a:rPr>
              <a:t>Пилот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415784" y="4709160"/>
            <a:ext cx="1874519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552944" y="48646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309779"/>
                </a:solidFill>
                <a:latin typeface="Aptos"/>
              </a:rPr>
              <a:t>651–730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25512" y="5239512"/>
            <a:ext cx="1645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>
                <a:solidFill>
                  <a:srgbClr val="5D6C7D"/>
                </a:solidFill>
                <a:latin typeface="Aptos"/>
              </a:rPr>
              <a:t>Сильный проект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637776" y="4709160"/>
            <a:ext cx="1874519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D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74936" y="48646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309779"/>
                </a:solidFill>
                <a:latin typeface="Aptos"/>
              </a:rPr>
              <a:t>731–780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7504" y="5239512"/>
            <a:ext cx="1645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>
                <a:solidFill>
                  <a:srgbClr val="5D6C7D"/>
                </a:solidFill>
                <a:latin typeface="Aptos"/>
              </a:rPr>
              <a:t>Эталонный уровень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Стоп-факторы: балл не отменяет запрет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9808" y="1417320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408176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Незаконность ключевого механизма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81928" y="1417320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9480" y="1408176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Неприемлемый риск жизни, здоровью или безопасности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9808" y="2532888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2523744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Фальсификация данных или происхождения активов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81928" y="2532888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69480" y="2523744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Отсутствие владельца ответственности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9808" y="3648456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7360" y="3639312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Существенный экологический ущерб без восстановления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81928" y="3648456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9480" y="3639312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Неустранимый конфликт интересов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9808" y="4764024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4754880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Невозможность подтвердить происхождение доказательств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81928" y="4764024"/>
            <a:ext cx="777240" cy="384048"/>
          </a:xfrm>
          <a:prstGeom prst="roundRect">
            <a:avLst/>
          </a:prstGeom>
          <a:solidFill>
            <a:srgbClr val="BB47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STOP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4754880"/>
            <a:ext cx="41605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62233"/>
                </a:solidFill>
                <a:latin typeface="Aptos"/>
              </a:rPr>
              <a:t>Экономика за счёт переноса ущерба на третьих лиц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8" y="5989320"/>
            <a:ext cx="10424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B4747"/>
                </a:solidFill>
                <a:latin typeface="Aptos"/>
              </a:rPr>
              <a:t>Правило СК42: наличие хотя бы одного подтверждённого стоп-фактора блокирует положительное заключение до устранения причины.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62233"/>
                </a:solidFill>
                <a:latin typeface="Aptos"/>
              </a:rPr>
              <a:t>Иерархия доказательств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234440"/>
            <a:ext cx="54864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2768" y="1225296"/>
            <a:ext cx="297180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Первичные подтверждения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7720" y="1225296"/>
            <a:ext cx="6035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D6C7D"/>
                </a:solidFill>
                <a:latin typeface="Aptos"/>
              </a:rPr>
              <a:t>измерения, реестры, договоры, журналы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020824"/>
            <a:ext cx="548640" cy="384048"/>
          </a:xfrm>
          <a:prstGeom prst="roundRect">
            <a:avLst/>
          </a:prstGeom>
          <a:solidFill>
            <a:srgbClr val="3097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768" y="2011680"/>
            <a:ext cx="297180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Независимая верификация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2011680"/>
            <a:ext cx="6035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D6C7D"/>
                </a:solidFill>
                <a:latin typeface="Aptos"/>
              </a:rPr>
              <a:t>лаборатория, аудит, сертификация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2807208"/>
            <a:ext cx="54864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72768" y="2798064"/>
            <a:ext cx="297180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Подтверждённый пилот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0" y="2798064"/>
            <a:ext cx="6035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D6C7D"/>
                </a:solidFill>
                <a:latin typeface="Aptos"/>
              </a:rPr>
              <a:t>эксплуатационная статистика и мониторинг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593592"/>
            <a:ext cx="548640" cy="384048"/>
          </a:xfrm>
          <a:prstGeom prst="roundRect">
            <a:avLst/>
          </a:prstGeom>
          <a:solidFill>
            <a:srgbClr val="35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2768" y="3584448"/>
            <a:ext cx="297180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Сопоставимые кейсы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3584448"/>
            <a:ext cx="6035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D6C7D"/>
                </a:solidFill>
                <a:latin typeface="Aptos"/>
              </a:rPr>
              <a:t>аналогичные решения в сравнимых условиях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4379976"/>
            <a:ext cx="548640" cy="384048"/>
          </a:xfrm>
          <a:prstGeom prst="roundRect">
            <a:avLst/>
          </a:prstGeom>
          <a:solidFill>
            <a:srgbClr val="C495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72768" y="4370832"/>
            <a:ext cx="297180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Экспертное заключение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17720" y="4370832"/>
            <a:ext cx="6035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D6C7D"/>
                </a:solidFill>
                <a:latin typeface="Aptos"/>
              </a:rPr>
              <a:t>методика, допущения, квалификация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5166360"/>
            <a:ext cx="548640" cy="384048"/>
          </a:xfrm>
          <a:prstGeom prst="roundRect">
            <a:avLst/>
          </a:prstGeom>
          <a:solidFill>
            <a:srgbClr val="5D6C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72768" y="5157216"/>
            <a:ext cx="297180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62233"/>
                </a:solidFill>
                <a:latin typeface="Aptos"/>
              </a:rPr>
              <a:t>Декларация заявителя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7720" y="5157216"/>
            <a:ext cx="6035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D6C7D"/>
                </a:solidFill>
                <a:latin typeface="Aptos"/>
              </a:rPr>
              <a:t>исходная информация, не достаточная сама по себе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7315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D6C7D"/>
                </a:solidFill>
                <a:latin typeface="Aptos"/>
              </a:rPr>
              <a:t>ЭКВИЛИБРИУМ  •  КАРТА ВАЛИДАЦИИ  •  СК42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92840" y="6473952"/>
            <a:ext cx="365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5D6C7D"/>
                </a:solidFill>
                <a:latin typeface="Aptos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