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143000"/>
            <a:ext cx="10789920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141F30"/>
                </a:solidFill>
              </a:defRPr>
            </a:pPr>
            <a:r>
              <a:t>ИНДУСТРИАЛЬНЫЕ</a:t>
            </a:r>
            <a:br/>
            <a:r>
              <a:t>МЕГАПРОЕКТЫ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8" y="2880360"/>
            <a:ext cx="98755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586578"/>
                </a:solidFill>
              </a:defRPr>
            </a:pPr>
            <a:r>
              <a:t>Архитектура формирования, финансирования и реализации проектов национального и международного масштаба</a:t>
            </a:r>
          </a:p>
        </p:txBody>
      </p:sp>
      <p:sp>
        <p:nvSpPr>
          <p:cNvPr id="5" name="Rectangle 4"/>
          <p:cNvSpPr/>
          <p:nvPr/>
        </p:nvSpPr>
        <p:spPr>
          <a:xfrm>
            <a:off x="749808" y="4160520"/>
            <a:ext cx="2011680" cy="109728"/>
          </a:xfrm>
          <a:prstGeom prst="rect">
            <a:avLst/>
          </a:prstGeom>
          <a:solidFill>
            <a:srgbClr val="1F5B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49808" y="4572000"/>
            <a:ext cx="4572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1F5BB0"/>
                </a:solidFill>
              </a:defRPr>
            </a:pPr>
            <a:r>
              <a:t>Аналитическая доктрина •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1F30"/>
                </a:solidFill>
              </a:defRPr>
            </a:pPr>
            <a:r>
              <a:t>Приоритетные мегапроекты России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6984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>
                <a:solidFill>
                  <a:srgbClr val="141F30"/>
                </a:solidFill>
              </a:defRPr>
            </a:pPr>
            <a:r>
              <a:t>Арктический промышленно-логистический контур.</a:t>
            </a:r>
          </a:p>
          <a:p>
            <a:pPr>
              <a:spcAft>
                <a:spcPts val="1000"/>
              </a:spcAft>
              <a:defRPr sz="1700">
                <a:solidFill>
                  <a:srgbClr val="141F30"/>
                </a:solidFill>
              </a:defRPr>
            </a:pPr>
            <a:r>
              <a:t>Новый автопром и транспортное машиностроение.</a:t>
            </a:r>
          </a:p>
          <a:p>
            <a:pPr>
              <a:spcAft>
                <a:spcPts val="1000"/>
              </a:spcAft>
              <a:defRPr sz="1700">
                <a:solidFill>
                  <a:srgbClr val="141F30"/>
                </a:solidFill>
              </a:defRPr>
            </a:pPr>
            <a:r>
              <a:t>Материалы высокой чистоты и глубокая переработка сырья.</a:t>
            </a:r>
          </a:p>
          <a:p>
            <a:pPr>
              <a:spcAft>
                <a:spcPts val="1000"/>
              </a:spcAft>
              <a:defRPr sz="1700">
                <a:solidFill>
                  <a:srgbClr val="141F30"/>
                </a:solidFill>
              </a:defRPr>
            </a:pPr>
            <a:r>
              <a:t>Новая энергетика и распределенная генерация.</a:t>
            </a:r>
          </a:p>
          <a:p>
            <a:pPr>
              <a:spcAft>
                <a:spcPts val="1000"/>
              </a:spcAft>
              <a:defRPr sz="1700">
                <a:solidFill>
                  <a:srgbClr val="141F30"/>
                </a:solidFill>
              </a:defRPr>
            </a:pPr>
            <a:r>
              <a:t>Микроэлектроника, силовая электроника и промышленный AI.</a:t>
            </a:r>
          </a:p>
          <a:p>
            <a:pPr>
              <a:spcAft>
                <a:spcPts val="1000"/>
              </a:spcAft>
              <a:defRPr sz="1700">
                <a:solidFill>
                  <a:srgbClr val="141F30"/>
                </a:solidFill>
              </a:defRPr>
            </a:pPr>
            <a:r>
              <a:t>Водная и экологическая инфраструктура.</a:t>
            </a:r>
          </a:p>
          <a:p>
            <a:pPr>
              <a:spcAft>
                <a:spcPts val="1000"/>
              </a:spcAft>
              <a:defRPr sz="1700">
                <a:solidFill>
                  <a:srgbClr val="141F30"/>
                </a:solidFill>
              </a:defRPr>
            </a:pPr>
            <a:r>
              <a:t>МТК «Север–Юг».</a:t>
            </a:r>
          </a:p>
          <a:p>
            <a:pPr>
              <a:spcAft>
                <a:spcPts val="1000"/>
              </a:spcAft>
              <a:defRPr sz="1700">
                <a:solidFill>
                  <a:srgbClr val="141F30"/>
                </a:solidFill>
              </a:defRPr>
            </a:pPr>
            <a:r>
              <a:t>Новые индустриальные города и производственные агломерации.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89920" y="6428232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86578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1F30"/>
                </a:solidFill>
              </a:defRPr>
            </a:pPr>
            <a:r>
              <a:t>Единый ИАЦ индустриальных мегапроектов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6984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>
                <a:solidFill>
                  <a:srgbClr val="141F30"/>
                </a:solidFill>
              </a:defRPr>
            </a:pPr>
            <a:r>
              <a:t>Единый паспорт каждого проекта.</a:t>
            </a:r>
          </a:p>
          <a:p>
            <a:pPr>
              <a:spcAft>
                <a:spcPts val="1000"/>
              </a:spcAft>
              <a:defRPr sz="1700">
                <a:solidFill>
                  <a:srgbClr val="141F30"/>
                </a:solidFill>
              </a:defRPr>
            </a:pPr>
            <a:r>
              <a:t>Матрица отраслей, территорий, технологий и участников.</a:t>
            </a:r>
          </a:p>
          <a:p>
            <a:pPr>
              <a:spcAft>
                <a:spcPts val="1000"/>
              </a:spcAft>
              <a:defRPr sz="1700">
                <a:solidFill>
                  <a:srgbClr val="141F30"/>
                </a:solidFill>
              </a:defRPr>
            </a:pPr>
            <a:r>
              <a:t>Рейтинг экономической и технологической значимости.</a:t>
            </a:r>
          </a:p>
          <a:p>
            <a:pPr>
              <a:spcAft>
                <a:spcPts val="1000"/>
              </a:spcAft>
              <a:defRPr sz="1700">
                <a:solidFill>
                  <a:srgbClr val="141F30"/>
                </a:solidFill>
              </a:defRPr>
            </a:pPr>
            <a:r>
              <a:t>Цифровой двойник CAPEX/OPEX, сроков и критического пути.</a:t>
            </a:r>
          </a:p>
          <a:p>
            <a:pPr>
              <a:spcAft>
                <a:spcPts val="1000"/>
              </a:spcAft>
              <a:defRPr sz="1700">
                <a:solidFill>
                  <a:srgbClr val="141F30"/>
                </a:solidFill>
              </a:defRPr>
            </a:pPr>
            <a:r>
              <a:t>Мониторинг обязательств государства и долговой нагрузки.</a:t>
            </a:r>
          </a:p>
          <a:p>
            <a:pPr>
              <a:spcAft>
                <a:spcPts val="1000"/>
              </a:spcAft>
              <a:defRPr sz="1700">
                <a:solidFill>
                  <a:srgbClr val="141F30"/>
                </a:solidFill>
              </a:defRPr>
            </a:pPr>
            <a:r>
              <a:t>Реестр поставщиков и локализации.</a:t>
            </a:r>
          </a:p>
          <a:p>
            <a:pPr>
              <a:spcAft>
                <a:spcPts val="1000"/>
              </a:spcAft>
              <a:defRPr sz="1700">
                <a:solidFill>
                  <a:srgbClr val="141F30"/>
                </a:solidFill>
              </a:defRPr>
            </a:pPr>
            <a:r>
              <a:t>Раннее предупреждение по стоимости, срокам и спросу.</a:t>
            </a:r>
          </a:p>
          <a:p>
            <a:pPr>
              <a:spcAft>
                <a:spcPts val="1000"/>
              </a:spcAft>
              <a:defRPr sz="1700">
                <a:solidFill>
                  <a:srgbClr val="141F30"/>
                </a:solidFill>
              </a:defRPr>
            </a:pPr>
            <a:r>
              <a:t>Публичный и закрытый контуры отчетности.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89920" y="6428232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86578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1F30"/>
                </a:solidFill>
              </a:defRPr>
            </a:pPr>
            <a:r>
              <a:t>Паспорт мегапроекта: что должно быть зафиксировано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6984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900">
                <a:solidFill>
                  <a:srgbClr val="141F30"/>
                </a:solidFill>
              </a:defRPr>
            </a:pPr>
            <a:r>
              <a:t>Цель • территория • инициатор • публичный партнер • SPV/оператор.</a:t>
            </a:r>
          </a:p>
          <a:p>
            <a:pPr>
              <a:spcAft>
                <a:spcPts val="1000"/>
              </a:spcAft>
              <a:defRPr sz="1900">
                <a:solidFill>
                  <a:srgbClr val="141F30"/>
                </a:solidFill>
              </a:defRPr>
            </a:pPr>
            <a:r>
              <a:t>CAPEX/OPEX • источники финансирования • сроки строительства и эксплуатации.</a:t>
            </a:r>
          </a:p>
          <a:p>
            <a:pPr>
              <a:spcAft>
                <a:spcPts val="1000"/>
              </a:spcAft>
              <a:defRPr sz="1900">
                <a:solidFill>
                  <a:srgbClr val="141F30"/>
                </a:solidFill>
              </a:defRPr>
            </a:pPr>
            <a:r>
              <a:t>Технологическое ядро • поставщики • локализация • мощность.</a:t>
            </a:r>
          </a:p>
          <a:p>
            <a:pPr>
              <a:spcAft>
                <a:spcPts val="1000"/>
              </a:spcAft>
              <a:defRPr sz="1900">
                <a:solidFill>
                  <a:srgbClr val="141F30"/>
                </a:solidFill>
              </a:defRPr>
            </a:pPr>
            <a:r>
              <a:t>Спрос и оффтейк • экспорт • KPI • риски.</a:t>
            </a:r>
          </a:p>
          <a:p>
            <a:pPr>
              <a:spcAft>
                <a:spcPts val="1000"/>
              </a:spcAft>
              <a:defRPr sz="1900">
                <a:solidFill>
                  <a:srgbClr val="141F30"/>
                </a:solidFill>
              </a:defRPr>
            </a:pPr>
            <a:r>
              <a:t>Социальный и экологический эффект • сценарий передачи/продления/выхода.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89920" y="6428232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86578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1234440"/>
            <a:ext cx="1060704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100" b="1">
                <a:solidFill>
                  <a:srgbClr val="141F30"/>
                </a:solidFill>
              </a:defRPr>
            </a:pPr>
            <a:r>
              <a:t>Главный вывод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240280"/>
            <a:ext cx="10241280" cy="2011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>
                <a:solidFill>
                  <a:srgbClr val="1F5BB0"/>
                </a:solidFill>
              </a:defRPr>
            </a:pPr>
            <a:r>
              <a:t>Индустриальный мегапроект — это новая единица стратегического развития. Его результатом должен быть не объект, а сформированная экономическая система.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528" y="4892040"/>
            <a:ext cx="96926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586578"/>
                </a:solidFill>
              </a:defRPr>
            </a:pPr>
            <a:r>
              <a:t>Для России портфель таких проектов может стать практическим механизмом новой индустриализации, пространственного развития и технологического суверенитета.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89920" y="6428232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86578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1F30"/>
                </a:solidFill>
              </a:defRPr>
            </a:pPr>
            <a:r>
              <a:t>Что такое индустриальный мегапроект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6984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>
                <a:solidFill>
                  <a:srgbClr val="141F30"/>
                </a:solidFill>
              </a:defRPr>
            </a:pPr>
            <a:r>
              <a:t>Не крупная стройка, а связанная экономическая система: промышленность + инфраструктура + энергетика + логистика + наука + капитал.</a:t>
            </a:r>
          </a:p>
          <a:p>
            <a:pPr>
              <a:spcAft>
                <a:spcPts val="1000"/>
              </a:spcAft>
              <a:defRPr sz="2100">
                <a:solidFill>
                  <a:srgbClr val="141F30"/>
                </a:solidFill>
              </a:defRPr>
            </a:pPr>
            <a:r>
              <a:t>Ключевой признак — мультипликативный эффект: вокруг базового объекта возникают новые производства, цепочки поставок, компетенции и рынки.</a:t>
            </a:r>
          </a:p>
          <a:p>
            <a:pPr>
              <a:spcAft>
                <a:spcPts val="1000"/>
              </a:spcAft>
              <a:defRPr sz="2100">
                <a:solidFill>
                  <a:srgbClr val="141F30"/>
                </a:solidFill>
              </a:defRPr>
            </a:pPr>
            <a:r>
              <a:t>Конечный продукт мегапроекта — не объект, а новая производственная экосистема территории.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89920" y="6428232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86578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1F30"/>
                </a:solidFill>
              </a:defRPr>
            </a:pPr>
            <a:r>
              <a:t>7 критериев мегапроекта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463040"/>
            <a:ext cx="4937760" cy="822960"/>
          </a:xfrm>
          <a:prstGeom prst="roundRect">
            <a:avLst/>
          </a:prstGeom>
          <a:solidFill>
            <a:srgbClr val="E5ECF7"/>
          </a:solidFill>
          <a:ln>
            <a:solidFill>
              <a:srgbClr val="1F5B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41F30"/>
                </a:solidFill>
              </a:defRPr>
            </a:pPr>
            <a:r>
              <a:t>Масштаб капитала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1463040"/>
            <a:ext cx="4937760" cy="822960"/>
          </a:xfrm>
          <a:prstGeom prst="roundRect">
            <a:avLst/>
          </a:prstGeom>
          <a:solidFill>
            <a:srgbClr val="EBF4EE"/>
          </a:solidFill>
          <a:ln>
            <a:solidFill>
              <a:srgbClr val="438C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41F30"/>
                </a:solidFill>
              </a:defRPr>
            </a:pPr>
            <a:r>
              <a:t>Горизонт 10–50+ лет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606040"/>
            <a:ext cx="4937760" cy="822960"/>
          </a:xfrm>
          <a:prstGeom prst="roundRect">
            <a:avLst/>
          </a:prstGeom>
          <a:solidFill>
            <a:srgbClr val="E5ECF7"/>
          </a:solidFill>
          <a:ln>
            <a:solidFill>
              <a:srgbClr val="1F5B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41F30"/>
                </a:solidFill>
              </a:defRPr>
            </a:pPr>
            <a:r>
              <a:t>Межотраслевая связность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2606040"/>
            <a:ext cx="4937760" cy="822960"/>
          </a:xfrm>
          <a:prstGeom prst="roundRect">
            <a:avLst/>
          </a:prstGeom>
          <a:solidFill>
            <a:srgbClr val="EBF4EE"/>
          </a:solidFill>
          <a:ln>
            <a:solidFill>
              <a:srgbClr val="438C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41F30"/>
                </a:solidFill>
              </a:defRPr>
            </a:pPr>
            <a:r>
              <a:t>Технологическое ядро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3749039"/>
            <a:ext cx="4937760" cy="822960"/>
          </a:xfrm>
          <a:prstGeom prst="roundRect">
            <a:avLst/>
          </a:prstGeom>
          <a:solidFill>
            <a:srgbClr val="E5ECF7"/>
          </a:solidFill>
          <a:ln>
            <a:solidFill>
              <a:srgbClr val="1F5B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41F30"/>
                </a:solidFill>
              </a:defRPr>
            </a:pPr>
            <a:r>
              <a:t>Территориальный эффект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3749039"/>
            <a:ext cx="4937760" cy="822960"/>
          </a:xfrm>
          <a:prstGeom prst="roundRect">
            <a:avLst/>
          </a:prstGeom>
          <a:solidFill>
            <a:srgbClr val="EBF4EE"/>
          </a:solidFill>
          <a:ln>
            <a:solidFill>
              <a:srgbClr val="438C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41F30"/>
                </a:solidFill>
              </a:defRPr>
            </a:pPr>
            <a:r>
              <a:t>Экономический мультипликатор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4892040"/>
            <a:ext cx="4937760" cy="822960"/>
          </a:xfrm>
          <a:prstGeom prst="roundRect">
            <a:avLst/>
          </a:prstGeom>
          <a:solidFill>
            <a:srgbClr val="E5ECF7"/>
          </a:solidFill>
          <a:ln>
            <a:solidFill>
              <a:srgbClr val="1F5B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41F30"/>
                </a:solidFill>
              </a:defRPr>
            </a:pPr>
            <a:r>
              <a:t>Сложная институциональная архитектура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89920" y="6428232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86578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1F30"/>
                </a:solidFill>
              </a:defRPr>
            </a:pPr>
            <a:r>
              <a:t>Основные типы индустриальных мегапроектов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6984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50">
                <a:solidFill>
                  <a:srgbClr val="141F30"/>
                </a:solidFill>
              </a:defRPr>
            </a:pPr>
            <a:r>
              <a:t>Транспортно-логистические — ВСМ, порты, аэропорты, международные коридоры.</a:t>
            </a:r>
          </a:p>
          <a:p>
            <a:pPr>
              <a:spcAft>
                <a:spcPts val="1000"/>
              </a:spcAft>
              <a:defRPr sz="1750">
                <a:solidFill>
                  <a:srgbClr val="141F30"/>
                </a:solidFill>
              </a:defRPr>
            </a:pPr>
            <a:r>
              <a:t>Энергетические — АЭС, ГЭС, СПГ, сети, накопители, водород.</a:t>
            </a:r>
          </a:p>
          <a:p>
            <a:pPr>
              <a:spcAft>
                <a:spcPts val="1000"/>
              </a:spcAft>
              <a:defRPr sz="1750">
                <a:solidFill>
                  <a:srgbClr val="141F30"/>
                </a:solidFill>
              </a:defRPr>
            </a:pPr>
            <a:r>
              <a:t>Промышленные — металлургия, нефтехимия, материалы, микроэлектроника, машиностроение.</a:t>
            </a:r>
          </a:p>
          <a:p>
            <a:pPr>
              <a:spcAft>
                <a:spcPts val="1000"/>
              </a:spcAft>
              <a:defRPr sz="1750">
                <a:solidFill>
                  <a:srgbClr val="141F30"/>
                </a:solidFill>
              </a:defRPr>
            </a:pPr>
            <a:r>
              <a:t>Ресурсно-перерабатывающие — месторождение → глубокая переработка → экспорт.</a:t>
            </a:r>
          </a:p>
          <a:p>
            <a:pPr>
              <a:spcAft>
                <a:spcPts val="1000"/>
              </a:spcAft>
              <a:defRPr sz="1750">
                <a:solidFill>
                  <a:srgbClr val="141F30"/>
                </a:solidFill>
              </a:defRPr>
            </a:pPr>
            <a:r>
              <a:t>Городские и агломерационные — новые города, индустриальные зоны, smart-city.</a:t>
            </a:r>
          </a:p>
          <a:p>
            <a:pPr>
              <a:spcAft>
                <a:spcPts val="1000"/>
              </a:spcAft>
              <a:defRPr sz="1750">
                <a:solidFill>
                  <a:srgbClr val="141F30"/>
                </a:solidFill>
              </a:defRPr>
            </a:pPr>
            <a:r>
              <a:t>Цифровые — ЦОД, AI-вычисления, телеком, спутниковая инфраструктура.</a:t>
            </a:r>
          </a:p>
          <a:p>
            <a:pPr>
              <a:spcAft>
                <a:spcPts val="1000"/>
              </a:spcAft>
              <a:defRPr sz="1750">
                <a:solidFill>
                  <a:srgbClr val="141F30"/>
                </a:solidFill>
              </a:defRPr>
            </a:pPr>
            <a:r>
              <a:t>Экологические — вода, отходы, рекультивация, замкнутые циклы.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89920" y="6428232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86578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1F30"/>
                </a:solidFill>
              </a:defRPr>
            </a:pPr>
            <a:r>
              <a:t>Мировые эталоны: масштаб и модель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  <a:gridCol w="2743200"/>
              </a:tblGrid>
              <a:tr h="640080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141F30"/>
                          </a:solidFill>
                        </a:defRPr>
                      </a:pPr>
                      <a:r>
                        <a:t>Проект</a:t>
                      </a:r>
                    </a:p>
                  </a:txBody>
                  <a:tcPr>
                    <a:solidFill>
                      <a:srgbClr val="E5EC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141F30"/>
                          </a:solidFill>
                        </a:defRPr>
                      </a:pPr>
                      <a:r>
                        <a:t>Масштаб</a:t>
                      </a:r>
                    </a:p>
                  </a:txBody>
                  <a:tcPr>
                    <a:solidFill>
                      <a:srgbClr val="E5EC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141F30"/>
                          </a:solidFill>
                        </a:defRPr>
                      </a:pPr>
                      <a:r>
                        <a:t>Модель</a:t>
                      </a:r>
                    </a:p>
                  </a:txBody>
                  <a:tcPr>
                    <a:solidFill>
                      <a:srgbClr val="E5EC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141F30"/>
                          </a:solidFill>
                        </a:defRPr>
                      </a:pPr>
                      <a:r>
                        <a:t>Главный эффект</a:t>
                      </a:r>
                    </a:p>
                  </a:txBody>
                  <a:tcPr>
                    <a:solidFill>
                      <a:srgbClr val="E5ECF7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ВСМ Китая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&gt;$1 трлн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государственно-корпоративная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единый рынок и урбанизация</a:t>
                      </a: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Channel Tunnel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десятки $ млрд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трансграничная концессия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связность UK–EU</a:t>
                      </a: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NEOM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&gt;$500 млрд заявлено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суверенный фонд + частный капитал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город/AI/энергия</a:t>
                      </a: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Akkuyu NPP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~$20–25 млрд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BOO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энергетическая связка</a:t>
                      </a: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Istanbul Airport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~$10–12 млрд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концессия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глобальный авиационный хаб</a:t>
                      </a: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Noor Ouarzazate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~$2.5 млрд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PPP + МФО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41F30"/>
                          </a:solidFill>
                        </a:defRPr>
                      </a:pPr>
                      <a:r>
                        <a:t>солнечная энергетика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789920" y="6428232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86578"/>
                </a:solidFill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1F30"/>
                </a:solidFill>
              </a:defRPr>
            </a:pPr>
            <a:r>
              <a:t>Финансовая архитектура мегапроекта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6984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800">
                <a:solidFill>
                  <a:srgbClr val="141F30"/>
                </a:solidFill>
              </a:defRPr>
            </a:pPr>
            <a:r>
              <a:t>Собственный капитал инициатора и стратегических инвесторов.</a:t>
            </a:r>
          </a:p>
          <a:p>
            <a:pPr>
              <a:spcAft>
                <a:spcPts val="1000"/>
              </a:spcAft>
              <a:defRPr sz="1800">
                <a:solidFill>
                  <a:srgbClr val="141F30"/>
                </a:solidFill>
              </a:defRPr>
            </a:pPr>
            <a:r>
              <a:t>Проектное финансирование банковского синдиката.</a:t>
            </a:r>
          </a:p>
          <a:p>
            <a:pPr>
              <a:spcAft>
                <a:spcPts val="1000"/>
              </a:spcAft>
              <a:defRPr sz="1800">
                <a:solidFill>
                  <a:srgbClr val="141F30"/>
                </a:solidFill>
              </a:defRPr>
            </a:pPr>
            <a:r>
              <a:t>Государственные гарантии, капитальные гранты, availability payments.</a:t>
            </a:r>
          </a:p>
          <a:p>
            <a:pPr>
              <a:spcAft>
                <a:spcPts val="1000"/>
              </a:spcAft>
              <a:defRPr sz="1800">
                <a:solidFill>
                  <a:srgbClr val="141F30"/>
                </a:solidFill>
              </a:defRPr>
            </a:pPr>
            <a:r>
              <a:t>Тарифная выручка и концессионные платежи.</a:t>
            </a:r>
          </a:p>
          <a:p>
            <a:pPr>
              <a:spcAft>
                <a:spcPts val="1000"/>
              </a:spcAft>
              <a:defRPr sz="1800">
                <a:solidFill>
                  <a:srgbClr val="141F30"/>
                </a:solidFill>
              </a:defRPr>
            </a:pPr>
            <a:r>
              <a:t>Инфраструктурные облигации, ЦФА, пенсионные и страховые фонды.</a:t>
            </a:r>
          </a:p>
          <a:p>
            <a:pPr>
              <a:spcAft>
                <a:spcPts val="1000"/>
              </a:spcAft>
              <a:defRPr sz="1800">
                <a:solidFill>
                  <a:srgbClr val="141F30"/>
                </a:solidFill>
              </a:defRPr>
            </a:pPr>
            <a:r>
              <a:t>Экспортное кредитование и международные финансовые организации.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89920" y="6428232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86578"/>
                </a:solidFill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1F30"/>
                </a:solidFill>
              </a:defRPr>
            </a:pPr>
            <a:r>
              <a:t>Жизненный цикл: от идеи до эксплуатации</a:t>
            </a:r>
          </a:p>
        </p:txBody>
      </p:sp>
      <p:sp>
        <p:nvSpPr>
          <p:cNvPr id="4" name="Oval 3"/>
          <p:cNvSpPr/>
          <p:nvPr/>
        </p:nvSpPr>
        <p:spPr>
          <a:xfrm>
            <a:off x="594360" y="1600200"/>
            <a:ext cx="502920" cy="502920"/>
          </a:xfrm>
          <a:prstGeom prst="ellipse">
            <a:avLst/>
          </a:prstGeom>
          <a:solidFill>
            <a:srgbClr val="1F5B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1581912"/>
            <a:ext cx="15087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41F30"/>
                </a:solidFill>
              </a:defRPr>
            </a:pPr>
            <a:r>
              <a:t>Стратегическая гипотеза</a:t>
            </a:r>
          </a:p>
        </p:txBody>
      </p:sp>
      <p:sp>
        <p:nvSpPr>
          <p:cNvPr id="6" name="Oval 5"/>
          <p:cNvSpPr/>
          <p:nvPr/>
        </p:nvSpPr>
        <p:spPr>
          <a:xfrm>
            <a:off x="2862072" y="1600200"/>
            <a:ext cx="502920" cy="502920"/>
          </a:xfrm>
          <a:prstGeom prst="ellipse">
            <a:avLst/>
          </a:prstGeom>
          <a:solidFill>
            <a:srgbClr val="1F5B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56432" y="1581912"/>
            <a:ext cx="15087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41F30"/>
                </a:solidFill>
              </a:defRPr>
            </a:pPr>
            <a:r>
              <a:t>ПредТЭО</a:t>
            </a:r>
          </a:p>
        </p:txBody>
      </p:sp>
      <p:sp>
        <p:nvSpPr>
          <p:cNvPr id="8" name="Oval 7"/>
          <p:cNvSpPr/>
          <p:nvPr/>
        </p:nvSpPr>
        <p:spPr>
          <a:xfrm>
            <a:off x="5129784" y="1600200"/>
            <a:ext cx="502920" cy="502920"/>
          </a:xfrm>
          <a:prstGeom prst="ellipse">
            <a:avLst/>
          </a:prstGeom>
          <a:solidFill>
            <a:srgbClr val="1F5B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24144" y="1581912"/>
            <a:ext cx="15087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41F30"/>
                </a:solidFill>
              </a:defRPr>
            </a:pPr>
            <a:r>
              <a:t>Консорциум</a:t>
            </a:r>
          </a:p>
        </p:txBody>
      </p:sp>
      <p:sp>
        <p:nvSpPr>
          <p:cNvPr id="10" name="Oval 9"/>
          <p:cNvSpPr/>
          <p:nvPr/>
        </p:nvSpPr>
        <p:spPr>
          <a:xfrm>
            <a:off x="7397496" y="1600200"/>
            <a:ext cx="502920" cy="502920"/>
          </a:xfrm>
          <a:prstGeom prst="ellipse">
            <a:avLst/>
          </a:prstGeom>
          <a:solidFill>
            <a:srgbClr val="1F5B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91856" y="1581912"/>
            <a:ext cx="15087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41F30"/>
                </a:solidFill>
              </a:defRPr>
            </a:pPr>
            <a:r>
              <a:t>ТЭО + финмодель</a:t>
            </a:r>
          </a:p>
        </p:txBody>
      </p:sp>
      <p:sp>
        <p:nvSpPr>
          <p:cNvPr id="12" name="Oval 11"/>
          <p:cNvSpPr/>
          <p:nvPr/>
        </p:nvSpPr>
        <p:spPr>
          <a:xfrm>
            <a:off x="9665208" y="1600200"/>
            <a:ext cx="502920" cy="502920"/>
          </a:xfrm>
          <a:prstGeom prst="ellipse">
            <a:avLst/>
          </a:prstGeom>
          <a:solidFill>
            <a:srgbClr val="1F5B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59568" y="1581912"/>
            <a:ext cx="15087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41F30"/>
                </a:solidFill>
              </a:defRPr>
            </a:pPr>
            <a:r>
              <a:t>Правовая модель</a:t>
            </a:r>
          </a:p>
        </p:txBody>
      </p:sp>
      <p:sp>
        <p:nvSpPr>
          <p:cNvPr id="14" name="Oval 13"/>
          <p:cNvSpPr/>
          <p:nvPr/>
        </p:nvSpPr>
        <p:spPr>
          <a:xfrm>
            <a:off x="594360" y="3703320"/>
            <a:ext cx="502920" cy="502920"/>
          </a:xfrm>
          <a:prstGeom prst="ellipse">
            <a:avLst/>
          </a:prstGeom>
          <a:solidFill>
            <a:srgbClr val="1F5B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3685032"/>
            <a:ext cx="15087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41F30"/>
                </a:solidFill>
              </a:defRPr>
            </a:pPr>
            <a:r>
              <a:t>Финансовое закрытие</a:t>
            </a:r>
          </a:p>
        </p:txBody>
      </p:sp>
      <p:sp>
        <p:nvSpPr>
          <p:cNvPr id="16" name="Oval 15"/>
          <p:cNvSpPr/>
          <p:nvPr/>
        </p:nvSpPr>
        <p:spPr>
          <a:xfrm>
            <a:off x="2862072" y="3703320"/>
            <a:ext cx="502920" cy="502920"/>
          </a:xfrm>
          <a:prstGeom prst="ellipse">
            <a:avLst/>
          </a:prstGeom>
          <a:solidFill>
            <a:srgbClr val="1F5B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56432" y="3685032"/>
            <a:ext cx="15087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41F30"/>
                </a:solidFill>
              </a:defRPr>
            </a:pPr>
            <a:r>
              <a:t>Проектирование</a:t>
            </a:r>
          </a:p>
        </p:txBody>
      </p:sp>
      <p:sp>
        <p:nvSpPr>
          <p:cNvPr id="18" name="Oval 17"/>
          <p:cNvSpPr/>
          <p:nvPr/>
        </p:nvSpPr>
        <p:spPr>
          <a:xfrm>
            <a:off x="5129784" y="3703320"/>
            <a:ext cx="502920" cy="502920"/>
          </a:xfrm>
          <a:prstGeom prst="ellipse">
            <a:avLst/>
          </a:prstGeom>
          <a:solidFill>
            <a:srgbClr val="1F5B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24144" y="3685032"/>
            <a:ext cx="15087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41F30"/>
                </a:solidFill>
              </a:defRPr>
            </a:pPr>
            <a:r>
              <a:t>Строительство</a:t>
            </a:r>
          </a:p>
        </p:txBody>
      </p:sp>
      <p:sp>
        <p:nvSpPr>
          <p:cNvPr id="20" name="Oval 19"/>
          <p:cNvSpPr/>
          <p:nvPr/>
        </p:nvSpPr>
        <p:spPr>
          <a:xfrm>
            <a:off x="7397496" y="3703320"/>
            <a:ext cx="502920" cy="502920"/>
          </a:xfrm>
          <a:prstGeom prst="ellipse">
            <a:avLst/>
          </a:prstGeom>
          <a:solidFill>
            <a:srgbClr val="1F5B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91856" y="3685032"/>
            <a:ext cx="15087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41F30"/>
                </a:solidFill>
              </a:defRPr>
            </a:pPr>
            <a:r>
              <a:t>Эксплуатация</a:t>
            </a:r>
          </a:p>
        </p:txBody>
      </p:sp>
      <p:sp>
        <p:nvSpPr>
          <p:cNvPr id="22" name="Oval 21"/>
          <p:cNvSpPr/>
          <p:nvPr/>
        </p:nvSpPr>
        <p:spPr>
          <a:xfrm>
            <a:off x="9665208" y="3703320"/>
            <a:ext cx="502920" cy="502920"/>
          </a:xfrm>
          <a:prstGeom prst="ellipse">
            <a:avLst/>
          </a:prstGeom>
          <a:solidFill>
            <a:srgbClr val="1F5B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259568" y="3685032"/>
            <a:ext cx="15087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41F30"/>
                </a:solidFill>
              </a:defRPr>
            </a:pPr>
            <a:r>
              <a:t>Расширение/экспорт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789920" y="6428232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86578"/>
                </a:solidFill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1F30"/>
                </a:solidFill>
              </a:defRPr>
            </a:pPr>
            <a:r>
              <a:t>Почему мегапроекты проваливаются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6984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800">
                <a:solidFill>
                  <a:srgbClr val="141F30"/>
                </a:solidFill>
              </a:defRPr>
            </a:pPr>
            <a:r>
              <a:t>Завышенный спрос: трафик, грузопоток, экспорт, платежеспособность.</a:t>
            </a:r>
          </a:p>
          <a:p>
            <a:pPr>
              <a:spcAft>
                <a:spcPts val="1000"/>
              </a:spcAft>
              <a:defRPr sz="1800">
                <a:solidFill>
                  <a:srgbClr val="141F30"/>
                </a:solidFill>
              </a:defRPr>
            </a:pPr>
            <a:r>
              <a:t>Недооценка CAPEX: инфляция, геология, проектные изменения, импорт.</a:t>
            </a:r>
          </a:p>
          <a:p>
            <a:pPr>
              <a:spcAft>
                <a:spcPts val="1000"/>
              </a:spcAft>
              <a:defRPr sz="1800">
                <a:solidFill>
                  <a:srgbClr val="141F30"/>
                </a:solidFill>
              </a:defRPr>
            </a:pPr>
            <a:r>
              <a:t>Дорогой долг: рост ставки разрушает экономику длинного проекта.</a:t>
            </a:r>
          </a:p>
          <a:p>
            <a:pPr>
              <a:spcAft>
                <a:spcPts val="1000"/>
              </a:spcAft>
              <a:defRPr sz="1800">
                <a:solidFill>
                  <a:srgbClr val="141F30"/>
                </a:solidFill>
              </a:defRPr>
            </a:pPr>
            <a:r>
              <a:t>Слабое управление и размытая ответственность.</a:t>
            </a:r>
          </a:p>
          <a:p>
            <a:pPr>
              <a:spcAft>
                <a:spcPts val="1000"/>
              </a:spcAft>
              <a:defRPr sz="1800">
                <a:solidFill>
                  <a:srgbClr val="141F30"/>
                </a:solidFill>
              </a:defRPr>
            </a:pPr>
            <a:r>
              <a:t>Политический цикл и пересмотр приоритетов.</a:t>
            </a:r>
          </a:p>
          <a:p>
            <a:pPr>
              <a:spcAft>
                <a:spcPts val="1000"/>
              </a:spcAft>
              <a:defRPr sz="1800">
                <a:solidFill>
                  <a:srgbClr val="141F30"/>
                </a:solidFill>
              </a:defRPr>
            </a:pPr>
            <a:r>
              <a:t>Технологическая зависимость.</a:t>
            </a:r>
          </a:p>
          <a:p>
            <a:pPr>
              <a:spcAft>
                <a:spcPts val="1000"/>
              </a:spcAft>
              <a:defRPr sz="1800">
                <a:solidFill>
                  <a:srgbClr val="141F30"/>
                </a:solidFill>
              </a:defRPr>
            </a:pPr>
            <a:r>
              <a:t>Стройка без модели полного жизненного цикла.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89920" y="6428232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86578"/>
                </a:solidFill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1F30"/>
                </a:solidFill>
              </a:defRPr>
            </a:pPr>
            <a:r>
              <a:t>Российская модель: не объект, а индустриальный контур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6984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41F30"/>
                </a:solidFill>
              </a:defRPr>
            </a:pPr>
            <a:r>
              <a:t>Ресурс → энергия → материал → компонент → изделие → логистика → внутренний рынок → экспорт.</a:t>
            </a:r>
          </a:p>
          <a:p>
            <a:pPr>
              <a:spcAft>
                <a:spcPts val="1000"/>
              </a:spcAft>
              <a:defRPr sz="2000">
                <a:solidFill>
                  <a:srgbClr val="141F30"/>
                </a:solidFill>
              </a:defRPr>
            </a:pPr>
            <a:r>
              <a:t>Главная задача — максимальная глубина переработки и локализация цепочки создания стоимости внутри страны.</a:t>
            </a:r>
          </a:p>
          <a:p>
            <a:pPr>
              <a:spcAft>
                <a:spcPts val="1000"/>
              </a:spcAft>
              <a:defRPr sz="2000">
                <a:solidFill>
                  <a:srgbClr val="141F30"/>
                </a:solidFill>
              </a:defRPr>
            </a:pPr>
            <a:r>
              <a:t>Мегапроект должен одновременно решать технологическую, территориальную, кадровую и финансовую задачи.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89920" y="6428232"/>
            <a:ext cx="7315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86578"/>
                </a:solidFill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