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4A27F0D3-B9AD-4556-A5DF-BE12605E10CC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0"/>
            <a:ext cx="587959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43600" y="0"/>
            <a:ext cx="6245352" cy="68580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731520"/>
            <a:ext cx="5120640" cy="5212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BE9742"/>
                </a:solidFill>
              </a:defRPr>
            </a:pPr>
            <a:r>
              <a:t>ИМАШ РАН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</a:defRPr>
            </a:pPr>
            <a:r>
              <a:t>СТРАТЕГИЧЕСКАЯ</a:t>
            </a:r>
            <a:br/>
            <a:r>
              <a:t>КОНЦЕПЦИЯ РАЗВИТИЯ</a:t>
            </a:r>
          </a:p>
          <a:p>
            <a:pPr>
              <a:spcBef>
                <a:spcPts val="1600"/>
              </a:spcBef>
              <a:defRPr sz="2400" b="1">
                <a:solidFill>
                  <a:srgbClr val="BE9742"/>
                </a:solidFill>
              </a:defRPr>
            </a:pPr>
            <a:r>
              <a:t>2026–2035</a:t>
            </a:r>
          </a:p>
          <a:p>
            <a:pPr>
              <a:spcBef>
                <a:spcPts val="1600"/>
              </a:spcBef>
              <a:defRPr sz="1800">
                <a:solidFill>
                  <a:srgbClr val="FFFFFF"/>
                </a:solidFill>
              </a:defRPr>
            </a:pPr>
            <a:r>
              <a:t>Машиноведение как ядро инженерной науки,</a:t>
            </a:r>
            <a:br/>
            <a:r>
              <a:t>валидации и системного развития</a:t>
            </a:r>
          </a:p>
          <a:p>
            <a:pPr>
              <a:spcBef>
                <a:spcPts val="2600"/>
              </a:spcBef>
              <a:defRPr sz="1300">
                <a:solidFill>
                  <a:srgbClr val="D2D2D2"/>
                </a:solidFill>
              </a:defRPr>
            </a:pPr>
            <a:r>
              <a:t>Институт машиноведения им. А. А. Благонравова РАН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09 / ЭКСПЕРИМЕНТ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Инфраструктура полного цикла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182880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751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24028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Динамика и виброакустика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78892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82880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4787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6160" y="224028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Прочность, ресурс и разрушение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66160" y="278892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182880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28231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224028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Трибология и поверхность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78892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182880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0859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0" y="224028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Нелинейная волновая механика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26880" y="278892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384048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396849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425196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Робототехника и автономные системы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480060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383280" y="384048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547872" y="396849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66160" y="425196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Цифровые двойники и HPC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66160" y="480060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3640" y="384048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28231" y="396849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425196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Материалы и экстремальные условия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480060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144000" y="3840480"/>
            <a:ext cx="2560320" cy="16002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308592" y="396849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26880" y="4251960"/>
            <a:ext cx="2194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Метрология и инженерная валидация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26880" y="480060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Единый цифровой паспорт, загрузка, калибровки, методики и связь эксперимента с моделью.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10 / SUR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SUR: место ИМАШ в системе управления развитием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02920" y="2331720"/>
            <a:ext cx="1417320" cy="9144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2532888"/>
            <a:ext cx="1280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D2632"/>
                </a:solidFill>
              </a:defRPr>
            </a:pPr>
            <a:r>
              <a:t>Сигнал</a:t>
            </a:r>
          </a:p>
        </p:txBody>
      </p:sp>
      <p:sp>
        <p:nvSpPr>
          <p:cNvPr id="8" name="Chevron 7"/>
          <p:cNvSpPr/>
          <p:nvPr/>
        </p:nvSpPr>
        <p:spPr>
          <a:xfrm>
            <a:off x="1920240" y="2633472"/>
            <a:ext cx="256032" cy="320040"/>
          </a:xfrm>
          <a:prstGeom prst="chevron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167128" y="2331720"/>
            <a:ext cx="1417320" cy="9144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31136" y="2532888"/>
            <a:ext cx="1280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D2632"/>
                </a:solidFill>
              </a:defRPr>
            </a:pPr>
            <a:r>
              <a:t>Декомпозиция</a:t>
            </a:r>
          </a:p>
        </p:txBody>
      </p:sp>
      <p:sp>
        <p:nvSpPr>
          <p:cNvPr id="11" name="Chevron 10"/>
          <p:cNvSpPr/>
          <p:nvPr/>
        </p:nvSpPr>
        <p:spPr>
          <a:xfrm>
            <a:off x="3584448" y="2633472"/>
            <a:ext cx="256032" cy="320040"/>
          </a:xfrm>
          <a:prstGeom prst="chevron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831336" y="2331720"/>
            <a:ext cx="1417320" cy="914400"/>
          </a:xfrm>
          <a:prstGeom prst="roundRect">
            <a:avLst/>
          </a:prstGeom>
          <a:solidFill>
            <a:srgbClr val="1D2632"/>
          </a:solidFill>
          <a:ln>
            <a:solidFill>
              <a:srgbClr val="BE97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95344" y="2532888"/>
            <a:ext cx="1280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Научная модель</a:t>
            </a:r>
          </a:p>
        </p:txBody>
      </p:sp>
      <p:sp>
        <p:nvSpPr>
          <p:cNvPr id="14" name="Chevron 13"/>
          <p:cNvSpPr/>
          <p:nvPr/>
        </p:nvSpPr>
        <p:spPr>
          <a:xfrm>
            <a:off x="5248656" y="2633472"/>
            <a:ext cx="256032" cy="320040"/>
          </a:xfrm>
          <a:prstGeom prst="chevron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95544" y="2331720"/>
            <a:ext cx="1417320" cy="914400"/>
          </a:xfrm>
          <a:prstGeom prst="roundRect">
            <a:avLst/>
          </a:prstGeom>
          <a:solidFill>
            <a:srgbClr val="1D2632"/>
          </a:solidFill>
          <a:ln>
            <a:solidFill>
              <a:srgbClr val="BE97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59552" y="2532888"/>
            <a:ext cx="1280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Эксперимент</a:t>
            </a:r>
          </a:p>
        </p:txBody>
      </p:sp>
      <p:sp>
        <p:nvSpPr>
          <p:cNvPr id="17" name="Chevron 16"/>
          <p:cNvSpPr/>
          <p:nvPr/>
        </p:nvSpPr>
        <p:spPr>
          <a:xfrm>
            <a:off x="6912864" y="2633472"/>
            <a:ext cx="256032" cy="320040"/>
          </a:xfrm>
          <a:prstGeom prst="chevron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159752" y="2331720"/>
            <a:ext cx="1417320" cy="9144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223760" y="2532888"/>
            <a:ext cx="1280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D2632"/>
                </a:solidFill>
              </a:defRPr>
            </a:pPr>
            <a:r>
              <a:t>Решение</a:t>
            </a:r>
          </a:p>
        </p:txBody>
      </p:sp>
      <p:sp>
        <p:nvSpPr>
          <p:cNvPr id="20" name="Chevron 19"/>
          <p:cNvSpPr/>
          <p:nvPr/>
        </p:nvSpPr>
        <p:spPr>
          <a:xfrm>
            <a:off x="8577072" y="2633472"/>
            <a:ext cx="256032" cy="320040"/>
          </a:xfrm>
          <a:prstGeom prst="chevron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823960" y="2331720"/>
            <a:ext cx="1417320" cy="914400"/>
          </a:xfrm>
          <a:prstGeom prst="roundRect">
            <a:avLst/>
          </a:prstGeom>
          <a:solidFill>
            <a:srgbClr val="1D2632"/>
          </a:solidFill>
          <a:ln>
            <a:solidFill>
              <a:srgbClr val="BE97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87968" y="2532888"/>
            <a:ext cx="1280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Валидация</a:t>
            </a:r>
          </a:p>
        </p:txBody>
      </p:sp>
      <p:sp>
        <p:nvSpPr>
          <p:cNvPr id="23" name="Chevron 22"/>
          <p:cNvSpPr/>
          <p:nvPr/>
        </p:nvSpPr>
        <p:spPr>
          <a:xfrm>
            <a:off x="10241280" y="2633472"/>
            <a:ext cx="256032" cy="320040"/>
          </a:xfrm>
          <a:prstGeom prst="chevron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488168" y="2331720"/>
            <a:ext cx="1417320" cy="91440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52176" y="2532888"/>
            <a:ext cx="12801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D2632"/>
                </a:solidFill>
              </a:defRPr>
            </a:pPr>
            <a:r>
              <a:t>Масштабирование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3977639"/>
            <a:ext cx="102412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D2632"/>
                </a:solidFill>
              </a:defRPr>
            </a:pPr>
            <a:r>
              <a:t>ИМАШ РАН — инженерно-научный валидатор SUR: связывает государственный и отраслевой запрос с физикой, данными, экспериментом, стандартом и жизненным циклом машин.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11 / ПИЛОТЫ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10 проектов быстрого старта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737360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874519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1847088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Цифровой двойник критического узла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1737360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60" y="1874519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5160" y="1847088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Реестр отказов машин России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2587752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2724912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0160" y="2697480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Эталонный набор задач V&amp;V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2587752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37960" y="2724912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95160" y="2697480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Робот-инспектор инфраструктуры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3438144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3575303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0160" y="3547872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Волновая технология диагностики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0" y="3438144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37960" y="3575303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95160" y="3547872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Материал с цифровым паспортом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5800" y="4288536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4425696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80160" y="4398264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Машины для биоценозного мониторинга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00800" y="4288536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37960" y="4425696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95160" y="4398264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Открытая фабрика эксперимента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5800" y="5138928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5276088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09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80160" y="5248656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Живой архив Благонравова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0" y="5138928"/>
            <a:ext cx="5257800" cy="658368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5276088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995160" y="5248656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1D2632"/>
                </a:solidFill>
              </a:defRPr>
            </a:pPr>
            <a:r>
              <a:t>Инженерный индекс готовности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12 / УПРАВЛЕНИЕ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Проектная модель института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828800"/>
            <a:ext cx="3383280" cy="16459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402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Научный совет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788920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Фундаментальная повестка и качество науки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26280" y="1828800"/>
            <a:ext cx="3383280" cy="16459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9087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22402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Стратегический совет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2788920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Портфель программ и партнерства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21040" y="1828800"/>
            <a:ext cx="3383280" cy="16459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8563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22402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Офис программ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0" y="2788920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Бюджеты, риски, milestones, координация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886200"/>
            <a:ext cx="3383280" cy="16459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4014215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2976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Совет по валидации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846320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Независимая оценка моделей и методик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26280" y="3886200"/>
            <a:ext cx="3383280" cy="16459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90872" y="4014215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09160" y="42976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Совет молодых ученых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09160" y="4846320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Кадровые траектории и молодежные лаборатории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21040" y="3886200"/>
            <a:ext cx="3383280" cy="16459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85632" y="4014215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03920" y="42976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Индустриальный совет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03920" y="4846320"/>
            <a:ext cx="3017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Задачи, пилоты и внедрение с заказчиками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13 / ПОКАЗАТЕЛИ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Индекс инженерной силы ИМАШ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458200" y="3502152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67928" y="3657600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Научная глубина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67260" y="4795308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76988" y="4950756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Достоверность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74920" y="5330952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184648" y="5486400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Цифровая зрелость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82579" y="4795308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92307" y="4950756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Инфраструктура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91640" y="3502152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801368" y="3657600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Кадры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82579" y="2208995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792307" y="2364443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Трансфер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74919" y="1673352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184648" y="1828800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Суверенитет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467260" y="2208995"/>
            <a:ext cx="2011680" cy="585216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76988" y="2364443"/>
            <a:ext cx="1783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Наследие</a:t>
            </a:r>
          </a:p>
        </p:txBody>
      </p:sp>
      <p:sp>
        <p:nvSpPr>
          <p:cNvPr id="22" name="Oval 21"/>
          <p:cNvSpPr/>
          <p:nvPr/>
        </p:nvSpPr>
        <p:spPr>
          <a:xfrm>
            <a:off x="4754880" y="2468880"/>
            <a:ext cx="2651760" cy="2651760"/>
          </a:xfrm>
          <a:prstGeom prst="ellipse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0" y="3246120"/>
            <a:ext cx="21031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ИНЖЕНЕРНАЯ</a:t>
            </a:r>
            <a:br/>
            <a:r>
              <a:t>СИЛА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14 / ГОРИЗОНТЫ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Дорожная карта 2026–2035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22960" y="1737360"/>
            <a:ext cx="10607040" cy="914400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920240"/>
            <a:ext cx="1234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E9742"/>
                </a:solidFill>
              </a:defRPr>
            </a:pPr>
            <a:r>
              <a:t>2026–2027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3160" y="1874519"/>
            <a:ext cx="2057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Сборка ядра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1847088"/>
            <a:ext cx="6446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Аудит компетенций и стендов · 12 программ · 10 пилотов · цифровой реестр · живой архив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2880360"/>
            <a:ext cx="10607040" cy="914400"/>
          </a:xfrm>
          <a:prstGeom prst="roundRect">
            <a:avLst/>
          </a:prstGeom>
          <a:solidFill>
            <a:srgbClr val="F0E8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3063240"/>
            <a:ext cx="1234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E9742"/>
                </a:solidFill>
              </a:defRPr>
            </a:pPr>
            <a:r>
              <a:t>2028–2030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3160" y="3017520"/>
            <a:ext cx="2057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Интеграция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990088"/>
            <a:ext cx="6446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Федеративная платформа · совместные лаборатории · цифровые двойники · новые стандарты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4023360"/>
            <a:ext cx="10607040" cy="914400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4206240"/>
            <a:ext cx="1234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E9742"/>
                </a:solidFill>
              </a:defRPr>
            </a:pPr>
            <a:r>
              <a:t>2031–2033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23160" y="4160520"/>
            <a:ext cx="2057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Национальная сеть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4133088"/>
            <a:ext cx="6446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Распределенные центры машиноведения · отраслевые графы знаний · крупные нацпрограммы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2960" y="5166360"/>
            <a:ext cx="10607040" cy="914400"/>
          </a:xfrm>
          <a:prstGeom prst="roundRect">
            <a:avLst/>
          </a:prstGeom>
          <a:solidFill>
            <a:srgbClr val="F0E8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349240"/>
            <a:ext cx="12344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BE9742"/>
                </a:solidFill>
              </a:defRPr>
            </a:pPr>
            <a:r>
              <a:t>2034–2035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23160" y="5303520"/>
            <a:ext cx="2057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Мировой уровень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0" y="5276088"/>
            <a:ext cx="6446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Экспорт инженерных методик · международные эталонные задачи · признанный центр валидации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6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1051560"/>
            <a:ext cx="1014984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BE9742"/>
                </a:solidFill>
              </a:defRPr>
            </a:pPr>
            <a:r>
              <a:t>ИМАШ РАН 2035</a:t>
            </a:r>
          </a:p>
          <a:p>
            <a:pPr algn="ctr">
              <a:spcBef>
                <a:spcPts val="1800"/>
              </a:spcBef>
              <a:defRPr sz="3000" b="1">
                <a:solidFill>
                  <a:srgbClr val="FFFFFF"/>
                </a:solidFill>
              </a:defRPr>
            </a:pPr>
            <a:r>
              <a:t>ФУНДАМЕНТАЛЬНАЯ НАУКА ×</a:t>
            </a:r>
            <a:br/>
            <a:r>
              <a:t>ИНЖЕНЕРНАЯ ДОСТОВЕРНОСТЬ ×</a:t>
            </a:r>
            <a:br/>
            <a:r>
              <a:t>ЦИФРОВЫЕ ДВОЙНИКИ ×</a:t>
            </a:r>
            <a:br/>
            <a:r>
              <a:t>ПРОМЫШЛЕННОЕ ВНЕДРЕНИЕ</a:t>
            </a:r>
          </a:p>
          <a:p>
            <a:pPr algn="ctr">
              <a:spcBef>
                <a:spcPts val="2400"/>
              </a:spcBef>
              <a:defRPr sz="1700">
                <a:solidFill>
                  <a:srgbClr val="DCE1E6"/>
                </a:solidFill>
              </a:defRPr>
            </a:pPr>
            <a:r>
              <a:t>ИМАШ РАН = научная школа + экспериментальная инфраструктура + вычислительный контур + центр валидации + инженерный архив + сеть консорциумов.</a:t>
            </a:r>
          </a:p>
          <a:p>
            <a:pPr algn="ctr">
              <a:spcBef>
                <a:spcPts val="2200"/>
              </a:spcBef>
              <a:defRPr sz="1800" b="1">
                <a:solidFill>
                  <a:srgbClr val="BE9742"/>
                </a:solidFill>
              </a:defRPr>
            </a:pPr>
            <a:r>
              <a:t>Машиноведение — наука о том, как превращать законы природы в надежные системы действия.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01 / СТРАТЕГИЧЕСКАЯ РАМКА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Новая роль ИМАШ РАН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737360"/>
            <a:ext cx="106984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1D2632"/>
                </a:solidFill>
              </a:defRPr>
            </a:pPr>
            <a:r>
              <a:t>• Национальный системный центр инженерной достоверности.</a:t>
            </a:r>
          </a:p>
          <a:p>
            <a:pPr>
              <a:spcAft>
                <a:spcPts val="900"/>
              </a:spcAft>
              <a:defRPr sz="2100">
                <a:solidFill>
                  <a:srgbClr val="1D2632"/>
                </a:solidFill>
              </a:defRPr>
            </a:pPr>
            <a:r>
              <a:t>• Связка: фундаментальная механика → вычисление → эксперимент → валидация → стандарт → внедрение.</a:t>
            </a:r>
          </a:p>
          <a:p>
            <a:pPr>
              <a:spcAft>
                <a:spcPts val="900"/>
              </a:spcAft>
              <a:defRPr sz="2100">
                <a:solidFill>
                  <a:srgbClr val="1D2632"/>
                </a:solidFill>
              </a:defRPr>
            </a:pPr>
            <a:r>
              <a:t>• Горизонтальная инженерная наука для транспорта, энергетики, промышленности, робототехники, строительства, экологии, Арктики и космоса.</a:t>
            </a:r>
          </a:p>
          <a:p>
            <a:pPr>
              <a:spcAft>
                <a:spcPts val="900"/>
              </a:spcAft>
              <a:defRPr sz="2100">
                <a:solidFill>
                  <a:srgbClr val="1D2632"/>
                </a:solidFill>
              </a:defRPr>
            </a:pPr>
            <a:r>
              <a:t>• Цифровой контур моделей, данных, испытаний, материалов, отказов и жизненного цикла.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02 / АРХИТЕКТУРА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Четыре контура института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828800"/>
            <a:ext cx="2514600" cy="31546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1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2240280"/>
            <a:ext cx="2148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НАУКА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788920"/>
            <a:ext cx="2148840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Фундаментальные закономерности механики, волн, трения, разрушения, динамики и надежности.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20439" y="1828800"/>
            <a:ext cx="2514600" cy="31546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85031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3320" y="2240280"/>
            <a:ext cx="2148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ВЫЧИСЛЕНИЕ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3320" y="2788920"/>
            <a:ext cx="2148840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Мультфизические модели, цифровые двойники, HPC, метакомпьютинг и инженерный ИИ.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1828800"/>
            <a:ext cx="2514600" cy="31546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6539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2240280"/>
            <a:ext cx="2148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ВАЛИДАЦИЯ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2788920"/>
            <a:ext cx="2148840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Испытания, метрология, верификация моделей, ресурс, безопасность и технологическая готовность.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281159" y="1828800"/>
            <a:ext cx="2514600" cy="31546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445751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64039" y="2240280"/>
            <a:ext cx="21488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ИНТЕГРАЦИЯ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64039" y="2788920"/>
            <a:ext cx="2148840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Консорциумы, пилоты, стандарты, промышленный трансфер и тиражирование.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03 / ПОРТФЕЛЬ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12 стратегических программ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69164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810512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1783080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Механика машин нового поколения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69164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17720" y="1810512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20640" y="1783080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Надежность, ресурс и разрушение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5320" y="169164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0" y="1810512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5400" y="1783080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Трибология и контактные системы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278892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2907791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2880360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Новые материалы и поверхности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80560" y="278892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17720" y="2907791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20640" y="2880360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Цифровые двойники и инженерный ИИ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278892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0" y="2907791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15400" y="2880360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Робототехника и автономные машины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5800" y="388620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4005072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5880" y="3977639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Нелинейная волновая механика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480560" y="388620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17720" y="4005072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20640" y="3977639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Транспортные системы 2035–2050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75320" y="3886200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12480" y="4005072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915400" y="3977639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Энергетические машины и новая энергетика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85800" y="4983479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2960" y="5102351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25880" y="5074919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Инженерия природных систем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480560" y="4983479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617720" y="5102351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P11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20640" y="5074919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Экстремальные среды, Арктика и космос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275320" y="4983479"/>
            <a:ext cx="3383280" cy="822960"/>
          </a:xfrm>
          <a:prstGeom prst="roundRect">
            <a:avLst/>
          </a:prstGeom>
          <a:solidFill>
            <a:srgbClr val="F5F5F2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412480" y="5102351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P12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915400" y="5074919"/>
            <a:ext cx="2560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D2632"/>
                </a:solidFill>
              </a:defRPr>
            </a:pPr>
            <a:r>
              <a:t>Стандарты, валидация и суверенитет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04 / ЦИФРОВАЯ ПЛАТФОРМА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ИМАШ.Digital — инженерный нейросвод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1097280" y="1645920"/>
            <a:ext cx="9966960" cy="457200"/>
          </a:xfrm>
          <a:prstGeom prst="roundRect">
            <a:avLst/>
          </a:prstGeom>
          <a:solidFill>
            <a:srgbClr val="F0E8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25880" y="1709928"/>
            <a:ext cx="8686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0">
                <a:solidFill>
                  <a:srgbClr val="1D2632"/>
                </a:solidFill>
              </a:defRPr>
            </a:pPr>
            <a:r>
              <a:t>L1   Реестр объектов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2267712"/>
            <a:ext cx="9966960" cy="457200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331720"/>
            <a:ext cx="8686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0">
                <a:solidFill>
                  <a:srgbClr val="1D2632"/>
                </a:solidFill>
              </a:defRPr>
            </a:pPr>
            <a:r>
              <a:t>L2   Граф знаний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2889504"/>
            <a:ext cx="9966960" cy="457200"/>
          </a:xfrm>
          <a:prstGeom prst="roundRect">
            <a:avLst/>
          </a:prstGeom>
          <a:solidFill>
            <a:srgbClr val="F0E8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25880" y="2953512"/>
            <a:ext cx="8686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D2632"/>
                </a:solidFill>
              </a:defRPr>
            </a:pPr>
            <a:r>
              <a:t>L3   Цифровые двойники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97280" y="3511296"/>
            <a:ext cx="9966960" cy="457200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25880" y="3575303"/>
            <a:ext cx="8686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0">
                <a:solidFill>
                  <a:srgbClr val="1D2632"/>
                </a:solidFill>
              </a:defRPr>
            </a:pPr>
            <a:r>
              <a:t>L4   GRID / HPC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0" y="4133088"/>
            <a:ext cx="9966960" cy="457200"/>
          </a:xfrm>
          <a:prstGeom prst="roundRect">
            <a:avLst/>
          </a:prstGeom>
          <a:solidFill>
            <a:srgbClr val="F0E8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4197096"/>
            <a:ext cx="8686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D2632"/>
                </a:solidFill>
              </a:defRPr>
            </a:pPr>
            <a:r>
              <a:t>L5   Инженерный ИИ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280" y="4754880"/>
            <a:ext cx="9966960" cy="457200"/>
          </a:xfrm>
          <a:prstGeom prst="roundRect">
            <a:avLst/>
          </a:prstGeom>
          <a:solidFill>
            <a:srgbClr val="F5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325880" y="4818888"/>
            <a:ext cx="8686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D2632"/>
                </a:solidFill>
              </a:defRPr>
            </a:pPr>
            <a:r>
              <a:t>L6   Контур доверия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97280" y="5376672"/>
            <a:ext cx="9966960" cy="457200"/>
          </a:xfrm>
          <a:prstGeom prst="roundRect">
            <a:avLst/>
          </a:prstGeom>
          <a:solidFill>
            <a:srgbClr val="F0E8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325880" y="5440680"/>
            <a:ext cx="8686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0">
                <a:solidFill>
                  <a:srgbClr val="1D2632"/>
                </a:solidFill>
              </a:defRPr>
            </a:pPr>
            <a:r>
              <a:t>L7   Федеративный обмен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05 / ВАЛИДАЦИЯ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Центр инженерной достоверности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737360"/>
            <a:ext cx="3383280" cy="34747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14884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Что проверяем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697480"/>
            <a:ext cx="3017520" cy="2377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Расчетные модели</a:t>
            </a:r>
            <a:br/>
            <a:r>
              <a:t>Эксперименты</a:t>
            </a:r>
            <a:br/>
            <a:r>
              <a:t>Материалы</a:t>
            </a:r>
            <a:br/>
            <a:r>
              <a:t>Изделия</a:t>
            </a:r>
            <a:br/>
            <a:r>
              <a:t>ИИ-модели</a:t>
            </a:r>
            <a:br/>
            <a:r>
              <a:t>Технологии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737360"/>
            <a:ext cx="3383280" cy="34747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214884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Что доказываем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2697480"/>
            <a:ext cx="3017520" cy="2377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Физическую корректность</a:t>
            </a:r>
            <a:br/>
            <a:r>
              <a:t>Повторяемость</a:t>
            </a:r>
            <a:br/>
            <a:r>
              <a:t>Прослеживаемость данных</a:t>
            </a:r>
            <a:br/>
            <a:r>
              <a:t>Ресурс и надежность</a:t>
            </a:r>
            <a:br/>
            <a:r>
              <a:t>Границы применимости</a:t>
            </a:r>
            <a:br/>
            <a:r>
              <a:t>Готовность к масштабированию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737360"/>
            <a:ext cx="3383280" cy="347472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0" y="214884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Что получает страна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2697480"/>
            <a:ext cx="3017520" cy="2377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Независимую инженерную экспертизу</a:t>
            </a:r>
            <a:br/>
            <a:r>
              <a:t>Снижение дорогих ошибок</a:t>
            </a:r>
            <a:br/>
            <a:r>
              <a:t>Доверенные модели</a:t>
            </a:r>
            <a:br/>
            <a:r>
              <a:t>Эталонные задачи</a:t>
            </a:r>
            <a:br/>
            <a:r>
              <a:t>Стандарты и методики</a:t>
            </a:r>
            <a:br/>
            <a:r>
              <a:t>Технологический суверенитет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06 / КОНСОРЦИУМЫ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Научно-промышленная кооперация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595360" y="3428999"/>
            <a:ext cx="2286000" cy="6400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714232" y="3584447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Транспорт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218236" y="4894558"/>
            <a:ext cx="2286000" cy="6400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37108" y="5050006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Энергетика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23867" y="5256521"/>
            <a:ext cx="2286000" cy="6400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42739" y="5411969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Робототехника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642376" y="4242323"/>
            <a:ext cx="2286000" cy="6400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761248" y="4397771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Новые материалы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42376" y="2615676"/>
            <a:ext cx="2286000" cy="6400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761248" y="2771124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Строительство и ЖКХ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23867" y="1601478"/>
            <a:ext cx="2286000" cy="6400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242739" y="1756926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Экология и природные системы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18236" y="1963441"/>
            <a:ext cx="2286000" cy="6400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37108" y="2118889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D2632"/>
                </a:solidFill>
              </a:defRPr>
            </a:pPr>
            <a:r>
              <a:t>Космос и Арктика</a:t>
            </a:r>
          </a:p>
        </p:txBody>
      </p:sp>
      <p:sp>
        <p:nvSpPr>
          <p:cNvPr id="20" name="Oval 19"/>
          <p:cNvSpPr/>
          <p:nvPr/>
        </p:nvSpPr>
        <p:spPr>
          <a:xfrm>
            <a:off x="4800600" y="2514600"/>
            <a:ext cx="2560320" cy="2560320"/>
          </a:xfrm>
          <a:prstGeom prst="ellipse">
            <a:avLst/>
          </a:prstGeom>
          <a:solidFill>
            <a:srgbClr val="1D26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74920" y="3163824"/>
            <a:ext cx="201168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</a:defRPr>
            </a:pPr>
            <a:r>
              <a:t>ИМАШ РАН</a:t>
            </a:r>
            <a:br/>
            <a:r>
              <a:t>интегратор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07 / НАСЛЕДИЕ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Живой архив ИМАШ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737360"/>
            <a:ext cx="106984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1D2632"/>
                </a:solidFill>
              </a:defRPr>
            </a:pPr>
            <a:r>
              <a:t>• Личные и именные фонды выдающихся ученых и конструкторов.</a:t>
            </a:r>
          </a:p>
          <a:p>
            <a:pPr>
              <a:spcAft>
                <a:spcPts val="900"/>
              </a:spcAft>
              <a:defRPr sz="2000">
                <a:solidFill>
                  <a:srgbClr val="1D2632"/>
                </a:solidFill>
              </a:defRPr>
            </a:pPr>
            <a:r>
              <a:t>• Архив лабораторий, научных школ, стендов и уникальных установок.</a:t>
            </a:r>
          </a:p>
          <a:p>
            <a:pPr>
              <a:spcAft>
                <a:spcPts val="900"/>
              </a:spcAft>
              <a:defRPr sz="2000">
                <a:solidFill>
                  <a:srgbClr val="1D2632"/>
                </a:solidFill>
              </a:defRPr>
            </a:pPr>
            <a:r>
              <a:t>• Библиотека инженерных моделей, тестовых задач, отказов и инженерных уроков.</a:t>
            </a:r>
          </a:p>
          <a:p>
            <a:pPr>
              <a:spcAft>
                <a:spcPts val="900"/>
              </a:spcAft>
              <a:defRPr sz="2000">
                <a:solidFill>
                  <a:srgbClr val="1D2632"/>
                </a:solidFill>
              </a:defRPr>
            </a:pPr>
            <a:r>
              <a:t>• Цифровой паспорт каждого объекта: авторство, тема, метод, результаты, связи, права и уровень достоверности.</a:t>
            </a:r>
          </a:p>
          <a:p>
            <a:pPr>
              <a:spcAft>
                <a:spcPts val="900"/>
              </a:spcAft>
              <a:defRPr sz="2000">
                <a:solidFill>
                  <a:srgbClr val="1D2632"/>
                </a:solidFill>
              </a:defRPr>
            </a:pPr>
            <a:r>
              <a:t>• Архив становится не хранилищем, а действующим ресурсом исследований, обучения и инженерного 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2004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BE9742"/>
                </a:solidFill>
              </a:defRPr>
            </a:pPr>
            <a:r>
              <a:t>08 / КАДРЫ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D2632"/>
                </a:solidFill>
              </a:defRPr>
            </a:pPr>
            <a:r>
              <a:t>Инженерная школа ИМАШ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417320"/>
            <a:ext cx="1143000" cy="54864"/>
          </a:xfrm>
          <a:prstGeom prst="rect">
            <a:avLst/>
          </a:prstGeom>
          <a:solidFill>
            <a:srgbClr val="BE97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828800"/>
            <a:ext cx="3383280" cy="15544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402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Механика + математика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7889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Формирование исследователя, способного пройти путь от физической гипотезы до инженерного решения.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26280" y="1828800"/>
            <a:ext cx="3383280" cy="15544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9087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22402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Механика + вычисления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27889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Формирование исследователя, способного пройти путь от физической гипотезы до инженерного решения.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21040" y="1828800"/>
            <a:ext cx="3383280" cy="15544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85632" y="195681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224028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Механика + эксперимент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0" y="27889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Формирование исследователя, способного пройти путь от физической гипотезы до инженерного решения.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840480"/>
            <a:ext cx="3383280" cy="15544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96849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25196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Механика + материалы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480060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Формирование исследователя, способного пройти путь от физической гипотезы до инженерного решения.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26280" y="3840480"/>
            <a:ext cx="3383280" cy="15544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90872" y="396849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09160" y="425196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Механика + робототехника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09160" y="480060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Формирование исследователя, способного пройти путь от физической гипотезы до инженерного решения.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21040" y="3840480"/>
            <a:ext cx="3383280" cy="1554480"/>
          </a:xfrm>
          <a:prstGeom prst="roundRect">
            <a:avLst/>
          </a:prstGeom>
          <a:solidFill>
            <a:srgbClr val="F5F5F2"/>
          </a:solidFill>
          <a:ln>
            <a:solidFill>
              <a:srgbClr val="DCDC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85632" y="3968496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BE9742"/>
                </a:solidFill>
              </a:defRPr>
            </a:pPr>
            <a: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03920" y="4251960"/>
            <a:ext cx="3017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D2632"/>
                </a:solidFill>
              </a:defRPr>
            </a:pPr>
            <a:r>
              <a:t>Механика + внедрение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03920" y="480060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>
                <a:solidFill>
                  <a:srgbClr val="666D77"/>
                </a:solidFill>
              </a:defRPr>
            </a:pPr>
            <a:r>
              <a:t>Формирование исследователя, способного пройти путь от физической гипотезы до инженерного решения.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89920" y="6446520"/>
            <a:ext cx="7772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66D77"/>
                </a:solidFill>
              </a:defRPr>
            </a:pPr>
            <a: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