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Вес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Качество решений</c:v>
                </c:pt>
                <c:pt idx="1">
                  <c:v>Доверие</c:v>
                </c:pt>
                <c:pt idx="2">
                  <c:v>Кооперация</c:v>
                </c:pt>
                <c:pt idx="3">
                  <c:v>Устойчивость</c:v>
                </c:pt>
                <c:pt idx="4">
                  <c:v>Качество аналитики</c:v>
                </c:pt>
                <c:pt idx="5">
                  <c:v>Память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20</c:v>
                </c:pt>
                <c:pt idx="2">
                  <c:v>20</c:v>
                </c:pt>
                <c:pt idx="3">
                  <c:v>15</c:v>
                </c:pt>
                <c:pt idx="4">
                  <c:v>10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188720"/>
            <a:ext cx="1069848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8345C"/>
                </a:solidFill>
              </a:defRPr>
            </a:pPr>
            <a:r>
              <a:t>СОЦИАЛЬНЫЙ КАПИТАЛ</a:t>
            </a:r>
            <a:br/>
            <a:r>
              <a:t>И ИНСТИТУЦИОНАЛЬНОЕ ПРОЕКТИРОВАНИЕ</a:t>
            </a:r>
          </a:p>
          <a:p>
            <a:pPr>
              <a:spcBef>
                <a:spcPts val="1200"/>
              </a:spcBef>
              <a:defRPr sz="1800">
                <a:solidFill>
                  <a:srgbClr val="346091"/>
                </a:solidFill>
              </a:defRPr>
            </a:pPr>
            <a:r>
              <a:t>Концепция для ИАЦ «ЭКВИЛИБРИУМ»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4023360"/>
            <a:ext cx="10698480" cy="1143000"/>
          </a:xfrm>
          <a:prstGeom prst="roundRect">
            <a:avLst/>
          </a:prstGeom>
          <a:solidFill>
            <a:srgbClr val="F5F8FC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18345C"/>
                </a:solidFill>
              </a:defRPr>
            </a:pPr>
            <a:r>
              <a:t>От административного сопровождения — к институциональной инженерии государства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9. Базовая шкала индексов 0–100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920240"/>
            <a:ext cx="1920240" cy="19659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AE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AE4343"/>
                </a:solidFill>
              </a:defRPr>
            </a:pPr>
            <a:r>
              <a:t>0–39</a:t>
            </a:r>
          </a:p>
          <a:p>
            <a:pPr algn="ctr">
              <a:defRPr sz="1300" b="1">
                <a:solidFill>
                  <a:srgbClr val="1F2937"/>
                </a:solidFill>
              </a:defRPr>
            </a:pPr>
            <a:r>
              <a:t>Критический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26080" y="1920240"/>
            <a:ext cx="1920240" cy="19659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689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C6892A"/>
                </a:solidFill>
              </a:defRPr>
            </a:pPr>
            <a:r>
              <a:t>40–59</a:t>
            </a:r>
          </a:p>
          <a:p>
            <a:pPr algn="ctr">
              <a:defRPr sz="1300" b="1">
                <a:solidFill>
                  <a:srgbClr val="1F2937"/>
                </a:solidFill>
              </a:defRPr>
            </a:pPr>
            <a:r>
              <a:t>Уязвимый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20640" y="1920240"/>
            <a:ext cx="1920240" cy="19659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346091"/>
                </a:solidFill>
              </a:defRPr>
            </a:pPr>
            <a:r>
              <a:t>60–74</a:t>
            </a:r>
          </a:p>
          <a:p>
            <a:pPr algn="ctr">
              <a:defRPr sz="1300" b="1">
                <a:solidFill>
                  <a:srgbClr val="1F2937"/>
                </a:solidFill>
              </a:defRPr>
            </a:pPr>
            <a:r>
              <a:t>Приемлемый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199" y="1920240"/>
            <a:ext cx="1920240" cy="19659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3A82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3A8259"/>
                </a:solidFill>
              </a:defRPr>
            </a:pPr>
            <a:r>
              <a:t>75–84</a:t>
            </a:r>
          </a:p>
          <a:p>
            <a:pPr algn="ctr">
              <a:defRPr sz="1300" b="1">
                <a:solidFill>
                  <a:srgbClr val="1F2937"/>
                </a:solidFill>
              </a:defRPr>
            </a:pPr>
            <a:r>
              <a:t>Высокий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509760" y="1920240"/>
            <a:ext cx="1920240" cy="19659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1834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8345C"/>
                </a:solidFill>
              </a:defRPr>
            </a:pPr>
            <a:r>
              <a:t>85–100</a:t>
            </a:r>
          </a:p>
          <a:p>
            <a:pPr algn="ctr">
              <a:defRPr sz="1300" b="1">
                <a:solidFill>
                  <a:srgbClr val="1F2937"/>
                </a:solidFill>
              </a:defRPr>
            </a:pPr>
            <a:r>
              <a:t>Устойчивый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251960"/>
            <a:ext cx="100584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450">
                <a:solidFill>
                  <a:srgbClr val="1F2937"/>
                </a:solidFill>
                <a:latin typeface="Aptos"/>
              </a:defRPr>
            </a:pPr>
            <a:r>
              <a:t>Базовый период — первые 12 месяцев наблюдений; исторические ряды используются при сопоставимости данных.</a:t>
            </a:r>
          </a:p>
          <a:p>
            <a:pPr>
              <a:spcAft>
                <a:spcPts val="700"/>
              </a:spcAft>
              <a:defRPr sz="1450">
                <a:solidFill>
                  <a:srgbClr val="1F2937"/>
                </a:solidFill>
                <a:latin typeface="Aptos"/>
              </a:defRPr>
            </a:pPr>
            <a:r>
              <a:t>Пороговые значения уточняются после накопления не менее двух лет сопоставимых измерений.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10. KPI доверия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11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508760"/>
          <a:ext cx="108813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3063240"/>
                <a:gridCol w="1645920"/>
                <a:gridCol w="3063240"/>
              </a:tblGrid>
              <a:tr h="896112"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KPI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Источник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Периодичность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Порог / ориентир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Индекс институционального доверия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Опросы, панели, обращения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Ежеквартально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&lt;40 критично; ≥75 высоко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Предсказуемость институтов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Опросы + нормативная динамика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Ежеквартально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&lt;45 риск; ≥75 высоко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Справедливость решений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Опросы, жалобы, обжалования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2 раза/год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&lt;40 критично; ≥75 высоко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Скорость восстановления доверия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Экспресс-опросы, цифровая обратная связь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По событию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&gt;180 дней критично; ≤30 высоко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11. KPI кооперации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508760"/>
          <a:ext cx="108813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3063240"/>
                <a:gridCol w="1645920"/>
                <a:gridCol w="3063240"/>
              </a:tblGrid>
              <a:tr h="896112"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KPI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Источник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Периодичность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Порог / ориентир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Межведомственная кооперация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ЭДО, протоколы, опросы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Ежеквартально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&lt;40 фрагментация; ≥85 системно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Решения, исполненные в срок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ГИС, контрольные карты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Ежемесячно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&lt;60% критично; ≥95% устойчиво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Время согласования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ЭДО, журналы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Ежемесячно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&gt;60 дней критично; ≤14 высоко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Качество обмена данными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Логи, аудиты ИС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Ежемесячно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&lt;50 критично; ≥85 высоко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12. KPI устойчивости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13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508760"/>
          <a:ext cx="108813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3063240"/>
                <a:gridCol w="1645920"/>
                <a:gridCol w="3063240"/>
              </a:tblGrid>
              <a:tr h="896112"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KPI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Источник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Периодичность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050">
                          <a:solidFill>
                            <a:srgbClr val="FFFFFF"/>
                          </a:solidFill>
                        </a:defRPr>
                      </a:pPr>
                      <a:r>
                        <a:t>Порог / ориентир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Институциональная устойчивость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Стресс-тесты, планы непрерывности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Ежеквартально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&lt;40 критично; ≥85 системно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Время восстановления функций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Журналы инцидентов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По инциденту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&gt;72 ч критично; ≤8 ч высоко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Социальная напряжённость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Статистика, опросы, обращения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Ежемесячно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70–84 высокая; 85–100 критическая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Риски со сценарием реагирования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Реестр рисков, учения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Ежеквартально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69">
                          <a:solidFill>
                            <a:srgbClr val="1F2937"/>
                          </a:solidFill>
                        </a:defRPr>
                      </a:pPr>
                      <a:r>
                        <a:t>&lt;60% критично; ≥95% высоко</a:t>
                      </a:r>
                    </a:p>
                  </a:txBody>
                  <a:tcPr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13. KPI качества государственных решений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73152" cy="16002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Охват экспертизой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Доля значимых решений с институциональным паспортом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17320"/>
            <a:ext cx="73152" cy="16002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1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Полнота паспорта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Проверенные данные, сценарии, KPI и ответственные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1417320"/>
            <a:ext cx="73152" cy="160020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Точность прогнозов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Отклонение прогноза от фактического результата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4747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474720"/>
            <a:ext cx="73152" cy="16002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6027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Учёт рекомендаций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Доля рекомендаций, отражённых в итоговых решениях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59" y="34747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80559" y="3474720"/>
            <a:ext cx="73152" cy="16002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1" y="36027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Предварительная коррекция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Доля рисков, устранённых до реализации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34747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0" y="3474720"/>
            <a:ext cx="73152" cy="160020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94192" y="36027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Понятность решения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Способность граждан и организаций понять цели и последствия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14. KPI непосредственной эффективности ИАЦ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08760"/>
            <a:ext cx="107442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Соблюдение сроков аналитических продуктов: целевой уровень ≥95%.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Внутренняя проверка качества: целевой уровень ≥95%.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Источники, допущения и ограничения раскрыты: целевой уровень ≥95%.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Средняя оценка заказчиков: высокий уровень ≥4,5 из 5.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Постфактум-оценка завершённых проектов: высокий уровень ≥90%.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15. Сводный индекс эффективности ИАЦ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16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31520" y="1417320"/>
          <a:ext cx="4937760" cy="42062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943600" y="1554480"/>
            <a:ext cx="49377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43600" y="1554480"/>
            <a:ext cx="73152" cy="18288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08192" y="1682495"/>
            <a:ext cx="466344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18345C"/>
                </a:solidFill>
              </a:defRPr>
            </a:pPr>
            <a:r>
              <a:t>Формула</a:t>
            </a:r>
          </a:p>
          <a:p>
            <a:pPr>
              <a:spcBef>
                <a:spcPts val="500"/>
              </a:spcBef>
              <a:defRPr sz="1500">
                <a:solidFill>
                  <a:srgbClr val="1F2937"/>
                </a:solidFill>
              </a:defRPr>
            </a:pPr>
            <a:r>
              <a:t>СИЭ = 0,30Q + 0,20D + 0,20K + 0,15U + 0,10A + 0,05M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3657600"/>
            <a:ext cx="493776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943600" y="3657600"/>
            <a:ext cx="73152" cy="123444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08192" y="3785615"/>
            <a:ext cx="46634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Защитное правило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Если любой ключевой индекс &lt;40, система не считается устойчивой независимо от общего балла.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16. Источники данных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4290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73152" cy="155448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545336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Административные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ГИС • ЭДО • реестры • судебная статистика • обращения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417320"/>
            <a:ext cx="34290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17320"/>
            <a:ext cx="73152" cy="155448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1" y="1545336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Социологические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Опросы • панели • бизнес • служащие • фокус-группы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417320"/>
            <a:ext cx="34290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1417320"/>
            <a:ext cx="73152" cy="155448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1545336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Цифровые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Логи • сервисы • платформы • агрегированные показатели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474720"/>
            <a:ext cx="34290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474720"/>
            <a:ext cx="73152" cy="155448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602736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Экспертные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Наука • ассоциации • советы • независимые комиссии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59" y="3474720"/>
            <a:ext cx="34290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80559" y="3474720"/>
            <a:ext cx="73152" cy="155448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1" y="3602736"/>
            <a:ext cx="31546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Постфактум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Фактические результаты • аудит • сроки • затраты • последствия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17. Периодичность измерений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1938528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73152" cy="310896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773936"/>
            <a:ext cx="1664208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Real-time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Инциденты, сбои, чувствительные обращения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4368" y="1645920"/>
            <a:ext cx="1938528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44368" y="1645920"/>
            <a:ext cx="73152" cy="310896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08960" y="1773936"/>
            <a:ext cx="1664208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Ежемесячно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Согласования, исполнение, обмен данными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57216" y="1645920"/>
            <a:ext cx="1938528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157216" y="1645920"/>
            <a:ext cx="73152" cy="310896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21807" y="1773936"/>
            <a:ext cx="1664208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Ежеквартально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Доверие, кооперация, качество решений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70064" y="1645920"/>
            <a:ext cx="1938528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70064" y="1645920"/>
            <a:ext cx="73152" cy="310896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34656" y="1773936"/>
            <a:ext cx="1664208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2 раза/год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Справедливость, понятность реформ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582912" y="1645920"/>
            <a:ext cx="1938528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582912" y="1645920"/>
            <a:ext cx="73152" cy="310896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47504" y="1773936"/>
            <a:ext cx="1664208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Ежегодно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Национальный индекс, аудит, цели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18. Контур качества данных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19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1691639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Паспорт KPI</a:t>
            </a:r>
          </a:p>
        </p:txBody>
      </p:sp>
      <p:sp>
        <p:nvSpPr>
          <p:cNvPr id="6" name="Chevron 5"/>
          <p:cNvSpPr/>
          <p:nvPr/>
        </p:nvSpPr>
        <p:spPr>
          <a:xfrm>
            <a:off x="2404872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532887" y="1828800"/>
            <a:ext cx="1691639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Источник</a:t>
            </a:r>
          </a:p>
        </p:txBody>
      </p:sp>
      <p:sp>
        <p:nvSpPr>
          <p:cNvPr id="8" name="Chevron 7"/>
          <p:cNvSpPr/>
          <p:nvPr/>
        </p:nvSpPr>
        <p:spPr>
          <a:xfrm>
            <a:off x="4206240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334255" y="1828800"/>
            <a:ext cx="1691639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Формула</a:t>
            </a:r>
          </a:p>
        </p:txBody>
      </p:sp>
      <p:sp>
        <p:nvSpPr>
          <p:cNvPr id="10" name="Chevron 9"/>
          <p:cNvSpPr/>
          <p:nvPr/>
        </p:nvSpPr>
        <p:spPr>
          <a:xfrm>
            <a:off x="6007607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35623" y="1828800"/>
            <a:ext cx="1691639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Аудит</a:t>
            </a:r>
          </a:p>
        </p:txBody>
      </p:sp>
      <p:sp>
        <p:nvSpPr>
          <p:cNvPr id="12" name="Chevron 11"/>
          <p:cNvSpPr/>
          <p:nvPr/>
        </p:nvSpPr>
        <p:spPr>
          <a:xfrm>
            <a:off x="7808975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936992" y="1828800"/>
            <a:ext cx="1691639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Версии</a:t>
            </a:r>
          </a:p>
        </p:txBody>
      </p:sp>
      <p:sp>
        <p:nvSpPr>
          <p:cNvPr id="14" name="Chevron 13"/>
          <p:cNvSpPr/>
          <p:nvPr/>
        </p:nvSpPr>
        <p:spPr>
          <a:xfrm>
            <a:off x="9610344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38359" y="1828800"/>
            <a:ext cx="1691639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Публикация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200400"/>
            <a:ext cx="101498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Каждый KPI имеет владельца, базу, цель, критический порог и дату последней верификации.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Изменения методики фиксируются и раскрываются.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Выборочный аудит первичных данных и независимая экспертная проверка обязательны для ключевых показателей.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1. Социальный капитал — стратегический ресурс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8328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73152" cy="182880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636776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Доверие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Предсказуемость институтов, соблюдение обязательств, справедливость процедур.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07408" y="1508760"/>
            <a:ext cx="338328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07408" y="1508760"/>
            <a:ext cx="73152" cy="18288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1636776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Кооперация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Способность государства, общества и бизнеса действовать совместно.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83296" y="1508760"/>
            <a:ext cx="338328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083296" y="1508760"/>
            <a:ext cx="73152" cy="18288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47888" y="1636776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Легитимность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Признание решений обоснованными, понятными и заслуживающими соблюдения.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60320" y="3794760"/>
            <a:ext cx="33832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560320" y="3794760"/>
            <a:ext cx="73152" cy="137160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24912" y="3922776"/>
            <a:ext cx="310896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Ответственность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Персональная и институциональная ответственность за результат.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3794760"/>
            <a:ext cx="33832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63640" y="3794760"/>
            <a:ext cx="73152" cy="13716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28231" y="3922776"/>
            <a:ext cx="310896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Связность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Качество горизонтальных и вертикальных связей в системе.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19. Система управленческой реакции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00200"/>
            <a:ext cx="246888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00200"/>
            <a:ext cx="73152" cy="347472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728216"/>
            <a:ext cx="219456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Зелёная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Цель достигнута</a:t>
            </a:r>
            <a:br/>
            <a:br/>
            <a:r>
              <a:t>Продолжение политики • тиражирование практик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0439" y="1600200"/>
            <a:ext cx="246888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520439" y="1600200"/>
            <a:ext cx="73152" cy="347472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85031" y="1728216"/>
            <a:ext cx="219456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Жёлтая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Снижение 5–10%</a:t>
            </a:r>
            <a:br/>
            <a:br/>
            <a:r>
              <a:t>Корректирующий план • повторный замер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59" y="1600200"/>
            <a:ext cx="246888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09359" y="1600200"/>
            <a:ext cx="73152" cy="3474720"/>
          </a:xfrm>
          <a:prstGeom prst="rect">
            <a:avLst/>
          </a:prstGeom>
          <a:solidFill>
            <a:srgbClr val="DB6D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73951" y="1728216"/>
            <a:ext cx="219456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Оранжевая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Снижение &gt;10%</a:t>
            </a:r>
            <a:br/>
            <a:br/>
            <a:r>
              <a:t>Рабочая группа • стресс-тест • пересмотр программы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1600200"/>
            <a:ext cx="246888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098280" y="1600200"/>
            <a:ext cx="73152" cy="347472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62872" y="1728216"/>
            <a:ext cx="219456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Красная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Системный кризис</a:t>
            </a:r>
            <a:br/>
            <a:br/>
            <a:r>
              <a:t>Кризисный мониторинг • независимая проверка • сценарии реагирования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20. Институциональный цифровой двойник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08760"/>
            <a:ext cx="107442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Моделирование налогов, реформ, новых законов, социальных выплат и инфраструктурных мегапроектов.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Сценарии санкций, технологических ограничений и демографических изменений.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Не менее 70% крупных реформ должны иметь сценарное моделирование.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Не менее 80% значимых моделей должны проходить независимую валидацию.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Все критические допущения раскрываются в паспорте модели.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21. Институциональный паспорт решения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417320"/>
            <a:ext cx="73152" cy="841248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1" y="1545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Конституционность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56432" y="1417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56432" y="1417320"/>
            <a:ext cx="73152" cy="841248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21024" y="1545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Законность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72784" y="1417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72784" y="1417320"/>
            <a:ext cx="73152" cy="841248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37376" y="1545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Экономика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89136" y="1417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089136" y="1417320"/>
            <a:ext cx="73152" cy="841248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53728" y="1545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Социальные последствия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2560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2560320"/>
            <a:ext cx="73152" cy="841248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1" y="2688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Доверие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56432" y="2560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456432" y="2560320"/>
            <a:ext cx="73152" cy="841248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21024" y="2688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Безопасность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72784" y="2560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72784" y="2560320"/>
            <a:ext cx="73152" cy="841248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37376" y="2688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Технологический суверенитет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89136" y="2560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089136" y="2560320"/>
            <a:ext cx="73152" cy="841248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53728" y="2688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Региональная устойчивость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" y="3703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3703320"/>
            <a:ext cx="73152" cy="841248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1" y="3831335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Экология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456432" y="3703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3456432" y="3703320"/>
            <a:ext cx="73152" cy="841248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21024" y="3831335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Международные последствия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72784" y="3703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272784" y="3703320"/>
            <a:ext cx="73152" cy="841248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37376" y="3831335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Коррупционные риски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89136" y="3703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089136" y="3703320"/>
            <a:ext cx="73152" cy="841248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253728" y="3831335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Административные издержки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40080" y="4846320"/>
            <a:ext cx="251460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40080" y="4846320"/>
            <a:ext cx="73152" cy="841248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04671" y="4974336"/>
            <a:ext cx="2240280" cy="612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150">
                <a:solidFill>
                  <a:srgbClr val="18345C"/>
                </a:solidFill>
              </a:defRPr>
            </a:pPr>
            <a:r>
              <a:t>Долгосрочная устойчивость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22. Межведомственный арбитраж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828800"/>
            <a:ext cx="1706880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Разногласие</a:t>
            </a:r>
          </a:p>
        </p:txBody>
      </p:sp>
      <p:sp>
        <p:nvSpPr>
          <p:cNvPr id="6" name="Chevron 5"/>
          <p:cNvSpPr/>
          <p:nvPr/>
        </p:nvSpPr>
        <p:spPr>
          <a:xfrm>
            <a:off x="2374392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502408" y="1828800"/>
            <a:ext cx="1706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Диагностика</a:t>
            </a:r>
          </a:p>
        </p:txBody>
      </p:sp>
      <p:sp>
        <p:nvSpPr>
          <p:cNvPr id="8" name="Chevron 7"/>
          <p:cNvSpPr/>
          <p:nvPr/>
        </p:nvSpPr>
        <p:spPr>
          <a:xfrm>
            <a:off x="4191000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319016" y="1828800"/>
            <a:ext cx="1706880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Варианты</a:t>
            </a:r>
          </a:p>
        </p:txBody>
      </p:sp>
      <p:sp>
        <p:nvSpPr>
          <p:cNvPr id="10" name="Chevron 9"/>
          <p:cNvSpPr/>
          <p:nvPr/>
        </p:nvSpPr>
        <p:spPr>
          <a:xfrm>
            <a:off x="6007608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35624" y="1828800"/>
            <a:ext cx="1706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Моделирование</a:t>
            </a:r>
          </a:p>
        </p:txBody>
      </p:sp>
      <p:sp>
        <p:nvSpPr>
          <p:cNvPr id="12" name="Chevron 11"/>
          <p:cNvSpPr/>
          <p:nvPr/>
        </p:nvSpPr>
        <p:spPr>
          <a:xfrm>
            <a:off x="7824216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952232" y="1828800"/>
            <a:ext cx="1706880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Согласование</a:t>
            </a:r>
          </a:p>
        </p:txBody>
      </p:sp>
      <p:sp>
        <p:nvSpPr>
          <p:cNvPr id="14" name="Chevron 13"/>
          <p:cNvSpPr/>
          <p:nvPr/>
        </p:nvSpPr>
        <p:spPr>
          <a:xfrm>
            <a:off x="9640824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68840" y="1828800"/>
            <a:ext cx="1706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Контроль исполнения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291840"/>
            <a:ext cx="101498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Задача — предотвращать институциональные конфликты до судебной, публичной или кризисной эскалации.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KPI: время урегулирования, доля споров до эскалации, исполнение соглашений, повторяемость конфликтов.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23. Архитектура ИАЦ — 10 блоков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5800" y="1508760"/>
            <a:ext cx="73152" cy="150876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0392" y="16367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Стратегический анализ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26080" y="15087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26080" y="1508760"/>
            <a:ext cx="73152" cy="150876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90672" y="16367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Правовая экспертиза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66360" y="15087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166360" y="1508760"/>
            <a:ext cx="73152" cy="150876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30952" y="16367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Социальный капитал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06640" y="15087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406640" y="1508760"/>
            <a:ext cx="73152" cy="150876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71232" y="16367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Институциональное проектирование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46920" y="15087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646920" y="1508760"/>
            <a:ext cx="73152" cy="150876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811512" y="16367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Экономическое моделирование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35661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566160"/>
            <a:ext cx="73152" cy="150876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0392" y="36941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Технологический анализ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26080" y="35661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926080" y="3566160"/>
            <a:ext cx="73152" cy="150876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090672" y="36941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Национальная безопасность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166360" y="35661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166360" y="3566160"/>
            <a:ext cx="73152" cy="150876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30952" y="36941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Международный анализ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06640" y="35661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406640" y="3566160"/>
            <a:ext cx="73152" cy="150876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71232" y="36941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Прогнозирование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646920" y="3566160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646920" y="3566160"/>
            <a:ext cx="73152" cy="150876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811512" y="3694176"/>
            <a:ext cx="169163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230">
                <a:solidFill>
                  <a:srgbClr val="18345C"/>
                </a:solidFill>
              </a:defRPr>
            </a:pPr>
            <a:r>
              <a:t>Цифровая платформа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24. Искусственный интеллект — инструмент аналитика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512064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508760"/>
            <a:ext cx="73152" cy="333756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1636776"/>
            <a:ext cx="48463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18345C"/>
                </a:solidFill>
              </a:defRPr>
            </a:pPr>
            <a:r>
              <a:t>Функции ИИ</a:t>
            </a:r>
          </a:p>
          <a:p>
            <a:pPr>
              <a:spcBef>
                <a:spcPts val="500"/>
              </a:spcBef>
              <a:defRPr sz="1300">
                <a:solidFill>
                  <a:srgbClr val="1F2937"/>
                </a:solidFill>
              </a:defRPr>
            </a:pPr>
            <a:r>
              <a:t>Большие данные • аномалии • скрытые связи • сценарии • нормативный анализ • риск-модели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08760"/>
            <a:ext cx="507492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309360" y="1508760"/>
            <a:ext cx="73152" cy="333756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1636776"/>
            <a:ext cx="480060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18345C"/>
                </a:solidFill>
              </a:defRPr>
            </a:pPr>
            <a:r>
              <a:t>Красные линии</a:t>
            </a:r>
          </a:p>
          <a:p>
            <a:pPr>
              <a:spcBef>
                <a:spcPts val="500"/>
              </a:spcBef>
              <a:defRPr sz="1200">
                <a:solidFill>
                  <a:srgbClr val="1F2937"/>
                </a:solidFill>
              </a:defRPr>
            </a:pPr>
            <a:r>
              <a:t>100% критических выводов проходят экспертную проверку.</a:t>
            </a:r>
            <a:br/>
            <a:r>
              <a:t>100% решений имеют ответственного человека.</a:t>
            </a:r>
            <a:br/>
            <a:r>
              <a:t>Непрозрачная модель не может быть единственным основанием решения, затрагивающего права граждан.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25. Институциональная память государства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08760"/>
            <a:ext cx="107442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Единое хранилище реформ, государственных программ, успехов, неудач, кризисов и международного опыта.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≥90% крупных проектов проверяются по базе аналогичных решений.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≥80% завершённых проектов имеют постфактум-оценку.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Повторение ранее зафиксированной ошибки должно снижаться минимум на 10% в год.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26. Независимая аналитика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1056132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508760"/>
            <a:ext cx="73152" cy="100584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1636776"/>
            <a:ext cx="10287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800">
                <a:solidFill>
                  <a:srgbClr val="18345C"/>
                </a:solidFill>
              </a:defRPr>
            </a:pPr>
            <a:r>
              <a:t>Принцип</a:t>
            </a:r>
          </a:p>
          <a:p>
            <a:pPr>
              <a:spcBef>
                <a:spcPts val="500"/>
              </a:spcBef>
              <a:defRPr sz="1400">
                <a:solidFill>
                  <a:srgbClr val="1F2937"/>
                </a:solidFill>
              </a:defRPr>
            </a:pPr>
            <a:r>
              <a:t>Точность анализа выше административного удобства.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834640"/>
            <a:ext cx="1014984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100% существенных изменений аналитического документа фиксируются в журнале версий.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100% критических заключений имеют независимого рецензента.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Неучтённые рекомендации сопровождаются документированным объяснением.</a:t>
            </a:r>
          </a:p>
          <a:p>
            <a:pPr>
              <a:spcAft>
                <a:spcPts val="700"/>
              </a:spcAft>
              <a:defRPr sz="1650">
                <a:solidFill>
                  <a:srgbClr val="1F2937"/>
                </a:solidFill>
                <a:latin typeface="Aptos"/>
              </a:defRPr>
            </a:pPr>
            <a:r>
              <a:t>Ежегодный внешний аудит — не менее 20% значимых аналитических продуктов.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27. Единая экосистема исполнения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1938528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73152" cy="306324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773936"/>
            <a:ext cx="1664208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ЭКВИЛИБРИУМ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Наблюдение • данные • аналитика • прогноз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4368" y="1645920"/>
            <a:ext cx="1938528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44368" y="1645920"/>
            <a:ext cx="73152" cy="306324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08960" y="1773936"/>
            <a:ext cx="1664208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ИАЦ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Экспертиза • институциональное проектирование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57216" y="1645920"/>
            <a:ext cx="1938528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157216" y="1645920"/>
            <a:ext cx="73152" cy="306324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21807" y="1773936"/>
            <a:ext cx="1664208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СФЕРА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Инициативы • общественная кооперация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70064" y="1645920"/>
            <a:ext cx="1938528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70064" y="1645920"/>
            <a:ext cx="73152" cy="306324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34656" y="1773936"/>
            <a:ext cx="1664208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ECO-PPA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Мобилизация государственных и частных ресурсов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582912" y="1645920"/>
            <a:ext cx="1938528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582912" y="1645920"/>
            <a:ext cx="73152" cy="306324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47504" y="1773936"/>
            <a:ext cx="1664208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50">
                <a:solidFill>
                  <a:srgbClr val="18345C"/>
                </a:solidFill>
              </a:defRPr>
            </a:pPr>
            <a:r>
              <a:t>СПЕЦЗАЩИТА</a:t>
            </a:r>
          </a:p>
          <a:p>
            <a:pPr>
              <a:spcBef>
                <a:spcPts val="500"/>
              </a:spcBef>
              <a:defRPr sz="1019">
                <a:solidFill>
                  <a:srgbClr val="1F2937"/>
                </a:solidFill>
              </a:defRPr>
            </a:pPr>
            <a:r>
              <a:t>Кооперационный исполнительный контур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28. Сквозной цикл управления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29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" y="2148840"/>
            <a:ext cx="152574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Угроза / проблема</a:t>
            </a:r>
          </a:p>
        </p:txBody>
      </p:sp>
      <p:sp>
        <p:nvSpPr>
          <p:cNvPr id="6" name="Chevron 5"/>
          <p:cNvSpPr/>
          <p:nvPr/>
        </p:nvSpPr>
        <p:spPr>
          <a:xfrm>
            <a:off x="1918933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046949" y="2148840"/>
            <a:ext cx="1525741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Анализ</a:t>
            </a:r>
          </a:p>
        </p:txBody>
      </p:sp>
      <p:sp>
        <p:nvSpPr>
          <p:cNvPr id="8" name="Chevron 7"/>
          <p:cNvSpPr/>
          <p:nvPr/>
        </p:nvSpPr>
        <p:spPr>
          <a:xfrm>
            <a:off x="3554403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682419" y="2148840"/>
            <a:ext cx="152574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Институциональное решение</a:t>
            </a:r>
          </a:p>
        </p:txBody>
      </p:sp>
      <p:sp>
        <p:nvSpPr>
          <p:cNvPr id="10" name="Chevron 9"/>
          <p:cNvSpPr/>
          <p:nvPr/>
        </p:nvSpPr>
        <p:spPr>
          <a:xfrm>
            <a:off x="5189873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317889" y="2148840"/>
            <a:ext cx="1525741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Ресурсы</a:t>
            </a:r>
          </a:p>
        </p:txBody>
      </p:sp>
      <p:sp>
        <p:nvSpPr>
          <p:cNvPr id="12" name="Chevron 11"/>
          <p:cNvSpPr/>
          <p:nvPr/>
        </p:nvSpPr>
        <p:spPr>
          <a:xfrm>
            <a:off x="6825342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953358" y="2148840"/>
            <a:ext cx="152574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Исполнение</a:t>
            </a:r>
          </a:p>
        </p:txBody>
      </p:sp>
      <p:sp>
        <p:nvSpPr>
          <p:cNvPr id="14" name="Chevron 13"/>
          <p:cNvSpPr/>
          <p:nvPr/>
        </p:nvSpPr>
        <p:spPr>
          <a:xfrm>
            <a:off x="8460812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588828" y="2148840"/>
            <a:ext cx="1525741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Измерение</a:t>
            </a:r>
          </a:p>
        </p:txBody>
      </p:sp>
      <p:sp>
        <p:nvSpPr>
          <p:cNvPr id="16" name="Chevron 15"/>
          <p:cNvSpPr/>
          <p:nvPr/>
        </p:nvSpPr>
        <p:spPr>
          <a:xfrm>
            <a:off x="10096282" y="237744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10224298" y="2148840"/>
            <a:ext cx="152574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Корректировка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97280" y="4069080"/>
            <a:ext cx="996696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97280" y="4069080"/>
            <a:ext cx="73152" cy="91440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261872" y="4197096"/>
            <a:ext cx="9692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Ключевой результат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Замкнутый цикл от выявления проблемы до измеримого результата и обучения системы.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2. Формула устойчивого государства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00200"/>
            <a:ext cx="1065276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600200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1728216"/>
            <a:ext cx="10378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700">
                <a:solidFill>
                  <a:srgbClr val="18345C"/>
                </a:solidFill>
              </a:defRPr>
            </a:pPr>
            <a:r>
              <a:t>Институты × Доверие × Компетентность × Кооперация × Ответственность × Технологии</a:t>
            </a:r>
          </a:p>
          <a:p>
            <a:pPr>
              <a:spcBef>
                <a:spcPts val="500"/>
              </a:spcBef>
              <a:defRPr sz="1200">
                <a:solidFill>
                  <a:srgbClr val="1F2937"/>
                </a:solidFill>
              </a:defRPr>
            </a:pPr>
            <a:r>
              <a:t>Социальный капитал выступает коэффициентом эффективности всей системы.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3154680"/>
            <a:ext cx="1065276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3154680"/>
            <a:ext cx="73152" cy="114300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41832" y="3282696"/>
            <a:ext cx="10378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18345C"/>
                </a:solidFill>
              </a:defRPr>
            </a:pPr>
            <a:r>
              <a:t>Снижаем: конфликтность + коррупцию + информационную асимметрию + бюрократическую энтропию + потерю доверия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Рост доверия снижает транзакционные издержки и повышает способность общества к мобилизации и самоорганизации.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29. Институциональный конструктор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08760"/>
            <a:ext cx="107442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На входе — задача или угроза.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Система определяет институты, участников, полномочия, нормативную базу и источники финансирования.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Формирует ответственность, риски, KPI, базовые и целевые значения.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Минимальный стандарт: ≥3 сценария, ≥2 альтернативных механизма реализации, критерии остановки и корректировки.</a:t>
            </a:r>
          </a:p>
          <a:p>
            <a:pPr>
              <a:spcAft>
                <a:spcPts val="700"/>
              </a:spcAft>
              <a:defRPr sz="1750">
                <a:solidFill>
                  <a:srgbClr val="1F2937"/>
                </a:solidFill>
                <a:latin typeface="Aptos"/>
              </a:defRPr>
            </a:pPr>
            <a:r>
              <a:t>На выходе — готовая институциональная модель для запуска и последующего аудита.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1060704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18345C"/>
                </a:solidFill>
              </a:defRPr>
            </a:pPr>
            <a:r>
              <a:t>ИАЦ «ЭКВИЛИБРИУМ»</a:t>
            </a:r>
          </a:p>
          <a:p>
            <a:pPr algn="ctr">
              <a:defRPr sz="1700">
                <a:solidFill>
                  <a:srgbClr val="346091"/>
                </a:solidFill>
              </a:defRPr>
            </a:pPr>
            <a:r>
              <a:t>Центр стратегического мышления, институционального проектирования и накопления социального капитала государства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5840" y="3154680"/>
            <a:ext cx="1014984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05840" y="3154680"/>
            <a:ext cx="73152" cy="150876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70432" y="3282696"/>
            <a:ext cx="987551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18345C"/>
                </a:solidFill>
              </a:defRPr>
            </a:pPr>
            <a:r>
              <a:t>Сильное государство</a:t>
            </a:r>
          </a:p>
          <a:p>
            <a:pPr>
              <a:spcBef>
                <a:spcPts val="500"/>
              </a:spcBef>
              <a:defRPr sz="1400">
                <a:solidFill>
                  <a:srgbClr val="1F2937"/>
                </a:solidFill>
              </a:defRPr>
            </a:pPr>
            <a:r>
              <a:t>сильные институты + высокий социальный капитал + качественная кооперация + долгосрочное стратегическое мышление + измеримая эффективность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3. Институциональное проектирование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08760"/>
            <a:ext cx="107442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Проектируются не только организации, но и правила, полномочия, процессы и ответственность.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В конструкцию входят информационные потоки, контроль, обратная связь, стимулы, ограничения и механизмы кооперации.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Институциональное проектирование — инженерия поведения сложных общественных систем.</a:t>
            </a:r>
          </a:p>
          <a:p>
            <a:pPr>
              <a:spcAft>
                <a:spcPts val="700"/>
              </a:spcAft>
              <a:defRPr sz="1800">
                <a:solidFill>
                  <a:srgbClr val="1F2937"/>
                </a:solidFill>
                <a:latin typeface="Aptos"/>
              </a:defRPr>
            </a:pPr>
            <a:r>
              <a:t>Цель ИАЦ — создавать устойчивую архитектуру взаимодействия, а не дополнительный слой бюрократии.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4. Государство как система потоков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73152" cy="11430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63677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Информация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4368" y="1508760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44368" y="1508760"/>
            <a:ext cx="73152" cy="11430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08960" y="163677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Финансы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57216" y="1508760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157216" y="1508760"/>
            <a:ext cx="73152" cy="11430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21807" y="163677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Управление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70064" y="1508760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70064" y="1508760"/>
            <a:ext cx="73152" cy="11430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34656" y="163677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Право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582912" y="1508760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582912" y="1508760"/>
            <a:ext cx="73152" cy="11430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47504" y="163677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Кадры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3063239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31520" y="3063239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319125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Технологии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44368" y="3063239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944368" y="3063239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108960" y="319125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Социальные связи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157216" y="3063239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157216" y="3063239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21807" y="319125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Ресурсы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70064" y="3063239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70064" y="3063239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34656" y="319125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Репутация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582912" y="3063239"/>
            <a:ext cx="1938528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582912" y="3063239"/>
            <a:ext cx="73152" cy="11430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747504" y="3191256"/>
            <a:ext cx="166420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300">
                <a:solidFill>
                  <a:srgbClr val="18345C"/>
                </a:solidFill>
              </a:defRPr>
            </a:pPr>
            <a:r>
              <a:t>Ответственность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31520" y="4892040"/>
            <a:ext cx="1069848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31520" y="4892040"/>
            <a:ext cx="73152" cy="82296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96112" y="5020055"/>
            <a:ext cx="10424159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500">
                <a:solidFill>
                  <a:srgbClr val="18345C"/>
                </a:solidFill>
              </a:defRPr>
            </a:pPr>
            <a:r>
              <a:t>Функция ИАЦ</a:t>
            </a:r>
          </a:p>
          <a:p>
            <a:pPr>
              <a:spcBef>
                <a:spcPts val="500"/>
              </a:spcBef>
              <a:defRPr sz="1150">
                <a:solidFill>
                  <a:srgbClr val="1F2937"/>
                </a:solidFill>
              </a:defRPr>
            </a:pPr>
            <a:r>
              <a:t>Выявлять разрывы и дисфункции в потоках до того, как они превращаются в системный кризис.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5. Роль ИАЦ «ЭКВИЛИБРИУМ»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73152" cy="164592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5453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Стратегический анализ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Тренды, угрозы, долгосрочные последствия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4173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17320"/>
            <a:ext cx="73152" cy="164592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1" y="15453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Правовая экспертиза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Конституционность, законность, нормативные риски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4173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1417320"/>
            <a:ext cx="73152" cy="164592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15453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Прогнозирование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Сценарии и оценка неопределённости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4747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474720"/>
            <a:ext cx="73152" cy="164592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6027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Межведомственная координация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Согласование позиций и устранение конфликтов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59" y="34747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80559" y="3474720"/>
            <a:ext cx="73152" cy="164592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1" y="36027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Институциональное моделирование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Проектирование правил и механизмов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34747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0" y="3474720"/>
            <a:ext cx="73152" cy="164592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94192" y="3602736"/>
            <a:ext cx="31546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Мониторинг доверия</a:t>
            </a:r>
          </a:p>
          <a:p>
            <a:pPr>
              <a:spcBef>
                <a:spcPts val="500"/>
              </a:spcBef>
              <a:defRPr sz="1100">
                <a:solidFill>
                  <a:srgbClr val="1F2937"/>
                </a:solidFill>
              </a:defRPr>
            </a:pPr>
            <a:r>
              <a:t>Социальная устойчивость и легитимность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6. Контур социального капитала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828800"/>
            <a:ext cx="202448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Мониторинг</a:t>
            </a:r>
          </a:p>
        </p:txBody>
      </p:sp>
      <p:sp>
        <p:nvSpPr>
          <p:cNvPr id="6" name="Chevron 5"/>
          <p:cNvSpPr/>
          <p:nvPr/>
        </p:nvSpPr>
        <p:spPr>
          <a:xfrm>
            <a:off x="2829153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957169" y="1828800"/>
            <a:ext cx="2024481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Диагностика</a:t>
            </a:r>
          </a:p>
        </p:txBody>
      </p:sp>
      <p:sp>
        <p:nvSpPr>
          <p:cNvPr id="8" name="Chevron 7"/>
          <p:cNvSpPr/>
          <p:nvPr/>
        </p:nvSpPr>
        <p:spPr>
          <a:xfrm>
            <a:off x="4963363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091379" y="1828800"/>
            <a:ext cx="202448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Прогноз</a:t>
            </a:r>
          </a:p>
        </p:txBody>
      </p:sp>
      <p:sp>
        <p:nvSpPr>
          <p:cNvPr id="10" name="Chevron 9"/>
          <p:cNvSpPr/>
          <p:nvPr/>
        </p:nvSpPr>
        <p:spPr>
          <a:xfrm>
            <a:off x="7097572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225588" y="1828800"/>
            <a:ext cx="2024481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Рекомендации</a:t>
            </a:r>
          </a:p>
        </p:txBody>
      </p:sp>
      <p:sp>
        <p:nvSpPr>
          <p:cNvPr id="12" name="Chevron 11"/>
          <p:cNvSpPr/>
          <p:nvPr/>
        </p:nvSpPr>
        <p:spPr>
          <a:xfrm>
            <a:off x="9231782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359798" y="1828800"/>
            <a:ext cx="2024481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Корректировка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154680"/>
            <a:ext cx="101498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Общественное доверие • социальная напряжённость • кризисы легитимности</a:t>
            </a:r>
          </a:p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Горизонтальная кооперация • общественная солидарность • качество социальных связей</a:t>
            </a:r>
          </a:p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Результат — регулярная карта состояния социального капитала России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7. Национальный индекс социального капитала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73152" cy="1600200"/>
          </a:xfrm>
          <a:prstGeom prst="rect">
            <a:avLst/>
          </a:prstGeom>
          <a:solidFill>
            <a:srgbClr val="3A82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Доверие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Институты • суды • муниципальный уровень • бизнес • межличностное доверие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17320"/>
            <a:ext cx="73152" cy="1600200"/>
          </a:xfrm>
          <a:prstGeom prst="rect">
            <a:avLst/>
          </a:prstGeom>
          <a:solidFill>
            <a:srgbClr val="346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1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Кооперация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Инициативы • кооперативы • волонтёрство • совместные проекты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4173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1417320"/>
            <a:ext cx="73152" cy="1600200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15453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Эффективность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Скорость решений • исполнение • административные барьеры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4747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474720"/>
            <a:ext cx="73152" cy="1600200"/>
          </a:xfrm>
          <a:prstGeom prst="rect">
            <a:avLst/>
          </a:prstGeom>
          <a:solidFill>
            <a:srgbClr val="AE43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36027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Конфликтность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Социальные • трудовые • межведомственные • региональные конфликты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59" y="3474720"/>
            <a:ext cx="34290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80559" y="3474720"/>
            <a:ext cx="73152" cy="1600200"/>
          </a:xfrm>
          <a:prstGeom prst="rect">
            <a:avLst/>
          </a:prstGeom>
          <a:solidFill>
            <a:srgbClr val="C689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1" y="3602736"/>
            <a:ext cx="3154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400">
                <a:solidFill>
                  <a:srgbClr val="18345C"/>
                </a:solidFill>
              </a:defRPr>
            </a:pPr>
            <a:r>
              <a:t>Ответственность</a:t>
            </a:r>
          </a:p>
          <a:p>
            <a:pPr>
              <a:spcBef>
                <a:spcPts val="500"/>
              </a:spcBef>
              <a:defRPr sz="1050">
                <a:solidFill>
                  <a:srgbClr val="1F2937"/>
                </a:solidFill>
              </a:defRPr>
            </a:pPr>
            <a:r>
              <a:t>Прозрачность • обязательства • обратная связь • общественный контроль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6984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45C"/>
                </a:solidFill>
                <a:latin typeface="Aptos Display"/>
              </a:defRPr>
            </a:pPr>
            <a:r>
              <a:t>8. Методология оценки эффективности ИАЦ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3840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>
                <a:solidFill>
                  <a:srgbClr val="677485"/>
                </a:solidFill>
              </a:defRPr>
            </a:pPr>
            <a:r>
              <a:t>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28800"/>
            <a:ext cx="2125065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Ресурсы</a:t>
            </a:r>
          </a:p>
        </p:txBody>
      </p:sp>
      <p:sp>
        <p:nvSpPr>
          <p:cNvPr id="6" name="Chevron 5"/>
          <p:cNvSpPr/>
          <p:nvPr/>
        </p:nvSpPr>
        <p:spPr>
          <a:xfrm>
            <a:off x="2609697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737713" y="1828800"/>
            <a:ext cx="2125065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Аналитический продукт</a:t>
            </a:r>
          </a:p>
        </p:txBody>
      </p:sp>
      <p:sp>
        <p:nvSpPr>
          <p:cNvPr id="8" name="Chevron 7"/>
          <p:cNvSpPr/>
          <p:nvPr/>
        </p:nvSpPr>
        <p:spPr>
          <a:xfrm>
            <a:off x="4844491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972507" y="1828800"/>
            <a:ext cx="2125065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Использование</a:t>
            </a:r>
          </a:p>
        </p:txBody>
      </p:sp>
      <p:sp>
        <p:nvSpPr>
          <p:cNvPr id="10" name="Chevron 9"/>
          <p:cNvSpPr/>
          <p:nvPr/>
        </p:nvSpPr>
        <p:spPr>
          <a:xfrm>
            <a:off x="7079284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207300" y="1828800"/>
            <a:ext cx="2125065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Институциональный эффект</a:t>
            </a:r>
          </a:p>
        </p:txBody>
      </p:sp>
      <p:sp>
        <p:nvSpPr>
          <p:cNvPr id="12" name="Chevron 11"/>
          <p:cNvSpPr/>
          <p:nvPr/>
        </p:nvSpPr>
        <p:spPr>
          <a:xfrm>
            <a:off x="9314078" y="2057400"/>
            <a:ext cx="256032" cy="347472"/>
          </a:xfrm>
          <a:prstGeom prst="chevron">
            <a:avLst/>
          </a:prstGeom>
          <a:solidFill>
            <a:srgbClr val="C499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442094" y="1828800"/>
            <a:ext cx="2125065" cy="804672"/>
          </a:xfrm>
          <a:prstGeom prst="roundRect">
            <a:avLst/>
          </a:prstGeom>
          <a:solidFill>
            <a:srgbClr val="DEEBF7"/>
          </a:solidFill>
          <a:ln>
            <a:solidFill>
              <a:srgbClr val="346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18345C"/>
                </a:solidFill>
              </a:defRPr>
            </a:pPr>
            <a:r>
              <a:t>Общественный результат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246120"/>
            <a:ext cx="1051560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Измеряем влияние, а не количество подготовленных документов.</a:t>
            </a:r>
          </a:p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Разделяем прямые KPI деятельности ИАЦ и внешние факторы.</a:t>
            </a:r>
          </a:p>
          <a:p>
            <a:pPr>
              <a:spcAft>
                <a:spcPts val="700"/>
              </a:spcAft>
              <a:defRPr sz="1700">
                <a:solidFill>
                  <a:srgbClr val="1F2937"/>
                </a:solidFill>
                <a:latin typeface="Aptos"/>
              </a:defRPr>
            </a:pPr>
            <a:r>
              <a:t>Каждый показатель имеет источник данных, владельца, периодичность, базу и порог реагирования.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73952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828C98"/>
                </a:solidFill>
              </a:defRPr>
            </a:pPr>
            <a:r>
              <a:t>ИАЦ «ЭКВИЛИБРИУМ» • Социальный капитал и институциональное проектирование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