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77240" y="1005840"/>
            <a:ext cx="658368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1">
                <a:solidFill>
                  <a:srgbClr val="24405C"/>
                </a:solidFill>
                <a:latin typeface="Aptos Display"/>
              </a:rPr>
              <a:t>ГОСУДАРСТВЕННАЯ
ПРОГРАММА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49808" y="2148840"/>
            <a:ext cx="5486400" cy="10515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5200" b="1">
                <a:solidFill>
                  <a:srgbClr val="E8692D"/>
                </a:solidFill>
                <a:latin typeface="Aptos Display"/>
              </a:rPr>
              <a:t>ОГОНЬ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3310128"/>
            <a:ext cx="6126480" cy="960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>
                <a:solidFill>
                  <a:srgbClr val="1C2026"/>
                </a:solidFill>
                <a:latin typeface="Aptos"/>
              </a:rPr>
              <a:t>Система общественно полезного действия,
добровольного участия и передачи знания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4672" y="4617720"/>
            <a:ext cx="612648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5C646E"/>
                </a:solidFill>
                <a:latin typeface="Aptos"/>
              </a:rPr>
              <a:t>Концептуальный проект для обсуждения и пилотирования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2" y="5056632"/>
            <a:ext cx="6126480" cy="32918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Редакция 1.0 • 24 августа 2026</a:t>
            </a:r>
          </a:p>
        </p:txBody>
      </p:sp>
      <p:sp>
        <p:nvSpPr>
          <p:cNvPr id="7" name="Teardrop 6"/>
          <p:cNvSpPr/>
          <p:nvPr/>
        </p:nvSpPr>
        <p:spPr>
          <a:xfrm>
            <a:off x="9121140" y="1943100"/>
            <a:ext cx="1234440" cy="1666494"/>
          </a:xfrm>
          <a:prstGeom prst="teardrop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ardrop 7"/>
          <p:cNvSpPr/>
          <p:nvPr/>
        </p:nvSpPr>
        <p:spPr>
          <a:xfrm>
            <a:off x="9317736" y="2459736"/>
            <a:ext cx="841248" cy="1135684"/>
          </a:xfrm>
          <a:prstGeom prst="teardrop">
            <a:avLst/>
          </a:prstGeom>
          <a:solidFill>
            <a:srgbClr val="C28F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ardrop 8"/>
          <p:cNvSpPr/>
          <p:nvPr/>
        </p:nvSpPr>
        <p:spPr>
          <a:xfrm>
            <a:off x="9500616" y="2889504"/>
            <a:ext cx="475488" cy="641908"/>
          </a:xfrm>
          <a:prstGeom prst="teardrop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8549640" y="1325880"/>
            <a:ext cx="2331720" cy="2331720"/>
          </a:xfrm>
          <a:prstGeom prst="ellipse">
            <a:avLst/>
          </a:prstGeom>
          <a:noFill/>
          <a:ln w="25400"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8549640" y="1325880"/>
            <a:ext cx="1828800" cy="1828800"/>
          </a:xfrm>
          <a:prstGeom prst="ellipse">
            <a:avLst/>
          </a:prstGeom>
          <a:noFill/>
          <a:ln w="25400">
            <a:solidFill>
              <a:srgbClr val="EFE2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543800" y="4983480"/>
            <a:ext cx="3749039" cy="777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24405C"/>
                </a:solidFill>
                <a:latin typeface="Aptos"/>
              </a:rPr>
              <a:t>ЗНАНИЕ → ДЕЙСТВИЕ → РЕЗУЛЬТАТ
→ ПЕРЕДАЧА → МАСШТАБ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42416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C2026"/>
                </a:solidFill>
                <a:latin typeface="Aptos Display"/>
              </a:rPr>
              <a:t>Восемь проектов программы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960120" cy="54864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C646E"/>
                </a:solidFill>
                <a:latin typeface="Aptos"/>
              </a:rPr>
              <a:t>Федеральная архитектура, которую можно запускать поэтапно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09960" y="402336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10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94360" y="1874519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94360" y="1874519"/>
            <a:ext cx="73152" cy="1691640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2011679"/>
            <a:ext cx="2221991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Эстафета Огня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2377439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стандарт действий, наставничество, календарь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87752" y="1965960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47288" y="1874519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447288" y="1874519"/>
            <a:ext cx="73152" cy="1691640"/>
          </a:xfrm>
          <a:prstGeom prst="rect">
            <a:avLst/>
          </a:prstGeom>
          <a:solidFill>
            <a:srgbClr val="244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11880" y="2011679"/>
            <a:ext cx="2221991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Огонь Знания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611880" y="2377439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образование и наставники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40680" y="1965960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0216" y="1874519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300216" y="1874519"/>
            <a:ext cx="73152" cy="1691640"/>
          </a:xfrm>
          <a:prstGeom prst="rect">
            <a:avLst/>
          </a:prstGeom>
          <a:solidFill>
            <a:srgbClr val="4574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64808" y="2011679"/>
            <a:ext cx="2221991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Огонь Служения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64808" y="2377439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социальное добровольчество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93608" y="1965960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3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153144" y="1874519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153144" y="1874519"/>
            <a:ext cx="73152" cy="1691640"/>
          </a:xfrm>
          <a:prstGeom prst="rect">
            <a:avLst/>
          </a:prstGeom>
          <a:solidFill>
            <a:srgbClr val="7E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317736" y="2011679"/>
            <a:ext cx="2221991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Огонь Наследия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17736" y="2377439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культура и память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46536" y="1965960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4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94360" y="3931920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94360" y="3931920"/>
            <a:ext cx="73152" cy="1691640"/>
          </a:xfrm>
          <a:prstGeom prst="rect">
            <a:avLst/>
          </a:prstGeom>
          <a:solidFill>
            <a:srgbClr val="487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58952" y="4069080"/>
            <a:ext cx="2221991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Огонь Земли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8952" y="4434840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экология и благоустройство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87752" y="4023359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5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447288" y="3931920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3447288" y="3931920"/>
            <a:ext cx="73152" cy="1691640"/>
          </a:xfrm>
          <a:prstGeom prst="rect">
            <a:avLst/>
          </a:prstGeom>
          <a:solidFill>
            <a:srgbClr val="C28F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611880" y="4069080"/>
            <a:ext cx="2221991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Огонь Кооперации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11880" y="4434840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бизнес, НКО и проектные задачи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40680" y="4023359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6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300216" y="3931920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300216" y="3931920"/>
            <a:ext cx="73152" cy="1691640"/>
          </a:xfrm>
          <a:prstGeom prst="rect">
            <a:avLst/>
          </a:prstGeom>
          <a:solidFill>
            <a:srgbClr val="6659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464808" y="4069080"/>
            <a:ext cx="2221991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Цифровой Огонь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64808" y="4434840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платформа, данные, безопасность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93608" y="4023359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7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9153144" y="3931920"/>
            <a:ext cx="2542032" cy="169164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9153144" y="3931920"/>
            <a:ext cx="73152" cy="1691640"/>
          </a:xfrm>
          <a:prstGeom prst="rect">
            <a:avLst/>
          </a:prstGeom>
          <a:solidFill>
            <a:srgbClr val="244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9317736" y="4069080"/>
            <a:ext cx="2221991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Лаборатория эффекта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317736" y="4434840"/>
            <a:ext cx="2221991" cy="10698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оценка, исследования, аудит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146536" y="4023359"/>
            <a:ext cx="347472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8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C646E"/>
                </a:solidFill>
                <a:latin typeface="Aptos"/>
              </a:rPr>
              <a:t>ГОСУДАРСТВЕННАЯ ПРОГРАММА «ОГОНЬ» • КОНЦЕПТУАЛЬНЫЙ ПРОЕКТ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42416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C2026"/>
                </a:solidFill>
                <a:latin typeface="Aptos Display"/>
              </a:rPr>
              <a:t>Система управления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960120" cy="54864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C646E"/>
                </a:solidFill>
                <a:latin typeface="Aptos"/>
              </a:rPr>
              <a:t>Стратегия сверху — реализация через операторов — контроль через общественную экспертизу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09960" y="402336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11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794760" y="1783080"/>
            <a:ext cx="457200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794760" y="1783080"/>
            <a:ext cx="73152" cy="713232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959352" y="1920240"/>
            <a:ext cx="4251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КУРАТОР — стратегическая координация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108960" y="2606040"/>
            <a:ext cx="594360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108960" y="2606040"/>
            <a:ext cx="73152" cy="713232"/>
          </a:xfrm>
          <a:prstGeom prst="rect">
            <a:avLst/>
          </a:prstGeom>
          <a:solidFill>
            <a:srgbClr val="244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273552" y="2743200"/>
            <a:ext cx="5623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ОТВЕТСТВЕННЫЙ ИСПОЛНИТЕЛЬ — показатели • бюджет • отчётность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94760" y="3429000"/>
            <a:ext cx="457200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794760" y="3429000"/>
            <a:ext cx="73152" cy="713232"/>
          </a:xfrm>
          <a:prstGeom prst="rect">
            <a:avLst/>
          </a:prstGeom>
          <a:solidFill>
            <a:srgbClr val="244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959352" y="3566160"/>
            <a:ext cx="4251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ПРОЕКТНЫЙ КОМИТЕТ — межведомственные решения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108960" y="4251960"/>
            <a:ext cx="594360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3108960" y="4251960"/>
            <a:ext cx="73152" cy="713232"/>
          </a:xfrm>
          <a:prstGeom prst="rect">
            <a:avLst/>
          </a:prstGeom>
          <a:solidFill>
            <a:srgbClr val="487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273552" y="4389120"/>
            <a:ext cx="56235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ФЕДЕРАЛЬНЫЙ ОПЕРАТОР — методология • платформа • реестр практик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60120" y="5074920"/>
            <a:ext cx="406908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60120" y="5074920"/>
            <a:ext cx="73152" cy="713232"/>
          </a:xfrm>
          <a:prstGeom prst="rect">
            <a:avLst/>
          </a:prstGeom>
          <a:solidFill>
            <a:srgbClr val="4574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124712" y="5212080"/>
            <a:ext cx="3749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РЕГИОНАЛЬНЫЙ ОПЕРАТОР — пилоты • партнёры • верификация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903720" y="5074920"/>
            <a:ext cx="4069080" cy="713232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903720" y="5074920"/>
            <a:ext cx="73152" cy="713232"/>
          </a:xfrm>
          <a:prstGeom prst="rect">
            <a:avLst/>
          </a:prstGeom>
          <a:solidFill>
            <a:srgbClr val="6659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068312" y="5212080"/>
            <a:ext cx="3749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ОБЩЕСТВЕННО-ЭКСПЕРТНЫЙ СОВЕТ — этика • права • независимая оценка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C646E"/>
                </a:solidFill>
                <a:latin typeface="Aptos"/>
              </a:rPr>
              <a:t>ГОСУДАРСТВЕННАЯ ПРОГРАММА «ОГОНЬ» • КОНЦЕПТУАЛЬНЫЙ ПРОЕКТ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42416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C2026"/>
                </a:solidFill>
                <a:latin typeface="Aptos Display"/>
              </a:rPr>
              <a:t>Как измерять результат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960120" cy="54864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C646E"/>
                </a:solidFill>
                <a:latin typeface="Aptos"/>
              </a:rPr>
              <a:t>Показатели должны оценивать эффект и воспроизводимость, а не клики и символические баллы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09960" y="402336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6928" y="1965960"/>
            <a:ext cx="2578608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66928" y="1965960"/>
            <a:ext cx="73152" cy="1572768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2103120"/>
            <a:ext cx="225856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Завершение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468880"/>
            <a:ext cx="2258568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доля завершённых задач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47288" y="1965960"/>
            <a:ext cx="2578608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447288" y="1965960"/>
            <a:ext cx="73152" cy="1572768"/>
          </a:xfrm>
          <a:prstGeom prst="rect">
            <a:avLst/>
          </a:prstGeom>
          <a:solidFill>
            <a:srgbClr val="244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11880" y="2103120"/>
            <a:ext cx="225856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Верификация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11880" y="2468880"/>
            <a:ext cx="2258568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доля результатов, прошедших проверку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27648" y="1965960"/>
            <a:ext cx="2578608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327648" y="1965960"/>
            <a:ext cx="73152" cy="1572768"/>
          </a:xfrm>
          <a:prstGeom prst="rect">
            <a:avLst/>
          </a:prstGeom>
          <a:solidFill>
            <a:srgbClr val="4574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225856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Передача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468880"/>
            <a:ext cx="2258568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доля кейсов с инструкцией/наставничеством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208007" y="1965960"/>
            <a:ext cx="2578608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208007" y="1965960"/>
            <a:ext cx="73152" cy="1572768"/>
          </a:xfrm>
          <a:prstGeom prst="rect">
            <a:avLst/>
          </a:prstGeom>
          <a:solidFill>
            <a:srgbClr val="487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72599" y="2103120"/>
            <a:ext cx="225856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Повторяемость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72599" y="2468880"/>
            <a:ext cx="2258568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практики, воспроизведённые в других территориях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66928" y="3931920"/>
            <a:ext cx="2578608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66928" y="3931920"/>
            <a:ext cx="73152" cy="1572768"/>
          </a:xfrm>
          <a:prstGeom prst="rect">
            <a:avLst/>
          </a:prstGeom>
          <a:solidFill>
            <a:srgbClr val="C28F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31520" y="4069080"/>
            <a:ext cx="225856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Социальный эффект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1520" y="4434840"/>
            <a:ext cx="2258568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получатели помощи, объекты, обученные участники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447288" y="3931920"/>
            <a:ext cx="2578608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3447288" y="3931920"/>
            <a:ext cx="73152" cy="1572768"/>
          </a:xfrm>
          <a:prstGeom prst="rect">
            <a:avLst/>
          </a:prstGeom>
          <a:solidFill>
            <a:srgbClr val="7E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611880" y="4069080"/>
            <a:ext cx="225856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Стоимость результата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11880" y="4434840"/>
            <a:ext cx="2258568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затраты на единицу подтверждённого эффекта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327648" y="3931920"/>
            <a:ext cx="2578608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327648" y="3931920"/>
            <a:ext cx="73152" cy="1572768"/>
          </a:xfrm>
          <a:prstGeom prst="rect">
            <a:avLst/>
          </a:prstGeom>
          <a:solidFill>
            <a:srgbClr val="6659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92240" y="4069080"/>
            <a:ext cx="225856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Доверие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92240" y="4434840"/>
            <a:ext cx="2258568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опросы + доля обжалованных решений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208007" y="3931920"/>
            <a:ext cx="2578608" cy="157276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9208007" y="3931920"/>
            <a:ext cx="73152" cy="1572768"/>
          </a:xfrm>
          <a:prstGeom prst="rect">
            <a:avLst/>
          </a:prstGeom>
          <a:solidFill>
            <a:srgbClr val="244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372599" y="4069080"/>
            <a:ext cx="225856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Качество данных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372599" y="4434840"/>
            <a:ext cx="2258568" cy="95097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5C646E"/>
                </a:solidFill>
                <a:latin typeface="Aptos"/>
              </a:rPr>
              <a:t>полнота, доказательность, апелляции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C646E"/>
                </a:solidFill>
                <a:latin typeface="Aptos"/>
              </a:rPr>
              <a:t>ГОСУДАРСТВЕННАЯ ПРОГРАММА «ОГОНЬ» • КОНЦЕПТУАЛЬНЫЙ ПРОЕКТ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42416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C2026"/>
                </a:solidFill>
                <a:latin typeface="Aptos Display"/>
              </a:rPr>
              <a:t>Дорожная карта 2026–2032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960120" cy="54864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C646E"/>
                </a:solidFill>
                <a:latin typeface="Aptos"/>
              </a:rPr>
              <a:t>Масштабирование только после подтверждённого эффекта пилотов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09960" y="402336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1737360"/>
            <a:ext cx="15087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E8692D"/>
                </a:solidFill>
                <a:latin typeface="Aptos"/>
              </a:rPr>
              <a:t>III–IV кв.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31720" y="1737360"/>
            <a:ext cx="2880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C2026"/>
                </a:solidFill>
                <a:latin typeface="Aptos"/>
              </a:rPr>
              <a:t>Предпроектная проработка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0" y="1737360"/>
            <a:ext cx="58521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правовая модель • методика • дизайн пилота</a:t>
            </a:r>
          </a:p>
        </p:txBody>
      </p:sp>
      <p:sp>
        <p:nvSpPr>
          <p:cNvPr id="9" name="Rectangle 8"/>
          <p:cNvSpPr/>
          <p:nvPr/>
        </p:nvSpPr>
        <p:spPr>
          <a:xfrm>
            <a:off x="1261872" y="2240280"/>
            <a:ext cx="32004" cy="301752"/>
          </a:xfrm>
          <a:prstGeom prst="rect">
            <a:avLst/>
          </a:prstGeom>
          <a:solidFill>
            <a:srgbClr val="E8E6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2487168"/>
            <a:ext cx="15087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E8692D"/>
                </a:solidFill>
                <a:latin typeface="Aptos"/>
              </a:rPr>
              <a:t>I–II кв. 2027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31720" y="2487168"/>
            <a:ext cx="2880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C2026"/>
                </a:solidFill>
                <a:latin typeface="Aptos"/>
              </a:rPr>
              <a:t>Технический прототип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7800" y="2487168"/>
            <a:ext cx="58521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MVP • 3–5 типов задач • 500–1 000 участников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61872" y="2990087"/>
            <a:ext cx="32004" cy="301752"/>
          </a:xfrm>
          <a:prstGeom prst="rect">
            <a:avLst/>
          </a:prstGeom>
          <a:solidFill>
            <a:srgbClr val="E8E6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236976"/>
            <a:ext cx="15087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E8692D"/>
                </a:solidFill>
                <a:latin typeface="Aptos"/>
              </a:rPr>
              <a:t>II–IV кв. 2027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31720" y="3236976"/>
            <a:ext cx="2880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C2026"/>
                </a:solidFill>
                <a:latin typeface="Aptos"/>
              </a:rPr>
              <a:t>Региональный пилот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57800" y="3236976"/>
            <a:ext cx="58521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1–3 региона • 5 000–20 000 участников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261872" y="3739896"/>
            <a:ext cx="32004" cy="301752"/>
          </a:xfrm>
          <a:prstGeom prst="rect">
            <a:avLst/>
          </a:prstGeom>
          <a:solidFill>
            <a:srgbClr val="E8E6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368" y="3986783"/>
            <a:ext cx="15087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E8692D"/>
                </a:solidFill>
                <a:latin typeface="Aptos"/>
              </a:rPr>
              <a:t>2028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31720" y="3986783"/>
            <a:ext cx="2880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C2026"/>
                </a:solidFill>
                <a:latin typeface="Aptos"/>
              </a:rPr>
              <a:t>Межрегиональное расширение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57800" y="3986783"/>
            <a:ext cx="58521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10+ регионов • библиотека практик • интеграции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261872" y="4489703"/>
            <a:ext cx="32004" cy="301752"/>
          </a:xfrm>
          <a:prstGeom prst="rect">
            <a:avLst/>
          </a:prstGeom>
          <a:solidFill>
            <a:srgbClr val="E8E6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58368" y="4736592"/>
            <a:ext cx="15087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E8692D"/>
                </a:solidFill>
                <a:latin typeface="Aptos"/>
              </a:rPr>
              <a:t>конец 2028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331720" y="4736592"/>
            <a:ext cx="2880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C2026"/>
                </a:solidFill>
                <a:latin typeface="Aptos"/>
              </a:rPr>
              <a:t>Решение о масштабировании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257800" y="4736592"/>
            <a:ext cx="58521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эффективность • право • экономика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261872" y="5239512"/>
            <a:ext cx="32004" cy="301752"/>
          </a:xfrm>
          <a:prstGeom prst="rect">
            <a:avLst/>
          </a:prstGeom>
          <a:solidFill>
            <a:srgbClr val="E8E6D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8368" y="5486400"/>
            <a:ext cx="15087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1">
                <a:solidFill>
                  <a:srgbClr val="E8692D"/>
                </a:solidFill>
                <a:latin typeface="Aptos"/>
              </a:rPr>
              <a:t>2029–2032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331720" y="5486400"/>
            <a:ext cx="2880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1C2026"/>
                </a:solidFill>
                <a:latin typeface="Aptos"/>
              </a:rPr>
              <a:t>Национальный контур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57800" y="5486400"/>
            <a:ext cx="58521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только при подтверждённом эффекте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C646E"/>
                </a:solidFill>
                <a:latin typeface="Aptos"/>
              </a:rPr>
              <a:t>ГОСУДАРСТВЕННАЯ ПРОГРАММА «ОГОНЬ» • КОНЦЕПТУАЛЬНЫЙ ПРОЕКТ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42416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C2026"/>
                </a:solidFill>
                <a:latin typeface="Aptos Display"/>
              </a:rPr>
              <a:t>Что требуется для запуска пилота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960120" cy="54864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C646E"/>
                </a:solidFill>
                <a:latin typeface="Aptos"/>
              </a:rPr>
              <a:t>Семь решений переводят концепцию в проверяемый государственный эксперимент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09960" y="402336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" y="1783080"/>
            <a:ext cx="73152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700" b="1">
                <a:solidFill>
                  <a:srgbClr val="E8692D"/>
                </a:solidFill>
                <a:latin typeface="Aptos"/>
              </a:rPr>
              <a:t>• </a:t>
            </a:r>
            <a:r>
              <a:rPr sz="1700">
                <a:solidFill>
                  <a:srgbClr val="1C2026"/>
                </a:solidFill>
                <a:latin typeface="Aptos"/>
              </a:rPr>
              <a:t>Утвердить концепцию пилота и координатора</a:t>
            </a:r>
          </a:p>
          <a:p>
            <a:pPr>
              <a:spcAft>
                <a:spcPts val="700"/>
              </a:spcAft>
            </a:pPr>
            <a:r>
              <a:rPr sz="1700" b="1">
                <a:solidFill>
                  <a:srgbClr val="E8692D"/>
                </a:solidFill>
                <a:latin typeface="Aptos"/>
              </a:rPr>
              <a:t>• </a:t>
            </a:r>
            <a:r>
              <a:rPr sz="1700">
                <a:solidFill>
                  <a:srgbClr val="1C2026"/>
                </a:solidFill>
                <a:latin typeface="Aptos"/>
              </a:rPr>
              <a:t>Сформировать межведомственную рабочую группу</a:t>
            </a:r>
          </a:p>
          <a:p>
            <a:pPr>
              <a:spcAft>
                <a:spcPts val="700"/>
              </a:spcAft>
            </a:pPr>
            <a:r>
              <a:rPr sz="1700" b="1">
                <a:solidFill>
                  <a:srgbClr val="E8692D"/>
                </a:solidFill>
                <a:latin typeface="Aptos"/>
              </a:rPr>
              <a:t>• </a:t>
            </a:r>
            <a:r>
              <a:rPr sz="1700">
                <a:solidFill>
                  <a:srgbClr val="1C2026"/>
                </a:solidFill>
                <a:latin typeface="Aptos"/>
              </a:rPr>
              <a:t>Принять методику события и доказательства результата</a:t>
            </a:r>
          </a:p>
          <a:p>
            <a:pPr>
              <a:spcAft>
                <a:spcPts val="700"/>
              </a:spcAft>
            </a:pPr>
            <a:r>
              <a:rPr sz="1700" b="1">
                <a:solidFill>
                  <a:srgbClr val="E8692D"/>
                </a:solidFill>
                <a:latin typeface="Aptos"/>
              </a:rPr>
              <a:t>• </a:t>
            </a:r>
            <a:r>
              <a:rPr sz="1700">
                <a:solidFill>
                  <a:srgbClr val="1C2026"/>
                </a:solidFill>
                <a:latin typeface="Aptos"/>
              </a:rPr>
              <a:t>Выбрать 1–3 региона и 3–5 тематических направлений</a:t>
            </a:r>
          </a:p>
          <a:p>
            <a:pPr>
              <a:spcAft>
                <a:spcPts val="700"/>
              </a:spcAft>
            </a:pPr>
            <a:r>
              <a:rPr sz="1700" b="1">
                <a:solidFill>
                  <a:srgbClr val="E8692D"/>
                </a:solidFill>
                <a:latin typeface="Aptos"/>
              </a:rPr>
              <a:t>• </a:t>
            </a:r>
            <a:r>
              <a:rPr sz="1700">
                <a:solidFill>
                  <a:srgbClr val="1C2026"/>
                </a:solidFill>
                <a:latin typeface="Aptos"/>
              </a:rPr>
              <a:t>Оценить влияние на права граждан и персональные данные</a:t>
            </a:r>
          </a:p>
          <a:p>
            <a:pPr>
              <a:spcAft>
                <a:spcPts val="700"/>
              </a:spcAft>
            </a:pPr>
            <a:r>
              <a:rPr sz="1700" b="1">
                <a:solidFill>
                  <a:srgbClr val="E8692D"/>
                </a:solidFill>
                <a:latin typeface="Aptos"/>
              </a:rPr>
              <a:t>• </a:t>
            </a:r>
            <a:r>
              <a:rPr sz="1700">
                <a:solidFill>
                  <a:srgbClr val="1C2026"/>
                </a:solidFill>
                <a:latin typeface="Aptos"/>
              </a:rPr>
              <a:t>Создать MVP платформы и независимый контур оценки</a:t>
            </a:r>
          </a:p>
          <a:p>
            <a:pPr>
              <a:spcAft>
                <a:spcPts val="700"/>
              </a:spcAft>
            </a:pPr>
            <a:r>
              <a:rPr sz="1700" b="1">
                <a:solidFill>
                  <a:srgbClr val="E8692D"/>
                </a:solidFill>
                <a:latin typeface="Aptos"/>
              </a:rPr>
              <a:t>• </a:t>
            </a:r>
            <a:r>
              <a:rPr sz="1700">
                <a:solidFill>
                  <a:srgbClr val="1C2026"/>
                </a:solidFill>
                <a:latin typeface="Aptos"/>
              </a:rPr>
              <a:t>Через 6–12 месяцев: остановить, доработать или масштабировать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412480" y="1874519"/>
            <a:ext cx="3108960" cy="324612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412480" y="1874519"/>
            <a:ext cx="73152" cy="3246120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577072" y="2011679"/>
            <a:ext cx="2788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ИТОГОВАЯ ФОРМУЛА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77072" y="2377439"/>
            <a:ext cx="2788920" cy="262432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700" b="0">
                <a:solidFill>
                  <a:srgbClr val="5C646E"/>
                </a:solidFill>
                <a:latin typeface="Aptos"/>
              </a:rPr>
              <a:t>ЗНАНИЕ
↓
ДЕЙСТВИЕ
↓
РЕЗУЛЬТАТ
↓
ПЕРЕДАЧА
↓
МАСШТАБ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5623560"/>
            <a:ext cx="1051560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24405C"/>
                </a:solidFill>
                <a:latin typeface="Aptos Display"/>
              </a:rPr>
              <a:t>«ОГОНЬ» — не рейтинг человека.
Это доказательство конкретного добровольного дела.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C646E"/>
                </a:solidFill>
                <a:latin typeface="Aptos"/>
              </a:rPr>
              <a:t>ГОСУДАРСТВЕННАЯ ПРОГРАММА «ОГОНЬ» • КОНЦЕПТУАЛЬНЫЙ ПРОЕКТ • 24.08.2026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42416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C2026"/>
                </a:solidFill>
                <a:latin typeface="Aptos Display"/>
              </a:rPr>
              <a:t>Миссия программы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960120" cy="54864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C646E"/>
                </a:solidFill>
                <a:latin typeface="Aptos"/>
              </a:rPr>
              <a:t>От разрозненных инициатив — к воспроизводимому общественному результату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09960" y="402336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1069848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400" b="1">
                <a:solidFill>
                  <a:srgbClr val="1C2026"/>
                </a:solidFill>
                <a:latin typeface="Aptos Display"/>
              </a:rPr>
              <a:t>«ОГОНЬ» — добровольная государственно-общественная система,
которая превращает инициативу в проверяемый цикл действия.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3063240"/>
            <a:ext cx="1984248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94360" y="3063240"/>
            <a:ext cx="73152" cy="1600200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58952" y="3200400"/>
            <a:ext cx="1664207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ЗАДАЧА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3566160"/>
            <a:ext cx="1664207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конкретный общественный вызов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87752" y="3584448"/>
            <a:ext cx="29260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5C646E"/>
                </a:solidFill>
                <a:latin typeface="Aptos"/>
              </a:rPr>
              <a:t>→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898648" y="3063240"/>
            <a:ext cx="1984248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2898648" y="3063240"/>
            <a:ext cx="73152" cy="1600200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063240" y="3200400"/>
            <a:ext cx="1664207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ДЕЙСТВИЕ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63240" y="3566160"/>
            <a:ext cx="1664207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добровольное выполнение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92040" y="3584448"/>
            <a:ext cx="29260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5C646E"/>
                </a:solidFill>
                <a:latin typeface="Aptos"/>
              </a:rPr>
              <a:t>→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202936" y="3063240"/>
            <a:ext cx="1984248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202936" y="3063240"/>
            <a:ext cx="73152" cy="1600200"/>
          </a:xfrm>
          <a:prstGeom prst="rect">
            <a:avLst/>
          </a:prstGeom>
          <a:solidFill>
            <a:srgbClr val="244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367528" y="3200400"/>
            <a:ext cx="1664207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ДОКАЗАТЕЛЬСТВО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67528" y="3566160"/>
            <a:ext cx="1664207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минимально достаточный результат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96328" y="3584448"/>
            <a:ext cx="29260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5C646E"/>
                </a:solidFill>
                <a:latin typeface="Aptos"/>
              </a:rPr>
              <a:t>→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507224" y="3063240"/>
            <a:ext cx="1984248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7507224" y="3063240"/>
            <a:ext cx="73152" cy="1600200"/>
          </a:xfrm>
          <a:prstGeom prst="rect">
            <a:avLst/>
          </a:prstGeom>
          <a:solidFill>
            <a:srgbClr val="244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671816" y="3200400"/>
            <a:ext cx="1664207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ПЕРЕДАЧА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671816" y="3566160"/>
            <a:ext cx="1664207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знание и наставничество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500616" y="3584448"/>
            <a:ext cx="29260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5C646E"/>
                </a:solidFill>
                <a:latin typeface="Aptos"/>
              </a:rPr>
              <a:t>→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811512" y="3063240"/>
            <a:ext cx="1984248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9811512" y="3063240"/>
            <a:ext cx="73152" cy="1600200"/>
          </a:xfrm>
          <a:prstGeom prst="rect">
            <a:avLst/>
          </a:prstGeom>
          <a:solidFill>
            <a:srgbClr val="244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976104" y="3200400"/>
            <a:ext cx="1664207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МАСШТАБ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976104" y="3566160"/>
            <a:ext cx="1664207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тиражирование лучшего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97280" y="5230368"/>
            <a:ext cx="98755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0">
                <a:solidFill>
                  <a:srgbClr val="5C646E"/>
                </a:solidFill>
                <a:latin typeface="Aptos"/>
              </a:rPr>
              <a:t>Ключ: программа усиливает существующие механизмы добровольчества, образования, культуры, социальных и местных инициатив — а не заменяет их.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C646E"/>
                </a:solidFill>
                <a:latin typeface="Aptos"/>
              </a:rPr>
              <a:t>ГОСУДАРСТВЕННАЯ ПРОГРАММА «ОГОНЬ» • КОНЦЕПТУАЛЬНЫЙ ПРОЕКТ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42416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C2026"/>
                </a:solidFill>
                <a:latin typeface="Aptos Display"/>
              </a:rPr>
              <a:t>Почему нужна программа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960120" cy="54864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C646E"/>
                </a:solidFill>
                <a:latin typeface="Aptos"/>
              </a:rPr>
              <a:t>Пять разрывов, которые мешают превращать участие в устойчивый эффект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09960" y="402336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03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874519"/>
            <a:ext cx="338328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874519"/>
            <a:ext cx="73152" cy="1600200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50392" y="2011679"/>
            <a:ext cx="3063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РАЗРОЗНЕННОСТЬ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0392" y="2377439"/>
            <a:ext cx="3063240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C646E"/>
                </a:solidFill>
                <a:latin typeface="Aptos"/>
              </a:rPr>
              <a:t>инициативы живут отдельно друг от друга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07992" y="1874519"/>
            <a:ext cx="338328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507992" y="1874519"/>
            <a:ext cx="73152" cy="1600200"/>
          </a:xfrm>
          <a:prstGeom prst="rect">
            <a:avLst/>
          </a:prstGeom>
          <a:solidFill>
            <a:srgbClr val="C28F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72583" y="2011679"/>
            <a:ext cx="3063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ОТЧЁТНОСТЬ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2583" y="2377439"/>
            <a:ext cx="3063240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C646E"/>
                </a:solidFill>
                <a:latin typeface="Aptos"/>
              </a:rPr>
              <a:t>количество часто важнее доказанного эффекта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30183" y="1874519"/>
            <a:ext cx="338328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30183" y="1874519"/>
            <a:ext cx="73152" cy="1600200"/>
          </a:xfrm>
          <a:prstGeom prst="rect">
            <a:avLst/>
          </a:prstGeom>
          <a:solidFill>
            <a:srgbClr val="244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94776" y="2011679"/>
            <a:ext cx="3063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ПЕРЕДАЧА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94776" y="2377439"/>
            <a:ext cx="3063240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C646E"/>
                </a:solidFill>
                <a:latin typeface="Aptos"/>
              </a:rPr>
              <a:t>успешные практики слабо переходят между территориями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3840479"/>
            <a:ext cx="338328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85800" y="3840479"/>
            <a:ext cx="73152" cy="1600200"/>
          </a:xfrm>
          <a:prstGeom prst="rect">
            <a:avLst/>
          </a:prstGeom>
          <a:solidFill>
            <a:srgbClr val="487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50392" y="3977639"/>
            <a:ext cx="3063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КООПЕРАЦИЯ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0392" y="4343399"/>
            <a:ext cx="3063240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C646E"/>
                </a:solidFill>
                <a:latin typeface="Aptos"/>
              </a:rPr>
              <a:t>слаба связка граждан, наставников, НКО, бизнеса и власти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07992" y="3840479"/>
            <a:ext cx="3383280" cy="160020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507992" y="3840479"/>
            <a:ext cx="73152" cy="1600200"/>
          </a:xfrm>
          <a:prstGeom prst="rect">
            <a:avLst/>
          </a:prstGeom>
          <a:solidFill>
            <a:srgbClr val="4574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72583" y="3977639"/>
            <a:ext cx="3063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ВОСПРОИЗВОДИМОСТЬ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72583" y="4343399"/>
            <a:ext cx="3063240" cy="9784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>
                <a:solidFill>
                  <a:srgbClr val="5C646E"/>
                </a:solidFill>
                <a:latin typeface="Aptos"/>
              </a:rPr>
              <a:t>не хватает единого стандарта «сделал → доказал → передал»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C646E"/>
                </a:solidFill>
                <a:latin typeface="Aptos"/>
              </a:rPr>
              <a:t>ГОСУДАРСТВЕННАЯ ПРОГРАММА «ОГОНЬ» • КОНЦЕПТУАЛЬНЫЙ ПРОЕКТ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42416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C2026"/>
                </a:solidFill>
                <a:latin typeface="Aptos Display"/>
              </a:rPr>
              <a:t>Красные линии программы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960120" cy="54864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C646E"/>
                </a:solidFill>
                <a:latin typeface="Aptos"/>
              </a:rPr>
              <a:t>ОГОНЬ — не деньги и не обязательный социальный рейтинг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09960" y="402336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04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828800"/>
            <a:ext cx="5349240" cy="3977639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828800"/>
            <a:ext cx="73152" cy="3977639"/>
          </a:xfrm>
          <a:prstGeom prst="rect">
            <a:avLst/>
          </a:prstGeom>
          <a:solidFill>
            <a:srgbClr val="4574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1965960"/>
            <a:ext cx="50292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ЧТО ДОПУСКАЕТСЯ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0120" y="2395728"/>
            <a:ext cx="489204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600" b="1">
                <a:solidFill>
                  <a:srgbClr val="45744E"/>
                </a:solidFill>
                <a:latin typeface="Aptos"/>
              </a:rPr>
              <a:t>• </a:t>
            </a:r>
            <a:r>
              <a:rPr sz="1600">
                <a:solidFill>
                  <a:srgbClr val="45744E"/>
                </a:solidFill>
                <a:latin typeface="Aptos"/>
              </a:rPr>
              <a:t>Участие исключительно добровольное</a:t>
            </a:r>
          </a:p>
          <a:p>
            <a:pPr>
              <a:spcAft>
                <a:spcPts val="700"/>
              </a:spcAft>
            </a:pPr>
            <a:r>
              <a:rPr sz="1600" b="1">
                <a:solidFill>
                  <a:srgbClr val="45744E"/>
                </a:solidFill>
                <a:latin typeface="Aptos"/>
              </a:rPr>
              <a:t>• </a:t>
            </a:r>
            <a:r>
              <a:rPr sz="1600">
                <a:solidFill>
                  <a:srgbClr val="45744E"/>
                </a:solidFill>
                <a:latin typeface="Aptos"/>
              </a:rPr>
              <a:t>Знак ОГОНЬ нельзя купить, продать или передать</a:t>
            </a:r>
          </a:p>
          <a:p>
            <a:pPr>
              <a:spcAft>
                <a:spcPts val="700"/>
              </a:spcAft>
            </a:pPr>
            <a:r>
              <a:rPr sz="1600" b="1">
                <a:solidFill>
                  <a:srgbClr val="45744E"/>
                </a:solidFill>
                <a:latin typeface="Aptos"/>
              </a:rPr>
              <a:t>• </a:t>
            </a:r>
            <a:r>
              <a:rPr sz="1600">
                <a:solidFill>
                  <a:srgbClr val="45744E"/>
                </a:solidFill>
                <a:latin typeface="Aptos"/>
              </a:rPr>
              <a:t>Участие не связано с доступом к базовым правам и услугам</a:t>
            </a:r>
          </a:p>
          <a:p>
            <a:pPr>
              <a:spcAft>
                <a:spcPts val="700"/>
              </a:spcAft>
            </a:pPr>
            <a:r>
              <a:rPr sz="1600" b="1">
                <a:solidFill>
                  <a:srgbClr val="45744E"/>
                </a:solidFill>
                <a:latin typeface="Aptos"/>
              </a:rPr>
              <a:t>• </a:t>
            </a:r>
            <a:r>
              <a:rPr sz="1600">
                <a:solidFill>
                  <a:srgbClr val="45744E"/>
                </a:solidFill>
                <a:latin typeface="Aptos"/>
              </a:rPr>
              <a:t>Минимизация персональных данных</a:t>
            </a:r>
          </a:p>
          <a:p>
            <a:pPr>
              <a:spcAft>
                <a:spcPts val="700"/>
              </a:spcAft>
            </a:pPr>
            <a:r>
              <a:rPr sz="1600" b="1">
                <a:solidFill>
                  <a:srgbClr val="45744E"/>
                </a:solidFill>
                <a:latin typeface="Aptos"/>
              </a:rPr>
              <a:t>• </a:t>
            </a:r>
            <a:r>
              <a:rPr sz="1600">
                <a:solidFill>
                  <a:srgbClr val="45744E"/>
                </a:solidFill>
                <a:latin typeface="Aptos"/>
              </a:rPr>
              <a:t>Прозрачная методика и право на обжалование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3640" y="1828800"/>
            <a:ext cx="5166360" cy="3977639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63640" y="1828800"/>
            <a:ext cx="73152" cy="3977639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28231" y="1965960"/>
            <a:ext cx="48463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ЧТО НЕ ДОПУСКАЕТСЯ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2395728"/>
            <a:ext cx="4709160" cy="3017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600" b="1">
                <a:solidFill>
                  <a:srgbClr val="E8692D"/>
                </a:solidFill>
                <a:latin typeface="Aptos"/>
              </a:rPr>
              <a:t>• </a:t>
            </a:r>
            <a:r>
              <a:rPr sz="1600">
                <a:solidFill>
                  <a:srgbClr val="1C2026"/>
                </a:solidFill>
                <a:latin typeface="Aptos"/>
              </a:rPr>
              <a:t>Нет универсального рейтинга гражданина</a:t>
            </a:r>
          </a:p>
          <a:p>
            <a:pPr>
              <a:spcAft>
                <a:spcPts val="700"/>
              </a:spcAft>
            </a:pPr>
            <a:r>
              <a:rPr sz="1600" b="1">
                <a:solidFill>
                  <a:srgbClr val="E8692D"/>
                </a:solidFill>
                <a:latin typeface="Aptos"/>
              </a:rPr>
              <a:t>• </a:t>
            </a:r>
            <a:r>
              <a:rPr sz="1600">
                <a:solidFill>
                  <a:srgbClr val="1C2026"/>
                </a:solidFill>
                <a:latin typeface="Aptos"/>
              </a:rPr>
              <a:t>Нет автоматических санкций по алгоритму</a:t>
            </a:r>
          </a:p>
          <a:p>
            <a:pPr>
              <a:spcAft>
                <a:spcPts val="700"/>
              </a:spcAft>
            </a:pPr>
            <a:r>
              <a:rPr sz="1600" b="1">
                <a:solidFill>
                  <a:srgbClr val="E8692D"/>
                </a:solidFill>
                <a:latin typeface="Aptos"/>
              </a:rPr>
              <a:t>• </a:t>
            </a:r>
            <a:r>
              <a:rPr sz="1600">
                <a:solidFill>
                  <a:srgbClr val="1C2026"/>
                </a:solidFill>
                <a:latin typeface="Aptos"/>
              </a:rPr>
              <a:t>Нет скрытого профилирования поведения</a:t>
            </a:r>
          </a:p>
          <a:p>
            <a:pPr>
              <a:spcAft>
                <a:spcPts val="700"/>
              </a:spcAft>
            </a:pPr>
            <a:r>
              <a:rPr sz="1600" b="1">
                <a:solidFill>
                  <a:srgbClr val="E8692D"/>
                </a:solidFill>
                <a:latin typeface="Aptos"/>
              </a:rPr>
              <a:t>• </a:t>
            </a:r>
            <a:r>
              <a:rPr sz="1600">
                <a:solidFill>
                  <a:srgbClr val="1C2026"/>
                </a:solidFill>
                <a:latin typeface="Aptos"/>
              </a:rPr>
              <a:t>Нет коммерциализации символов памяти</a:t>
            </a:r>
          </a:p>
          <a:p>
            <a:pPr>
              <a:spcAft>
                <a:spcPts val="700"/>
              </a:spcAft>
            </a:pPr>
            <a:r>
              <a:rPr sz="1600" b="1">
                <a:solidFill>
                  <a:srgbClr val="E8692D"/>
                </a:solidFill>
                <a:latin typeface="Aptos"/>
              </a:rPr>
              <a:t>• </a:t>
            </a:r>
            <a:r>
              <a:rPr sz="1600">
                <a:solidFill>
                  <a:srgbClr val="1C2026"/>
                </a:solidFill>
                <a:latin typeface="Aptos"/>
              </a:rPr>
              <a:t>Нет «гонки за баллами» вместо реального результата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C646E"/>
                </a:solidFill>
                <a:latin typeface="Aptos"/>
              </a:rPr>
              <a:t>ГОСУДАРСТВЕННАЯ ПРОГРАММА «ОГОНЬ» • КОНЦЕПТУАЛЬНЫЙ ПРОЕКТ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42416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C2026"/>
                </a:solidFill>
                <a:latin typeface="Aptos Display"/>
              </a:rPr>
              <a:t>Пять программных полей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960120" cy="54864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C646E"/>
                </a:solidFill>
                <a:latin typeface="Aptos"/>
              </a:rPr>
              <a:t>Одна архитектура — разные контуры общественно полезного действия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09960" y="402336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05</a:t>
            </a:r>
          </a:p>
        </p:txBody>
      </p:sp>
      <p:sp>
        <p:nvSpPr>
          <p:cNvPr id="6" name="Oval 5"/>
          <p:cNvSpPr/>
          <p:nvPr/>
        </p:nvSpPr>
        <p:spPr>
          <a:xfrm>
            <a:off x="5029200" y="2359152"/>
            <a:ext cx="2148840" cy="2148840"/>
          </a:xfrm>
          <a:prstGeom prst="ellipse">
            <a:avLst/>
          </a:prstGeom>
          <a:solidFill>
            <a:srgbClr val="FFFFFF"/>
          </a:solidFill>
          <a:ln w="31750">
            <a:solidFill>
              <a:srgbClr val="E869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257800" y="2743200"/>
            <a:ext cx="169164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500" b="1">
                <a:solidFill>
                  <a:srgbClr val="E8692D"/>
                </a:solidFill>
                <a:latin typeface="Aptos Display"/>
              </a:rPr>
              <a:t>ОГОНЬ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0" y="3218688"/>
            <a:ext cx="169164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5C646E"/>
                </a:solidFill>
                <a:latin typeface="Aptos"/>
              </a:rPr>
              <a:t>единый
протокол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1828800"/>
            <a:ext cx="3310128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94360" y="1828800"/>
            <a:ext cx="73152" cy="1417320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8952" y="1965960"/>
            <a:ext cx="299008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ОГОНЬ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2331720"/>
            <a:ext cx="2990088" cy="795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Действие и ответственность
добровольчество • наставничество • помощь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4114800"/>
            <a:ext cx="3310128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94360" y="4114800"/>
            <a:ext cx="73152" cy="1417320"/>
          </a:xfrm>
          <a:prstGeom prst="rect">
            <a:avLst/>
          </a:prstGeom>
          <a:solidFill>
            <a:srgbClr val="487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58952" y="4251960"/>
            <a:ext cx="299008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ВОДА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8952" y="4617720"/>
            <a:ext cx="2990088" cy="795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Жизнь и восстановление
экология • здоровье среды • территории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75320" y="1828800"/>
            <a:ext cx="3310128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8275320" y="1828800"/>
            <a:ext cx="73152" cy="1417320"/>
          </a:xfrm>
          <a:prstGeom prst="rect">
            <a:avLst/>
          </a:prstGeom>
          <a:solidFill>
            <a:srgbClr val="244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39912" y="1965960"/>
            <a:ext cx="299008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ВОЗДУХ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39912" y="2331720"/>
            <a:ext cx="2990088" cy="795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Знание и коммуникация
образование • просвещение • навыки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75320" y="4114800"/>
            <a:ext cx="3310128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8275320" y="4114800"/>
            <a:ext cx="73152" cy="1417320"/>
          </a:xfrm>
          <a:prstGeom prst="rect">
            <a:avLst/>
          </a:prstGeom>
          <a:solidFill>
            <a:srgbClr val="7E5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39912" y="4251960"/>
            <a:ext cx="299008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ЗЕМЛЯ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439912" y="4617720"/>
            <a:ext cx="2990088" cy="795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Труд и наследие
благоустройство • ремесло • культура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703320" y="4736592"/>
            <a:ext cx="3310128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3703320" y="4736592"/>
            <a:ext cx="73152" cy="1417320"/>
          </a:xfrm>
          <a:prstGeom prst="rect">
            <a:avLst/>
          </a:prstGeom>
          <a:solidFill>
            <a:srgbClr val="6659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3867911" y="4873752"/>
            <a:ext cx="2990088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ЭФИР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67911" y="5239512"/>
            <a:ext cx="2990088" cy="795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Координация и смысл
аналитика • календарь • карта эффектов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C646E"/>
                </a:solidFill>
                <a:latin typeface="Aptos"/>
              </a:rPr>
              <a:t>ГОСУДАРСТВЕННАЯ ПРОГРАММА «ОГОНЬ» • КОНЦЕПТУАЛЬНЫЙ ПРОЕКТ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42416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C2026"/>
                </a:solidFill>
                <a:latin typeface="Aptos Display"/>
              </a:rPr>
              <a:t>Протокол «Эстафета Огня»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960120" cy="54864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C646E"/>
                </a:solidFill>
                <a:latin typeface="Aptos"/>
              </a:rPr>
              <a:t>Семь стадий жизненного цикла общественно полезного события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09960" y="402336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06</a:t>
            </a:r>
          </a:p>
        </p:txBody>
      </p:sp>
      <p:sp>
        <p:nvSpPr>
          <p:cNvPr id="6" name="Oval 5"/>
          <p:cNvSpPr/>
          <p:nvPr/>
        </p:nvSpPr>
        <p:spPr>
          <a:xfrm>
            <a:off x="502920" y="2194560"/>
            <a:ext cx="1325880" cy="13258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E869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" y="2395728"/>
            <a:ext cx="566928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E8692D"/>
                </a:solidFill>
                <a:latin typeface="Apto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3192" y="3685032"/>
            <a:ext cx="1554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ВЫЗОВ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4041648"/>
            <a:ext cx="1627632" cy="6035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>
                <a:solidFill>
                  <a:srgbClr val="5C646E"/>
                </a:solidFill>
                <a:latin typeface="Aptos"/>
              </a:rPr>
              <a:t>формулируем задачу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19656" y="2615184"/>
            <a:ext cx="34747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C646E"/>
                </a:solidFill>
                <a:latin typeface="Aptos"/>
              </a:rPr>
              <a:t>→</a:t>
            </a:r>
          </a:p>
        </p:txBody>
      </p:sp>
      <p:sp>
        <p:nvSpPr>
          <p:cNvPr id="11" name="Oval 10"/>
          <p:cNvSpPr/>
          <p:nvPr/>
        </p:nvSpPr>
        <p:spPr>
          <a:xfrm>
            <a:off x="2167128" y="2194560"/>
            <a:ext cx="1325880" cy="13258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E869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551176" y="2395728"/>
            <a:ext cx="566928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E8692D"/>
                </a:solidFill>
                <a:latin typeface="Aptos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57400" y="3685032"/>
            <a:ext cx="1554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ПРИНЯТИЕ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29968" y="4041648"/>
            <a:ext cx="1627632" cy="6035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>
                <a:solidFill>
                  <a:srgbClr val="5C646E"/>
                </a:solidFill>
                <a:latin typeface="Aptos"/>
              </a:rPr>
              <a:t>участник выбирает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83864" y="2615184"/>
            <a:ext cx="34747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C646E"/>
                </a:solidFill>
                <a:latin typeface="Aptos"/>
              </a:rPr>
              <a:t>→</a:t>
            </a:r>
          </a:p>
        </p:txBody>
      </p:sp>
      <p:sp>
        <p:nvSpPr>
          <p:cNvPr id="16" name="Oval 15"/>
          <p:cNvSpPr/>
          <p:nvPr/>
        </p:nvSpPr>
        <p:spPr>
          <a:xfrm>
            <a:off x="3831336" y="2194560"/>
            <a:ext cx="1325880" cy="13258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E8692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215384" y="2395728"/>
            <a:ext cx="566928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E8692D"/>
                </a:solidFill>
                <a:latin typeface="Apto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21608" y="3685032"/>
            <a:ext cx="1554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ДЕЙСТВИЕ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94176" y="4041648"/>
            <a:ext cx="1627632" cy="6035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>
                <a:solidFill>
                  <a:srgbClr val="5C646E"/>
                </a:solidFill>
                <a:latin typeface="Aptos"/>
              </a:rPr>
              <a:t>выполняется работа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48072" y="2615184"/>
            <a:ext cx="34747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C646E"/>
                </a:solidFill>
                <a:latin typeface="Aptos"/>
              </a:rPr>
              <a:t>→</a:t>
            </a:r>
          </a:p>
        </p:txBody>
      </p:sp>
      <p:sp>
        <p:nvSpPr>
          <p:cNvPr id="21" name="Oval 20"/>
          <p:cNvSpPr/>
          <p:nvPr/>
        </p:nvSpPr>
        <p:spPr>
          <a:xfrm>
            <a:off x="5495544" y="2194560"/>
            <a:ext cx="1325880" cy="13258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440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879592" y="2395728"/>
            <a:ext cx="566928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24405C"/>
                </a:solidFill>
                <a:latin typeface="Apto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85816" y="3685032"/>
            <a:ext cx="1554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ДОКАЗАТЕЛЬСТВО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58383" y="4041648"/>
            <a:ext cx="1627632" cy="6035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>
                <a:solidFill>
                  <a:srgbClr val="5C646E"/>
                </a:solidFill>
                <a:latin typeface="Aptos"/>
              </a:rPr>
              <a:t>фиксируется результат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12279" y="2615184"/>
            <a:ext cx="34747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C646E"/>
                </a:solidFill>
                <a:latin typeface="Aptos"/>
              </a:rPr>
              <a:t>→</a:t>
            </a:r>
          </a:p>
        </p:txBody>
      </p:sp>
      <p:sp>
        <p:nvSpPr>
          <p:cNvPr id="26" name="Oval 25"/>
          <p:cNvSpPr/>
          <p:nvPr/>
        </p:nvSpPr>
        <p:spPr>
          <a:xfrm>
            <a:off x="7159752" y="2194560"/>
            <a:ext cx="1325880" cy="13258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440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543800" y="2395728"/>
            <a:ext cx="566928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24405C"/>
                </a:solidFill>
                <a:latin typeface="Aptos"/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50024" y="3685032"/>
            <a:ext cx="1554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ВЕРИФИКАЦИЯ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22592" y="4041648"/>
            <a:ext cx="1627632" cy="6035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>
                <a:solidFill>
                  <a:srgbClr val="5C646E"/>
                </a:solidFill>
                <a:latin typeface="Aptos"/>
              </a:rPr>
              <a:t>проверяем по правилам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76488" y="2615184"/>
            <a:ext cx="34747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C646E"/>
                </a:solidFill>
                <a:latin typeface="Aptos"/>
              </a:rPr>
              <a:t>→</a:t>
            </a:r>
          </a:p>
        </p:txBody>
      </p:sp>
      <p:sp>
        <p:nvSpPr>
          <p:cNvPr id="31" name="Oval 30"/>
          <p:cNvSpPr/>
          <p:nvPr/>
        </p:nvSpPr>
        <p:spPr>
          <a:xfrm>
            <a:off x="8823960" y="2194560"/>
            <a:ext cx="1325880" cy="13258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440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208008" y="2395728"/>
            <a:ext cx="566928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24405C"/>
                </a:solidFill>
                <a:latin typeface="Aptos"/>
              </a:rPr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714232" y="3685032"/>
            <a:ext cx="1554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ПЕРЕДАЧА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686800" y="4041648"/>
            <a:ext cx="1627632" cy="6035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>
                <a:solidFill>
                  <a:srgbClr val="5C646E"/>
                </a:solidFill>
                <a:latin typeface="Aptos"/>
              </a:rPr>
              <a:t>передаём метод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140696" y="2615184"/>
            <a:ext cx="347472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5C646E"/>
                </a:solidFill>
                <a:latin typeface="Aptos"/>
              </a:rPr>
              <a:t>→</a:t>
            </a:r>
          </a:p>
        </p:txBody>
      </p:sp>
      <p:sp>
        <p:nvSpPr>
          <p:cNvPr id="36" name="Oval 35"/>
          <p:cNvSpPr/>
          <p:nvPr/>
        </p:nvSpPr>
        <p:spPr>
          <a:xfrm>
            <a:off x="10488168" y="2194560"/>
            <a:ext cx="1325880" cy="1325880"/>
          </a:xfrm>
          <a:prstGeom prst="ellipse">
            <a:avLst/>
          </a:prstGeom>
          <a:solidFill>
            <a:srgbClr val="FFFFFF"/>
          </a:solidFill>
          <a:ln w="25400">
            <a:solidFill>
              <a:srgbClr val="2440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0872216" y="2395728"/>
            <a:ext cx="566928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200" b="1">
                <a:solidFill>
                  <a:srgbClr val="24405C"/>
                </a:solidFill>
                <a:latin typeface="Aptos"/>
              </a:rPr>
              <a:t>7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378440" y="3685032"/>
            <a:ext cx="1554480" cy="34747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МАСШТАБ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351008" y="4041648"/>
            <a:ext cx="1627632" cy="6035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0">
                <a:solidFill>
                  <a:srgbClr val="5C646E"/>
                </a:solidFill>
                <a:latin typeface="Aptos"/>
              </a:rPr>
              <a:t>тиражируем кейс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51560" y="5074920"/>
            <a:ext cx="100584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700" b="0">
                <a:solidFill>
                  <a:srgbClr val="5C646E"/>
                </a:solidFill>
                <a:latin typeface="Aptos"/>
              </a:rPr>
              <a:t>Стандарт делает действие воспроизводимым: от единичного поступка — к библиотеке практик и межрегиональному тиражированию.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C646E"/>
                </a:solidFill>
                <a:latin typeface="Aptos"/>
              </a:rPr>
              <a:t>ГОСУДАРСТВЕННАЯ ПРОГРАММА «ОГОНЬ» • КОНЦЕПТУАЛЬНЫЙ ПРОЕКТ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42416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C2026"/>
                </a:solidFill>
                <a:latin typeface="Aptos Display"/>
              </a:rPr>
              <a:t>365 событий — годовой ритм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960120" cy="54864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C646E"/>
                </a:solidFill>
                <a:latin typeface="Aptos"/>
              </a:rPr>
              <a:t>13 циклов × 28 дней + День синхронизации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09960" y="402336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07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0352" y="1993392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21792" y="208483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E8692D"/>
                </a:solidFill>
                <a:latin typeface="Aptos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2386584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Пробуждение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157984" y="1993392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49424" y="208483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E8692D"/>
                </a:solidFill>
                <a:latin typeface="Aptos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9424" y="2386584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Дисциплина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85615" y="1993392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877055" y="208483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E8692D"/>
                </a:solidFill>
                <a:latin typeface="Aptos"/>
              </a:rP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77055" y="2386584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Знание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13248" y="1993392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504688" y="208483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E8692D"/>
                </a:solidFill>
                <a:latin typeface="Aptos"/>
              </a:rP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504688" y="2386584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Практика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40880" y="1993392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132320" y="208483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E8692D"/>
                </a:solidFill>
                <a:latin typeface="Aptos"/>
              </a:rP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32320" y="2386584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Служение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668512" y="1993392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759952" y="208483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E8692D"/>
                </a:solidFill>
                <a:latin typeface="Aptos"/>
              </a:rPr>
              <a:t>06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59952" y="2386584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Связи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0296144" y="1993392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387584" y="2084832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E8692D"/>
                </a:solidFill>
                <a:latin typeface="Aptos"/>
              </a:rPr>
              <a:t>07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87584" y="2386584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Созидание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30352" y="3474720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21792" y="356616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E8692D"/>
                </a:solidFill>
                <a:latin typeface="Aptos"/>
              </a:rPr>
              <a:t>08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1792" y="3867912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Укрепление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157984" y="3474720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249424" y="356616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E8692D"/>
                </a:solidFill>
                <a:latin typeface="Aptos"/>
              </a:rPr>
              <a:t>09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249424" y="3867912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Передача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3785615" y="3474720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877055" y="356616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E8692D"/>
                </a:solidFill>
                <a:latin typeface="Aptos"/>
              </a:rPr>
              <a:t>10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77055" y="3867912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Масштаб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413248" y="3474720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504688" y="356616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E8692D"/>
                </a:solidFill>
                <a:latin typeface="Aptos"/>
              </a:rPr>
              <a:t>11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504688" y="3867912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Качество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040880" y="3474720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7132320" y="356616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E8692D"/>
                </a:solidFill>
                <a:latin typeface="Aptos"/>
              </a:rPr>
              <a:t>12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132320" y="3867912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Синхронизация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8668512" y="3474720"/>
            <a:ext cx="1417320" cy="1024128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8759952" y="3566160"/>
            <a:ext cx="384048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1">
                <a:solidFill>
                  <a:srgbClr val="E8692D"/>
                </a:solidFill>
                <a:latin typeface="Aptos"/>
              </a:rPr>
              <a:t>13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759952" y="3867912"/>
            <a:ext cx="1234440" cy="4389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1C2026"/>
                </a:solidFill>
                <a:latin typeface="Aptos"/>
              </a:rPr>
              <a:t>Возврат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528048" y="4983480"/>
            <a:ext cx="123444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24405C"/>
                </a:solidFill>
                <a:latin typeface="Aptos"/>
              </a:rPr>
              <a:t>365-й день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326880" y="5285232"/>
            <a:ext cx="1645920" cy="60350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1">
                <a:solidFill>
                  <a:srgbClr val="E8692D"/>
                </a:solidFill>
                <a:latin typeface="Aptos Display"/>
              </a:rPr>
              <a:t>ДЕНЬ
СИНХРОНИЗАЦИИ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77240" y="5212080"/>
            <a:ext cx="800100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0">
                <a:solidFill>
                  <a:srgbClr val="5C646E"/>
                </a:solidFill>
                <a:latin typeface="Aptos"/>
              </a:rPr>
              <a:t>Это конструктор для регионов, учреждений и добровольных команд — не обязательный календарь для каждого гражданина.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C646E"/>
                </a:solidFill>
                <a:latin typeface="Aptos"/>
              </a:rPr>
              <a:t>ГОСУДАРСТВЕННАЯ ПРОГРАММА «ОГОНЬ» • КОНЦЕПТУАЛЬНЫЙ ПРОЕКТ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42416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C2026"/>
                </a:solidFill>
                <a:latin typeface="Aptos Display"/>
              </a:rPr>
              <a:t>Специальный цикл «Огонь. Второе дыхание»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960120" cy="54864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C646E"/>
                </a:solidFill>
                <a:latin typeface="Aptos"/>
              </a:rPr>
              <a:t>Память, межпоколенческая связь и добровольческое действие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09960" y="402336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1828800"/>
            <a:ext cx="1051560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1">
                <a:solidFill>
                  <a:srgbClr val="E8692D"/>
                </a:solidFill>
                <a:latin typeface="Aptos Display"/>
              </a:rPr>
              <a:t>«Память живёт, пока мы действуем»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788920"/>
            <a:ext cx="6583680" cy="265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700" b="1">
                <a:solidFill>
                  <a:srgbClr val="E8692D"/>
                </a:solidFill>
                <a:latin typeface="Aptos"/>
              </a:rPr>
              <a:t>• </a:t>
            </a:r>
            <a:r>
              <a:rPr sz="1700">
                <a:solidFill>
                  <a:srgbClr val="1C2026"/>
                </a:solidFill>
                <a:latin typeface="Aptos"/>
              </a:rPr>
              <a:t>Помощь ветеранам, пожилым людям и семьям</a:t>
            </a:r>
          </a:p>
          <a:p>
            <a:pPr>
              <a:spcAft>
                <a:spcPts val="700"/>
              </a:spcAft>
            </a:pPr>
            <a:r>
              <a:rPr sz="1700" b="1">
                <a:solidFill>
                  <a:srgbClr val="E8692D"/>
                </a:solidFill>
                <a:latin typeface="Aptos"/>
              </a:rPr>
              <a:t>• </a:t>
            </a:r>
            <a:r>
              <a:rPr sz="1700">
                <a:solidFill>
                  <a:srgbClr val="1C2026"/>
                </a:solidFill>
                <a:latin typeface="Aptos"/>
              </a:rPr>
              <a:t>Уход за объектами памяти и культурными пространствами</a:t>
            </a:r>
          </a:p>
          <a:p>
            <a:pPr>
              <a:spcAft>
                <a:spcPts val="700"/>
              </a:spcAft>
            </a:pPr>
            <a:r>
              <a:rPr sz="1700" b="1">
                <a:solidFill>
                  <a:srgbClr val="E8692D"/>
                </a:solidFill>
                <a:latin typeface="Aptos"/>
              </a:rPr>
              <a:t>• </a:t>
            </a:r>
            <a:r>
              <a:rPr sz="1700">
                <a:solidFill>
                  <a:srgbClr val="1C2026"/>
                </a:solidFill>
                <a:latin typeface="Aptos"/>
              </a:rPr>
              <a:t>Запись семейных историй с согласия участников</a:t>
            </a:r>
          </a:p>
          <a:p>
            <a:pPr>
              <a:spcAft>
                <a:spcPts val="700"/>
              </a:spcAft>
            </a:pPr>
            <a:r>
              <a:rPr sz="1700" b="1">
                <a:solidFill>
                  <a:srgbClr val="E8692D"/>
                </a:solidFill>
                <a:latin typeface="Aptos"/>
              </a:rPr>
              <a:t>• </a:t>
            </a:r>
            <a:r>
              <a:rPr sz="1700">
                <a:solidFill>
                  <a:srgbClr val="1C2026"/>
                </a:solidFill>
                <a:latin typeface="Aptos"/>
              </a:rPr>
              <a:t>Наставничество между поколениями</a:t>
            </a:r>
          </a:p>
          <a:p>
            <a:pPr>
              <a:spcAft>
                <a:spcPts val="700"/>
              </a:spcAft>
            </a:pPr>
            <a:r>
              <a:rPr sz="1700" b="1">
                <a:solidFill>
                  <a:srgbClr val="E8692D"/>
                </a:solidFill>
                <a:latin typeface="Aptos"/>
              </a:rPr>
              <a:t>• </a:t>
            </a:r>
            <a:r>
              <a:rPr sz="1700">
                <a:solidFill>
                  <a:srgbClr val="1C2026"/>
                </a:solidFill>
                <a:latin typeface="Aptos"/>
              </a:rPr>
              <a:t>Добровольческие дела по сохранению исторической памяти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01000" y="2788920"/>
            <a:ext cx="3383280" cy="2423160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001000" y="2788920"/>
            <a:ext cx="73152" cy="2423160"/>
          </a:xfrm>
          <a:prstGeom prst="rect">
            <a:avLst/>
          </a:prstGeom>
          <a:solidFill>
            <a:srgbClr val="244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165592" y="2926079"/>
            <a:ext cx="30632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ОТДЕЛЬНЫЙ РЕГЛАМЕНТ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65592" y="3291839"/>
            <a:ext cx="3063240" cy="18013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C646E"/>
                </a:solidFill>
                <a:latin typeface="Aptos"/>
              </a:rPr>
              <a:t>При использовании символики, включая Георгиевскую ленту, требуется уважительное применение, без коммерциализации и без «баллов за символ».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C646E"/>
                </a:solidFill>
                <a:latin typeface="Aptos"/>
              </a:rPr>
              <a:t>ГОСУДАРСТВЕННАЯ ПРОГРАММА «ОГОНЬ» • КОНЦЕПТУАЛЬНЫЙ ПРОЕКТ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6F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424160" cy="65836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C2026"/>
                </a:solidFill>
                <a:latin typeface="Aptos Display"/>
              </a:rPr>
              <a:t>Цифровой контур программы</a:t>
            </a:r>
          </a:p>
        </p:txBody>
      </p:sp>
      <p:sp>
        <p:nvSpPr>
          <p:cNvPr id="3" name="Rectangle 2"/>
          <p:cNvSpPr/>
          <p:nvPr/>
        </p:nvSpPr>
        <p:spPr>
          <a:xfrm>
            <a:off x="658368" y="1170432"/>
            <a:ext cx="960120" cy="54864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1298448"/>
            <a:ext cx="10698480" cy="47548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>
                <a:solidFill>
                  <a:srgbClr val="5C646E"/>
                </a:solidFill>
                <a:latin typeface="Aptos"/>
              </a:rPr>
              <a:t>Знак ОГОНЬ + платформа + доказательность + защита данных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09960" y="402336"/>
            <a:ext cx="457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1200" b="1">
                <a:solidFill>
                  <a:srgbClr val="5C646E"/>
                </a:solidFill>
                <a:latin typeface="Aptos"/>
              </a:rPr>
              <a:t>09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" y="1874519"/>
            <a:ext cx="3429000" cy="1627632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58368" y="1874519"/>
            <a:ext cx="73152" cy="1627632"/>
          </a:xfrm>
          <a:prstGeom prst="rect">
            <a:avLst/>
          </a:prstGeom>
          <a:solidFill>
            <a:srgbClr val="E869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2011679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Личный кабинет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377439"/>
            <a:ext cx="310896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задания • доказательства • история участия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98848" y="1874519"/>
            <a:ext cx="3429000" cy="1627632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98848" y="1874519"/>
            <a:ext cx="73152" cy="1627632"/>
          </a:xfrm>
          <a:prstGeom prst="rect">
            <a:avLst/>
          </a:prstGeom>
          <a:solidFill>
            <a:srgbClr val="2440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63440" y="2011679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Каталог задач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63440" y="2377439"/>
            <a:ext cx="310896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социальные • образовательные • культурные • экологические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39328" y="1874519"/>
            <a:ext cx="3429000" cy="1627632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339328" y="1874519"/>
            <a:ext cx="73152" cy="1627632"/>
          </a:xfrm>
          <a:prstGeom prst="rect">
            <a:avLst/>
          </a:prstGeom>
          <a:solidFill>
            <a:srgbClr val="4574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503920" y="2011679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Верификация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503920" y="2377439"/>
            <a:ext cx="310896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правила • подтверждение • выборочная проверка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58368" y="3867912"/>
            <a:ext cx="3429000" cy="1627632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58368" y="3867912"/>
            <a:ext cx="73152" cy="1627632"/>
          </a:xfrm>
          <a:prstGeom prst="rect">
            <a:avLst/>
          </a:prstGeom>
          <a:solidFill>
            <a:srgbClr val="48739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59" y="4005072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Библиотека практик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59" y="4370832"/>
            <a:ext cx="310896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кейсы • инструкции • шаблоны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498848" y="3867912"/>
            <a:ext cx="3429000" cy="1627632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498848" y="3867912"/>
            <a:ext cx="73152" cy="1627632"/>
          </a:xfrm>
          <a:prstGeom prst="rect">
            <a:avLst/>
          </a:prstGeom>
          <a:solidFill>
            <a:srgbClr val="C28F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63440" y="4005072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Карта инициатив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63440" y="4370832"/>
            <a:ext cx="310896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агрегированная активность территорий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339328" y="3867912"/>
            <a:ext cx="3429000" cy="1627632"/>
          </a:xfrm>
          <a:prstGeom prst="roundRect">
            <a:avLst/>
          </a:prstGeom>
          <a:solidFill>
            <a:srgbClr val="FFFFFF"/>
          </a:solidFill>
          <a:ln>
            <a:solidFill>
              <a:srgbClr val="E8E6D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339328" y="3867912"/>
            <a:ext cx="73152" cy="1627632"/>
          </a:xfrm>
          <a:prstGeom prst="rect">
            <a:avLst/>
          </a:prstGeom>
          <a:solidFill>
            <a:srgbClr val="6659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503920" y="4005072"/>
            <a:ext cx="310896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>
                <a:solidFill>
                  <a:srgbClr val="1C2026"/>
                </a:solidFill>
                <a:latin typeface="Aptos"/>
              </a:rPr>
              <a:t>Аналитика и антифрод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503920" y="4370832"/>
            <a:ext cx="3108960" cy="10058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200" b="0">
                <a:solidFill>
                  <a:srgbClr val="5C646E"/>
                </a:solidFill>
                <a:latin typeface="Aptos"/>
              </a:rPr>
              <a:t>KPI • аномалии • ручной пересмотр спорных случаев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05840" y="5925312"/>
            <a:ext cx="101498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5C646E"/>
                </a:solidFill>
                <a:latin typeface="Aptos"/>
              </a:rPr>
              <a:t>Принцип privacy-by-design: система собирает только данные, необходимые для конкретной функции.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6492240"/>
            <a:ext cx="10881360" cy="182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5C646E"/>
                </a:solidFill>
                <a:latin typeface="Aptos"/>
              </a:rPr>
              <a:t>ГОСУДАРСТВЕННАЯ ПРОГРАММА «ОГОНЬ» • КОНЦЕПТУАЛЬНЫЙ ПРОЕКТ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