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317ada1cfe74eba" /><Relationship Type="http://schemas.openxmlformats.org/officeDocument/2006/relationships/extended-properties" Target="/docProps/app.xml" Id="Rbca8b7aa038447a6" /><Relationship Type="http://schemas.openxmlformats.org/officeDocument/2006/relationships/officeDocument" Target="/ppt/presentation.xml" Id="Rbe0da27249e8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4acac7fa62430a"/>
  </p:sldMasterIdLst>
  <p:notesMasterIdLst>
    <p:notesMasterId xmlns:r="http://schemas.openxmlformats.org/officeDocument/2006/relationships" r:id="Ra64b54659acd4630"/>
  </p:notesMasterIdLst>
  <p:sldIdLst>
    <p:sldId xmlns:r="http://schemas.openxmlformats.org/officeDocument/2006/relationships" id="256" r:id="R3f3f31f986504eaa"/>
    <p:sldId xmlns:r="http://schemas.openxmlformats.org/officeDocument/2006/relationships" id="257" r:id="R76db7e21d1aa4a4e"/>
    <p:sldId xmlns:r="http://schemas.openxmlformats.org/officeDocument/2006/relationships" id="258" r:id="R7e9390e9700c4a2e"/>
    <p:sldId xmlns:r="http://schemas.openxmlformats.org/officeDocument/2006/relationships" id="259" r:id="Rcf031595d1d44e3c"/>
    <p:sldId xmlns:r="http://schemas.openxmlformats.org/officeDocument/2006/relationships" id="260" r:id="R640daed33d494f30"/>
    <p:sldId xmlns:r="http://schemas.openxmlformats.org/officeDocument/2006/relationships" id="261" r:id="R8de90022f7474d4d"/>
    <p:sldId xmlns:r="http://schemas.openxmlformats.org/officeDocument/2006/relationships" id="262" r:id="Rac07be5d1e614aed"/>
    <p:sldId xmlns:r="http://schemas.openxmlformats.org/officeDocument/2006/relationships" id="263" r:id="R5b3dffa9ee0d4c66"/>
    <p:sldId xmlns:r="http://schemas.openxmlformats.org/officeDocument/2006/relationships" id="264" r:id="R64becfc393cc4d9f"/>
    <p:sldId xmlns:r="http://schemas.openxmlformats.org/officeDocument/2006/relationships" id="265" r:id="Re261dec0c6cf4b99"/>
    <p:sldId xmlns:r="http://schemas.openxmlformats.org/officeDocument/2006/relationships" id="266" r:id="R08ddb30e8c03415f"/>
    <p:sldId xmlns:r="http://schemas.openxmlformats.org/officeDocument/2006/relationships" id="267" r:id="R125121b86e144b6e"/>
    <p:sldId xmlns:r="http://schemas.openxmlformats.org/officeDocument/2006/relationships" id="268" r:id="Rd818dadadc574be0"/>
    <p:sldId xmlns:r="http://schemas.openxmlformats.org/officeDocument/2006/relationships" id="269" r:id="R1ebff7559b6e4b32"/>
    <p:sldId xmlns:r="http://schemas.openxmlformats.org/officeDocument/2006/relationships" id="270" r:id="R3868e31062e341cb"/>
    <p:sldId xmlns:r="http://schemas.openxmlformats.org/officeDocument/2006/relationships" id="271" r:id="R09490fe06d5e4c41"/>
    <p:sldId xmlns:r="http://schemas.openxmlformats.org/officeDocument/2006/relationships" id="272" r:id="R5e112c8ec2614c65"/>
    <p:sldId xmlns:r="http://schemas.openxmlformats.org/officeDocument/2006/relationships" id="273" r:id="Rf75e3e67345548ff"/>
    <p:sldId xmlns:r="http://schemas.openxmlformats.org/officeDocument/2006/relationships" id="274" r:id="R8e473c6d76cd49dc"/>
    <p:sldId xmlns:r="http://schemas.openxmlformats.org/officeDocument/2006/relationships" id="275" r:id="Rd7e467f4a2144a71"/>
    <p:sldId xmlns:r="http://schemas.openxmlformats.org/officeDocument/2006/relationships" id="276" r:id="R7f801da198484a67"/>
    <p:sldId xmlns:r="http://schemas.openxmlformats.org/officeDocument/2006/relationships" id="277" r:id="Ra6a9475bd5ac441c"/>
    <p:sldId xmlns:r="http://schemas.openxmlformats.org/officeDocument/2006/relationships" id="278" r:id="Rf22ffd18e8334a69"/>
    <p:sldId xmlns:r="http://schemas.openxmlformats.org/officeDocument/2006/relationships" id="279" r:id="R55bbb34b355f4cf6"/>
    <p:sldId xmlns:r="http://schemas.openxmlformats.org/officeDocument/2006/relationships" id="280" r:id="Rf74df2af721743d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3224f554b814da4" /><Relationship Type="http://schemas.openxmlformats.org/officeDocument/2006/relationships/slideMaster" Target="/ppt/slideMasters/slideMaster1.xml" Id="R4f4acac7fa62430a" /><Relationship Type="http://schemas.openxmlformats.org/officeDocument/2006/relationships/notesMaster" Target="/ppt/notesMasters/notesMaster1.xml" Id="Ra64b54659acd4630" /><Relationship Type="http://schemas.openxmlformats.org/officeDocument/2006/relationships/presProps" Target="/ppt/presProps.xml" Id="R78cad20d0296437a" /><Relationship Type="http://schemas.openxmlformats.org/officeDocument/2006/relationships/tableStyles" Target="/ppt/tableStyles.xml" Id="Rabb14d9324194501" /><Relationship Type="http://schemas.openxmlformats.org/officeDocument/2006/relationships/slide" Target="/ppt/slides/slide1.xml" Id="R3f3f31f986504eaa" /><Relationship Type="http://schemas.openxmlformats.org/officeDocument/2006/relationships/slide" Target="/ppt/slides/slide2.xml" Id="R76db7e21d1aa4a4e" /><Relationship Type="http://schemas.openxmlformats.org/officeDocument/2006/relationships/slide" Target="/ppt/slides/slide3.xml" Id="R7e9390e9700c4a2e" /><Relationship Type="http://schemas.openxmlformats.org/officeDocument/2006/relationships/slide" Target="/ppt/slides/slide4.xml" Id="Rcf031595d1d44e3c" /><Relationship Type="http://schemas.openxmlformats.org/officeDocument/2006/relationships/slide" Target="/ppt/slides/slide5.xml" Id="R640daed33d494f30" /><Relationship Type="http://schemas.openxmlformats.org/officeDocument/2006/relationships/slide" Target="/ppt/slides/slide6.xml" Id="R8de90022f7474d4d" /><Relationship Type="http://schemas.openxmlformats.org/officeDocument/2006/relationships/slide" Target="/ppt/slides/slide7.xml" Id="Rac07be5d1e614aed" /><Relationship Type="http://schemas.openxmlformats.org/officeDocument/2006/relationships/slide" Target="/ppt/slides/slide8.xml" Id="R5b3dffa9ee0d4c66" /><Relationship Type="http://schemas.openxmlformats.org/officeDocument/2006/relationships/slide" Target="/ppt/slides/slide9.xml" Id="R64becfc393cc4d9f" /><Relationship Type="http://schemas.openxmlformats.org/officeDocument/2006/relationships/slide" Target="/ppt/slides/slide10.xml" Id="Re261dec0c6cf4b99" /><Relationship Type="http://schemas.openxmlformats.org/officeDocument/2006/relationships/slide" Target="/ppt/slides/slide11.xml" Id="R08ddb30e8c03415f" /><Relationship Type="http://schemas.openxmlformats.org/officeDocument/2006/relationships/slide" Target="/ppt/slides/slide12.xml" Id="R125121b86e144b6e" /><Relationship Type="http://schemas.openxmlformats.org/officeDocument/2006/relationships/slide" Target="/ppt/slides/slide13.xml" Id="Rd818dadadc574be0" /><Relationship Type="http://schemas.openxmlformats.org/officeDocument/2006/relationships/slide" Target="/ppt/slides/slide14.xml" Id="R1ebff7559b6e4b32" /><Relationship Type="http://schemas.openxmlformats.org/officeDocument/2006/relationships/slide" Target="/ppt/slides/slide15.xml" Id="R3868e31062e341cb" /><Relationship Type="http://schemas.openxmlformats.org/officeDocument/2006/relationships/slide" Target="/ppt/slides/slide16.xml" Id="R09490fe06d5e4c41" /><Relationship Type="http://schemas.openxmlformats.org/officeDocument/2006/relationships/slide" Target="/ppt/slides/slide17.xml" Id="R5e112c8ec2614c65" /><Relationship Type="http://schemas.openxmlformats.org/officeDocument/2006/relationships/slide" Target="/ppt/slides/slide18.xml" Id="Rf75e3e67345548ff" /><Relationship Type="http://schemas.openxmlformats.org/officeDocument/2006/relationships/slide" Target="/ppt/slides/slide19.xml" Id="R8e473c6d76cd49dc" /><Relationship Type="http://schemas.openxmlformats.org/officeDocument/2006/relationships/slide" Target="/ppt/slides/slide20.xml" Id="Rd7e467f4a2144a71" /><Relationship Type="http://schemas.openxmlformats.org/officeDocument/2006/relationships/slide" Target="/ppt/slides/slide21.xml" Id="R7f801da198484a67" /><Relationship Type="http://schemas.openxmlformats.org/officeDocument/2006/relationships/slide" Target="/ppt/slides/slide22.xml" Id="Ra6a9475bd5ac441c" /><Relationship Type="http://schemas.openxmlformats.org/officeDocument/2006/relationships/slide" Target="/ppt/slides/slide23.xml" Id="Rf22ffd18e8334a69" /><Relationship Type="http://schemas.openxmlformats.org/officeDocument/2006/relationships/slide" Target="/ppt/slides/slide24.xml" Id="R55bbb34b355f4cf6" /><Relationship Type="http://schemas.openxmlformats.org/officeDocument/2006/relationships/slide" Target="/ppt/slides/slide25.xml" Id="Rf74df2af721743d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ca808c9fd4045e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White Book — Knowledge Cities">
      <a:dk1>
        <a:srgbClr val="000000"/>
      </a:dk1>
      <a:lt1>
        <a:srgbClr val="FFFFFF"/>
      </a:lt1>
      <a:dk2>
        <a:srgbClr val="0B2545"/>
      </a:dk2>
      <a:lt2>
        <a:srgbClr val="E7EEF2"/>
      </a:lt2>
      <a:accent1>
        <a:srgbClr val="2E74B5"/>
      </a:accent1>
      <a:accent2>
        <a:srgbClr val="1F9D96"/>
      </a:accent2>
      <a:accent3>
        <a:srgbClr val="C6A15B"/>
      </a:accent3>
      <a:accent4>
        <a:srgbClr val="3A7F68"/>
      </a:accent4>
      <a:accent5>
        <a:srgbClr val="0B2545"/>
      </a:accent5>
      <a:accent6>
        <a:srgbClr val="A44A42"/>
      </a:accent6>
      <a:hlink>
        <a:srgbClr val="2E74B5"/>
      </a:hlink>
      <a:folHlink>
        <a:srgbClr val="1F9D9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White Book — Knowledge Cities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ac89f3785f144b0" /><Relationship Type="http://schemas.openxmlformats.org/officeDocument/2006/relationships/notesMaster" Target="/ppt/notesMasters/notesMaster1.xml" Id="Ra9014f6ea4264d0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eaec97f04ac4ea7" /><Relationship Type="http://schemas.openxmlformats.org/officeDocument/2006/relationships/notesMaster" Target="/ppt/notesMasters/notesMaster1.xml" Id="R077cce4140f0491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06cb085ab3d4108" /><Relationship Type="http://schemas.openxmlformats.org/officeDocument/2006/relationships/notesMaster" Target="/ppt/notesMasters/notesMaster1.xml" Id="R85a8c1afedfe4dd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90641e7485a4417" /><Relationship Type="http://schemas.openxmlformats.org/officeDocument/2006/relationships/notesMaster" Target="/ppt/notesMasters/notesMaster1.xml" Id="Rf0eb6524a9c5457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1650161f0654fa0" /><Relationship Type="http://schemas.openxmlformats.org/officeDocument/2006/relationships/notesMaster" Target="/ppt/notesMasters/notesMaster1.xml" Id="R50babf7fb91648d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da077e863cf42bf" /><Relationship Type="http://schemas.openxmlformats.org/officeDocument/2006/relationships/notesMaster" Target="/ppt/notesMasters/notesMaster1.xml" Id="R18d88eb07a1f4c6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005b6faa29d4bd0" /><Relationship Type="http://schemas.openxmlformats.org/officeDocument/2006/relationships/notesMaster" Target="/ppt/notesMasters/notesMaster1.xml" Id="R7f2593d9389d44b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1c00979c43d401a" /><Relationship Type="http://schemas.openxmlformats.org/officeDocument/2006/relationships/notesMaster" Target="/ppt/notesMasters/notesMaster1.xml" Id="R827a2aa71e8341f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b21b48fb2a644ad" /><Relationship Type="http://schemas.openxmlformats.org/officeDocument/2006/relationships/notesMaster" Target="/ppt/notesMasters/notesMaster1.xml" Id="R9f646bbe4878417b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62d3a4f45db477a" /><Relationship Type="http://schemas.openxmlformats.org/officeDocument/2006/relationships/notesMaster" Target="/ppt/notesMasters/notesMaster1.xml" Id="R56cdf60e00c1484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47c1904550a4e8f" /><Relationship Type="http://schemas.openxmlformats.org/officeDocument/2006/relationships/notesMaster" Target="/ppt/notesMasters/notesMaster1.xml" Id="Refd7e4f122a1460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a8ff22cc19a445c" /><Relationship Type="http://schemas.openxmlformats.org/officeDocument/2006/relationships/notesMaster" Target="/ppt/notesMasters/notesMaster1.xml" Id="Rfdec852ffe674f9d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11c1213de0b46b1" /><Relationship Type="http://schemas.openxmlformats.org/officeDocument/2006/relationships/notesMaster" Target="/ppt/notesMasters/notesMaster1.xml" Id="R2249c86d6ce34d8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6d5ac227f7144e1e" /><Relationship Type="http://schemas.openxmlformats.org/officeDocument/2006/relationships/notesMaster" Target="/ppt/notesMasters/notesMaster1.xml" Id="Rdf8362429823404c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0c9e063fdbb74a50" /><Relationship Type="http://schemas.openxmlformats.org/officeDocument/2006/relationships/notesMaster" Target="/ppt/notesMasters/notesMaster1.xml" Id="R4b512cba7a904407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5783639e28d64591" /><Relationship Type="http://schemas.openxmlformats.org/officeDocument/2006/relationships/notesMaster" Target="/ppt/notesMasters/notesMaster1.xml" Id="R64ad3cc7f2a545be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a38bd14bf1774805" /><Relationship Type="http://schemas.openxmlformats.org/officeDocument/2006/relationships/notesMaster" Target="/ppt/notesMasters/notesMaster1.xml" Id="Rbdfcb17c5f734543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3d84951d1c214582" /><Relationship Type="http://schemas.openxmlformats.org/officeDocument/2006/relationships/notesMaster" Target="/ppt/notesMasters/notesMaster1.xml" Id="R13c1ab9845f84de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e39d712b3424d4a" /><Relationship Type="http://schemas.openxmlformats.org/officeDocument/2006/relationships/notesMaster" Target="/ppt/notesMasters/notesMaster1.xml" Id="Rcdb54cf90fed4ac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0994a29c1dd499c" /><Relationship Type="http://schemas.openxmlformats.org/officeDocument/2006/relationships/notesMaster" Target="/ppt/notesMasters/notesMaster1.xml" Id="Re2422cf1731343c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6c77c3b058f40d1" /><Relationship Type="http://schemas.openxmlformats.org/officeDocument/2006/relationships/notesMaster" Target="/ppt/notesMasters/notesMaster1.xml" Id="R7c3ef506f7bc40d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96589ebc90b44f9" /><Relationship Type="http://schemas.openxmlformats.org/officeDocument/2006/relationships/notesMaster" Target="/ppt/notesMasters/notesMaster1.xml" Id="Raa05f5e6b35a40e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0d927ab96ea423e" /><Relationship Type="http://schemas.openxmlformats.org/officeDocument/2006/relationships/notesMaster" Target="/ppt/notesMasters/notesMaster1.xml" Id="R7534fdde5f9f490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aeca268594242b3" /><Relationship Type="http://schemas.openxmlformats.org/officeDocument/2006/relationships/notesMaster" Target="/ppt/notesMasters/notesMaster1.xml" Id="Rbbdcd61e5dc34d7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09965b991204256" /><Relationship Type="http://schemas.openxmlformats.org/officeDocument/2006/relationships/notesMaster" Target="/ppt/notesMasters/notesMaster1.xml" Id="R68b600f451e4416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Hero asset: OpenAI ImageGen, generated in the current conversation and used only on this slide.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https://lifelonglearning-toolkit.uil.unesco.org/en/node/196</a:t>
            </a:r>
          </a:p>
          <a:p xmlns:a="http://schemas.openxmlformats.org/drawingml/2006/main">
            <a:r>
              <a:t>- https://unhabitat.org/international-guidelines-on-people-centred-smart-cities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The three-scale measurement model is project synthesis.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https://www.uil.unesco.org/en/learning-cities</a:t>
            </a:r>
          </a:p>
          <a:p xmlns:a="http://schemas.openxmlformats.org/drawingml/2006/main">
            <a:r>
              <a:t>- https://www.uil.unesco.org/en/learning-cities/build-learning-city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The research-to-application gates are project synthesis.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Archive architecture is project synthesis.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Federated architecture and namespace are project synthesis.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https://www.unesco.org/en/legal-affairs/recommendation-ethics-artificial-intelligence</a:t>
            </a:r>
          </a:p>
          <a:p xmlns:a="http://schemas.openxmlformats.org/drawingml/2006/main">
            <a:r>
              <a:t>- https://www.un.org/en/about-us/universal-declaration-of-human-rights</a:t>
            </a:r>
          </a:p>
          <a:p xmlns:a="http://schemas.openxmlformats.org/drawingml/2006/main">
            <a:r>
              <a:t>- https://unhabitat.org/international-guidelines-on-people-centred-smart-cities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The integrated biosphere/food/water contour is project synthesis.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The state-space equation is used as a generic project model form, not as a claim of a calibrated model.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Canonical project governance gates: G0 meaning; G1 rights; G2 measurand; G3 protocol; G4 data/QA/U; G5 E-gate; G6 independent verification; G7 human decision; G8 archive and oversight.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Canonical project evidence scale: E0 symbol/image; E1 hypothesis/model; E2 observation/limited pilot; E3 independent verification; E4 validated reproducible result.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The thesis and knowledge-metabolism framing are project synthesis.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https://u4ssc.itu.int/u4ssc-kpi/</a:t>
            </a:r>
          </a:p>
          <a:p xmlns:a="http://schemas.openxmlformats.org/drawingml/2006/main">
            <a:r>
              <a:t>- https://www.itu.int/itu-t/recommendations/rec.aspx?rec=14173</a:t>
            </a:r>
          </a:p>
          <a:p xmlns:a="http://schemas.openxmlformats.org/drawingml/2006/main">
            <a:r>
              <a:t>- https://www.iso.org/committee/656906/x/catalogue/</a:t>
            </a:r>
          </a:p>
          <a:p xmlns:a="http://schemas.openxmlformats.org/drawingml/2006/main">
            <a:r>
              <a:t>- https://www.iso.org/standard/68498.html</a:t>
            </a:r>
          </a:p>
          <a:p xmlns:a="http://schemas.openxmlformats.org/drawingml/2006/main">
            <a:r>
              <a:t>- https://www.iso.org/standard/69050.html</a:t>
            </a:r>
          </a:p>
          <a:p xmlns:a="http://schemas.openxmlformats.org/drawingml/2006/main">
            <a:r>
              <a:t>- https://www.iso.org/standard/70428.html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The seven KPI groups and KPI card are project-defined. ISO indicators provide methods, not universal target thresholds.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The fund and financing architecture is project synthesis.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All named items are internal project modules. Cross-references are authoritative continuity links, not new registry records.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The three pilots and their proof statements are project proposals.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The 36-month roadmap is a project proposal. E4 is evidence-gated and cannot be assigned by calendar.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The 90-day approval request and outputs are project proposals.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Operational definition and boundary are project synthesis.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https://www.uil.unesco.org/en/learning-cities</a:t>
            </a:r>
          </a:p>
          <a:p xmlns:a="http://schemas.openxmlformats.org/drawingml/2006/main">
            <a:r>
              <a:t>- https://www.uil.unesco.org/en/learning-cities/build-learning-city</a:t>
            </a:r>
          </a:p>
          <a:p xmlns:a="http://schemas.openxmlformats.org/drawingml/2006/main">
            <a:r>
              <a:t>- https://unhabitat.org/international-guidelines-on-people-centred-smart-cities</a:t>
            </a:r>
          </a:p>
          <a:p xmlns:a="http://schemas.openxmlformats.org/drawingml/2006/main">
            <a:r>
              <a:t>- https://u4ssc.itu.int/u4ssc-kpi/</a:t>
            </a:r>
          </a:p>
          <a:p xmlns:a="http://schemas.openxmlformats.org/drawingml/2006/main">
            <a:r>
              <a:t>- https://www.itu.int/itu-t/recommendations/rec.aspx?rec=14173</a:t>
            </a:r>
          </a:p>
          <a:p xmlns:a="http://schemas.openxmlformats.org/drawingml/2006/main">
            <a:r>
              <a:t>- https://www.iso.org/committee/656906/x/catalogue/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UN-Habitat's 2025 guidelines are non-binding. ISO 371xx offers definitions and methods, not universal target thresholds.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https://www.un.org/en/about-us/universal-declaration-of-human-rights</a:t>
            </a:r>
          </a:p>
          <a:p xmlns:a="http://schemas.openxmlformats.org/drawingml/2006/main">
            <a:r>
              <a:t>- https://www.unesco.org/en/legal-affairs/recommendation-ethics-artificial-intelligence</a:t>
            </a:r>
          </a:p>
          <a:p xmlns:a="http://schemas.openxmlformats.org/drawingml/2006/main">
            <a:r>
              <a:t>- https://unhabitat.org/international-guidelines-on-people-centred-smart-cities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The circulation loop is a project operating model.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https://www.uil.unesco.org/en/learning-cities/build-learning-city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The eight-contour decomposition is project synthesis.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https://unhabitat.org/international-guidelines-on-people-centred-smart-cities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The four-scale spatial model is project synthesis.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Node types and the KCITY namespace are project-defined.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37d95b2ef4eb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b385de796924056" /><Relationship Type="http://schemas.openxmlformats.org/officeDocument/2006/relationships/slideLayout" Target="/ppt/slideLayouts/slideLayout1.xml" Id="R161f50c5ad704a2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1f50c5ad704a2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White Book — Knowledge Cities">
      <a:dk1>
        <a:srgbClr val="000000"/>
      </a:dk1>
      <a:lt1>
        <a:srgbClr val="FFFFFF"/>
      </a:lt1>
      <a:dk2>
        <a:srgbClr val="0B2545"/>
      </a:dk2>
      <a:lt2>
        <a:srgbClr val="E7EEF2"/>
      </a:lt2>
      <a:accent1>
        <a:srgbClr val="2E74B5"/>
      </a:accent1>
      <a:accent2>
        <a:srgbClr val="1F9D96"/>
      </a:accent2>
      <a:accent3>
        <a:srgbClr val="C6A15B"/>
      </a:accent3>
      <a:accent4>
        <a:srgbClr val="3A7F68"/>
      </a:accent4>
      <a:accent5>
        <a:srgbClr val="0B2545"/>
      </a:accent5>
      <a:accent6>
        <a:srgbClr val="A44A42"/>
      </a:accent6>
      <a:hlink>
        <a:srgbClr val="2E74B5"/>
      </a:hlink>
      <a:folHlink>
        <a:srgbClr val="1F9D9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White Book — Knowledge Cities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aad4d536c40b9" /><Relationship Type="http://schemas.openxmlformats.org/officeDocument/2006/relationships/image" Target="/ppt/media/image.png" Id="R378275af9fcd4280" /><Relationship Type="http://schemas.openxmlformats.org/officeDocument/2006/relationships/notesSlide" Target="/ppt/notesSlides/notesSlide1.xml" Id="R8c39ff3c2072478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dcb57f2b04c9b" /><Relationship Type="http://schemas.openxmlformats.org/officeDocument/2006/relationships/notesSlide" Target="/ppt/notesSlides/notesSlide10.xml" Id="Rf03f0d9bd2c74c1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809b3e8404f62" /><Relationship Type="http://schemas.openxmlformats.org/officeDocument/2006/relationships/notesSlide" Target="/ppt/notesSlides/notesSlide11.xml" Id="R93b87ed094464e0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f15652e0641b7" /><Relationship Type="http://schemas.openxmlformats.org/officeDocument/2006/relationships/notesSlide" Target="/ppt/notesSlides/notesSlide12.xml" Id="R2cc643d3900f48d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e353250c5498c" /><Relationship Type="http://schemas.openxmlformats.org/officeDocument/2006/relationships/notesSlide" Target="/ppt/notesSlides/notesSlide13.xml" Id="R061a82cd0bed4dd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36e796a054cb7" /><Relationship Type="http://schemas.openxmlformats.org/officeDocument/2006/relationships/notesSlide" Target="/ppt/notesSlides/notesSlide14.xml" Id="R44dce22d657249f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cb3f013864555" /><Relationship Type="http://schemas.openxmlformats.org/officeDocument/2006/relationships/notesSlide" Target="/ppt/notesSlides/notesSlide15.xml" Id="R1994e6e5a055448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957a3a2ad4c38" /><Relationship Type="http://schemas.openxmlformats.org/officeDocument/2006/relationships/notesSlide" Target="/ppt/notesSlides/notesSlide16.xml" Id="Rdd4b1499ccb3465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8efc81e004f59" /><Relationship Type="http://schemas.openxmlformats.org/officeDocument/2006/relationships/notesSlide" Target="/ppt/notesSlides/notesSlide17.xml" Id="R0430a94c03c54ee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7b166d1dc4fad" /><Relationship Type="http://schemas.openxmlformats.org/officeDocument/2006/relationships/notesSlide" Target="/ppt/notesSlides/notesSlide18.xml" Id="R27d6fd90bb7b489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2b533f5c340a4" /><Relationship Type="http://schemas.openxmlformats.org/officeDocument/2006/relationships/notesSlide" Target="/ppt/notesSlides/notesSlide19.xml" Id="R4814c4b308cf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c84baf6a941eb" /><Relationship Type="http://schemas.openxmlformats.org/officeDocument/2006/relationships/notesSlide" Target="/ppt/notesSlides/notesSlide2.xml" Id="R3d240c11ea6d45d8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56dc0cb6647a1" /><Relationship Type="http://schemas.openxmlformats.org/officeDocument/2006/relationships/notesSlide" Target="/ppt/notesSlides/notesSlide20.xml" Id="R8f7a514e483e4417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5f64a5f3a4a55" /><Relationship Type="http://schemas.openxmlformats.org/officeDocument/2006/relationships/notesSlide" Target="/ppt/notesSlides/notesSlide21.xml" Id="R6b9447bccc2b4a13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e149a89bd46b2" /><Relationship Type="http://schemas.openxmlformats.org/officeDocument/2006/relationships/notesSlide" Target="/ppt/notesSlides/notesSlide22.xml" Id="Rda05eb5c187e42ac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294ced713416e" /><Relationship Type="http://schemas.openxmlformats.org/officeDocument/2006/relationships/notesSlide" Target="/ppt/notesSlides/notesSlide23.xml" Id="Rce5fb5c3b12b4bcc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015766a1c49d7" /><Relationship Type="http://schemas.openxmlformats.org/officeDocument/2006/relationships/notesSlide" Target="/ppt/notesSlides/notesSlide24.xml" Id="R2076eb4becae42f6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0b5189dcb461b" /><Relationship Type="http://schemas.openxmlformats.org/officeDocument/2006/relationships/notesSlide" Target="/ppt/notesSlides/notesSlide25.xml" Id="R68bee241acdd4c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48c9680c14e9d" /><Relationship Type="http://schemas.openxmlformats.org/officeDocument/2006/relationships/notesSlide" Target="/ppt/notesSlides/notesSlide3.xml" Id="R0e38a1e6882a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fffa3aafd4fba" /><Relationship Type="http://schemas.openxmlformats.org/officeDocument/2006/relationships/notesSlide" Target="/ppt/notesSlides/notesSlide4.xml" Id="Ref4538bc5b0740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e24438e6642d1" /><Relationship Type="http://schemas.openxmlformats.org/officeDocument/2006/relationships/notesSlide" Target="/ppt/notesSlides/notesSlide5.xml" Id="Rc30ae41f1518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391fbe7bd44cd" /><Relationship Type="http://schemas.openxmlformats.org/officeDocument/2006/relationships/notesSlide" Target="/ppt/notesSlides/notesSlide6.xml" Id="R543921dbea1949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406efcac440e1" /><Relationship Type="http://schemas.openxmlformats.org/officeDocument/2006/relationships/notesSlide" Target="/ppt/notesSlides/notesSlide7.xml" Id="R3309c9109323400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c60b5678d4617" /><Relationship Type="http://schemas.openxmlformats.org/officeDocument/2006/relationships/notesSlide" Target="/ppt/notesSlides/notesSlide8.xml" Id="R9e5afa7cf4fe409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42ef8cfff487a" /><Relationship Type="http://schemas.openxmlformats.org/officeDocument/2006/relationships/notesSlide" Target="/ppt/notesSlides/notesSlide9.xml" Id="R657ab1e3cda64cc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8275af9fcd4280"/>
          <a:srcRect xmlns:a="http://schemas.openxmlformats.org/drawingml/2006/main" l="0" t="17840" r="0" b="1784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gzn-shape-1">
            <a:extLst xmlns:a="http://schemas.openxmlformats.org/drawingml/2006/main">
              <a:ext uri="{FF2B5EF4-FFF2-40B4-BE49-F238E27FC236}">
                <a16:creationId xmlns:a16="http://schemas.microsoft.com/office/drawing/2014/main" id="{B111E415-7B7D-48EC-830A-B254C773F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305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3" name="gzn-shape-2">
            <a:extLst xmlns:a="http://schemas.openxmlformats.org/drawingml/2006/main">
              <a:ext uri="{FF2B5EF4-FFF2-40B4-BE49-F238E27FC236}">
                <a16:creationId xmlns:a16="http://schemas.microsoft.com/office/drawing/2014/main" id="{5D67E2B5-0CB3-45C7-825A-DE51C1AED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4" name="gzn-text-3">
            <a:extLst xmlns:a="http://schemas.openxmlformats.org/drawingml/2006/main">
              <a:ext uri="{FF2B5EF4-FFF2-40B4-BE49-F238E27FC236}">
                <a16:creationId xmlns:a16="http://schemas.microsoft.com/office/drawing/2014/main" id="{DF2B7E2E-8280-4C16-807E-EEA21E73F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23875"/>
            <a:ext cx="514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ДОПОЛНИТЕЛЬНЫЙ ВЫПУСК БЕЛОЙ КНИГИ СУДЬБЫ</a:t>
            </a:r>
          </a:p>
        </p:txBody>
      </p:sp>
      <p:sp>
        <p:nvSpPr>
          <p:cNvPr id="5" name="gzn-text-4">
            <a:extLst xmlns:a="http://schemas.openxmlformats.org/drawingml/2006/main">
              <a:ext uri="{FF2B5EF4-FFF2-40B4-BE49-F238E27FC236}">
                <a16:creationId xmlns:a16="http://schemas.microsoft.com/office/drawing/2014/main" id="{1C75E391-7436-43AB-AC3D-AD0B707C4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52550"/>
            <a:ext cx="5143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54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54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ГОРОДА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54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54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ЗНАНИЯ</a:t>
            </a:r>
          </a:p>
        </p:txBody>
      </p:sp>
      <p:sp>
        <p:nvSpPr>
          <p:cNvPr id="6" name="gzn-text-5">
            <a:extLst xmlns:a="http://schemas.openxmlformats.org/drawingml/2006/main">
              <a:ext uri="{FF2B5EF4-FFF2-40B4-BE49-F238E27FC236}">
                <a16:creationId xmlns:a16="http://schemas.microsoft.com/office/drawing/2014/main" id="{9FA2AAD0-83B2-4655-93B2-2B0BF4837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0"/>
            <a:ext cx="4953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87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23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Человек в центре.</a:t>
            </a:r>
          </a:p>
          <a:p xmlns:a="http://schemas.openxmlformats.org/drawingml/2006/main">
            <a:pPr algn="l">
              <a:lnSpc>
                <a:spcPct val="106000"/>
              </a:lnSpc>
              <a:buNone/>
              <a:defRPr sz="23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23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Знание — в общественный результат.</a:t>
            </a:r>
          </a:p>
        </p:txBody>
      </p:sp>
      <p:sp>
        <p:nvSpPr>
          <p:cNvPr id="7" name="gzn-shape-6">
            <a:extLst xmlns:a="http://schemas.openxmlformats.org/drawingml/2006/main">
              <a:ext uri="{FF2B5EF4-FFF2-40B4-BE49-F238E27FC236}">
                <a16:creationId xmlns:a16="http://schemas.microsoft.com/office/drawing/2014/main" id="{16118F38-27C0-4AE4-AF7A-35CB17FDA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95825"/>
            <a:ext cx="209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8" name="gzn-text-7">
            <a:extLst xmlns:a="http://schemas.openxmlformats.org/drawingml/2006/main">
              <a:ext uri="{FF2B5EF4-FFF2-40B4-BE49-F238E27FC236}">
                <a16:creationId xmlns:a16="http://schemas.microsoft.com/office/drawing/2014/main" id="{E6B7CE83-477D-453E-8541-98570F723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053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BKS-CAND-GZ-0001-M02</a:t>
            </a:r>
          </a:p>
        </p:txBody>
      </p:sp>
      <p:sp>
        <p:nvSpPr>
          <p:cNvPr id="9" name="gzn-text-8">
            <a:extLst xmlns:a="http://schemas.openxmlformats.org/drawingml/2006/main">
              <a:ext uri="{FF2B5EF4-FFF2-40B4-BE49-F238E27FC236}">
                <a16:creationId xmlns:a16="http://schemas.microsoft.com/office/drawing/2014/main" id="{40B0DEFA-9F56-4D97-B9E0-FEED40943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BKS-REVIVAL-SUP-GZ-2026-01</a:t>
            </a:r>
          </a:p>
        </p:txBody>
      </p:sp>
      <p:sp>
        <p:nvSpPr>
          <p:cNvPr id="10" name="gzn-text-9">
            <a:extLst xmlns:a="http://schemas.openxmlformats.org/drawingml/2006/main">
              <a:ext uri="{FF2B5EF4-FFF2-40B4-BE49-F238E27FC236}">
                <a16:creationId xmlns:a16="http://schemas.microsoft.com/office/drawing/2014/main" id="{CBE169AA-37D3-4BCA-8F84-FF944B506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30 августа 2026  ·  проектный синтез  ·  реестр 344 не изменён</a:t>
            </a:r>
          </a:p>
        </p:txBody>
      </p:sp>
    </p:spTree>
    <p:extLst>
      <p:ext uri="{BB962C8B-B14F-4D97-AF65-F5344CB8AC3E}">
        <p14:creationId xmlns:p14="http://schemas.microsoft.com/office/powerpoint/2010/main" val="86761342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gzn-shape-257">
            <a:extLst xmlns:a="http://schemas.openxmlformats.org/drawingml/2006/main">
              <a:ext uri="{FF2B5EF4-FFF2-40B4-BE49-F238E27FC236}">
                <a16:creationId xmlns:a16="http://schemas.microsoft.com/office/drawing/2014/main" id="{BE0BD6AF-6376-416A-9500-6EC1BDAA9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258">
            <a:extLst xmlns:a="http://schemas.openxmlformats.org/drawingml/2006/main">
              <a:ext uri="{FF2B5EF4-FFF2-40B4-BE49-F238E27FC236}">
                <a16:creationId xmlns:a16="http://schemas.microsoft.com/office/drawing/2014/main" id="{AA9C1FE1-65AF-4BEF-A9A7-04EB78ABE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10</a:t>
            </a:r>
          </a:p>
        </p:txBody>
      </p:sp>
      <p:sp>
        <p:nvSpPr>
          <p:cNvPr id="3" name="gzn-text-259">
            <a:extLst xmlns:a="http://schemas.openxmlformats.org/drawingml/2006/main">
              <a:ext uri="{FF2B5EF4-FFF2-40B4-BE49-F238E27FC236}">
                <a16:creationId xmlns:a16="http://schemas.microsoft.com/office/drawing/2014/main" id="{3F57642D-D370-4AD6-9E67-807F84847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Результат измеряется на трёх масштабах</a:t>
            </a:r>
          </a:p>
        </p:txBody>
      </p:sp>
      <p:sp>
        <p:nvSpPr>
          <p:cNvPr id="4" name="gzn-text-260">
            <a:extLst xmlns:a="http://schemas.openxmlformats.org/drawingml/2006/main">
              <a:ext uri="{FF2B5EF4-FFF2-40B4-BE49-F238E27FC236}">
                <a16:creationId xmlns:a16="http://schemas.microsoft.com/office/drawing/2014/main" id="{5F583FFD-E5A3-40E1-8EC5-A0BBF4D46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Доступ человека, способность сообщества и устойчивость города не сводятся в один балл</a:t>
            </a:r>
          </a:p>
        </p:txBody>
      </p:sp>
      <p:sp>
        <p:nvSpPr>
          <p:cNvPr id="5" name="gzn-shape-261">
            <a:extLst xmlns:a="http://schemas.openxmlformats.org/drawingml/2006/main">
              <a:ext uri="{FF2B5EF4-FFF2-40B4-BE49-F238E27FC236}">
                <a16:creationId xmlns:a16="http://schemas.microsoft.com/office/drawing/2014/main" id="{2BDC6772-49BC-4D0C-979C-044957080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262">
            <a:extLst xmlns:a="http://schemas.openxmlformats.org/drawingml/2006/main">
              <a:ext uri="{FF2B5EF4-FFF2-40B4-BE49-F238E27FC236}">
                <a16:creationId xmlns:a16="http://schemas.microsoft.com/office/drawing/2014/main" id="{83C386DC-FDF0-4B85-9DFD-C8E6DBD2E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263">
            <a:extLst xmlns:a="http://schemas.openxmlformats.org/drawingml/2006/main">
              <a:ext uri="{FF2B5EF4-FFF2-40B4-BE49-F238E27FC236}">
                <a16:creationId xmlns:a16="http://schemas.microsoft.com/office/drawing/2014/main" id="{345B93E6-AF54-41B7-A66F-D63BDA19F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8" name="gzn-text-264">
            <a:extLst xmlns:a="http://schemas.openxmlformats.org/drawingml/2006/main">
              <a:ext uri="{FF2B5EF4-FFF2-40B4-BE49-F238E27FC236}">
                <a16:creationId xmlns:a16="http://schemas.microsoft.com/office/drawing/2014/main" id="{17113A1E-37C9-4794-8D28-01D5FA51C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10</a:t>
            </a:r>
          </a:p>
        </p:txBody>
      </p:sp>
      <p:sp>
        <p:nvSpPr>
          <p:cNvPr id="9" name="gzn-shape-265">
            <a:extLst xmlns:a="http://schemas.openxmlformats.org/drawingml/2006/main">
              <a:ext uri="{FF2B5EF4-FFF2-40B4-BE49-F238E27FC236}">
                <a16:creationId xmlns:a16="http://schemas.microsoft.com/office/drawing/2014/main" id="{1445CFC5-799C-4CE9-AF3E-F01B7085E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90700"/>
            <a:ext cx="107442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zn-text-266">
            <a:extLst xmlns:a="http://schemas.openxmlformats.org/drawingml/2006/main">
              <a:ext uri="{FF2B5EF4-FFF2-40B4-BE49-F238E27FC236}">
                <a16:creationId xmlns:a16="http://schemas.microsoft.com/office/drawing/2014/main" id="{EDC48996-CE4E-48F7-995B-E21C62099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621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1" name="gzn-text-267">
            <a:extLst xmlns:a="http://schemas.openxmlformats.org/drawingml/2006/main">
              <a:ext uri="{FF2B5EF4-FFF2-40B4-BE49-F238E27FC236}">
                <a16:creationId xmlns:a16="http://schemas.microsoft.com/office/drawing/2014/main" id="{D931F208-2FCD-437E-A809-06B76B9E4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1952625"/>
            <a:ext cx="2495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6839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ЧЕЛОВЕК</a:t>
            </a:r>
          </a:p>
        </p:txBody>
      </p:sp>
      <p:sp>
        <p:nvSpPr>
          <p:cNvPr id="12" name="gzn-text-268">
            <a:extLst xmlns:a="http://schemas.openxmlformats.org/drawingml/2006/main">
              <a:ext uri="{FF2B5EF4-FFF2-40B4-BE49-F238E27FC236}">
                <a16:creationId xmlns:a16="http://schemas.microsoft.com/office/drawing/2014/main" id="{D76328C8-F65B-4021-86AA-0B75BD4A8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952625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доступ · участие · освоенная возможность</a:t>
            </a:r>
          </a:p>
        </p:txBody>
      </p:sp>
      <p:sp>
        <p:nvSpPr>
          <p:cNvPr id="13" name="gzn-text-269">
            <a:extLst xmlns:a="http://schemas.openxmlformats.org/drawingml/2006/main">
              <a:ext uri="{FF2B5EF4-FFF2-40B4-BE49-F238E27FC236}">
                <a16:creationId xmlns:a16="http://schemas.microsoft.com/office/drawing/2014/main" id="{7085BC7B-20FB-4FD4-8621-0BE005DCA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952625"/>
            <a:ext cx="18288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права и доступность</a:t>
            </a:r>
          </a:p>
        </p:txBody>
      </p:sp>
      <p:sp>
        <p:nvSpPr>
          <p:cNvPr id="14" name="gzn-shape-270">
            <a:extLst xmlns:a="http://schemas.openxmlformats.org/drawingml/2006/main">
              <a:ext uri="{FF2B5EF4-FFF2-40B4-BE49-F238E27FC236}">
                <a16:creationId xmlns:a16="http://schemas.microsoft.com/office/drawing/2014/main" id="{E6EF3C37-514F-4FF1-B490-37BA9802F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05150"/>
            <a:ext cx="107442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zn-text-271">
            <a:extLst xmlns:a="http://schemas.openxmlformats.org/drawingml/2006/main">
              <a:ext uri="{FF2B5EF4-FFF2-40B4-BE49-F238E27FC236}">
                <a16:creationId xmlns:a16="http://schemas.microsoft.com/office/drawing/2014/main" id="{56949BBD-3318-4F7F-B7EC-1A4148607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766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6" name="gzn-text-272">
            <a:extLst xmlns:a="http://schemas.openxmlformats.org/drawingml/2006/main">
              <a:ext uri="{FF2B5EF4-FFF2-40B4-BE49-F238E27FC236}">
                <a16:creationId xmlns:a16="http://schemas.microsoft.com/office/drawing/2014/main" id="{E111A080-44C8-494B-8C23-28B563EC7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267075"/>
            <a:ext cx="2495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6839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СООБЩЕСТВО</a:t>
            </a:r>
          </a:p>
        </p:txBody>
      </p:sp>
      <p:sp>
        <p:nvSpPr>
          <p:cNvPr id="17" name="gzn-text-273">
            <a:extLst xmlns:a="http://schemas.openxmlformats.org/drawingml/2006/main">
              <a:ext uri="{FF2B5EF4-FFF2-40B4-BE49-F238E27FC236}">
                <a16:creationId xmlns:a16="http://schemas.microsoft.com/office/drawing/2014/main" id="{FAA54F40-F674-4A61-9D07-8C17748B6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67075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совместные проекты · доверие · взаимопомощь</a:t>
            </a:r>
          </a:p>
        </p:txBody>
      </p:sp>
      <p:sp>
        <p:nvSpPr>
          <p:cNvPr id="18" name="gzn-text-274">
            <a:extLst xmlns:a="http://schemas.openxmlformats.org/drawingml/2006/main">
              <a:ext uri="{FF2B5EF4-FFF2-40B4-BE49-F238E27FC236}">
                <a16:creationId xmlns:a16="http://schemas.microsoft.com/office/drawing/2014/main" id="{98F2DC16-F4FF-41DF-A0AA-BDDAD196D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267075"/>
            <a:ext cx="18288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локальная обратная связь</a:t>
            </a:r>
          </a:p>
        </p:txBody>
      </p:sp>
      <p:sp>
        <p:nvSpPr>
          <p:cNvPr id="19" name="gzn-shape-275">
            <a:extLst xmlns:a="http://schemas.openxmlformats.org/drawingml/2006/main">
              <a:ext uri="{FF2B5EF4-FFF2-40B4-BE49-F238E27FC236}">
                <a16:creationId xmlns:a16="http://schemas.microsoft.com/office/drawing/2014/main" id="{AF3D6FA6-1546-4BC2-823B-42CB8B2D1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19600"/>
            <a:ext cx="107442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7EE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zn-text-276">
            <a:extLst xmlns:a="http://schemas.openxmlformats.org/drawingml/2006/main">
              <a:ext uri="{FF2B5EF4-FFF2-40B4-BE49-F238E27FC236}">
                <a16:creationId xmlns:a16="http://schemas.microsoft.com/office/drawing/2014/main" id="{43AE487A-9F24-40A9-B5D5-9B10D1BB9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5910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21" name="gzn-text-277">
            <a:extLst xmlns:a="http://schemas.openxmlformats.org/drawingml/2006/main">
              <a:ext uri="{FF2B5EF4-FFF2-40B4-BE49-F238E27FC236}">
                <a16:creationId xmlns:a16="http://schemas.microsoft.com/office/drawing/2014/main" id="{E97F9030-D294-4BBC-A970-1E51CB615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581525"/>
            <a:ext cx="2495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6839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ГОРОД / РЕГИОН</a:t>
            </a:r>
          </a:p>
        </p:txBody>
      </p:sp>
      <p:sp>
        <p:nvSpPr>
          <p:cNvPr id="22" name="gzn-text-278">
            <a:extLst xmlns:a="http://schemas.openxmlformats.org/drawingml/2006/main">
              <a:ext uri="{FF2B5EF4-FFF2-40B4-BE49-F238E27FC236}">
                <a16:creationId xmlns:a16="http://schemas.microsoft.com/office/drawing/2014/main" id="{205A4548-509A-43AB-985B-FCDED3340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581525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проверяемые результаты · устойчивость · переносимость</a:t>
            </a:r>
          </a:p>
        </p:txBody>
      </p:sp>
      <p:sp>
        <p:nvSpPr>
          <p:cNvPr id="23" name="gzn-text-279">
            <a:extLst xmlns:a="http://schemas.openxmlformats.org/drawingml/2006/main">
              <a:ext uri="{FF2B5EF4-FFF2-40B4-BE49-F238E27FC236}">
                <a16:creationId xmlns:a16="http://schemas.microsoft.com/office/drawing/2014/main" id="{5B8DD00A-FDBF-4134-968C-258B198A1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581525"/>
            <a:ext cx="18288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системная способность</a:t>
            </a:r>
          </a:p>
        </p:txBody>
      </p:sp>
      <p:sp>
        <p:nvSpPr>
          <p:cNvPr id="24" name="gzn-shape-280">
            <a:extLst xmlns:a="http://schemas.openxmlformats.org/drawingml/2006/main">
              <a:ext uri="{FF2B5EF4-FFF2-40B4-BE49-F238E27FC236}">
                <a16:creationId xmlns:a16="http://schemas.microsoft.com/office/drawing/2014/main" id="{C01B9914-DB37-43DC-ABC6-FEEBED83B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772150"/>
            <a:ext cx="92583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5" name="gzn-shape-281">
            <a:extLst xmlns:a="http://schemas.openxmlformats.org/drawingml/2006/main">
              <a:ext uri="{FF2B5EF4-FFF2-40B4-BE49-F238E27FC236}">
                <a16:creationId xmlns:a16="http://schemas.microsoft.com/office/drawing/2014/main" id="{5A3DDE5A-92B9-4915-A923-7462839F3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772150"/>
            <a:ext cx="66675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44A42"/>
          </a:solidFill>
          <a:ln xmlns:a="http://schemas.openxmlformats.org/drawingml/2006/main" w="9525">
            <a:solidFill>
              <a:srgbClr val="A44A42"/>
            </a:solidFill>
            <a:prstDash val="solid"/>
          </a:ln>
        </p:spPr>
      </p:sp>
      <p:sp>
        <p:nvSpPr>
          <p:cNvPr id="26" name="gzn-text-282">
            <a:extLst xmlns:a="http://schemas.openxmlformats.org/drawingml/2006/main">
              <a:ext uri="{FF2B5EF4-FFF2-40B4-BE49-F238E27FC236}">
                <a16:creationId xmlns:a16="http://schemas.microsoft.com/office/drawing/2014/main" id="{748A8086-193C-41D8-9F5C-6D08EB152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838825"/>
            <a:ext cx="8972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954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Паспорт хранит показатели раздельно: агрегирование не должно скрывать неравенство или нарушение прав.</a:t>
            </a:r>
          </a:p>
        </p:txBody>
      </p:sp>
    </p:spTree>
    <p:extLst>
      <p:ext uri="{BB962C8B-B14F-4D97-AF65-F5344CB8AC3E}">
        <p14:creationId xmlns:p14="http://schemas.microsoft.com/office/powerpoint/2010/main" val="34903163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gzn-shape-283">
            <a:extLst xmlns:a="http://schemas.openxmlformats.org/drawingml/2006/main">
              <a:ext uri="{FF2B5EF4-FFF2-40B4-BE49-F238E27FC236}">
                <a16:creationId xmlns:a16="http://schemas.microsoft.com/office/drawing/2014/main" id="{469878CA-73D8-460C-BCBC-D32E1F7F1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284">
            <a:extLst xmlns:a="http://schemas.openxmlformats.org/drawingml/2006/main">
              <a:ext uri="{FF2B5EF4-FFF2-40B4-BE49-F238E27FC236}">
                <a16:creationId xmlns:a16="http://schemas.microsoft.com/office/drawing/2014/main" id="{1BDFEC6B-C107-44FA-950E-87067CBA8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11</a:t>
            </a:r>
          </a:p>
        </p:txBody>
      </p:sp>
      <p:sp>
        <p:nvSpPr>
          <p:cNvPr id="3" name="gzn-text-285">
            <a:extLst xmlns:a="http://schemas.openxmlformats.org/drawingml/2006/main">
              <a:ext uri="{FF2B5EF4-FFF2-40B4-BE49-F238E27FC236}">
                <a16:creationId xmlns:a16="http://schemas.microsoft.com/office/drawing/2014/main" id="{47B41EA1-F9A9-42E4-B6D4-DA0E0A92F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39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Обучение продолжается всю жизнь и возвращается в город</a:t>
            </a:r>
          </a:p>
        </p:txBody>
      </p:sp>
      <p:sp>
        <p:nvSpPr>
          <p:cNvPr id="4" name="gzn-text-286">
            <a:extLst xmlns:a="http://schemas.openxmlformats.org/drawingml/2006/main">
              <a:ext uri="{FF2B5EF4-FFF2-40B4-BE49-F238E27FC236}">
                <a16:creationId xmlns:a16="http://schemas.microsoft.com/office/drawing/2014/main" id="{BAAF8CE1-3E42-4274-A348-264914E85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Переходы между возрастами и ролями важнее разрозненных образовательных услуг</a:t>
            </a:r>
          </a:p>
        </p:txBody>
      </p:sp>
      <p:sp>
        <p:nvSpPr>
          <p:cNvPr id="5" name="gzn-shape-287">
            <a:extLst xmlns:a="http://schemas.openxmlformats.org/drawingml/2006/main">
              <a:ext uri="{FF2B5EF4-FFF2-40B4-BE49-F238E27FC236}">
                <a16:creationId xmlns:a16="http://schemas.microsoft.com/office/drawing/2014/main" id="{08A5028B-28AE-4E4E-AF01-9C9C350E2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288">
            <a:extLst xmlns:a="http://schemas.openxmlformats.org/drawingml/2006/main">
              <a:ext uri="{FF2B5EF4-FFF2-40B4-BE49-F238E27FC236}">
                <a16:creationId xmlns:a16="http://schemas.microsoft.com/office/drawing/2014/main" id="{81D6E5FA-9652-4252-A498-98D429ADB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289">
            <a:extLst xmlns:a="http://schemas.openxmlformats.org/drawingml/2006/main">
              <a:ext uri="{FF2B5EF4-FFF2-40B4-BE49-F238E27FC236}">
                <a16:creationId xmlns:a16="http://schemas.microsoft.com/office/drawing/2014/main" id="{B8C5E109-4BE3-4A37-89C1-2C82FC6B5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" name="gzn-text-290">
            <a:extLst xmlns:a="http://schemas.openxmlformats.org/drawingml/2006/main">
              <a:ext uri="{FF2B5EF4-FFF2-40B4-BE49-F238E27FC236}">
                <a16:creationId xmlns:a16="http://schemas.microsoft.com/office/drawing/2014/main" id="{9F1F3B52-B359-4834-846C-9C761D3B5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11</a:t>
            </a:r>
          </a:p>
        </p:txBody>
      </p:sp>
      <p:sp>
        <p:nvSpPr>
          <p:cNvPr id="9" name="gzn-shape-291">
            <a:extLst xmlns:a="http://schemas.openxmlformats.org/drawingml/2006/main">
              <a:ext uri="{FF2B5EF4-FFF2-40B4-BE49-F238E27FC236}">
                <a16:creationId xmlns:a16="http://schemas.microsoft.com/office/drawing/2014/main" id="{FD28B78F-A54F-4908-98DC-4A32833A4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022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10" name="gzn-text-292">
            <a:extLst xmlns:a="http://schemas.openxmlformats.org/drawingml/2006/main">
              <a:ext uri="{FF2B5EF4-FFF2-40B4-BE49-F238E27FC236}">
                <a16:creationId xmlns:a16="http://schemas.microsoft.com/office/drawing/2014/main" id="{7E3A0B71-CA4A-44D5-A0AD-A63E72420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954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НЕПРЕРЫВНЫЙ МАРШРУТ</a:t>
            </a:r>
          </a:p>
        </p:txBody>
      </p:sp>
      <p:sp>
        <p:nvSpPr>
          <p:cNvPr id="11" name="gzn-shape-293">
            <a:extLst xmlns:a="http://schemas.openxmlformats.org/drawingml/2006/main">
              <a:ext uri="{FF2B5EF4-FFF2-40B4-BE49-F238E27FC236}">
                <a16:creationId xmlns:a16="http://schemas.microsoft.com/office/drawing/2014/main" id="{CFC152FF-0E5B-4408-99AA-69FEC920E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43300"/>
            <a:ext cx="98869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2" name="gzn-text-294">
            <a:extLst xmlns:a="http://schemas.openxmlformats.org/drawingml/2006/main">
              <a:ext uri="{FF2B5EF4-FFF2-40B4-BE49-F238E27FC236}">
                <a16:creationId xmlns:a16="http://schemas.microsoft.com/office/drawing/2014/main" id="{E8837E36-5752-4CE4-BF28-0F0995A8B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05150"/>
            <a:ext cx="876300" cy="876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3" name="gzn-text-295">
            <a:extLst xmlns:a="http://schemas.openxmlformats.org/drawingml/2006/main">
              <a:ext uri="{FF2B5EF4-FFF2-40B4-BE49-F238E27FC236}">
                <a16:creationId xmlns:a16="http://schemas.microsoft.com/office/drawing/2014/main" id="{F1DB7739-E409-48C3-956E-039833A18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" y="417195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РАННЕЕ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РАЗВИТИЕ</a:t>
            </a:r>
          </a:p>
        </p:txBody>
      </p:sp>
      <p:sp>
        <p:nvSpPr>
          <p:cNvPr id="14" name="gzn-text-296">
            <a:extLst xmlns:a="http://schemas.openxmlformats.org/drawingml/2006/main">
              <a:ext uri="{FF2B5EF4-FFF2-40B4-BE49-F238E27FC236}">
                <a16:creationId xmlns:a16="http://schemas.microsoft.com/office/drawing/2014/main" id="{AA929CC3-CFFE-4F5E-9CEF-4F828167C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" y="481965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семья и среда</a:t>
            </a:r>
          </a:p>
        </p:txBody>
      </p:sp>
      <p:sp>
        <p:nvSpPr>
          <p:cNvPr id="15" name="gzn-text-297">
            <a:extLst xmlns:a="http://schemas.openxmlformats.org/drawingml/2006/main">
              <a:ext uri="{FF2B5EF4-FFF2-40B4-BE49-F238E27FC236}">
                <a16:creationId xmlns:a16="http://schemas.microsoft.com/office/drawing/2014/main" id="{DE2329B7-B453-4EFF-BE83-1F111EE53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105150"/>
            <a:ext cx="876300" cy="876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gzn-text-298">
            <a:extLst xmlns:a="http://schemas.openxmlformats.org/drawingml/2006/main">
              <a:ext uri="{FF2B5EF4-FFF2-40B4-BE49-F238E27FC236}">
                <a16:creationId xmlns:a16="http://schemas.microsoft.com/office/drawing/2014/main" id="{8A31DD7E-B4D7-4ACD-8437-79182241D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17195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ШКОЛА</a:t>
            </a:r>
          </a:p>
        </p:txBody>
      </p:sp>
      <p:sp>
        <p:nvSpPr>
          <p:cNvPr id="17" name="gzn-text-299">
            <a:extLst xmlns:a="http://schemas.openxmlformats.org/drawingml/2006/main">
              <a:ext uri="{FF2B5EF4-FFF2-40B4-BE49-F238E27FC236}">
                <a16:creationId xmlns:a16="http://schemas.microsoft.com/office/drawing/2014/main" id="{90ABD023-8C1F-4758-8A86-D64DFC259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1965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основы и выбор</a:t>
            </a:r>
          </a:p>
        </p:txBody>
      </p:sp>
      <p:sp>
        <p:nvSpPr>
          <p:cNvPr id="18" name="gzn-text-300">
            <a:extLst xmlns:a="http://schemas.openxmlformats.org/drawingml/2006/main">
              <a:ext uri="{FF2B5EF4-FFF2-40B4-BE49-F238E27FC236}">
                <a16:creationId xmlns:a16="http://schemas.microsoft.com/office/drawing/2014/main" id="{ADA52C65-022F-4850-821B-10E869BAE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105150"/>
            <a:ext cx="876300" cy="876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9" name="gzn-text-301">
            <a:extLst xmlns:a="http://schemas.openxmlformats.org/drawingml/2006/main">
              <a:ext uri="{FF2B5EF4-FFF2-40B4-BE49-F238E27FC236}">
                <a16:creationId xmlns:a16="http://schemas.microsoft.com/office/drawing/2014/main" id="{7A2171F6-B9F1-4EB9-A1EB-C91911BD0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417195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ПРОФЕССИЯ</a:t>
            </a:r>
          </a:p>
        </p:txBody>
      </p:sp>
      <p:sp>
        <p:nvSpPr>
          <p:cNvPr id="20" name="gzn-text-302">
            <a:extLst xmlns:a="http://schemas.openxmlformats.org/drawingml/2006/main">
              <a:ext uri="{FF2B5EF4-FFF2-40B4-BE49-F238E27FC236}">
                <a16:creationId xmlns:a16="http://schemas.microsoft.com/office/drawing/2014/main" id="{F2511A7D-CFF0-45A4-9128-9AA4D5671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481965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практика и рост</a:t>
            </a:r>
          </a:p>
        </p:txBody>
      </p:sp>
      <p:sp>
        <p:nvSpPr>
          <p:cNvPr id="21" name="gzn-text-303">
            <a:extLst xmlns:a="http://schemas.openxmlformats.org/drawingml/2006/main">
              <a:ext uri="{FF2B5EF4-FFF2-40B4-BE49-F238E27FC236}">
                <a16:creationId xmlns:a16="http://schemas.microsoft.com/office/drawing/2014/main" id="{5EF854A8-6F84-4C9A-8555-E3D7A5FEE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105150"/>
            <a:ext cx="876300" cy="876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2" name="gzn-text-304">
            <a:extLst xmlns:a="http://schemas.openxmlformats.org/drawingml/2006/main">
              <a:ext uri="{FF2B5EF4-FFF2-40B4-BE49-F238E27FC236}">
                <a16:creationId xmlns:a16="http://schemas.microsoft.com/office/drawing/2014/main" id="{6D1D565E-5197-48AE-A1B2-893992DDF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17195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ПЕРЕОБУЧЕНИЕ</a:t>
            </a:r>
          </a:p>
        </p:txBody>
      </p:sp>
      <p:sp>
        <p:nvSpPr>
          <p:cNvPr id="23" name="gzn-text-305">
            <a:extLst xmlns:a="http://schemas.openxmlformats.org/drawingml/2006/main">
              <a:ext uri="{FF2B5EF4-FFF2-40B4-BE49-F238E27FC236}">
                <a16:creationId xmlns:a16="http://schemas.microsoft.com/office/drawing/2014/main" id="{04D43A41-CECC-4BC9-8E93-7F7986EF2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81965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новая роль</a:t>
            </a:r>
          </a:p>
        </p:txBody>
      </p:sp>
      <p:sp>
        <p:nvSpPr>
          <p:cNvPr id="24" name="gzn-text-306">
            <a:extLst xmlns:a="http://schemas.openxmlformats.org/drawingml/2006/main">
              <a:ext uri="{FF2B5EF4-FFF2-40B4-BE49-F238E27FC236}">
                <a16:creationId xmlns:a16="http://schemas.microsoft.com/office/drawing/2014/main" id="{9906B58E-A7AF-4384-B19A-ACFFB8AB6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105150"/>
            <a:ext cx="876300" cy="876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5" name="gzn-text-307">
            <a:extLst xmlns:a="http://schemas.openxmlformats.org/drawingml/2006/main">
              <a:ext uri="{FF2B5EF4-FFF2-40B4-BE49-F238E27FC236}">
                <a16:creationId xmlns:a16="http://schemas.microsoft.com/office/drawing/2014/main" id="{9A1E666D-03D5-4F93-B0D9-90D8D25DB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417195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НАСТАВНИЧЕСТВО</a:t>
            </a:r>
          </a:p>
        </p:txBody>
      </p:sp>
      <p:sp>
        <p:nvSpPr>
          <p:cNvPr id="26" name="gzn-text-308">
            <a:extLst xmlns:a="http://schemas.openxmlformats.org/drawingml/2006/main">
              <a:ext uri="{FF2B5EF4-FFF2-40B4-BE49-F238E27FC236}">
                <a16:creationId xmlns:a16="http://schemas.microsoft.com/office/drawing/2014/main" id="{5DBB6F18-AB28-4F85-B3A8-4F09DE101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481965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передача опыта</a:t>
            </a:r>
          </a:p>
        </p:txBody>
      </p:sp>
      <p:sp>
        <p:nvSpPr>
          <p:cNvPr id="27" name="gzn-shape-309">
            <a:extLst xmlns:a="http://schemas.openxmlformats.org/drawingml/2006/main">
              <a:ext uri="{FF2B5EF4-FFF2-40B4-BE49-F238E27FC236}">
                <a16:creationId xmlns:a16="http://schemas.microsoft.com/office/drawing/2014/main" id="{165CC209-358A-4EB0-9E6B-7694585F7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619750"/>
            <a:ext cx="92202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28" name="gzn-shape-310">
            <a:extLst xmlns:a="http://schemas.openxmlformats.org/drawingml/2006/main">
              <a:ext uri="{FF2B5EF4-FFF2-40B4-BE49-F238E27FC236}">
                <a16:creationId xmlns:a16="http://schemas.microsoft.com/office/drawing/2014/main" id="{09E38EE6-CF15-4CF5-8771-AA655D72D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619750"/>
            <a:ext cx="66675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29" name="gzn-text-311">
            <a:extLst xmlns:a="http://schemas.openxmlformats.org/drawingml/2006/main">
              <a:ext uri="{FF2B5EF4-FFF2-40B4-BE49-F238E27FC236}">
                <a16:creationId xmlns:a16="http://schemas.microsoft.com/office/drawing/2014/main" id="{1C26BEB2-13D2-470A-BC38-B3D6327DB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686425"/>
            <a:ext cx="893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706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Маршрут открыт в обе стороны: человек может вернуться, сменить траекторию и стать соавтором знания.</a:t>
            </a:r>
          </a:p>
        </p:txBody>
      </p:sp>
    </p:spTree>
    <p:extLst>
      <p:ext uri="{BB962C8B-B14F-4D97-AF65-F5344CB8AC3E}">
        <p14:creationId xmlns:p14="http://schemas.microsoft.com/office/powerpoint/2010/main" val="126994993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gzn-shape-312">
            <a:extLst xmlns:a="http://schemas.openxmlformats.org/drawingml/2006/main">
              <a:ext uri="{FF2B5EF4-FFF2-40B4-BE49-F238E27FC236}">
                <a16:creationId xmlns:a16="http://schemas.microsoft.com/office/drawing/2014/main" id="{7032CBB6-F498-44E6-9827-265FC2CEA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313">
            <a:extLst xmlns:a="http://schemas.openxmlformats.org/drawingml/2006/main">
              <a:ext uri="{FF2B5EF4-FFF2-40B4-BE49-F238E27FC236}">
                <a16:creationId xmlns:a16="http://schemas.microsoft.com/office/drawing/2014/main" id="{E1197F3A-D067-4CB3-B13E-B2240F9EC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12</a:t>
            </a:r>
          </a:p>
        </p:txBody>
      </p:sp>
      <p:sp>
        <p:nvSpPr>
          <p:cNvPr id="3" name="gzn-text-314">
            <a:extLst xmlns:a="http://schemas.openxmlformats.org/drawingml/2006/main">
              <a:ext uri="{FF2B5EF4-FFF2-40B4-BE49-F238E27FC236}">
                <a16:creationId xmlns:a16="http://schemas.microsoft.com/office/drawing/2014/main" id="{F95010E6-4CCA-48F3-892E-3531DC893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2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2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Исследование проходит доказательные ворота</a:t>
            </a:r>
          </a:p>
        </p:txBody>
      </p:sp>
      <p:sp>
        <p:nvSpPr>
          <p:cNvPr id="4" name="gzn-text-315">
            <a:extLst xmlns:a="http://schemas.openxmlformats.org/drawingml/2006/main">
              <a:ext uri="{FF2B5EF4-FFF2-40B4-BE49-F238E27FC236}">
                <a16:creationId xmlns:a16="http://schemas.microsoft.com/office/drawing/2014/main" id="{B2DA32B7-6750-4C12-8BF5-12C411C4B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Применение начинается не с обещания, а с ограниченного и обратимого пилота</a:t>
            </a:r>
          </a:p>
        </p:txBody>
      </p:sp>
      <p:sp>
        <p:nvSpPr>
          <p:cNvPr id="5" name="gzn-shape-316">
            <a:extLst xmlns:a="http://schemas.openxmlformats.org/drawingml/2006/main">
              <a:ext uri="{FF2B5EF4-FFF2-40B4-BE49-F238E27FC236}">
                <a16:creationId xmlns:a16="http://schemas.microsoft.com/office/drawing/2014/main" id="{22594AB4-D7EA-4562-A89A-B64464F1B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317">
            <a:extLst xmlns:a="http://schemas.openxmlformats.org/drawingml/2006/main">
              <a:ext uri="{FF2B5EF4-FFF2-40B4-BE49-F238E27FC236}">
                <a16:creationId xmlns:a16="http://schemas.microsoft.com/office/drawing/2014/main" id="{4D09F255-C2FD-4908-A7DA-4ED45FFE7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318">
            <a:extLst xmlns:a="http://schemas.openxmlformats.org/drawingml/2006/main">
              <a:ext uri="{FF2B5EF4-FFF2-40B4-BE49-F238E27FC236}">
                <a16:creationId xmlns:a16="http://schemas.microsoft.com/office/drawing/2014/main" id="{88A1610E-983A-41E3-812E-4A3A73D76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8" name="gzn-text-319">
            <a:extLst xmlns:a="http://schemas.openxmlformats.org/drawingml/2006/main">
              <a:ext uri="{FF2B5EF4-FFF2-40B4-BE49-F238E27FC236}">
                <a16:creationId xmlns:a16="http://schemas.microsoft.com/office/drawing/2014/main" id="{57FBF080-0B4B-41AC-B83B-681D1DC24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12</a:t>
            </a:r>
          </a:p>
        </p:txBody>
      </p:sp>
      <p:sp>
        <p:nvSpPr>
          <p:cNvPr id="9" name="gzn-shape-320">
            <a:extLst xmlns:a="http://schemas.openxmlformats.org/drawingml/2006/main">
              <a:ext uri="{FF2B5EF4-FFF2-40B4-BE49-F238E27FC236}">
                <a16:creationId xmlns:a16="http://schemas.microsoft.com/office/drawing/2014/main" id="{00028B90-9DC1-4DE9-AB9A-404365282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022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10" name="gzn-text-321">
            <a:extLst xmlns:a="http://schemas.openxmlformats.org/drawingml/2006/main">
              <a:ext uri="{FF2B5EF4-FFF2-40B4-BE49-F238E27FC236}">
                <a16:creationId xmlns:a16="http://schemas.microsoft.com/office/drawing/2014/main" id="{31ADBE3A-A78C-4EF8-86A3-113DDE5D6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954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ИССЛЕДОВАНИЕ → ОБЩЕСТВЕННЫЙ РЕЗУЛЬТАТ</a:t>
            </a:r>
          </a:p>
        </p:txBody>
      </p:sp>
      <p:sp>
        <p:nvSpPr>
          <p:cNvPr id="11" name="gzn-shape-322">
            <a:extLst xmlns:a="http://schemas.openxmlformats.org/drawingml/2006/main">
              <a:ext uri="{FF2B5EF4-FFF2-40B4-BE49-F238E27FC236}">
                <a16:creationId xmlns:a16="http://schemas.microsoft.com/office/drawing/2014/main" id="{9ABC11D5-BD53-46C2-A462-6853BFFBB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343275"/>
            <a:ext cx="10096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2" name="gzn-text-323">
            <a:extLst xmlns:a="http://schemas.openxmlformats.org/drawingml/2006/main">
              <a:ext uri="{FF2B5EF4-FFF2-40B4-BE49-F238E27FC236}">
                <a16:creationId xmlns:a16="http://schemas.microsoft.com/office/drawing/2014/main" id="{0F20254C-8A9E-410D-B1E8-18B448731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24175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3" name="gzn-text-324">
            <a:extLst xmlns:a="http://schemas.openxmlformats.org/drawingml/2006/main">
              <a:ext uri="{FF2B5EF4-FFF2-40B4-BE49-F238E27FC236}">
                <a16:creationId xmlns:a16="http://schemas.microsoft.com/office/drawing/2014/main" id="{528C8107-5E23-4444-AA9F-604D0D9DE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86000"/>
            <a:ext cx="64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95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E0/E1</a:t>
            </a:r>
          </a:p>
        </p:txBody>
      </p:sp>
      <p:sp>
        <p:nvSpPr>
          <p:cNvPr id="14" name="gzn-text-325">
            <a:extLst xmlns:a="http://schemas.openxmlformats.org/drawingml/2006/main">
              <a:ext uri="{FF2B5EF4-FFF2-40B4-BE49-F238E27FC236}">
                <a16:creationId xmlns:a16="http://schemas.microsoft.com/office/drawing/2014/main" id="{FD58CF1F-8B14-40C2-9969-471B0A54F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00050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ВОПРОС</a:t>
            </a:r>
          </a:p>
        </p:txBody>
      </p:sp>
      <p:sp>
        <p:nvSpPr>
          <p:cNvPr id="15" name="gzn-text-326">
            <a:extLst xmlns:a="http://schemas.openxmlformats.org/drawingml/2006/main">
              <a:ext uri="{FF2B5EF4-FFF2-40B4-BE49-F238E27FC236}">
                <a16:creationId xmlns:a16="http://schemas.microsoft.com/office/drawing/2014/main" id="{3A4EF5FC-F609-4C3B-B4AE-AD5F12022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4005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граница и риск</a:t>
            </a:r>
          </a:p>
        </p:txBody>
      </p:sp>
      <p:sp>
        <p:nvSpPr>
          <p:cNvPr id="16" name="gzn-text-327">
            <a:extLst xmlns:a="http://schemas.openxmlformats.org/drawingml/2006/main">
              <a:ext uri="{FF2B5EF4-FFF2-40B4-BE49-F238E27FC236}">
                <a16:creationId xmlns:a16="http://schemas.microsoft.com/office/drawing/2014/main" id="{AC9B4E1B-28D4-419B-81CA-E231FF67E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924175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7" name="gzn-text-328">
            <a:extLst xmlns:a="http://schemas.openxmlformats.org/drawingml/2006/main">
              <a:ext uri="{FF2B5EF4-FFF2-40B4-BE49-F238E27FC236}">
                <a16:creationId xmlns:a16="http://schemas.microsoft.com/office/drawing/2014/main" id="{4E6BA573-1F94-466C-98BC-7356DEAE6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286000"/>
            <a:ext cx="64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95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G3</a:t>
            </a:r>
          </a:p>
        </p:txBody>
      </p:sp>
      <p:sp>
        <p:nvSpPr>
          <p:cNvPr id="18" name="gzn-text-329">
            <a:extLst xmlns:a="http://schemas.openxmlformats.org/drawingml/2006/main">
              <a:ext uri="{FF2B5EF4-FFF2-40B4-BE49-F238E27FC236}">
                <a16:creationId xmlns:a16="http://schemas.microsoft.com/office/drawing/2014/main" id="{BC5A5CA7-017A-4504-9469-26B021AA0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00050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ПРОТОКОЛ</a:t>
            </a:r>
          </a:p>
        </p:txBody>
      </p:sp>
      <p:sp>
        <p:nvSpPr>
          <p:cNvPr id="19" name="gzn-text-330">
            <a:extLst xmlns:a="http://schemas.openxmlformats.org/drawingml/2006/main">
              <a:ext uri="{FF2B5EF4-FFF2-40B4-BE49-F238E27FC236}">
                <a16:creationId xmlns:a16="http://schemas.microsoft.com/office/drawing/2014/main" id="{BC278A5D-0156-4786-A102-64F736675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4005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822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measurand и метод</a:t>
            </a:r>
          </a:p>
        </p:txBody>
      </p:sp>
      <p:sp>
        <p:nvSpPr>
          <p:cNvPr id="20" name="gzn-text-331">
            <a:extLst xmlns:a="http://schemas.openxmlformats.org/drawingml/2006/main">
              <a:ext uri="{FF2B5EF4-FFF2-40B4-BE49-F238E27FC236}">
                <a16:creationId xmlns:a16="http://schemas.microsoft.com/office/drawing/2014/main" id="{00613DC2-45D2-4B30-8498-75CD3667F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924175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gzn-text-332">
            <a:extLst xmlns:a="http://schemas.openxmlformats.org/drawingml/2006/main">
              <a:ext uri="{FF2B5EF4-FFF2-40B4-BE49-F238E27FC236}">
                <a16:creationId xmlns:a16="http://schemas.microsoft.com/office/drawing/2014/main" id="{70FEA24E-18F8-40DC-BAC8-80959E47E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286000"/>
            <a:ext cx="64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95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E2</a:t>
            </a:r>
          </a:p>
        </p:txBody>
      </p:sp>
      <p:sp>
        <p:nvSpPr>
          <p:cNvPr id="22" name="gzn-text-333">
            <a:extLst xmlns:a="http://schemas.openxmlformats.org/drawingml/2006/main">
              <a:ext uri="{FF2B5EF4-FFF2-40B4-BE49-F238E27FC236}">
                <a16:creationId xmlns:a16="http://schemas.microsoft.com/office/drawing/2014/main" id="{757213AD-45AA-4D93-9AB8-E16C0F912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00050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НАБЛЮДЕНИЕ</a:t>
            </a:r>
          </a:p>
        </p:txBody>
      </p:sp>
      <p:sp>
        <p:nvSpPr>
          <p:cNvPr id="23" name="gzn-text-334">
            <a:extLst xmlns:a="http://schemas.openxmlformats.org/drawingml/2006/main">
              <a:ext uri="{FF2B5EF4-FFF2-40B4-BE49-F238E27FC236}">
                <a16:creationId xmlns:a16="http://schemas.microsoft.com/office/drawing/2014/main" id="{C1212504-06F7-4DC3-8877-4E18360AE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4005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данные + QA/U</a:t>
            </a:r>
          </a:p>
        </p:txBody>
      </p:sp>
      <p:sp>
        <p:nvSpPr>
          <p:cNvPr id="24" name="gzn-text-335">
            <a:extLst xmlns:a="http://schemas.openxmlformats.org/drawingml/2006/main">
              <a:ext uri="{FF2B5EF4-FFF2-40B4-BE49-F238E27FC236}">
                <a16:creationId xmlns:a16="http://schemas.microsoft.com/office/drawing/2014/main" id="{507B6FC7-A210-4714-B4A8-197B15FAB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24175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5" name="gzn-text-336">
            <a:extLst xmlns:a="http://schemas.openxmlformats.org/drawingml/2006/main">
              <a:ext uri="{FF2B5EF4-FFF2-40B4-BE49-F238E27FC236}">
                <a16:creationId xmlns:a16="http://schemas.microsoft.com/office/drawing/2014/main" id="{3B43F4B7-DC90-4FBD-BB12-DBE7E29B9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286000"/>
            <a:ext cx="64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95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3A7F68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3A7F68"/>
                </a:solidFill>
                <a:latin typeface="Aptos"/>
                <a:ea typeface="Aptos"/>
                <a:cs typeface="Aptos"/>
              </a:rPr>
              <a:t>E3</a:t>
            </a:r>
          </a:p>
        </p:txBody>
      </p:sp>
      <p:sp>
        <p:nvSpPr>
          <p:cNvPr id="26" name="gzn-text-337">
            <a:extLst xmlns:a="http://schemas.openxmlformats.org/drawingml/2006/main">
              <a:ext uri="{FF2B5EF4-FFF2-40B4-BE49-F238E27FC236}">
                <a16:creationId xmlns:a16="http://schemas.microsoft.com/office/drawing/2014/main" id="{C1C2CBCB-A693-4937-A67D-25D9F15B2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00050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ПРОВЕРКА</a:t>
            </a:r>
          </a:p>
        </p:txBody>
      </p:sp>
      <p:sp>
        <p:nvSpPr>
          <p:cNvPr id="27" name="gzn-text-338">
            <a:extLst xmlns:a="http://schemas.openxmlformats.org/drawingml/2006/main">
              <a:ext uri="{FF2B5EF4-FFF2-40B4-BE49-F238E27FC236}">
                <a16:creationId xmlns:a16="http://schemas.microsoft.com/office/drawing/2014/main" id="{4ADC2C81-6854-4FEC-B91F-C5017D463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4005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206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независимый контур</a:t>
            </a:r>
          </a:p>
        </p:txBody>
      </p:sp>
      <p:sp>
        <p:nvSpPr>
          <p:cNvPr id="28" name="gzn-text-339">
            <a:extLst xmlns:a="http://schemas.openxmlformats.org/drawingml/2006/main">
              <a:ext uri="{FF2B5EF4-FFF2-40B4-BE49-F238E27FC236}">
                <a16:creationId xmlns:a16="http://schemas.microsoft.com/office/drawing/2014/main" id="{0DBD293F-ADB4-4955-9CA1-4876938CF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924175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9" name="gzn-text-340">
            <a:extLst xmlns:a="http://schemas.openxmlformats.org/drawingml/2006/main">
              <a:ext uri="{FF2B5EF4-FFF2-40B4-BE49-F238E27FC236}">
                <a16:creationId xmlns:a16="http://schemas.microsoft.com/office/drawing/2014/main" id="{642D40EE-F69F-40F5-B08A-99FA0B51A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286000"/>
            <a:ext cx="64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95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G7</a:t>
            </a:r>
          </a:p>
        </p:txBody>
      </p:sp>
      <p:sp>
        <p:nvSpPr>
          <p:cNvPr id="30" name="gzn-text-341">
            <a:extLst xmlns:a="http://schemas.openxmlformats.org/drawingml/2006/main">
              <a:ext uri="{FF2B5EF4-FFF2-40B4-BE49-F238E27FC236}">
                <a16:creationId xmlns:a16="http://schemas.microsoft.com/office/drawing/2014/main" id="{80F2F7C9-95F4-49A6-BE43-0390648C9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00050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ПРИМЕНЕНИЕ</a:t>
            </a:r>
          </a:p>
        </p:txBody>
      </p:sp>
      <p:sp>
        <p:nvSpPr>
          <p:cNvPr id="31" name="gzn-text-342">
            <a:extLst xmlns:a="http://schemas.openxmlformats.org/drawingml/2006/main">
              <a:ext uri="{FF2B5EF4-FFF2-40B4-BE49-F238E27FC236}">
                <a16:creationId xmlns:a16="http://schemas.microsoft.com/office/drawing/2014/main" id="{4E7BF6A1-EECD-47D6-9BBE-694F0D8CD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4005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human decision</a:t>
            </a:r>
          </a:p>
        </p:txBody>
      </p:sp>
      <p:sp>
        <p:nvSpPr>
          <p:cNvPr id="32" name="gzn-shape-343">
            <a:extLst xmlns:a="http://schemas.openxmlformats.org/drawingml/2006/main">
              <a:ext uri="{FF2B5EF4-FFF2-40B4-BE49-F238E27FC236}">
                <a16:creationId xmlns:a16="http://schemas.microsoft.com/office/drawing/2014/main" id="{BCEAAF9A-7BF8-4FB5-A816-AE1599D4C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562600"/>
            <a:ext cx="92964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33" name="gzn-shape-344">
            <a:extLst xmlns:a="http://schemas.openxmlformats.org/drawingml/2006/main">
              <a:ext uri="{FF2B5EF4-FFF2-40B4-BE49-F238E27FC236}">
                <a16:creationId xmlns:a16="http://schemas.microsoft.com/office/drawing/2014/main" id="{32FCF22E-F7DC-4999-BC54-78903A89C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562600"/>
            <a:ext cx="66675" cy="609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44A42"/>
          </a:solidFill>
          <a:ln xmlns:a="http://schemas.openxmlformats.org/drawingml/2006/main" w="9525">
            <a:solidFill>
              <a:srgbClr val="A44A42"/>
            </a:solidFill>
            <a:prstDash val="solid"/>
          </a:ln>
        </p:spPr>
      </p:sp>
      <p:sp>
        <p:nvSpPr>
          <p:cNvPr id="34" name="gzn-text-345">
            <a:extLst xmlns:a="http://schemas.openxmlformats.org/drawingml/2006/main">
              <a:ext uri="{FF2B5EF4-FFF2-40B4-BE49-F238E27FC236}">
                <a16:creationId xmlns:a16="http://schemas.microsoft.com/office/drawing/2014/main" id="{9DAC3DAA-BA31-4266-BA6E-D33A35503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629275"/>
            <a:ext cx="9010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670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PASS · REWORK · STOP — допустимы на каждом этапе; масштабирование не является автоматическим.</a:t>
            </a:r>
          </a:p>
        </p:txBody>
      </p:sp>
    </p:spTree>
    <p:extLst>
      <p:ext uri="{BB962C8B-B14F-4D97-AF65-F5344CB8AC3E}">
        <p14:creationId xmlns:p14="http://schemas.microsoft.com/office/powerpoint/2010/main" val="127608887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gzn-shape-346">
            <a:extLst xmlns:a="http://schemas.openxmlformats.org/drawingml/2006/main">
              <a:ext uri="{FF2B5EF4-FFF2-40B4-BE49-F238E27FC236}">
                <a16:creationId xmlns:a16="http://schemas.microsoft.com/office/drawing/2014/main" id="{52E01D2A-0078-4416-9603-6F1415775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347">
            <a:extLst xmlns:a="http://schemas.openxmlformats.org/drawingml/2006/main">
              <a:ext uri="{FF2B5EF4-FFF2-40B4-BE49-F238E27FC236}">
                <a16:creationId xmlns:a16="http://schemas.microsoft.com/office/drawing/2014/main" id="{7F3D7769-F8C4-473E-B5D2-6C2E250E6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13</a:t>
            </a:r>
          </a:p>
        </p:txBody>
      </p:sp>
      <p:sp>
        <p:nvSpPr>
          <p:cNvPr id="3" name="gzn-text-348">
            <a:extLst xmlns:a="http://schemas.openxmlformats.org/drawingml/2006/main">
              <a:ext uri="{FF2B5EF4-FFF2-40B4-BE49-F238E27FC236}">
                <a16:creationId xmlns:a16="http://schemas.microsoft.com/office/drawing/2014/main" id="{0C641181-F3C9-48D6-9FE3-341F22874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187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Архив наследия хранит не только файл, но и доверие</a:t>
            </a:r>
          </a:p>
        </p:txBody>
      </p:sp>
      <p:sp>
        <p:nvSpPr>
          <p:cNvPr id="4" name="gzn-text-349">
            <a:extLst xmlns:a="http://schemas.openxmlformats.org/drawingml/2006/main">
              <a:ext uri="{FF2B5EF4-FFF2-40B4-BE49-F238E27FC236}">
                <a16:creationId xmlns:a16="http://schemas.microsoft.com/office/drawing/2014/main" id="{35849911-F73C-42A0-9772-5EAF139B0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Происхождение, права, контекст и версия делают память пригодной для будущего</a:t>
            </a:r>
          </a:p>
        </p:txBody>
      </p:sp>
      <p:sp>
        <p:nvSpPr>
          <p:cNvPr id="5" name="gzn-shape-350">
            <a:extLst xmlns:a="http://schemas.openxmlformats.org/drawingml/2006/main">
              <a:ext uri="{FF2B5EF4-FFF2-40B4-BE49-F238E27FC236}">
                <a16:creationId xmlns:a16="http://schemas.microsoft.com/office/drawing/2014/main" id="{51DD6AAA-8C9C-4344-AED6-A74610A70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351">
            <a:extLst xmlns:a="http://schemas.openxmlformats.org/drawingml/2006/main">
              <a:ext uri="{FF2B5EF4-FFF2-40B4-BE49-F238E27FC236}">
                <a16:creationId xmlns:a16="http://schemas.microsoft.com/office/drawing/2014/main" id="{C38B2200-2958-407E-BF10-B50B5F6F4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352">
            <a:extLst xmlns:a="http://schemas.openxmlformats.org/drawingml/2006/main">
              <a:ext uri="{FF2B5EF4-FFF2-40B4-BE49-F238E27FC236}">
                <a16:creationId xmlns:a16="http://schemas.microsoft.com/office/drawing/2014/main" id="{0BAF7E36-D79A-4179-91EF-13EA9A963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8" name="gzn-text-353">
            <a:extLst xmlns:a="http://schemas.openxmlformats.org/drawingml/2006/main">
              <a:ext uri="{FF2B5EF4-FFF2-40B4-BE49-F238E27FC236}">
                <a16:creationId xmlns:a16="http://schemas.microsoft.com/office/drawing/2014/main" id="{E48AB7AC-97EC-422B-A062-1CDC7F107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13</a:t>
            </a:r>
          </a:p>
        </p:txBody>
      </p:sp>
      <p:sp>
        <p:nvSpPr>
          <p:cNvPr id="9" name="gzn-shape-354">
            <a:extLst xmlns:a="http://schemas.openxmlformats.org/drawingml/2006/main">
              <a:ext uri="{FF2B5EF4-FFF2-40B4-BE49-F238E27FC236}">
                <a16:creationId xmlns:a16="http://schemas.microsoft.com/office/drawing/2014/main" id="{FF9D6057-E0E2-4604-A6D0-387DB7861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022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10" name="gzn-text-355">
            <a:extLst xmlns:a="http://schemas.openxmlformats.org/drawingml/2006/main">
              <a:ext uri="{FF2B5EF4-FFF2-40B4-BE49-F238E27FC236}">
                <a16:creationId xmlns:a16="http://schemas.microsoft.com/office/drawing/2014/main" id="{46D634D5-AA6A-4EFA-9C92-7D6D089D5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954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АРХИВ СОХРАНЕНИЯ НАСЛЕДИЯ ЧЕЛОВЕЧЕСТВА</a:t>
            </a:r>
          </a:p>
        </p:txBody>
      </p:sp>
      <p:sp>
        <p:nvSpPr>
          <p:cNvPr id="11" name="gzn-text-356">
            <a:extLst xmlns:a="http://schemas.openxmlformats.org/drawingml/2006/main">
              <a:ext uri="{FF2B5EF4-FFF2-40B4-BE49-F238E27FC236}">
                <a16:creationId xmlns:a16="http://schemas.microsoft.com/office/drawing/2014/main" id="{92E10675-2E95-4487-9E87-BFEEBF29B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0574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2" name="gzn-text-357">
            <a:extLst xmlns:a="http://schemas.openxmlformats.org/drawingml/2006/main">
              <a:ext uri="{FF2B5EF4-FFF2-40B4-BE49-F238E27FC236}">
                <a16:creationId xmlns:a16="http://schemas.microsoft.com/office/drawing/2014/main" id="{5CCCB95B-29D6-4519-9D77-B1C96A58B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057400"/>
            <a:ext cx="3333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394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ИСТОЧНИК</a:t>
            </a:r>
          </a:p>
        </p:txBody>
      </p:sp>
      <p:sp>
        <p:nvSpPr>
          <p:cNvPr id="13" name="gzn-text-358">
            <a:extLst xmlns:a="http://schemas.openxmlformats.org/drawingml/2006/main">
              <a:ext uri="{FF2B5EF4-FFF2-40B4-BE49-F238E27FC236}">
                <a16:creationId xmlns:a16="http://schemas.microsoft.com/office/drawing/2014/main" id="{2F87A34A-8354-4317-A9E6-20CE2740E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4193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кто и где создал</a:t>
            </a:r>
          </a:p>
        </p:txBody>
      </p:sp>
      <p:sp>
        <p:nvSpPr>
          <p:cNvPr id="14" name="gzn-shape-359">
            <a:extLst xmlns:a="http://schemas.openxmlformats.org/drawingml/2006/main">
              <a:ext uri="{FF2B5EF4-FFF2-40B4-BE49-F238E27FC236}">
                <a16:creationId xmlns:a16="http://schemas.microsoft.com/office/drawing/2014/main" id="{705B2FCC-5FA8-4532-BCAF-D54FAEECE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019300"/>
            <a:ext cx="190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5" name="gzn-text-360">
            <a:extLst xmlns:a="http://schemas.openxmlformats.org/drawingml/2006/main">
              <a:ext uri="{FF2B5EF4-FFF2-40B4-BE49-F238E27FC236}">
                <a16:creationId xmlns:a16="http://schemas.microsoft.com/office/drawing/2014/main" id="{92B0645A-7ADA-4931-8E0F-CB2A65FDA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0574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6" name="gzn-text-361">
            <a:extLst xmlns:a="http://schemas.openxmlformats.org/drawingml/2006/main">
              <a:ext uri="{FF2B5EF4-FFF2-40B4-BE49-F238E27FC236}">
                <a16:creationId xmlns:a16="http://schemas.microsoft.com/office/drawing/2014/main" id="{DAB81B35-6A66-41BB-BF2E-6B6F52611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057400"/>
            <a:ext cx="3333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394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ОЦИФРОВКА</a:t>
            </a:r>
          </a:p>
        </p:txBody>
      </p:sp>
      <p:sp>
        <p:nvSpPr>
          <p:cNvPr id="17" name="gzn-text-362">
            <a:extLst xmlns:a="http://schemas.openxmlformats.org/drawingml/2006/main">
              <a:ext uri="{FF2B5EF4-FFF2-40B4-BE49-F238E27FC236}">
                <a16:creationId xmlns:a16="http://schemas.microsoft.com/office/drawing/2014/main" id="{12464F48-08BA-4C98-9626-80139959D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193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мастер + контроль</a:t>
            </a:r>
          </a:p>
        </p:txBody>
      </p:sp>
      <p:sp>
        <p:nvSpPr>
          <p:cNvPr id="18" name="gzn-text-363">
            <a:extLst xmlns:a="http://schemas.openxmlformats.org/drawingml/2006/main">
              <a:ext uri="{FF2B5EF4-FFF2-40B4-BE49-F238E27FC236}">
                <a16:creationId xmlns:a16="http://schemas.microsoft.com/office/drawing/2014/main" id="{37D4F249-2A7E-479B-9A8D-AEBB98C98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242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9" name="gzn-text-364">
            <a:extLst xmlns:a="http://schemas.openxmlformats.org/drawingml/2006/main">
              <a:ext uri="{FF2B5EF4-FFF2-40B4-BE49-F238E27FC236}">
                <a16:creationId xmlns:a16="http://schemas.microsoft.com/office/drawing/2014/main" id="{C2881573-5FAE-4F9B-8F14-200C0DA63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124200"/>
            <a:ext cx="3333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394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PROVENANCE</a:t>
            </a:r>
          </a:p>
        </p:txBody>
      </p:sp>
      <p:sp>
        <p:nvSpPr>
          <p:cNvPr id="20" name="gzn-text-365">
            <a:extLst xmlns:a="http://schemas.openxmlformats.org/drawingml/2006/main">
              <a:ext uri="{FF2B5EF4-FFF2-40B4-BE49-F238E27FC236}">
                <a16:creationId xmlns:a16="http://schemas.microsoft.com/office/drawing/2014/main" id="{33C4C871-5132-4D9E-9CE2-BB138EC07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861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цепочка происхождения</a:t>
            </a:r>
          </a:p>
        </p:txBody>
      </p:sp>
      <p:sp>
        <p:nvSpPr>
          <p:cNvPr id="21" name="gzn-shape-366">
            <a:extLst xmlns:a="http://schemas.openxmlformats.org/drawingml/2006/main">
              <a:ext uri="{FF2B5EF4-FFF2-40B4-BE49-F238E27FC236}">
                <a16:creationId xmlns:a16="http://schemas.microsoft.com/office/drawing/2014/main" id="{1BDE2BCA-4ABB-481E-9188-356351411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086100"/>
            <a:ext cx="190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2" name="gzn-text-367">
            <a:extLst xmlns:a="http://schemas.openxmlformats.org/drawingml/2006/main">
              <a:ext uri="{FF2B5EF4-FFF2-40B4-BE49-F238E27FC236}">
                <a16:creationId xmlns:a16="http://schemas.microsoft.com/office/drawing/2014/main" id="{1D2D6BD2-C4AC-4BB4-A1C4-6CDF2002B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1242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3" name="gzn-text-368">
            <a:extLst xmlns:a="http://schemas.openxmlformats.org/drawingml/2006/main">
              <a:ext uri="{FF2B5EF4-FFF2-40B4-BE49-F238E27FC236}">
                <a16:creationId xmlns:a16="http://schemas.microsoft.com/office/drawing/2014/main" id="{C61D5DBC-D73D-4F3E-8E6C-798B7BA9A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124200"/>
            <a:ext cx="3333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394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ПРАВА</a:t>
            </a:r>
          </a:p>
        </p:txBody>
      </p:sp>
      <p:sp>
        <p:nvSpPr>
          <p:cNvPr id="24" name="gzn-text-369">
            <a:extLst xmlns:a="http://schemas.openxmlformats.org/drawingml/2006/main">
              <a:ext uri="{FF2B5EF4-FFF2-40B4-BE49-F238E27FC236}">
                <a16:creationId xmlns:a16="http://schemas.microsoft.com/office/drawing/2014/main" id="{CEFD1E62-99B7-49B3-B0DC-52F9DFD76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4861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доступ и ограничения</a:t>
            </a:r>
          </a:p>
        </p:txBody>
      </p:sp>
      <p:sp>
        <p:nvSpPr>
          <p:cNvPr id="25" name="gzn-text-370">
            <a:extLst xmlns:a="http://schemas.openxmlformats.org/drawingml/2006/main">
              <a:ext uri="{FF2B5EF4-FFF2-40B4-BE49-F238E27FC236}">
                <a16:creationId xmlns:a16="http://schemas.microsoft.com/office/drawing/2014/main" id="{98EF392F-3379-4196-8887-C146C5F63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1910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6" name="gzn-text-371">
            <a:extLst xmlns:a="http://schemas.openxmlformats.org/drawingml/2006/main">
              <a:ext uri="{FF2B5EF4-FFF2-40B4-BE49-F238E27FC236}">
                <a16:creationId xmlns:a16="http://schemas.microsoft.com/office/drawing/2014/main" id="{D3D8F037-0848-46C6-8D0E-512EABB46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191000"/>
            <a:ext cx="3333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394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КОНТЕКСТ</a:t>
            </a:r>
          </a:p>
        </p:txBody>
      </p:sp>
      <p:sp>
        <p:nvSpPr>
          <p:cNvPr id="27" name="gzn-text-372">
            <a:extLst xmlns:a="http://schemas.openxmlformats.org/drawingml/2006/main">
              <a:ext uri="{FF2B5EF4-FFF2-40B4-BE49-F238E27FC236}">
                <a16:creationId xmlns:a16="http://schemas.microsoft.com/office/drawing/2014/main" id="{21BBB3E2-F93F-4E1B-9917-8BEA1AA48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5529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язык и толкование</a:t>
            </a:r>
          </a:p>
        </p:txBody>
      </p:sp>
      <p:sp>
        <p:nvSpPr>
          <p:cNvPr id="28" name="gzn-shape-373">
            <a:extLst xmlns:a="http://schemas.openxmlformats.org/drawingml/2006/main">
              <a:ext uri="{FF2B5EF4-FFF2-40B4-BE49-F238E27FC236}">
                <a16:creationId xmlns:a16="http://schemas.microsoft.com/office/drawing/2014/main" id="{536CC315-992A-45AC-9619-8864952FB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4152900"/>
            <a:ext cx="190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9" name="gzn-text-374">
            <a:extLst xmlns:a="http://schemas.openxmlformats.org/drawingml/2006/main">
              <a:ext uri="{FF2B5EF4-FFF2-40B4-BE49-F238E27FC236}">
                <a16:creationId xmlns:a16="http://schemas.microsoft.com/office/drawing/2014/main" id="{0ADBD59F-731D-4A30-B0B5-CAEDC6050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1910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30" name="gzn-text-375">
            <a:extLst xmlns:a="http://schemas.openxmlformats.org/drawingml/2006/main">
              <a:ext uri="{FF2B5EF4-FFF2-40B4-BE49-F238E27FC236}">
                <a16:creationId xmlns:a16="http://schemas.microsoft.com/office/drawing/2014/main" id="{83E189DA-05E7-4582-AAEB-7636B0E4F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191000"/>
            <a:ext cx="3333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394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ПРЕЕМСТВЕННОСТЬ</a:t>
            </a:r>
          </a:p>
        </p:txBody>
      </p:sp>
      <p:sp>
        <p:nvSpPr>
          <p:cNvPr id="31" name="gzn-text-376">
            <a:extLst xmlns:a="http://schemas.openxmlformats.org/drawingml/2006/main">
              <a:ext uri="{FF2B5EF4-FFF2-40B4-BE49-F238E27FC236}">
                <a16:creationId xmlns:a16="http://schemas.microsoft.com/office/drawing/2014/main" id="{860D0953-0153-442C-8261-69018202A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529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копии, миграция, версия</a:t>
            </a:r>
          </a:p>
        </p:txBody>
      </p:sp>
      <p:sp>
        <p:nvSpPr>
          <p:cNvPr id="32" name="gzn-shape-377">
            <a:extLst xmlns:a="http://schemas.openxmlformats.org/drawingml/2006/main">
              <a:ext uri="{FF2B5EF4-FFF2-40B4-BE49-F238E27FC236}">
                <a16:creationId xmlns:a16="http://schemas.microsoft.com/office/drawing/2014/main" id="{38FACF1A-6A88-45AD-A0A0-6A16544B2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543550"/>
            <a:ext cx="98679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33" name="gzn-shape-378">
            <a:extLst xmlns:a="http://schemas.openxmlformats.org/drawingml/2006/main">
              <a:ext uri="{FF2B5EF4-FFF2-40B4-BE49-F238E27FC236}">
                <a16:creationId xmlns:a16="http://schemas.microsoft.com/office/drawing/2014/main" id="{D62E58ED-80B0-48F6-AD34-BE4ACDFD7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543550"/>
            <a:ext cx="66675" cy="628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34" name="gzn-text-379">
            <a:extLst xmlns:a="http://schemas.openxmlformats.org/drawingml/2006/main">
              <a:ext uri="{FF2B5EF4-FFF2-40B4-BE49-F238E27FC236}">
                <a16:creationId xmlns:a16="http://schemas.microsoft.com/office/drawing/2014/main" id="{0801F761-9CDA-454E-8FA2-F7E764F78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610225"/>
            <a:ext cx="9582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017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Доступ по умолчанию широк, но не безусловен: личные, сакральные и уязвимые материалы требуют этики и согласия.</a:t>
            </a:r>
          </a:p>
        </p:txBody>
      </p:sp>
    </p:spTree>
    <p:extLst>
      <p:ext uri="{BB962C8B-B14F-4D97-AF65-F5344CB8AC3E}">
        <p14:creationId xmlns:p14="http://schemas.microsoft.com/office/powerpoint/2010/main" val="30376196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gzn-shape-380">
            <a:extLst xmlns:a="http://schemas.openxmlformats.org/drawingml/2006/main">
              <a:ext uri="{FF2B5EF4-FFF2-40B4-BE49-F238E27FC236}">
                <a16:creationId xmlns:a16="http://schemas.microsoft.com/office/drawing/2014/main" id="{1DCA4BCE-D2DB-4385-BEDE-82DC8B89B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381">
            <a:extLst xmlns:a="http://schemas.openxmlformats.org/drawingml/2006/main">
              <a:ext uri="{FF2B5EF4-FFF2-40B4-BE49-F238E27FC236}">
                <a16:creationId xmlns:a16="http://schemas.microsoft.com/office/drawing/2014/main" id="{8C614935-B015-409F-B9FC-A1FC2CF8E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14</a:t>
            </a:r>
          </a:p>
        </p:txBody>
      </p:sp>
      <p:sp>
        <p:nvSpPr>
          <p:cNvPr id="3" name="gzn-text-382">
            <a:extLst xmlns:a="http://schemas.openxmlformats.org/drawingml/2006/main">
              <a:ext uri="{FF2B5EF4-FFF2-40B4-BE49-F238E27FC236}">
                <a16:creationId xmlns:a16="http://schemas.microsoft.com/office/drawing/2014/main" id="{BD7DF2E2-C87F-4173-A1CE-ED0ED98D6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Федеративный слой объединяет поиск, а не владение</a:t>
            </a:r>
          </a:p>
        </p:txBody>
      </p:sp>
      <p:sp>
        <p:nvSpPr>
          <p:cNvPr id="4" name="gzn-text-383">
            <a:extLst xmlns:a="http://schemas.openxmlformats.org/drawingml/2006/main">
              <a:ext uri="{FF2B5EF4-FFF2-40B4-BE49-F238E27FC236}">
                <a16:creationId xmlns:a16="http://schemas.microsoft.com/office/drawing/2014/main" id="{EE5162FC-6F48-4C19-A92B-2FDB72F5A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Узлы сохраняют ответственность за данные; общий слой несёт только правила совместимости</a:t>
            </a:r>
          </a:p>
        </p:txBody>
      </p:sp>
      <p:sp>
        <p:nvSpPr>
          <p:cNvPr id="5" name="gzn-shape-384">
            <a:extLst xmlns:a="http://schemas.openxmlformats.org/drawingml/2006/main">
              <a:ext uri="{FF2B5EF4-FFF2-40B4-BE49-F238E27FC236}">
                <a16:creationId xmlns:a16="http://schemas.microsoft.com/office/drawing/2014/main" id="{B5F17149-3BC8-4948-9D96-5FED3D8D0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385">
            <a:extLst xmlns:a="http://schemas.openxmlformats.org/drawingml/2006/main">
              <a:ext uri="{FF2B5EF4-FFF2-40B4-BE49-F238E27FC236}">
                <a16:creationId xmlns:a16="http://schemas.microsoft.com/office/drawing/2014/main" id="{FAC7B7C9-BC5F-4BC8-8B6E-C531A5EF3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386">
            <a:extLst xmlns:a="http://schemas.openxmlformats.org/drawingml/2006/main">
              <a:ext uri="{FF2B5EF4-FFF2-40B4-BE49-F238E27FC236}">
                <a16:creationId xmlns:a16="http://schemas.microsoft.com/office/drawing/2014/main" id="{3B29FFE7-7E98-46E4-A9D7-C616ABA3F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8" name="gzn-text-387">
            <a:extLst xmlns:a="http://schemas.openxmlformats.org/drawingml/2006/main">
              <a:ext uri="{FF2B5EF4-FFF2-40B4-BE49-F238E27FC236}">
                <a16:creationId xmlns:a16="http://schemas.microsoft.com/office/drawing/2014/main" id="{BE2C2F6D-9537-4AE8-ABD6-1F1F4A07A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14</a:t>
            </a:r>
          </a:p>
        </p:txBody>
      </p:sp>
      <p:sp>
        <p:nvSpPr>
          <p:cNvPr id="9" name="gzn-shape-388">
            <a:extLst xmlns:a="http://schemas.openxmlformats.org/drawingml/2006/main">
              <a:ext uri="{FF2B5EF4-FFF2-40B4-BE49-F238E27FC236}">
                <a16:creationId xmlns:a16="http://schemas.microsoft.com/office/drawing/2014/main" id="{C3B71606-FF08-4535-BCA7-12B8984CC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022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10" name="gzn-text-389">
            <a:extLst xmlns:a="http://schemas.openxmlformats.org/drawingml/2006/main">
              <a:ext uri="{FF2B5EF4-FFF2-40B4-BE49-F238E27FC236}">
                <a16:creationId xmlns:a16="http://schemas.microsoft.com/office/drawing/2014/main" id="{E727BBE0-EF34-420C-92E4-DF949AA0D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954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ФЕДЕРАТИВНЫЕ БАЗЫ</a:t>
            </a:r>
          </a:p>
        </p:txBody>
      </p:sp>
      <p:sp>
        <p:nvSpPr>
          <p:cNvPr id="11" name="gzn-shape-390">
            <a:extLst xmlns:a="http://schemas.openxmlformats.org/drawingml/2006/main">
              <a:ext uri="{FF2B5EF4-FFF2-40B4-BE49-F238E27FC236}">
                <a16:creationId xmlns:a16="http://schemas.microsoft.com/office/drawing/2014/main" id="{B64222F3-B049-44F9-AB69-2F81DEAC0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143250"/>
            <a:ext cx="6515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2" name="gzn-shape-391">
            <a:extLst xmlns:a="http://schemas.openxmlformats.org/drawingml/2006/main">
              <a:ext uri="{FF2B5EF4-FFF2-40B4-BE49-F238E27FC236}">
                <a16:creationId xmlns:a16="http://schemas.microsoft.com/office/drawing/2014/main" id="{6EB21058-312E-4981-8B63-921F71847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476500"/>
            <a:ext cx="381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3" name="gzn-shape-392">
            <a:extLst xmlns:a="http://schemas.openxmlformats.org/drawingml/2006/main">
              <a:ext uri="{FF2B5EF4-FFF2-40B4-BE49-F238E27FC236}">
                <a16:creationId xmlns:a16="http://schemas.microsoft.com/office/drawing/2014/main" id="{33B1F85E-2F80-4DC3-A92A-A28EA844A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4743450"/>
            <a:ext cx="6515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4" name="gzn-text-393">
            <a:extLst xmlns:a="http://schemas.openxmlformats.org/drawingml/2006/main">
              <a:ext uri="{FF2B5EF4-FFF2-40B4-BE49-F238E27FC236}">
                <a16:creationId xmlns:a16="http://schemas.microsoft.com/office/drawing/2014/main" id="{A2369F77-88B4-49DC-8DB5-3FDE22472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971800"/>
            <a:ext cx="2400300" cy="2400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8867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ОБЩИЙ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КАТАЛОГ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метаданные · запрос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политики · аудит</a:t>
            </a:r>
          </a:p>
        </p:txBody>
      </p:sp>
      <p:sp>
        <p:nvSpPr>
          <p:cNvPr id="15" name="gzn-text-394">
            <a:extLst xmlns:a="http://schemas.openxmlformats.org/drawingml/2006/main">
              <a:ext uri="{FF2B5EF4-FFF2-40B4-BE49-F238E27FC236}">
                <a16:creationId xmlns:a16="http://schemas.microsoft.com/office/drawing/2014/main" id="{E8C513EF-63C1-4E9A-BE1F-99FC394F0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266950"/>
            <a:ext cx="215265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C6A15B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ОБРАЗОВАНИЕ</a:t>
            </a:r>
          </a:p>
        </p:txBody>
      </p:sp>
      <p:sp>
        <p:nvSpPr>
          <p:cNvPr id="16" name="gzn-text-395">
            <a:extLst xmlns:a="http://schemas.openxmlformats.org/drawingml/2006/main">
              <a:ext uri="{FF2B5EF4-FFF2-40B4-BE49-F238E27FC236}">
                <a16:creationId xmlns:a16="http://schemas.microsoft.com/office/drawing/2014/main" id="{45B91A58-66C5-49B8-B59E-C18A75664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266950"/>
            <a:ext cx="215265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НАУКА</a:t>
            </a:r>
          </a:p>
        </p:txBody>
      </p:sp>
      <p:sp>
        <p:nvSpPr>
          <p:cNvPr id="17" name="gzn-text-396">
            <a:extLst xmlns:a="http://schemas.openxmlformats.org/drawingml/2006/main">
              <a:ext uri="{FF2B5EF4-FFF2-40B4-BE49-F238E27FC236}">
                <a16:creationId xmlns:a16="http://schemas.microsoft.com/office/drawing/2014/main" id="{5746F9CC-A5E0-4325-B1CB-27EFB7781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24350"/>
            <a:ext cx="215265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F9D96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АРХИВ</a:t>
            </a:r>
          </a:p>
        </p:txBody>
      </p:sp>
      <p:sp>
        <p:nvSpPr>
          <p:cNvPr id="18" name="gzn-text-397">
            <a:extLst xmlns:a="http://schemas.openxmlformats.org/drawingml/2006/main">
              <a:ext uri="{FF2B5EF4-FFF2-40B4-BE49-F238E27FC236}">
                <a16:creationId xmlns:a16="http://schemas.microsoft.com/office/drawing/2014/main" id="{C1C4FBBD-7EE3-4759-BEDA-92096A943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324350"/>
            <a:ext cx="215265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3A7F68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3A7F68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3A7F68"/>
                </a:solidFill>
                <a:latin typeface="Aptos"/>
                <a:ea typeface="Aptos"/>
                <a:cs typeface="Aptos"/>
              </a:rPr>
              <a:t>БИОСФЕРА</a:t>
            </a:r>
          </a:p>
        </p:txBody>
      </p:sp>
      <p:sp>
        <p:nvSpPr>
          <p:cNvPr id="19" name="gzn-shape-398">
            <a:extLst xmlns:a="http://schemas.openxmlformats.org/drawingml/2006/main">
              <a:ext uri="{FF2B5EF4-FFF2-40B4-BE49-F238E27FC236}">
                <a16:creationId xmlns:a16="http://schemas.microsoft.com/office/drawing/2014/main" id="{79075C2D-55B8-466E-B916-039E75E15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715000"/>
            <a:ext cx="94869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0" name="gzn-shape-399">
            <a:extLst xmlns:a="http://schemas.openxmlformats.org/drawingml/2006/main">
              <a:ext uri="{FF2B5EF4-FFF2-40B4-BE49-F238E27FC236}">
                <a16:creationId xmlns:a16="http://schemas.microsoft.com/office/drawing/2014/main" id="{01F95A69-BFAE-44CE-A9B7-C954DDADE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715000"/>
            <a:ext cx="66675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21" name="gzn-text-400">
            <a:extLst xmlns:a="http://schemas.openxmlformats.org/drawingml/2006/main">
              <a:ext uri="{FF2B5EF4-FFF2-40B4-BE49-F238E27FC236}">
                <a16:creationId xmlns:a16="http://schemas.microsoft.com/office/drawing/2014/main" id="{D0FC5795-CD30-4C76-B8C6-72B602ACE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781675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955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Локальное хранение · единые метаданные · минимизация · согласие · журнал доступа · отзыв разрешения.</a:t>
            </a:r>
          </a:p>
        </p:txBody>
      </p:sp>
    </p:spTree>
    <p:extLst>
      <p:ext uri="{BB962C8B-B14F-4D97-AF65-F5344CB8AC3E}">
        <p14:creationId xmlns:p14="http://schemas.microsoft.com/office/powerpoint/2010/main" val="155611034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gzn-shape-401">
            <a:extLst xmlns:a="http://schemas.openxmlformats.org/drawingml/2006/main">
              <a:ext uri="{FF2B5EF4-FFF2-40B4-BE49-F238E27FC236}">
                <a16:creationId xmlns:a16="http://schemas.microsoft.com/office/drawing/2014/main" id="{C4FBA4FE-D7C3-4B75-8DD2-539EE70B9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402">
            <a:extLst xmlns:a="http://schemas.openxmlformats.org/drawingml/2006/main">
              <a:ext uri="{FF2B5EF4-FFF2-40B4-BE49-F238E27FC236}">
                <a16:creationId xmlns:a16="http://schemas.microsoft.com/office/drawing/2014/main" id="{D194FC88-6B1C-4DEC-B0B4-8FF27B32C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15</a:t>
            </a:r>
          </a:p>
        </p:txBody>
      </p:sp>
      <p:sp>
        <p:nvSpPr>
          <p:cNvPr id="3" name="gzn-text-403">
            <a:extLst xmlns:a="http://schemas.openxmlformats.org/drawingml/2006/main">
              <a:ext uri="{FF2B5EF4-FFF2-40B4-BE49-F238E27FC236}">
                <a16:creationId xmlns:a16="http://schemas.microsoft.com/office/drawing/2014/main" id="{BD6B0A9C-F2AA-4C24-9AED-2EB3D8B9F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687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ИИ помогает видеть варианты, но не присваивает право решать</a:t>
            </a:r>
          </a:p>
        </p:txBody>
      </p:sp>
      <p:sp>
        <p:nvSpPr>
          <p:cNvPr id="4" name="gzn-text-404">
            <a:extLst xmlns:a="http://schemas.openxmlformats.org/drawingml/2006/main">
              <a:ext uri="{FF2B5EF4-FFF2-40B4-BE49-F238E27FC236}">
                <a16:creationId xmlns:a16="http://schemas.microsoft.com/office/drawing/2014/main" id="{B8D6FAAA-B77A-43ED-8D3D-BC39A6EBC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Высокое воздействие требует объяснения, оспаривания и человеческого решения</a:t>
            </a:r>
          </a:p>
        </p:txBody>
      </p:sp>
      <p:sp>
        <p:nvSpPr>
          <p:cNvPr id="5" name="gzn-shape-405">
            <a:extLst xmlns:a="http://schemas.openxmlformats.org/drawingml/2006/main">
              <a:ext uri="{FF2B5EF4-FFF2-40B4-BE49-F238E27FC236}">
                <a16:creationId xmlns:a16="http://schemas.microsoft.com/office/drawing/2014/main" id="{5CBEC4BF-AD3D-46FE-AF49-5E0AFD93C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406">
            <a:extLst xmlns:a="http://schemas.openxmlformats.org/drawingml/2006/main">
              <a:ext uri="{FF2B5EF4-FFF2-40B4-BE49-F238E27FC236}">
                <a16:creationId xmlns:a16="http://schemas.microsoft.com/office/drawing/2014/main" id="{C0492363-A4C4-4F52-880D-74D335878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407">
            <a:extLst xmlns:a="http://schemas.openxmlformats.org/drawingml/2006/main">
              <a:ext uri="{FF2B5EF4-FFF2-40B4-BE49-F238E27FC236}">
                <a16:creationId xmlns:a16="http://schemas.microsoft.com/office/drawing/2014/main" id="{9B924A78-D514-4C54-AD41-FD45DD5AF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8" name="gzn-text-408">
            <a:extLst xmlns:a="http://schemas.openxmlformats.org/drawingml/2006/main">
              <a:ext uri="{FF2B5EF4-FFF2-40B4-BE49-F238E27FC236}">
                <a16:creationId xmlns:a16="http://schemas.microsoft.com/office/drawing/2014/main" id="{6F2DB1C6-2D6B-4BF5-83F2-BF06F8CEE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15</a:t>
            </a:r>
          </a:p>
        </p:txBody>
      </p:sp>
      <p:sp>
        <p:nvSpPr>
          <p:cNvPr id="9" name="gzn-text-409">
            <a:extLst xmlns:a="http://schemas.openxmlformats.org/drawingml/2006/main">
              <a:ext uri="{FF2B5EF4-FFF2-40B4-BE49-F238E27FC236}">
                <a16:creationId xmlns:a16="http://schemas.microsoft.com/office/drawing/2014/main" id="{EE29EB48-A002-4E70-BB66-5DEB86A82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847850"/>
            <a:ext cx="419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417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ДОПУСТИМЫЕ РОЛИ</a:t>
            </a:r>
          </a:p>
        </p:txBody>
      </p:sp>
      <p:sp>
        <p:nvSpPr>
          <p:cNvPr id="10" name="gzn-text-410">
            <a:extLst xmlns:a="http://schemas.openxmlformats.org/drawingml/2006/main">
              <a:ext uri="{FF2B5EF4-FFF2-40B4-BE49-F238E27FC236}">
                <a16:creationId xmlns:a16="http://schemas.microsoft.com/office/drawing/2014/main" id="{E5D99CEE-F3F7-4508-83D9-AAFCC011B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400300"/>
            <a:ext cx="407670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2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поиск и навигация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перевод и доступность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поиск аномалий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сценарии и чувствительность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подготовка объяснения</a:t>
            </a:r>
          </a:p>
        </p:txBody>
      </p:sp>
      <p:sp>
        <p:nvSpPr>
          <p:cNvPr id="11" name="gzn-shape-411">
            <a:extLst xmlns:a="http://schemas.openxmlformats.org/drawingml/2006/main">
              <a:ext uri="{FF2B5EF4-FFF2-40B4-BE49-F238E27FC236}">
                <a16:creationId xmlns:a16="http://schemas.microsoft.com/office/drawing/2014/main" id="{1AA96793-B052-40A5-A147-B98338954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629150"/>
            <a:ext cx="41910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12" name="gzn-shape-412">
            <a:extLst xmlns:a="http://schemas.openxmlformats.org/drawingml/2006/main">
              <a:ext uri="{FF2B5EF4-FFF2-40B4-BE49-F238E27FC236}">
                <a16:creationId xmlns:a16="http://schemas.microsoft.com/office/drawing/2014/main" id="{305EA66C-63BF-4753-BD77-7A115B116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629150"/>
            <a:ext cx="66675" cy="647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13" name="gzn-text-413">
            <a:extLst xmlns:a="http://schemas.openxmlformats.org/drawingml/2006/main">
              <a:ext uri="{FF2B5EF4-FFF2-40B4-BE49-F238E27FC236}">
                <a16:creationId xmlns:a16="http://schemas.microsoft.com/office/drawing/2014/main" id="{068061DA-9D2A-4D66-A599-D85AA119C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95825"/>
            <a:ext cx="3905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64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Всегда: источник · версия · пределы · human review</a:t>
            </a:r>
          </a:p>
        </p:txBody>
      </p:sp>
      <p:sp>
        <p:nvSpPr>
          <p:cNvPr id="14" name="gzn-shape-414">
            <a:extLst xmlns:a="http://schemas.openxmlformats.org/drawingml/2006/main">
              <a:ext uri="{FF2B5EF4-FFF2-40B4-BE49-F238E27FC236}">
                <a16:creationId xmlns:a16="http://schemas.microsoft.com/office/drawing/2014/main" id="{7C4EB3BE-1769-4BA0-835B-954EDDA40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809750"/>
            <a:ext cx="19050" cy="3733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5" name="gzn-text-415">
            <a:extLst xmlns:a="http://schemas.openxmlformats.org/drawingml/2006/main">
              <a:ext uri="{FF2B5EF4-FFF2-40B4-BE49-F238E27FC236}">
                <a16:creationId xmlns:a16="http://schemas.microsoft.com/office/drawing/2014/main" id="{85E2D83B-F45B-43E4-988E-7349CD733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1847850"/>
            <a:ext cx="419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417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00" b="1" i="0">
                <a:solidFill>
                  <a:srgbClr val="A44A42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A44A42"/>
                </a:solidFill>
                <a:latin typeface="Aptos"/>
                <a:ea typeface="Aptos"/>
                <a:cs typeface="Aptos"/>
              </a:rPr>
              <a:t>ЗАПРЕЩЁННЫЕ ПОДМЕНЫ</a:t>
            </a:r>
          </a:p>
        </p:txBody>
      </p:sp>
      <p:sp>
        <p:nvSpPr>
          <p:cNvPr id="16" name="gzn-text-416">
            <a:extLst xmlns:a="http://schemas.openxmlformats.org/drawingml/2006/main">
              <a:ext uri="{FF2B5EF4-FFF2-40B4-BE49-F238E27FC236}">
                <a16:creationId xmlns:a16="http://schemas.microsoft.com/office/drawing/2014/main" id="{C3B85DB3-CCE9-4A79-84D2-1FBB6DEA9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400300"/>
            <a:ext cx="407670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77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2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единый балл человека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скрытая сортировка доступа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принуждение через персонализацию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необъяснимый отказ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необратимое автоматическое решение</a:t>
            </a:r>
          </a:p>
        </p:txBody>
      </p:sp>
      <p:sp>
        <p:nvSpPr>
          <p:cNvPr id="17" name="gzn-shape-417">
            <a:extLst xmlns:a="http://schemas.openxmlformats.org/drawingml/2006/main">
              <a:ext uri="{FF2B5EF4-FFF2-40B4-BE49-F238E27FC236}">
                <a16:creationId xmlns:a16="http://schemas.microsoft.com/office/drawing/2014/main" id="{BEA9185C-CF22-44B1-922A-552337FE1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629150"/>
            <a:ext cx="41910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18" name="gzn-shape-418">
            <a:extLst xmlns:a="http://schemas.openxmlformats.org/drawingml/2006/main">
              <a:ext uri="{FF2B5EF4-FFF2-40B4-BE49-F238E27FC236}">
                <a16:creationId xmlns:a16="http://schemas.microsoft.com/office/drawing/2014/main" id="{18F48ED1-BB34-4F08-95F7-CE19A22D2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629150"/>
            <a:ext cx="66675" cy="647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44A42"/>
          </a:solidFill>
          <a:ln xmlns:a="http://schemas.openxmlformats.org/drawingml/2006/main" w="9525">
            <a:solidFill>
              <a:srgbClr val="A44A42"/>
            </a:solidFill>
            <a:prstDash val="solid"/>
          </a:ln>
        </p:spPr>
      </p:sp>
      <p:sp>
        <p:nvSpPr>
          <p:cNvPr id="19" name="gzn-text-419">
            <a:extLst xmlns:a="http://schemas.openxmlformats.org/drawingml/2006/main">
              <a:ext uri="{FF2B5EF4-FFF2-40B4-BE49-F238E27FC236}">
                <a16:creationId xmlns:a16="http://schemas.microsoft.com/office/drawing/2014/main" id="{2BF7E06C-3C7C-400F-98D5-23823267F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695825"/>
            <a:ext cx="3905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64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Право на отказ · исправление · объяснение · оспаривание</a:t>
            </a:r>
          </a:p>
        </p:txBody>
      </p:sp>
      <p:sp>
        <p:nvSpPr>
          <p:cNvPr id="20" name="gzn-text-420">
            <a:extLst xmlns:a="http://schemas.openxmlformats.org/drawingml/2006/main">
              <a:ext uri="{FF2B5EF4-FFF2-40B4-BE49-F238E27FC236}">
                <a16:creationId xmlns:a16="http://schemas.microsoft.com/office/drawing/2014/main" id="{2AA9CEDB-AEA0-4A04-ABBC-702E2A26E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810250"/>
            <a:ext cx="857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002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Данные — не сырьё без хозяина; знание — не основание отменить субъектность.</a:t>
            </a:r>
          </a:p>
        </p:txBody>
      </p:sp>
    </p:spTree>
    <p:extLst>
      <p:ext uri="{BB962C8B-B14F-4D97-AF65-F5344CB8AC3E}">
        <p14:creationId xmlns:p14="http://schemas.microsoft.com/office/powerpoint/2010/main" val="101294768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gzn-shape-421">
            <a:extLst xmlns:a="http://schemas.openxmlformats.org/drawingml/2006/main">
              <a:ext uri="{FF2B5EF4-FFF2-40B4-BE49-F238E27FC236}">
                <a16:creationId xmlns:a16="http://schemas.microsoft.com/office/drawing/2014/main" id="{45381700-64A9-4ADA-BF35-05D5CB0A4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422">
            <a:extLst xmlns:a="http://schemas.openxmlformats.org/drawingml/2006/main">
              <a:ext uri="{FF2B5EF4-FFF2-40B4-BE49-F238E27FC236}">
                <a16:creationId xmlns:a16="http://schemas.microsoft.com/office/drawing/2014/main" id="{FB8327FA-41C1-425F-B18F-91634C3A4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16</a:t>
            </a:r>
          </a:p>
        </p:txBody>
      </p:sp>
      <p:sp>
        <p:nvSpPr>
          <p:cNvPr id="3" name="gzn-text-423">
            <a:extLst xmlns:a="http://schemas.openxmlformats.org/drawingml/2006/main">
              <a:ext uri="{FF2B5EF4-FFF2-40B4-BE49-F238E27FC236}">
                <a16:creationId xmlns:a16="http://schemas.microsoft.com/office/drawing/2014/main" id="{7A7043C6-EAA8-4544-BD45-8EF234109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Биосфера — соавтор городского знания</a:t>
            </a:r>
          </a:p>
        </p:txBody>
      </p:sp>
      <p:sp>
        <p:nvSpPr>
          <p:cNvPr id="4" name="gzn-text-424">
            <a:extLst xmlns:a="http://schemas.openxmlformats.org/drawingml/2006/main">
              <a:ext uri="{FF2B5EF4-FFF2-40B4-BE49-F238E27FC236}">
                <a16:creationId xmlns:a16="http://schemas.microsoft.com/office/drawing/2014/main" id="{25318DBE-191B-44B5-BDB2-31D0CBFD4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Вода, почва, питание и биоразнообразие образуют единый наблюдаемый контур</a:t>
            </a:r>
          </a:p>
        </p:txBody>
      </p:sp>
      <p:sp>
        <p:nvSpPr>
          <p:cNvPr id="5" name="gzn-shape-425">
            <a:extLst xmlns:a="http://schemas.openxmlformats.org/drawingml/2006/main">
              <a:ext uri="{FF2B5EF4-FFF2-40B4-BE49-F238E27FC236}">
                <a16:creationId xmlns:a16="http://schemas.microsoft.com/office/drawing/2014/main" id="{36A5E7CD-3919-467B-880A-33865B095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426">
            <a:extLst xmlns:a="http://schemas.openxmlformats.org/drawingml/2006/main">
              <a:ext uri="{FF2B5EF4-FFF2-40B4-BE49-F238E27FC236}">
                <a16:creationId xmlns:a16="http://schemas.microsoft.com/office/drawing/2014/main" id="{CF801B09-E58B-421E-910F-3827F2B38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427">
            <a:extLst xmlns:a="http://schemas.openxmlformats.org/drawingml/2006/main">
              <a:ext uri="{FF2B5EF4-FFF2-40B4-BE49-F238E27FC236}">
                <a16:creationId xmlns:a16="http://schemas.microsoft.com/office/drawing/2014/main" id="{B06747E8-53EE-42E9-980E-13B5CEC53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8" name="gzn-text-428">
            <a:extLst xmlns:a="http://schemas.openxmlformats.org/drawingml/2006/main">
              <a:ext uri="{FF2B5EF4-FFF2-40B4-BE49-F238E27FC236}">
                <a16:creationId xmlns:a16="http://schemas.microsoft.com/office/drawing/2014/main" id="{C0AFCAFA-C718-4B42-ADF8-C8E7CEDE2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16</a:t>
            </a:r>
          </a:p>
        </p:txBody>
      </p:sp>
      <p:sp>
        <p:nvSpPr>
          <p:cNvPr id="9" name="gzn-shape-429">
            <a:extLst xmlns:a="http://schemas.openxmlformats.org/drawingml/2006/main">
              <a:ext uri="{FF2B5EF4-FFF2-40B4-BE49-F238E27FC236}">
                <a16:creationId xmlns:a16="http://schemas.microsoft.com/office/drawing/2014/main" id="{C2F30AE1-AE82-48C0-8F70-72FA37112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022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</p:sp>
      <p:sp>
        <p:nvSpPr>
          <p:cNvPr id="10" name="gzn-text-430">
            <a:extLst xmlns:a="http://schemas.openxmlformats.org/drawingml/2006/main">
              <a:ext uri="{FF2B5EF4-FFF2-40B4-BE49-F238E27FC236}">
                <a16:creationId xmlns:a16="http://schemas.microsoft.com/office/drawing/2014/main" id="{4067B2B7-5B11-475E-98E4-B965B0D95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954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3A7F68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3A7F68"/>
                </a:solidFill>
                <a:latin typeface="Aptos"/>
                <a:ea typeface="Aptos"/>
                <a:cs typeface="Aptos"/>
              </a:rPr>
              <a:t>ЖИВОЙ ГОРОДСКОЙ ЦИКЛ</a:t>
            </a:r>
          </a:p>
        </p:txBody>
      </p:sp>
      <p:sp>
        <p:nvSpPr>
          <p:cNvPr id="11" name="gzn-shape-431">
            <a:extLst xmlns:a="http://schemas.openxmlformats.org/drawingml/2006/main">
              <a:ext uri="{FF2B5EF4-FFF2-40B4-BE49-F238E27FC236}">
                <a16:creationId xmlns:a16="http://schemas.microsoft.com/office/drawing/2014/main" id="{0353D790-13F9-40DD-8230-3605A3EF7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219450"/>
            <a:ext cx="7048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2" name="gzn-shape-432">
            <a:extLst xmlns:a="http://schemas.openxmlformats.org/drawingml/2006/main">
              <a:ext uri="{FF2B5EF4-FFF2-40B4-BE49-F238E27FC236}">
                <a16:creationId xmlns:a16="http://schemas.microsoft.com/office/drawing/2014/main" id="{11F866B4-18DE-463A-BFCC-C7D9764EF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628900"/>
            <a:ext cx="38100" cy="0"/>
          </a:xfrm>
          <a:prstGeom xmlns:a="http://schemas.openxmlformats.org/drawingml/2006/main" prst="rect">
            <a:avLst/>
          </a:prstGeom>
          <a:ln xmlns:a="http://schemas.openxmlformats.org/drawingml/2006/main" w="9525">
            <a:prstDash val="solid"/>
          </a:ln>
        </p:spPr>
      </p:sp>
      <p:sp>
        <p:nvSpPr>
          <p:cNvPr id="13" name="gzn-shape-433">
            <a:extLst xmlns:a="http://schemas.openxmlformats.org/drawingml/2006/main">
              <a:ext uri="{FF2B5EF4-FFF2-40B4-BE49-F238E27FC236}">
                <a16:creationId xmlns:a16="http://schemas.microsoft.com/office/drawing/2014/main" id="{3AB765D4-4EC0-4F28-9A91-DCE530405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628900"/>
            <a:ext cx="38100" cy="0"/>
          </a:xfrm>
          <a:prstGeom xmlns:a="http://schemas.openxmlformats.org/drawingml/2006/main" prst="rect">
            <a:avLst/>
          </a:prstGeom>
          <a:ln xmlns:a="http://schemas.openxmlformats.org/drawingml/2006/main" w="9525">
            <a:prstDash val="solid"/>
          </a:ln>
        </p:spPr>
      </p:sp>
      <p:sp>
        <p:nvSpPr>
          <p:cNvPr id="14" name="gzn-shape-434">
            <a:extLst xmlns:a="http://schemas.openxmlformats.org/drawingml/2006/main">
              <a:ext uri="{FF2B5EF4-FFF2-40B4-BE49-F238E27FC236}">
                <a16:creationId xmlns:a16="http://schemas.microsoft.com/office/drawing/2014/main" id="{7975D23F-D651-40AC-9FD2-A4FA3268B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219700"/>
            <a:ext cx="51625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5" name="gzn-text-435">
            <a:extLst xmlns:a="http://schemas.openxmlformats.org/drawingml/2006/main">
              <a:ext uri="{FF2B5EF4-FFF2-40B4-BE49-F238E27FC236}">
                <a16:creationId xmlns:a16="http://schemas.microsoft.com/office/drawing/2014/main" id="{E08EA4E5-49FC-4CEA-89FE-C4DCE0455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266950"/>
            <a:ext cx="1619250" cy="1619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ВОДА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качество · запас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доступ</a:t>
            </a:r>
          </a:p>
        </p:txBody>
      </p:sp>
      <p:sp>
        <p:nvSpPr>
          <p:cNvPr id="16" name="gzn-text-436">
            <a:extLst xmlns:a="http://schemas.openxmlformats.org/drawingml/2006/main">
              <a:ext uri="{FF2B5EF4-FFF2-40B4-BE49-F238E27FC236}">
                <a16:creationId xmlns:a16="http://schemas.microsoft.com/office/drawing/2014/main" id="{8AF8E471-A5A0-47CE-82E6-79D3B8BD2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266950"/>
            <a:ext cx="1619250" cy="1619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ПОЧВА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состояние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риск · цикл</a:t>
            </a:r>
          </a:p>
        </p:txBody>
      </p:sp>
      <p:sp>
        <p:nvSpPr>
          <p:cNvPr id="17" name="gzn-text-437">
            <a:extLst xmlns:a="http://schemas.openxmlformats.org/drawingml/2006/main">
              <a:ext uri="{FF2B5EF4-FFF2-40B4-BE49-F238E27FC236}">
                <a16:creationId xmlns:a16="http://schemas.microsoft.com/office/drawing/2014/main" id="{C3CCE085-6F4C-4329-93FF-EA03C7C5F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4057650"/>
            <a:ext cx="1619250" cy="1619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ПИТАНИЕ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цикл · доступ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потери</a:t>
            </a:r>
          </a:p>
        </p:txBody>
      </p:sp>
      <p:sp>
        <p:nvSpPr>
          <p:cNvPr id="18" name="gzn-text-438">
            <a:extLst xmlns:a="http://schemas.openxmlformats.org/drawingml/2006/main">
              <a:ext uri="{FF2B5EF4-FFF2-40B4-BE49-F238E27FC236}">
                <a16:creationId xmlns:a16="http://schemas.microsoft.com/office/drawing/2014/main" id="{0928215B-D5FC-4C17-BF8C-DAA608A29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067050"/>
            <a:ext cx="312420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3A7F68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3A7F68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3A7F68"/>
                </a:solidFill>
                <a:latin typeface="Aptos"/>
                <a:ea typeface="Aptos"/>
                <a:cs typeface="Aptos"/>
              </a:rPr>
              <a:t>БИОРАЗНООБРАЗИЕ</a:t>
            </a:r>
          </a:p>
        </p:txBody>
      </p:sp>
      <p:sp>
        <p:nvSpPr>
          <p:cNvPr id="19" name="gzn-shape-439">
            <a:extLst xmlns:a="http://schemas.openxmlformats.org/drawingml/2006/main">
              <a:ext uri="{FF2B5EF4-FFF2-40B4-BE49-F238E27FC236}">
                <a16:creationId xmlns:a16="http://schemas.microsoft.com/office/drawing/2014/main" id="{3489F2E4-C8E2-4876-B247-7FC4ABC7E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10250"/>
            <a:ext cx="971550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20" name="gzn-shape-440">
            <a:extLst xmlns:a="http://schemas.openxmlformats.org/drawingml/2006/main">
              <a:ext uri="{FF2B5EF4-FFF2-40B4-BE49-F238E27FC236}">
                <a16:creationId xmlns:a16="http://schemas.microsoft.com/office/drawing/2014/main" id="{90A414BF-57B8-4ABD-8F2D-A2F86E5B7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10250"/>
            <a:ext cx="66675" cy="476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</p:sp>
      <p:sp>
        <p:nvSpPr>
          <p:cNvPr id="21" name="gzn-text-441">
            <a:extLst xmlns:a="http://schemas.openxmlformats.org/drawingml/2006/main">
              <a:ext uri="{FF2B5EF4-FFF2-40B4-BE49-F238E27FC236}">
                <a16:creationId xmlns:a16="http://schemas.microsoft.com/office/drawing/2014/main" id="{586D6E63-9CC6-4FEC-8E1C-C75B673D8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876925"/>
            <a:ext cx="942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49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Ферма полного цикла — проектный пилот: замыкание потоков проверяется балансами вещества, энергии и риска.</a:t>
            </a:r>
          </a:p>
        </p:txBody>
      </p:sp>
    </p:spTree>
    <p:extLst>
      <p:ext uri="{BB962C8B-B14F-4D97-AF65-F5344CB8AC3E}">
        <p14:creationId xmlns:p14="http://schemas.microsoft.com/office/powerpoint/2010/main" val="83067020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gzn-shape-442">
            <a:extLst xmlns:a="http://schemas.openxmlformats.org/drawingml/2006/main">
              <a:ext uri="{FF2B5EF4-FFF2-40B4-BE49-F238E27FC236}">
                <a16:creationId xmlns:a16="http://schemas.microsoft.com/office/drawing/2014/main" id="{7DB23D35-881D-4DDE-A226-4C7F8A819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443">
            <a:extLst xmlns:a="http://schemas.openxmlformats.org/drawingml/2006/main">
              <a:ext uri="{FF2B5EF4-FFF2-40B4-BE49-F238E27FC236}">
                <a16:creationId xmlns:a16="http://schemas.microsoft.com/office/drawing/2014/main" id="{A057D5FC-C8E3-4731-BA97-E18E0C515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17</a:t>
            </a:r>
          </a:p>
        </p:txBody>
      </p:sp>
      <p:sp>
        <p:nvSpPr>
          <p:cNvPr id="3" name="gzn-text-444">
            <a:extLst xmlns:a="http://schemas.openxmlformats.org/drawingml/2006/main">
              <a:ext uri="{FF2B5EF4-FFF2-40B4-BE49-F238E27FC236}">
                <a16:creationId xmlns:a16="http://schemas.microsoft.com/office/drawing/2014/main" id="{613E9E15-EB69-4124-8036-EC0DAA8BA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Динамическая модель строит проверяемый сценарий</a:t>
            </a:r>
          </a:p>
        </p:txBody>
      </p:sp>
      <p:sp>
        <p:nvSpPr>
          <p:cNvPr id="4" name="gzn-text-445">
            <a:extLst xmlns:a="http://schemas.openxmlformats.org/drawingml/2006/main">
              <a:ext uri="{FF2B5EF4-FFF2-40B4-BE49-F238E27FC236}">
                <a16:creationId xmlns:a16="http://schemas.microsoft.com/office/drawing/2014/main" id="{793D5983-1A57-4B6C-B44F-3B86737EA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Модель поддерживает решение, но не выдаёт прогноз за неизбежное будущее</a:t>
            </a:r>
          </a:p>
        </p:txBody>
      </p:sp>
      <p:sp>
        <p:nvSpPr>
          <p:cNvPr id="5" name="gzn-shape-446">
            <a:extLst xmlns:a="http://schemas.openxmlformats.org/drawingml/2006/main">
              <a:ext uri="{FF2B5EF4-FFF2-40B4-BE49-F238E27FC236}">
                <a16:creationId xmlns:a16="http://schemas.microsoft.com/office/drawing/2014/main" id="{90A66952-9528-450F-B2D1-A53B7CA21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447">
            <a:extLst xmlns:a="http://schemas.openxmlformats.org/drawingml/2006/main">
              <a:ext uri="{FF2B5EF4-FFF2-40B4-BE49-F238E27FC236}">
                <a16:creationId xmlns:a16="http://schemas.microsoft.com/office/drawing/2014/main" id="{A8B93C4C-37DB-4415-8CAB-627C8CEC1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448">
            <a:extLst xmlns:a="http://schemas.openxmlformats.org/drawingml/2006/main">
              <a:ext uri="{FF2B5EF4-FFF2-40B4-BE49-F238E27FC236}">
                <a16:creationId xmlns:a16="http://schemas.microsoft.com/office/drawing/2014/main" id="{91E1659E-5D99-4F06-BAB8-7734B18E7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8" name="gzn-text-449">
            <a:extLst xmlns:a="http://schemas.openxmlformats.org/drawingml/2006/main">
              <a:ext uri="{FF2B5EF4-FFF2-40B4-BE49-F238E27FC236}">
                <a16:creationId xmlns:a16="http://schemas.microsoft.com/office/drawing/2014/main" id="{7D93A93B-0CE0-4E3B-842C-F2DEFBFA7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17</a:t>
            </a:r>
          </a:p>
        </p:txBody>
      </p:sp>
      <p:sp>
        <p:nvSpPr>
          <p:cNvPr id="9" name="gzn-shape-450">
            <a:extLst xmlns:a="http://schemas.openxmlformats.org/drawingml/2006/main">
              <a:ext uri="{FF2B5EF4-FFF2-40B4-BE49-F238E27FC236}">
                <a16:creationId xmlns:a16="http://schemas.microsoft.com/office/drawing/2014/main" id="{73EB6BAF-3538-40F7-8D06-CAE84961D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022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10" name="gzn-text-451">
            <a:extLst xmlns:a="http://schemas.openxmlformats.org/drawingml/2006/main">
              <a:ext uri="{FF2B5EF4-FFF2-40B4-BE49-F238E27FC236}">
                <a16:creationId xmlns:a16="http://schemas.microsoft.com/office/drawing/2014/main" id="{7B28A5D8-FD29-44E2-8C13-16152F5C1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954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НАБЛЮДЕНИЕ → СЦЕНАРИЙ → ПРОВЕРКА</a:t>
            </a:r>
          </a:p>
        </p:txBody>
      </p:sp>
      <p:sp>
        <p:nvSpPr>
          <p:cNvPr id="11" name="gzn-text-452">
            <a:extLst xmlns:a="http://schemas.openxmlformats.org/drawingml/2006/main">
              <a:ext uri="{FF2B5EF4-FFF2-40B4-BE49-F238E27FC236}">
                <a16:creationId xmlns:a16="http://schemas.microsoft.com/office/drawing/2014/main" id="{A69D1FFB-FF43-45EE-8606-DA3CB874C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133600"/>
            <a:ext cx="9829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4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xₜ₊₁ = F(xₜ, uₜ; θ) + εₜ</a:t>
            </a:r>
          </a:p>
        </p:txBody>
      </p:sp>
      <p:sp>
        <p:nvSpPr>
          <p:cNvPr id="12" name="gzn-text-453">
            <a:extLst xmlns:a="http://schemas.openxmlformats.org/drawingml/2006/main">
              <a:ext uri="{FF2B5EF4-FFF2-40B4-BE49-F238E27FC236}">
                <a16:creationId xmlns:a16="http://schemas.microsoft.com/office/drawing/2014/main" id="{C2775A50-F08C-4149-95E5-15759F5F1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000375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68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состояние</a:t>
            </a:r>
          </a:p>
        </p:txBody>
      </p:sp>
      <p:sp>
        <p:nvSpPr>
          <p:cNvPr id="13" name="gzn-text-454">
            <a:extLst xmlns:a="http://schemas.openxmlformats.org/drawingml/2006/main">
              <a:ext uri="{FF2B5EF4-FFF2-40B4-BE49-F238E27FC236}">
                <a16:creationId xmlns:a16="http://schemas.microsoft.com/office/drawing/2014/main" id="{10BCEEDE-03F0-4830-B05E-B425E95DE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000375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68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управление</a:t>
            </a:r>
          </a:p>
        </p:txBody>
      </p:sp>
      <p:sp>
        <p:nvSpPr>
          <p:cNvPr id="14" name="gzn-text-455">
            <a:extLst xmlns:a="http://schemas.openxmlformats.org/drawingml/2006/main">
              <a:ext uri="{FF2B5EF4-FFF2-40B4-BE49-F238E27FC236}">
                <a16:creationId xmlns:a16="http://schemas.microsoft.com/office/drawing/2014/main" id="{F3EAD8BA-D98A-4616-A5AA-2FD6A6F88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3000375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68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параметры</a:t>
            </a:r>
          </a:p>
        </p:txBody>
      </p:sp>
      <p:sp>
        <p:nvSpPr>
          <p:cNvPr id="15" name="gzn-text-456">
            <a:extLst xmlns:a="http://schemas.openxmlformats.org/drawingml/2006/main">
              <a:ext uri="{FF2B5EF4-FFF2-40B4-BE49-F238E27FC236}">
                <a16:creationId xmlns:a16="http://schemas.microsoft.com/office/drawing/2014/main" id="{965CAB8B-E2AB-4AE4-939E-3906187D1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00037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68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A44A42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A44A42"/>
                </a:solidFill>
                <a:latin typeface="Aptos"/>
                <a:ea typeface="Aptos"/>
                <a:cs typeface="Aptos"/>
              </a:rPr>
              <a:t>неопределённость</a:t>
            </a:r>
          </a:p>
        </p:txBody>
      </p:sp>
      <p:sp>
        <p:nvSpPr>
          <p:cNvPr id="16" name="gzn-shape-457">
            <a:extLst xmlns:a="http://schemas.openxmlformats.org/drawingml/2006/main">
              <a:ext uri="{FF2B5EF4-FFF2-40B4-BE49-F238E27FC236}">
                <a16:creationId xmlns:a16="http://schemas.microsoft.com/office/drawing/2014/main" id="{305278E9-6D6C-4A4B-AF70-302F775DE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867150"/>
            <a:ext cx="9829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7" name="gzn-text-458">
            <a:extLst xmlns:a="http://schemas.openxmlformats.org/drawingml/2006/main">
              <a:ext uri="{FF2B5EF4-FFF2-40B4-BE49-F238E27FC236}">
                <a16:creationId xmlns:a16="http://schemas.microsoft.com/office/drawing/2014/main" id="{681F3A33-3076-44E1-BDAA-2CD2C06F3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44805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8" name="gzn-text-459">
            <a:extLst xmlns:a="http://schemas.openxmlformats.org/drawingml/2006/main">
              <a:ext uri="{FF2B5EF4-FFF2-40B4-BE49-F238E27FC236}">
                <a16:creationId xmlns:a16="http://schemas.microsoft.com/office/drawing/2014/main" id="{4CF66866-9562-43DD-9FFC-083A745BB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29125"/>
            <a:ext cx="1562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НАБЛЮДАТЬ</a:t>
            </a:r>
          </a:p>
        </p:txBody>
      </p:sp>
      <p:sp>
        <p:nvSpPr>
          <p:cNvPr id="19" name="gzn-text-460">
            <a:extLst xmlns:a="http://schemas.openxmlformats.org/drawingml/2006/main">
              <a:ext uri="{FF2B5EF4-FFF2-40B4-BE49-F238E27FC236}">
                <a16:creationId xmlns:a16="http://schemas.microsoft.com/office/drawing/2014/main" id="{4A942EA9-747E-4C63-9A3C-D2FC96958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44805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20" name="gzn-text-461">
            <a:extLst xmlns:a="http://schemas.openxmlformats.org/drawingml/2006/main">
              <a:ext uri="{FF2B5EF4-FFF2-40B4-BE49-F238E27FC236}">
                <a16:creationId xmlns:a16="http://schemas.microsoft.com/office/drawing/2014/main" id="{F39997EB-0000-4775-A7E8-052F374FD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4429125"/>
            <a:ext cx="1562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ОЦЕНИТЬ</a:t>
            </a:r>
          </a:p>
        </p:txBody>
      </p:sp>
      <p:sp>
        <p:nvSpPr>
          <p:cNvPr id="21" name="gzn-text-462">
            <a:extLst xmlns:a="http://schemas.openxmlformats.org/drawingml/2006/main">
              <a:ext uri="{FF2B5EF4-FFF2-40B4-BE49-F238E27FC236}">
                <a16:creationId xmlns:a16="http://schemas.microsoft.com/office/drawing/2014/main" id="{6C0F6C61-2ACF-4330-8195-E02EF1A18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44805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2" name="gzn-text-463">
            <a:extLst xmlns:a="http://schemas.openxmlformats.org/drawingml/2006/main">
              <a:ext uri="{FF2B5EF4-FFF2-40B4-BE49-F238E27FC236}">
                <a16:creationId xmlns:a16="http://schemas.microsoft.com/office/drawing/2014/main" id="{4303156F-EF5C-44F8-8952-CB7AC4BAF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429125"/>
            <a:ext cx="1562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СЦЕНАРИЙ</a:t>
            </a:r>
          </a:p>
        </p:txBody>
      </p:sp>
      <p:sp>
        <p:nvSpPr>
          <p:cNvPr id="23" name="gzn-text-464">
            <a:extLst xmlns:a="http://schemas.openxmlformats.org/drawingml/2006/main">
              <a:ext uri="{FF2B5EF4-FFF2-40B4-BE49-F238E27FC236}">
                <a16:creationId xmlns:a16="http://schemas.microsoft.com/office/drawing/2014/main" id="{4466840A-52BE-4851-82E1-78FC73990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44805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4" name="gzn-text-465">
            <a:extLst xmlns:a="http://schemas.openxmlformats.org/drawingml/2006/main">
              <a:ext uri="{FF2B5EF4-FFF2-40B4-BE49-F238E27FC236}">
                <a16:creationId xmlns:a16="http://schemas.microsoft.com/office/drawing/2014/main" id="{0E561257-6A9E-4983-AFF7-78904C9D2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429125"/>
            <a:ext cx="1562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РЕШИТЬ</a:t>
            </a:r>
          </a:p>
        </p:txBody>
      </p:sp>
      <p:sp>
        <p:nvSpPr>
          <p:cNvPr id="25" name="gzn-text-466">
            <a:extLst xmlns:a="http://schemas.openxmlformats.org/drawingml/2006/main">
              <a:ext uri="{FF2B5EF4-FFF2-40B4-BE49-F238E27FC236}">
                <a16:creationId xmlns:a16="http://schemas.microsoft.com/office/drawing/2014/main" id="{D5EC67FA-59AF-4758-BE7B-39354E362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44805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6" name="gzn-text-467">
            <a:extLst xmlns:a="http://schemas.openxmlformats.org/drawingml/2006/main">
              <a:ext uri="{FF2B5EF4-FFF2-40B4-BE49-F238E27FC236}">
                <a16:creationId xmlns:a16="http://schemas.microsoft.com/office/drawing/2014/main" id="{2483E26B-2B17-4260-8BA1-7D76DEFE5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429125"/>
            <a:ext cx="1562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119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ВЕРИФИЦИРОВАТЬ</a:t>
            </a:r>
          </a:p>
        </p:txBody>
      </p:sp>
      <p:sp>
        <p:nvSpPr>
          <p:cNvPr id="27" name="gzn-shape-468">
            <a:extLst xmlns:a="http://schemas.openxmlformats.org/drawingml/2006/main">
              <a:ext uri="{FF2B5EF4-FFF2-40B4-BE49-F238E27FC236}">
                <a16:creationId xmlns:a16="http://schemas.microsoft.com/office/drawing/2014/main" id="{9BEEDC6B-B975-4A97-9B71-5EBF9E81C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448300"/>
            <a:ext cx="93726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8" name="gzn-shape-469">
            <a:extLst xmlns:a="http://schemas.openxmlformats.org/drawingml/2006/main">
              <a:ext uri="{FF2B5EF4-FFF2-40B4-BE49-F238E27FC236}">
                <a16:creationId xmlns:a16="http://schemas.microsoft.com/office/drawing/2014/main" id="{E89834DF-9E76-40AF-8CF4-D325E2320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448300"/>
            <a:ext cx="66675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44A42"/>
          </a:solidFill>
          <a:ln xmlns:a="http://schemas.openxmlformats.org/drawingml/2006/main" w="9525">
            <a:solidFill>
              <a:srgbClr val="A44A42"/>
            </a:solidFill>
            <a:prstDash val="solid"/>
          </a:ln>
        </p:spPr>
      </p:sp>
      <p:sp>
        <p:nvSpPr>
          <p:cNvPr id="29" name="gzn-text-470">
            <a:extLst xmlns:a="http://schemas.openxmlformats.org/drawingml/2006/main">
              <a:ext uri="{FF2B5EF4-FFF2-40B4-BE49-F238E27FC236}">
                <a16:creationId xmlns:a16="http://schemas.microsoft.com/office/drawing/2014/main" id="{180F796C-EA45-4A63-9011-4800625A9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514975"/>
            <a:ext cx="9086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11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Публикуются допущения, диапазоны, качество данных, чувствительность и условия провала модели.</a:t>
            </a:r>
          </a:p>
        </p:txBody>
      </p:sp>
    </p:spTree>
    <p:extLst>
      <p:ext uri="{BB962C8B-B14F-4D97-AF65-F5344CB8AC3E}">
        <p14:creationId xmlns:p14="http://schemas.microsoft.com/office/powerpoint/2010/main" val="184642359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gzn-shape-471">
            <a:extLst xmlns:a="http://schemas.openxmlformats.org/drawingml/2006/main">
              <a:ext uri="{FF2B5EF4-FFF2-40B4-BE49-F238E27FC236}">
                <a16:creationId xmlns:a16="http://schemas.microsoft.com/office/drawing/2014/main" id="{D01355B4-4D88-4F82-B89B-61F2B8237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472">
            <a:extLst xmlns:a="http://schemas.openxmlformats.org/drawingml/2006/main">
              <a:ext uri="{FF2B5EF4-FFF2-40B4-BE49-F238E27FC236}">
                <a16:creationId xmlns:a16="http://schemas.microsoft.com/office/drawing/2014/main" id="{BDFA91A5-314D-4ADF-BF41-DBF1512C1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18</a:t>
            </a:r>
          </a:p>
        </p:txBody>
      </p:sp>
      <p:sp>
        <p:nvSpPr>
          <p:cNvPr id="3" name="gzn-text-473">
            <a:extLst xmlns:a="http://schemas.openxmlformats.org/drawingml/2006/main">
              <a:ext uri="{FF2B5EF4-FFF2-40B4-BE49-F238E27FC236}">
                <a16:creationId xmlns:a16="http://schemas.microsoft.com/office/drawing/2014/main" id="{DBE565C6-70EC-465C-B43E-72B602E10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1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G0–G8 связывает права и доказательство</a:t>
            </a:r>
          </a:p>
        </p:txBody>
      </p:sp>
      <p:sp>
        <p:nvSpPr>
          <p:cNvPr id="4" name="gzn-text-474">
            <a:extLst xmlns:a="http://schemas.openxmlformats.org/drawingml/2006/main">
              <a:ext uri="{FF2B5EF4-FFF2-40B4-BE49-F238E27FC236}">
                <a16:creationId xmlns:a16="http://schemas.microsoft.com/office/drawing/2014/main" id="{D5F88DAF-BD2C-4D43-B215-535A01D37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Каждые Врата завершаются решением PASS, REWORK или STOP</a:t>
            </a:r>
          </a:p>
        </p:txBody>
      </p:sp>
      <p:sp>
        <p:nvSpPr>
          <p:cNvPr id="5" name="gzn-shape-475">
            <a:extLst xmlns:a="http://schemas.openxmlformats.org/drawingml/2006/main">
              <a:ext uri="{FF2B5EF4-FFF2-40B4-BE49-F238E27FC236}">
                <a16:creationId xmlns:a16="http://schemas.microsoft.com/office/drawing/2014/main" id="{9297AA63-40E0-4FF6-BA22-AD4DF4787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476">
            <a:extLst xmlns:a="http://schemas.openxmlformats.org/drawingml/2006/main">
              <a:ext uri="{FF2B5EF4-FFF2-40B4-BE49-F238E27FC236}">
                <a16:creationId xmlns:a16="http://schemas.microsoft.com/office/drawing/2014/main" id="{D716A702-97E5-4AB7-9814-33D16ED89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477">
            <a:extLst xmlns:a="http://schemas.openxmlformats.org/drawingml/2006/main">
              <a:ext uri="{FF2B5EF4-FFF2-40B4-BE49-F238E27FC236}">
                <a16:creationId xmlns:a16="http://schemas.microsoft.com/office/drawing/2014/main" id="{17B77120-A3EF-4E02-BEB2-72F06ED4E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8" name="gzn-text-478">
            <a:extLst xmlns:a="http://schemas.openxmlformats.org/drawingml/2006/main">
              <a:ext uri="{FF2B5EF4-FFF2-40B4-BE49-F238E27FC236}">
                <a16:creationId xmlns:a16="http://schemas.microsoft.com/office/drawing/2014/main" id="{E7E64735-3E24-455F-A269-B1B560B19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18</a:t>
            </a:r>
          </a:p>
        </p:txBody>
      </p:sp>
      <p:sp>
        <p:nvSpPr>
          <p:cNvPr id="9" name="gzn-text-479">
            <a:extLst xmlns:a="http://schemas.openxmlformats.org/drawingml/2006/main">
              <a:ext uri="{FF2B5EF4-FFF2-40B4-BE49-F238E27FC236}">
                <a16:creationId xmlns:a16="http://schemas.microsoft.com/office/drawing/2014/main" id="{8A3B075B-33AB-47A5-B7B7-0A42EC32A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669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G0</a:t>
            </a:r>
          </a:p>
        </p:txBody>
      </p:sp>
      <p:sp>
        <p:nvSpPr>
          <p:cNvPr id="10" name="gzn-text-480">
            <a:extLst xmlns:a="http://schemas.openxmlformats.org/drawingml/2006/main">
              <a:ext uri="{FF2B5EF4-FFF2-40B4-BE49-F238E27FC236}">
                <a16:creationId xmlns:a16="http://schemas.microsoft.com/office/drawing/2014/main" id="{1CFBD860-0F1E-425F-AAC0-D2B05105B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266950"/>
            <a:ext cx="2514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СМЫСЛ</a:t>
            </a:r>
          </a:p>
        </p:txBody>
      </p:sp>
      <p:sp>
        <p:nvSpPr>
          <p:cNvPr id="11" name="gzn-text-481">
            <a:extLst xmlns:a="http://schemas.openxmlformats.org/drawingml/2006/main">
              <a:ext uri="{FF2B5EF4-FFF2-40B4-BE49-F238E27FC236}">
                <a16:creationId xmlns:a16="http://schemas.microsoft.com/office/drawing/2014/main" id="{67A47966-DEAB-4FE6-9879-E26705E83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718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44A42"/>
          </a:solidFill>
          <a:ln xmlns:a="http://schemas.openxmlformats.org/drawingml/2006/main" w="9525">
            <a:solidFill>
              <a:srgbClr val="A44A42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G1</a:t>
            </a:r>
          </a:p>
        </p:txBody>
      </p:sp>
      <p:sp>
        <p:nvSpPr>
          <p:cNvPr id="12" name="gzn-text-482">
            <a:extLst xmlns:a="http://schemas.openxmlformats.org/drawingml/2006/main">
              <a:ext uri="{FF2B5EF4-FFF2-40B4-BE49-F238E27FC236}">
                <a16:creationId xmlns:a16="http://schemas.microsoft.com/office/drawing/2014/main" id="{AAEE9EC3-B1BA-488C-AEF0-614F064C9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371850"/>
            <a:ext cx="2514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ПРАВА</a:t>
            </a:r>
          </a:p>
        </p:txBody>
      </p:sp>
      <p:sp>
        <p:nvSpPr>
          <p:cNvPr id="13" name="gzn-text-483">
            <a:extLst xmlns:a="http://schemas.openxmlformats.org/drawingml/2006/main">
              <a:ext uri="{FF2B5EF4-FFF2-40B4-BE49-F238E27FC236}">
                <a16:creationId xmlns:a16="http://schemas.microsoft.com/office/drawing/2014/main" id="{BFC5B420-D592-4EBE-A459-1D93537BD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767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G2</a:t>
            </a:r>
          </a:p>
        </p:txBody>
      </p:sp>
      <p:sp>
        <p:nvSpPr>
          <p:cNvPr id="14" name="gzn-text-484">
            <a:extLst xmlns:a="http://schemas.openxmlformats.org/drawingml/2006/main">
              <a:ext uri="{FF2B5EF4-FFF2-40B4-BE49-F238E27FC236}">
                <a16:creationId xmlns:a16="http://schemas.microsoft.com/office/drawing/2014/main" id="{D19A2FC1-C22C-483A-9EFE-2291AA762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476750"/>
            <a:ext cx="2514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MEASURAND</a:t>
            </a:r>
          </a:p>
        </p:txBody>
      </p:sp>
      <p:sp>
        <p:nvSpPr>
          <p:cNvPr id="15" name="gzn-text-485">
            <a:extLst xmlns:a="http://schemas.openxmlformats.org/drawingml/2006/main">
              <a:ext uri="{FF2B5EF4-FFF2-40B4-BE49-F238E27FC236}">
                <a16:creationId xmlns:a16="http://schemas.microsoft.com/office/drawing/2014/main" id="{2ED22F83-DAE9-4576-A61F-053BE5484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2669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G3</a:t>
            </a:r>
          </a:p>
        </p:txBody>
      </p:sp>
      <p:sp>
        <p:nvSpPr>
          <p:cNvPr id="16" name="gzn-text-486">
            <a:extLst xmlns:a="http://schemas.openxmlformats.org/drawingml/2006/main">
              <a:ext uri="{FF2B5EF4-FFF2-40B4-BE49-F238E27FC236}">
                <a16:creationId xmlns:a16="http://schemas.microsoft.com/office/drawing/2014/main" id="{3FFEB496-0F3F-4654-93F2-BD707852A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266950"/>
            <a:ext cx="2514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ПРОТОКОЛ</a:t>
            </a:r>
          </a:p>
        </p:txBody>
      </p:sp>
      <p:sp>
        <p:nvSpPr>
          <p:cNvPr id="17" name="gzn-text-487">
            <a:extLst xmlns:a="http://schemas.openxmlformats.org/drawingml/2006/main">
              <a:ext uri="{FF2B5EF4-FFF2-40B4-BE49-F238E27FC236}">
                <a16:creationId xmlns:a16="http://schemas.microsoft.com/office/drawing/2014/main" id="{DBDEE9DA-DDE6-46E0-9A6A-463EFBA5A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3718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G4</a:t>
            </a:r>
          </a:p>
        </p:txBody>
      </p:sp>
      <p:sp>
        <p:nvSpPr>
          <p:cNvPr id="18" name="gzn-text-488">
            <a:extLst xmlns:a="http://schemas.openxmlformats.org/drawingml/2006/main">
              <a:ext uri="{FF2B5EF4-FFF2-40B4-BE49-F238E27FC236}">
                <a16:creationId xmlns:a16="http://schemas.microsoft.com/office/drawing/2014/main" id="{2EC4D956-E8F2-42F1-8398-44AAC5C39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371850"/>
            <a:ext cx="2514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ДАННЫЕ / QA / U</a:t>
            </a:r>
          </a:p>
        </p:txBody>
      </p:sp>
      <p:sp>
        <p:nvSpPr>
          <p:cNvPr id="19" name="gzn-text-489">
            <a:extLst xmlns:a="http://schemas.openxmlformats.org/drawingml/2006/main">
              <a:ext uri="{FF2B5EF4-FFF2-40B4-BE49-F238E27FC236}">
                <a16:creationId xmlns:a16="http://schemas.microsoft.com/office/drawing/2014/main" id="{F2A0D464-0A3A-4E3F-AA74-4DB6D0678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4767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G5</a:t>
            </a:r>
          </a:p>
        </p:txBody>
      </p:sp>
      <p:sp>
        <p:nvSpPr>
          <p:cNvPr id="20" name="gzn-text-490">
            <a:extLst xmlns:a="http://schemas.openxmlformats.org/drawingml/2006/main">
              <a:ext uri="{FF2B5EF4-FFF2-40B4-BE49-F238E27FC236}">
                <a16:creationId xmlns:a16="http://schemas.microsoft.com/office/drawing/2014/main" id="{1DE1A430-4B09-4324-889A-6645CA24F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4476750"/>
            <a:ext cx="2514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E-GATE</a:t>
            </a:r>
          </a:p>
        </p:txBody>
      </p:sp>
      <p:sp>
        <p:nvSpPr>
          <p:cNvPr id="21" name="gzn-text-491">
            <a:extLst xmlns:a="http://schemas.openxmlformats.org/drawingml/2006/main">
              <a:ext uri="{FF2B5EF4-FFF2-40B4-BE49-F238E27FC236}">
                <a16:creationId xmlns:a16="http://schemas.microsoft.com/office/drawing/2014/main" id="{6D18D4DB-46CC-4C32-8017-21C18EF03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2669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G6</a:t>
            </a:r>
          </a:p>
        </p:txBody>
      </p:sp>
      <p:sp>
        <p:nvSpPr>
          <p:cNvPr id="22" name="gzn-text-492">
            <a:extLst xmlns:a="http://schemas.openxmlformats.org/drawingml/2006/main">
              <a:ext uri="{FF2B5EF4-FFF2-40B4-BE49-F238E27FC236}">
                <a16:creationId xmlns:a16="http://schemas.microsoft.com/office/drawing/2014/main" id="{1F3F7597-E142-4268-8B41-05957BEA7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266950"/>
            <a:ext cx="2514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НЕЗАВИСИМАЯ ПРОВЕРКА</a:t>
            </a:r>
          </a:p>
        </p:txBody>
      </p:sp>
      <p:sp>
        <p:nvSpPr>
          <p:cNvPr id="23" name="gzn-text-493">
            <a:extLst xmlns:a="http://schemas.openxmlformats.org/drawingml/2006/main">
              <a:ext uri="{FF2B5EF4-FFF2-40B4-BE49-F238E27FC236}">
                <a16:creationId xmlns:a16="http://schemas.microsoft.com/office/drawing/2014/main" id="{36BC0D6B-7837-4957-BE11-0B6B91FB8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3718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G7</a:t>
            </a:r>
          </a:p>
        </p:txBody>
      </p:sp>
      <p:sp>
        <p:nvSpPr>
          <p:cNvPr id="24" name="gzn-text-494">
            <a:extLst xmlns:a="http://schemas.openxmlformats.org/drawingml/2006/main">
              <a:ext uri="{FF2B5EF4-FFF2-40B4-BE49-F238E27FC236}">
                <a16:creationId xmlns:a16="http://schemas.microsoft.com/office/drawing/2014/main" id="{5BFF4032-A5C2-454E-A470-9E794F890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371850"/>
            <a:ext cx="2514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HUMAN DECISION</a:t>
            </a:r>
          </a:p>
        </p:txBody>
      </p:sp>
      <p:sp>
        <p:nvSpPr>
          <p:cNvPr id="25" name="gzn-text-495">
            <a:extLst xmlns:a="http://schemas.openxmlformats.org/drawingml/2006/main">
              <a:ext uri="{FF2B5EF4-FFF2-40B4-BE49-F238E27FC236}">
                <a16:creationId xmlns:a16="http://schemas.microsoft.com/office/drawing/2014/main" id="{3C52B61F-9029-45E8-94AD-65AE1AEB5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4767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G8</a:t>
            </a:r>
          </a:p>
        </p:txBody>
      </p:sp>
      <p:sp>
        <p:nvSpPr>
          <p:cNvPr id="26" name="gzn-text-496">
            <a:extLst xmlns:a="http://schemas.openxmlformats.org/drawingml/2006/main">
              <a:ext uri="{FF2B5EF4-FFF2-40B4-BE49-F238E27FC236}">
                <a16:creationId xmlns:a16="http://schemas.microsoft.com/office/drawing/2014/main" id="{70DD2BD9-5F3E-40A1-943F-0B8FB128A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476750"/>
            <a:ext cx="2514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АРХИВ И НАДЗОР</a:t>
            </a:r>
          </a:p>
        </p:txBody>
      </p:sp>
      <p:sp>
        <p:nvSpPr>
          <p:cNvPr id="27" name="gzn-text-497">
            <a:extLst xmlns:a="http://schemas.openxmlformats.org/drawingml/2006/main">
              <a:ext uri="{FF2B5EF4-FFF2-40B4-BE49-F238E27FC236}">
                <a16:creationId xmlns:a16="http://schemas.microsoft.com/office/drawing/2014/main" id="{B8912503-6743-4E93-86CC-A8D2AA034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90700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НАМЕРЕНИЕ</a:t>
            </a:r>
          </a:p>
        </p:txBody>
      </p:sp>
      <p:sp>
        <p:nvSpPr>
          <p:cNvPr id="28" name="gzn-text-498">
            <a:extLst xmlns:a="http://schemas.openxmlformats.org/drawingml/2006/main">
              <a:ext uri="{FF2B5EF4-FFF2-40B4-BE49-F238E27FC236}">
                <a16:creationId xmlns:a16="http://schemas.microsoft.com/office/drawing/2014/main" id="{869741EF-3CC9-4F8A-8534-73898F19B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1790700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ИСПЫТАНИЕ</a:t>
            </a:r>
          </a:p>
        </p:txBody>
      </p:sp>
      <p:sp>
        <p:nvSpPr>
          <p:cNvPr id="29" name="gzn-text-499">
            <a:extLst xmlns:a="http://schemas.openxmlformats.org/drawingml/2006/main">
              <a:ext uri="{FF2B5EF4-FFF2-40B4-BE49-F238E27FC236}">
                <a16:creationId xmlns:a16="http://schemas.microsoft.com/office/drawing/2014/main" id="{62322DC9-E50D-4085-8DC5-DE7F19613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790700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ОТВЕТСТВЕННОСТЬ</a:t>
            </a:r>
          </a:p>
        </p:txBody>
      </p:sp>
      <p:sp>
        <p:nvSpPr>
          <p:cNvPr id="30" name="gzn-shape-500">
            <a:extLst xmlns:a="http://schemas.openxmlformats.org/drawingml/2006/main">
              <a:ext uri="{FF2B5EF4-FFF2-40B4-BE49-F238E27FC236}">
                <a16:creationId xmlns:a16="http://schemas.microsoft.com/office/drawing/2014/main" id="{41B2C05D-13FB-4B36-9CC5-F6A45072E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753100"/>
            <a:ext cx="887730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31" name="gzn-shape-501">
            <a:extLst xmlns:a="http://schemas.openxmlformats.org/drawingml/2006/main">
              <a:ext uri="{FF2B5EF4-FFF2-40B4-BE49-F238E27FC236}">
                <a16:creationId xmlns:a16="http://schemas.microsoft.com/office/drawing/2014/main" id="{44198AE4-9707-4FB7-8C42-BF4E5AA77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753100"/>
            <a:ext cx="66675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32" name="gzn-text-502">
            <a:extLst xmlns:a="http://schemas.openxmlformats.org/drawingml/2006/main">
              <a:ext uri="{FF2B5EF4-FFF2-40B4-BE49-F238E27FC236}">
                <a16:creationId xmlns:a16="http://schemas.microsoft.com/office/drawing/2014/main" id="{5F4E4985-4C9C-4D9C-9D00-FAA58A084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5819775"/>
            <a:ext cx="8591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31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G0–G8 управляет полномочием и процессом. E0–E4 отдельно описывает силу доказательства.</a:t>
            </a:r>
          </a:p>
        </p:txBody>
      </p:sp>
    </p:spTree>
    <p:extLst>
      <p:ext uri="{BB962C8B-B14F-4D97-AF65-F5344CB8AC3E}">
        <p14:creationId xmlns:p14="http://schemas.microsoft.com/office/powerpoint/2010/main" val="133969641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gzn-shape-503">
            <a:extLst xmlns:a="http://schemas.openxmlformats.org/drawingml/2006/main">
              <a:ext uri="{FF2B5EF4-FFF2-40B4-BE49-F238E27FC236}">
                <a16:creationId xmlns:a16="http://schemas.microsoft.com/office/drawing/2014/main" id="{11EEFFA5-4500-476D-A517-709249F41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504">
            <a:extLst xmlns:a="http://schemas.openxmlformats.org/drawingml/2006/main">
              <a:ext uri="{FF2B5EF4-FFF2-40B4-BE49-F238E27FC236}">
                <a16:creationId xmlns:a16="http://schemas.microsoft.com/office/drawing/2014/main" id="{6D12B77F-E97E-45A9-925C-8A359A27F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19</a:t>
            </a:r>
          </a:p>
        </p:txBody>
      </p:sp>
      <p:sp>
        <p:nvSpPr>
          <p:cNvPr id="3" name="gzn-text-505">
            <a:extLst xmlns:a="http://schemas.openxmlformats.org/drawingml/2006/main">
              <a:ext uri="{FF2B5EF4-FFF2-40B4-BE49-F238E27FC236}">
                <a16:creationId xmlns:a16="http://schemas.microsoft.com/office/drawing/2014/main" id="{0331E6E8-76C0-498A-ACE5-29241F1EE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2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2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E0–E4 показывает силу доказательства</a:t>
            </a:r>
          </a:p>
        </p:txBody>
      </p:sp>
      <p:sp>
        <p:nvSpPr>
          <p:cNvPr id="4" name="gzn-text-506">
            <a:extLst xmlns:a="http://schemas.openxmlformats.org/drawingml/2006/main">
              <a:ext uri="{FF2B5EF4-FFF2-40B4-BE49-F238E27FC236}">
                <a16:creationId xmlns:a16="http://schemas.microsoft.com/office/drawing/2014/main" id="{9E24B356-F4B2-4112-B94B-28C3158CE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Уровень повышается только через наблюдение, независимость и воспроизводимость — без подмены управления</a:t>
            </a:r>
          </a:p>
        </p:txBody>
      </p:sp>
      <p:sp>
        <p:nvSpPr>
          <p:cNvPr id="5" name="gzn-shape-507">
            <a:extLst xmlns:a="http://schemas.openxmlformats.org/drawingml/2006/main">
              <a:ext uri="{FF2B5EF4-FFF2-40B4-BE49-F238E27FC236}">
                <a16:creationId xmlns:a16="http://schemas.microsoft.com/office/drawing/2014/main" id="{F01FD240-AA74-4782-9D32-64AAD4C11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508">
            <a:extLst xmlns:a="http://schemas.openxmlformats.org/drawingml/2006/main">
              <a:ext uri="{FF2B5EF4-FFF2-40B4-BE49-F238E27FC236}">
                <a16:creationId xmlns:a16="http://schemas.microsoft.com/office/drawing/2014/main" id="{178A7B05-563D-4C43-8D89-5C83C84B1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509">
            <a:extLst xmlns:a="http://schemas.openxmlformats.org/drawingml/2006/main">
              <a:ext uri="{FF2B5EF4-FFF2-40B4-BE49-F238E27FC236}">
                <a16:creationId xmlns:a16="http://schemas.microsoft.com/office/drawing/2014/main" id="{AAAA0A35-C510-4EF5-9928-E3F3CE5B0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8" name="gzn-text-510">
            <a:extLst xmlns:a="http://schemas.openxmlformats.org/drawingml/2006/main">
              <a:ext uri="{FF2B5EF4-FFF2-40B4-BE49-F238E27FC236}">
                <a16:creationId xmlns:a16="http://schemas.microsoft.com/office/drawing/2014/main" id="{2CA1FF5E-6901-49ED-9AEB-26A0DEF07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19</a:t>
            </a:r>
          </a:p>
        </p:txBody>
      </p:sp>
      <p:sp>
        <p:nvSpPr>
          <p:cNvPr id="9" name="gzn-shape-511">
            <a:extLst xmlns:a="http://schemas.openxmlformats.org/drawingml/2006/main">
              <a:ext uri="{FF2B5EF4-FFF2-40B4-BE49-F238E27FC236}">
                <a16:creationId xmlns:a16="http://schemas.microsoft.com/office/drawing/2014/main" id="{0AA7CA0F-F236-4327-A873-9835BF9E0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99441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0" name="gzn-text-512">
            <a:extLst xmlns:a="http://schemas.openxmlformats.org/drawingml/2006/main">
              <a:ext uri="{FF2B5EF4-FFF2-40B4-BE49-F238E27FC236}">
                <a16:creationId xmlns:a16="http://schemas.microsoft.com/office/drawing/2014/main" id="{11AEFDEB-FB39-47EE-B6D3-E0AC7E4AE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0515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E0</a:t>
            </a:r>
          </a:p>
        </p:txBody>
      </p:sp>
      <p:sp>
        <p:nvSpPr>
          <p:cNvPr id="11" name="gzn-text-513">
            <a:extLst xmlns:a="http://schemas.openxmlformats.org/drawingml/2006/main">
              <a:ext uri="{FF2B5EF4-FFF2-40B4-BE49-F238E27FC236}">
                <a16:creationId xmlns:a16="http://schemas.microsoft.com/office/drawing/2014/main" id="{55A4CCAC-A39B-41E3-B581-E60BF523E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" y="4324350"/>
            <a:ext cx="18859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СИМВОЛ /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ОБРАЗ</a:t>
            </a:r>
          </a:p>
        </p:txBody>
      </p:sp>
      <p:sp>
        <p:nvSpPr>
          <p:cNvPr id="12" name="gzn-text-514">
            <a:extLst xmlns:a="http://schemas.openxmlformats.org/drawingml/2006/main">
              <a:ext uri="{FF2B5EF4-FFF2-40B4-BE49-F238E27FC236}">
                <a16:creationId xmlns:a16="http://schemas.microsoft.com/office/drawing/2014/main" id="{9C3D5EDE-3474-42FC-BA9F-41BA16700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10515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E1</a:t>
            </a:r>
          </a:p>
        </p:txBody>
      </p:sp>
      <p:sp>
        <p:nvSpPr>
          <p:cNvPr id="13" name="gzn-text-515">
            <a:extLst xmlns:a="http://schemas.openxmlformats.org/drawingml/2006/main">
              <a:ext uri="{FF2B5EF4-FFF2-40B4-BE49-F238E27FC236}">
                <a16:creationId xmlns:a16="http://schemas.microsoft.com/office/drawing/2014/main" id="{EE407417-E175-4781-A52F-D5B1A81B6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9825" y="4324350"/>
            <a:ext cx="18859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ГИПОТЕЗА /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МОДЕЛЬ</a:t>
            </a:r>
          </a:p>
        </p:txBody>
      </p:sp>
      <p:sp>
        <p:nvSpPr>
          <p:cNvPr id="14" name="gzn-text-516">
            <a:extLst xmlns:a="http://schemas.openxmlformats.org/drawingml/2006/main">
              <a:ext uri="{FF2B5EF4-FFF2-40B4-BE49-F238E27FC236}">
                <a16:creationId xmlns:a16="http://schemas.microsoft.com/office/drawing/2014/main" id="{EE077E70-8AFA-440C-87A7-C280C6995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10515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E2</a:t>
            </a:r>
          </a:p>
        </p:txBody>
      </p:sp>
      <p:sp>
        <p:nvSpPr>
          <p:cNvPr id="15" name="gzn-text-517">
            <a:extLst xmlns:a="http://schemas.openxmlformats.org/drawingml/2006/main">
              <a:ext uri="{FF2B5EF4-FFF2-40B4-BE49-F238E27FC236}">
                <a16:creationId xmlns:a16="http://schemas.microsoft.com/office/drawing/2014/main" id="{4E8ADE30-687F-429C-A8CD-16CF1C584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324350"/>
            <a:ext cx="20574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НАБЛЮДЕНИЕ /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ОГРАНИЧЕННЫЙ ПИЛОТ</a:t>
            </a:r>
          </a:p>
        </p:txBody>
      </p:sp>
      <p:sp>
        <p:nvSpPr>
          <p:cNvPr id="16" name="gzn-text-518">
            <a:extLst xmlns:a="http://schemas.openxmlformats.org/drawingml/2006/main">
              <a:ext uri="{FF2B5EF4-FFF2-40B4-BE49-F238E27FC236}">
                <a16:creationId xmlns:a16="http://schemas.microsoft.com/office/drawing/2014/main" id="{D6B90EC6-8FCE-40D8-89E5-69649C6BD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10515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E3</a:t>
            </a:r>
          </a:p>
        </p:txBody>
      </p:sp>
      <p:sp>
        <p:nvSpPr>
          <p:cNvPr id="17" name="gzn-text-519">
            <a:extLst xmlns:a="http://schemas.openxmlformats.org/drawingml/2006/main">
              <a:ext uri="{FF2B5EF4-FFF2-40B4-BE49-F238E27FC236}">
                <a16:creationId xmlns:a16="http://schemas.microsoft.com/office/drawing/2014/main" id="{5BA6EF5E-DDE8-456B-AB43-D766E4D4F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324350"/>
            <a:ext cx="20955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НЕЗАВИСИМАЯ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ПРОВЕРКА</a:t>
            </a:r>
          </a:p>
        </p:txBody>
      </p:sp>
      <p:sp>
        <p:nvSpPr>
          <p:cNvPr id="18" name="gzn-text-520">
            <a:extLst xmlns:a="http://schemas.openxmlformats.org/drawingml/2006/main">
              <a:ext uri="{FF2B5EF4-FFF2-40B4-BE49-F238E27FC236}">
                <a16:creationId xmlns:a16="http://schemas.microsoft.com/office/drawing/2014/main" id="{3854CB41-247C-4116-AB7E-81393971D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10515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E4</a:t>
            </a:r>
          </a:p>
        </p:txBody>
      </p:sp>
      <p:sp>
        <p:nvSpPr>
          <p:cNvPr id="19" name="gzn-text-521">
            <a:extLst xmlns:a="http://schemas.openxmlformats.org/drawingml/2006/main">
              <a:ext uri="{FF2B5EF4-FFF2-40B4-BE49-F238E27FC236}">
                <a16:creationId xmlns:a16="http://schemas.microsoft.com/office/drawing/2014/main" id="{5F4E8929-75DD-45CA-9E21-6A2501D22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5325" y="4324350"/>
            <a:ext cx="23050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616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ВАЛИДИРОВАННЫЙ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ВОСПРОИЗВОДИМЫЙ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РЕЗУЛЬТАТ</a:t>
            </a:r>
          </a:p>
        </p:txBody>
      </p:sp>
      <p:sp>
        <p:nvSpPr>
          <p:cNvPr id="20" name="gzn-shape-522">
            <a:extLst xmlns:a="http://schemas.openxmlformats.org/drawingml/2006/main">
              <a:ext uri="{FF2B5EF4-FFF2-40B4-BE49-F238E27FC236}">
                <a16:creationId xmlns:a16="http://schemas.microsoft.com/office/drawing/2014/main" id="{7CA8E625-055D-49C3-A204-BC4B01404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619750"/>
            <a:ext cx="92964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1" name="gzn-shape-523">
            <a:extLst xmlns:a="http://schemas.openxmlformats.org/drawingml/2006/main">
              <a:ext uri="{FF2B5EF4-FFF2-40B4-BE49-F238E27FC236}">
                <a16:creationId xmlns:a16="http://schemas.microsoft.com/office/drawing/2014/main" id="{3AEE6C6F-8319-401B-9D29-2DE44D761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619750"/>
            <a:ext cx="66675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44A42"/>
          </a:solidFill>
          <a:ln xmlns:a="http://schemas.openxmlformats.org/drawingml/2006/main" w="9525">
            <a:solidFill>
              <a:srgbClr val="A44A42"/>
            </a:solidFill>
            <a:prstDash val="solid"/>
          </a:ln>
        </p:spPr>
      </p:sp>
      <p:sp>
        <p:nvSpPr>
          <p:cNvPr id="22" name="gzn-text-524">
            <a:extLst xmlns:a="http://schemas.openxmlformats.org/drawingml/2006/main">
              <a:ext uri="{FF2B5EF4-FFF2-40B4-BE49-F238E27FC236}">
                <a16:creationId xmlns:a16="http://schemas.microsoft.com/office/drawing/2014/main" id="{D65836D3-34F5-4012-8BEF-CD9CF473D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686425"/>
            <a:ext cx="90106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872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Протокол, полномочие и решение принадлежат G0–G8. E-уровень не выдаёт системе право действовать.</a:t>
            </a:r>
          </a:p>
        </p:txBody>
      </p:sp>
    </p:spTree>
    <p:extLst>
      <p:ext uri="{BB962C8B-B14F-4D97-AF65-F5344CB8AC3E}">
        <p14:creationId xmlns:p14="http://schemas.microsoft.com/office/powerpoint/2010/main" val="168898957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gzn-shape-10">
            <a:extLst xmlns:a="http://schemas.openxmlformats.org/drawingml/2006/main">
              <a:ext uri="{FF2B5EF4-FFF2-40B4-BE49-F238E27FC236}">
                <a16:creationId xmlns:a16="http://schemas.microsoft.com/office/drawing/2014/main" id="{2AED2551-7E26-4013-9D67-946882CA5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11">
            <a:extLst xmlns:a="http://schemas.openxmlformats.org/drawingml/2006/main">
              <a:ext uri="{FF2B5EF4-FFF2-40B4-BE49-F238E27FC236}">
                <a16:creationId xmlns:a16="http://schemas.microsoft.com/office/drawing/2014/main" id="{A8291FA3-74E3-4031-9586-FF73AE58A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02</a:t>
            </a:r>
          </a:p>
        </p:txBody>
      </p:sp>
      <p:sp>
        <p:nvSpPr>
          <p:cNvPr id="3" name="gzn-text-12">
            <a:extLst xmlns:a="http://schemas.openxmlformats.org/drawingml/2006/main">
              <a:ext uri="{FF2B5EF4-FFF2-40B4-BE49-F238E27FC236}">
                <a16:creationId xmlns:a16="http://schemas.microsoft.com/office/drawing/2014/main" id="{3FD120F5-6AA6-4DCB-8212-6FC04E409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31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Город Знания — это обмен, а не витрина технологий</a:t>
            </a:r>
          </a:p>
        </p:txBody>
      </p:sp>
      <p:sp>
        <p:nvSpPr>
          <p:cNvPr id="4" name="gzn-text-13">
            <a:extLst xmlns:a="http://schemas.openxmlformats.org/drawingml/2006/main">
              <a:ext uri="{FF2B5EF4-FFF2-40B4-BE49-F238E27FC236}">
                <a16:creationId xmlns:a16="http://schemas.microsoft.com/office/drawing/2014/main" id="{F14ED5C9-9EC2-49F2-A7B9-EEAB2C3CF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Ценность создаёт городской метаболизм знания: доступ → проверка → применение → обратная связь</a:t>
            </a:r>
          </a:p>
        </p:txBody>
      </p:sp>
      <p:sp>
        <p:nvSpPr>
          <p:cNvPr id="5" name="gzn-shape-14">
            <a:extLst xmlns:a="http://schemas.openxmlformats.org/drawingml/2006/main">
              <a:ext uri="{FF2B5EF4-FFF2-40B4-BE49-F238E27FC236}">
                <a16:creationId xmlns:a16="http://schemas.microsoft.com/office/drawing/2014/main" id="{A2F0DE34-C8CF-4773-B441-20C7711AE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15">
            <a:extLst xmlns:a="http://schemas.openxmlformats.org/drawingml/2006/main">
              <a:ext uri="{FF2B5EF4-FFF2-40B4-BE49-F238E27FC236}">
                <a16:creationId xmlns:a16="http://schemas.microsoft.com/office/drawing/2014/main" id="{495CCD06-2B58-49B1-BA9D-D414F1D57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16">
            <a:extLst xmlns:a="http://schemas.openxmlformats.org/drawingml/2006/main">
              <a:ext uri="{FF2B5EF4-FFF2-40B4-BE49-F238E27FC236}">
                <a16:creationId xmlns:a16="http://schemas.microsoft.com/office/drawing/2014/main" id="{EF9CA824-E5FC-4DEF-98E3-9FB89C1CC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8" name="gzn-text-17">
            <a:extLst xmlns:a="http://schemas.openxmlformats.org/drawingml/2006/main">
              <a:ext uri="{FF2B5EF4-FFF2-40B4-BE49-F238E27FC236}">
                <a16:creationId xmlns:a16="http://schemas.microsoft.com/office/drawing/2014/main" id="{425613C1-92B5-468B-8BC6-01EBAB845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02</a:t>
            </a:r>
          </a:p>
        </p:txBody>
      </p:sp>
      <p:sp>
        <p:nvSpPr>
          <p:cNvPr id="9" name="gzn-shape-18">
            <a:extLst xmlns:a="http://schemas.openxmlformats.org/drawingml/2006/main">
              <a:ext uri="{FF2B5EF4-FFF2-40B4-BE49-F238E27FC236}">
                <a16:creationId xmlns:a16="http://schemas.microsoft.com/office/drawing/2014/main" id="{2362400B-1F87-460C-97F3-550CA7923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2880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10" name="gzn-text-19">
            <a:extLst xmlns:a="http://schemas.openxmlformats.org/drawingml/2006/main">
              <a:ext uri="{FF2B5EF4-FFF2-40B4-BE49-F238E27FC236}">
                <a16:creationId xmlns:a16="http://schemas.microsoft.com/office/drawing/2014/main" id="{558A4CEC-A2E9-4CAD-BEE9-12E2B8B9D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240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ОСНОВНОЙ ТЕЗИС</a:t>
            </a:r>
          </a:p>
        </p:txBody>
      </p:sp>
      <p:sp>
        <p:nvSpPr>
          <p:cNvPr id="11" name="gzn-shape-20">
            <a:extLst xmlns:a="http://schemas.openxmlformats.org/drawingml/2006/main">
              <a:ext uri="{FF2B5EF4-FFF2-40B4-BE49-F238E27FC236}">
                <a16:creationId xmlns:a16="http://schemas.microsoft.com/office/drawing/2014/main" id="{BFF11BFB-0450-4C72-9BEE-A7FC62FEC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314700"/>
            <a:ext cx="9105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2" name="gzn-text-21">
            <a:extLst xmlns:a="http://schemas.openxmlformats.org/drawingml/2006/main">
              <a:ext uri="{FF2B5EF4-FFF2-40B4-BE49-F238E27FC236}">
                <a16:creationId xmlns:a16="http://schemas.microsoft.com/office/drawing/2014/main" id="{4614C268-04EF-45BA-865D-BC6189693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3" name="gzn-text-22">
            <a:extLst xmlns:a="http://schemas.openxmlformats.org/drawingml/2006/main">
              <a:ext uri="{FF2B5EF4-FFF2-40B4-BE49-F238E27FC236}">
                <a16:creationId xmlns:a16="http://schemas.microsoft.com/office/drawing/2014/main" id="{E39FC75D-E3D2-49AC-BF43-0C24443CF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952875"/>
            <a:ext cx="1485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50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ОПЫТ</a:t>
            </a:r>
          </a:p>
        </p:txBody>
      </p:sp>
      <p:sp>
        <p:nvSpPr>
          <p:cNvPr id="14" name="gzn-text-23">
            <a:extLst xmlns:a="http://schemas.openxmlformats.org/drawingml/2006/main">
              <a:ext uri="{FF2B5EF4-FFF2-40B4-BE49-F238E27FC236}">
                <a16:creationId xmlns:a16="http://schemas.microsoft.com/office/drawing/2014/main" id="{522EB5B1-DE04-4C5B-B85F-9E496452A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4314825"/>
            <a:ext cx="1752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люди и места</a:t>
            </a:r>
          </a:p>
        </p:txBody>
      </p:sp>
      <p:sp>
        <p:nvSpPr>
          <p:cNvPr id="15" name="gzn-text-24">
            <a:extLst xmlns:a="http://schemas.openxmlformats.org/drawingml/2006/main">
              <a:ext uri="{FF2B5EF4-FFF2-40B4-BE49-F238E27FC236}">
                <a16:creationId xmlns:a16="http://schemas.microsoft.com/office/drawing/2014/main" id="{077927D8-7529-44A6-A1E9-07EE33983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89560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gzn-text-25">
            <a:extLst xmlns:a="http://schemas.openxmlformats.org/drawingml/2006/main">
              <a:ext uri="{FF2B5EF4-FFF2-40B4-BE49-F238E27FC236}">
                <a16:creationId xmlns:a16="http://schemas.microsoft.com/office/drawing/2014/main" id="{D3040844-9A03-45E9-A4D4-3A905497B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952875"/>
            <a:ext cx="1485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50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ДАННЫЕ</a:t>
            </a:r>
          </a:p>
        </p:txBody>
      </p:sp>
      <p:sp>
        <p:nvSpPr>
          <p:cNvPr id="17" name="gzn-text-26">
            <a:extLst xmlns:a="http://schemas.openxmlformats.org/drawingml/2006/main">
              <a:ext uri="{FF2B5EF4-FFF2-40B4-BE49-F238E27FC236}">
                <a16:creationId xmlns:a16="http://schemas.microsoft.com/office/drawing/2014/main" id="{E6DBEF02-DEF3-4ABF-9780-3DEE76705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314825"/>
            <a:ext cx="1752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наблюдаемое</a:t>
            </a:r>
          </a:p>
        </p:txBody>
      </p:sp>
      <p:sp>
        <p:nvSpPr>
          <p:cNvPr id="18" name="gzn-text-27">
            <a:extLst xmlns:a="http://schemas.openxmlformats.org/drawingml/2006/main">
              <a:ext uri="{FF2B5EF4-FFF2-40B4-BE49-F238E27FC236}">
                <a16:creationId xmlns:a16="http://schemas.microsoft.com/office/drawing/2014/main" id="{1019B8A3-967A-4B06-AC7A-AEF063951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89560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9" name="gzn-text-28">
            <a:extLst xmlns:a="http://schemas.openxmlformats.org/drawingml/2006/main">
              <a:ext uri="{FF2B5EF4-FFF2-40B4-BE49-F238E27FC236}">
                <a16:creationId xmlns:a16="http://schemas.microsoft.com/office/drawing/2014/main" id="{3471721E-BC33-4F3C-A07A-8EE15D40B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952875"/>
            <a:ext cx="1485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50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ЗНАНИЕ</a:t>
            </a:r>
          </a:p>
        </p:txBody>
      </p:sp>
      <p:sp>
        <p:nvSpPr>
          <p:cNvPr id="20" name="gzn-text-29">
            <a:extLst xmlns:a="http://schemas.openxmlformats.org/drawingml/2006/main">
              <a:ext uri="{FF2B5EF4-FFF2-40B4-BE49-F238E27FC236}">
                <a16:creationId xmlns:a16="http://schemas.microsoft.com/office/drawing/2014/main" id="{13D93915-0980-476E-902C-0E13BBAEF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4314825"/>
            <a:ext cx="1752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616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проверка и смысл</a:t>
            </a:r>
          </a:p>
        </p:txBody>
      </p:sp>
      <p:sp>
        <p:nvSpPr>
          <p:cNvPr id="21" name="gzn-text-30">
            <a:extLst xmlns:a="http://schemas.openxmlformats.org/drawingml/2006/main">
              <a:ext uri="{FF2B5EF4-FFF2-40B4-BE49-F238E27FC236}">
                <a16:creationId xmlns:a16="http://schemas.microsoft.com/office/drawing/2014/main" id="{479D0107-58EF-40AA-BF3D-ABD7B8B5F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89560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2" name="gzn-text-31">
            <a:extLst xmlns:a="http://schemas.openxmlformats.org/drawingml/2006/main">
              <a:ext uri="{FF2B5EF4-FFF2-40B4-BE49-F238E27FC236}">
                <a16:creationId xmlns:a16="http://schemas.microsoft.com/office/drawing/2014/main" id="{561D0CA9-24A6-4AD6-A9E0-02EEFF5F3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952875"/>
            <a:ext cx="1485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50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РЕШЕНИЕ</a:t>
            </a:r>
          </a:p>
        </p:txBody>
      </p:sp>
      <p:sp>
        <p:nvSpPr>
          <p:cNvPr id="23" name="gzn-text-32">
            <a:extLst xmlns:a="http://schemas.openxmlformats.org/drawingml/2006/main">
              <a:ext uri="{FF2B5EF4-FFF2-40B4-BE49-F238E27FC236}">
                <a16:creationId xmlns:a16="http://schemas.microsoft.com/office/drawing/2014/main" id="{4B787E1B-0FA7-4D32-889D-BD691D93C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752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права и выбор</a:t>
            </a:r>
          </a:p>
        </p:txBody>
      </p:sp>
      <p:sp>
        <p:nvSpPr>
          <p:cNvPr id="24" name="gzn-text-33">
            <a:extLst xmlns:a="http://schemas.openxmlformats.org/drawingml/2006/main">
              <a:ext uri="{FF2B5EF4-FFF2-40B4-BE49-F238E27FC236}">
                <a16:creationId xmlns:a16="http://schemas.microsoft.com/office/drawing/2014/main" id="{520EBE03-C7EF-48B4-BA1E-77C6DE379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89560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5" name="gzn-text-34">
            <a:extLst xmlns:a="http://schemas.openxmlformats.org/drawingml/2006/main">
              <a:ext uri="{FF2B5EF4-FFF2-40B4-BE49-F238E27FC236}">
                <a16:creationId xmlns:a16="http://schemas.microsoft.com/office/drawing/2014/main" id="{8C15EA15-54D7-450F-BF66-43B043FCD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952875"/>
            <a:ext cx="1485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50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РЕЗУЛЬТАТ</a:t>
            </a:r>
          </a:p>
        </p:txBody>
      </p:sp>
      <p:sp>
        <p:nvSpPr>
          <p:cNvPr id="26" name="gzn-text-35">
            <a:extLst xmlns:a="http://schemas.openxmlformats.org/drawingml/2006/main">
              <a:ext uri="{FF2B5EF4-FFF2-40B4-BE49-F238E27FC236}">
                <a16:creationId xmlns:a16="http://schemas.microsoft.com/office/drawing/2014/main" id="{A2307E03-5E64-43F5-8005-C5D00E6B1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4314825"/>
            <a:ext cx="1752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770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обучение и жизнь</a:t>
            </a:r>
          </a:p>
        </p:txBody>
      </p:sp>
      <p:sp>
        <p:nvSpPr>
          <p:cNvPr id="27" name="gzn-shape-36">
            <a:extLst xmlns:a="http://schemas.openxmlformats.org/drawingml/2006/main">
              <a:ext uri="{FF2B5EF4-FFF2-40B4-BE49-F238E27FC236}">
                <a16:creationId xmlns:a16="http://schemas.microsoft.com/office/drawing/2014/main" id="{8E1EBB2B-0854-451D-81E9-1074356FD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14950"/>
            <a:ext cx="97917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8" name="gzn-shape-37">
            <a:extLst xmlns:a="http://schemas.openxmlformats.org/drawingml/2006/main">
              <a:ext uri="{FF2B5EF4-FFF2-40B4-BE49-F238E27FC236}">
                <a16:creationId xmlns:a16="http://schemas.microsoft.com/office/drawing/2014/main" id="{FAD52E82-7F27-4018-8515-FF1A75BAC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14950"/>
            <a:ext cx="66675" cy="647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29" name="gzn-text-38">
            <a:extLst xmlns:a="http://schemas.openxmlformats.org/drawingml/2006/main">
              <a:ext uri="{FF2B5EF4-FFF2-40B4-BE49-F238E27FC236}">
                <a16:creationId xmlns:a16="http://schemas.microsoft.com/office/drawing/2014/main" id="{7FE2C7DA-EE94-44C0-A6D9-8B83094CB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381625"/>
            <a:ext cx="9505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378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9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Не «умный город ради техники», а способность общества учиться, проверять и совместно действовать.</a:t>
            </a:r>
          </a:p>
        </p:txBody>
      </p:sp>
    </p:spTree>
    <p:extLst>
      <p:ext uri="{BB962C8B-B14F-4D97-AF65-F5344CB8AC3E}">
        <p14:creationId xmlns:p14="http://schemas.microsoft.com/office/powerpoint/2010/main" val="194421530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gzn-shape-525">
            <a:extLst xmlns:a="http://schemas.openxmlformats.org/drawingml/2006/main">
              <a:ext uri="{FF2B5EF4-FFF2-40B4-BE49-F238E27FC236}">
                <a16:creationId xmlns:a16="http://schemas.microsoft.com/office/drawing/2014/main" id="{3115929E-289E-4BDD-9DBC-D74B84617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526">
            <a:extLst xmlns:a="http://schemas.openxmlformats.org/drawingml/2006/main">
              <a:ext uri="{FF2B5EF4-FFF2-40B4-BE49-F238E27FC236}">
                <a16:creationId xmlns:a16="http://schemas.microsoft.com/office/drawing/2014/main" id="{4C36F6E8-C079-4BDA-BF69-A862D1E2F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20</a:t>
            </a:r>
          </a:p>
        </p:txBody>
      </p:sp>
      <p:sp>
        <p:nvSpPr>
          <p:cNvPr id="3" name="gzn-text-527">
            <a:extLst xmlns:a="http://schemas.openxmlformats.org/drawingml/2006/main">
              <a:ext uri="{FF2B5EF4-FFF2-40B4-BE49-F238E27FC236}">
                <a16:creationId xmlns:a16="http://schemas.microsoft.com/office/drawing/2014/main" id="{3C6D13AA-1CC6-4D33-B247-7519E6669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Паспорт Города Знания хранит KPI без единого рейтинга</a:t>
            </a:r>
          </a:p>
        </p:txBody>
      </p:sp>
      <p:sp>
        <p:nvSpPr>
          <p:cNvPr id="4" name="gzn-text-528">
            <a:extLst xmlns:a="http://schemas.openxmlformats.org/drawingml/2006/main">
              <a:ext uri="{FF2B5EF4-FFF2-40B4-BE49-F238E27FC236}">
                <a16:creationId xmlns:a16="http://schemas.microsoft.com/office/drawing/2014/main" id="{F7E0E5CD-31B4-4D69-BF1F-11A06188F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Каждый показатель имеет базу, цель, владельца, источник, частоту и E-уровень</a:t>
            </a:r>
          </a:p>
        </p:txBody>
      </p:sp>
      <p:sp>
        <p:nvSpPr>
          <p:cNvPr id="5" name="gzn-shape-529">
            <a:extLst xmlns:a="http://schemas.openxmlformats.org/drawingml/2006/main">
              <a:ext uri="{FF2B5EF4-FFF2-40B4-BE49-F238E27FC236}">
                <a16:creationId xmlns:a16="http://schemas.microsoft.com/office/drawing/2014/main" id="{6591CBE0-D0AC-41A9-AE46-F918BF3FD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530">
            <a:extLst xmlns:a="http://schemas.openxmlformats.org/drawingml/2006/main">
              <a:ext uri="{FF2B5EF4-FFF2-40B4-BE49-F238E27FC236}">
                <a16:creationId xmlns:a16="http://schemas.microsoft.com/office/drawing/2014/main" id="{E4C61991-FEE3-4A79-84ED-37A67A501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531">
            <a:extLst xmlns:a="http://schemas.openxmlformats.org/drawingml/2006/main">
              <a:ext uri="{FF2B5EF4-FFF2-40B4-BE49-F238E27FC236}">
                <a16:creationId xmlns:a16="http://schemas.microsoft.com/office/drawing/2014/main" id="{EE1B8D77-AD4F-4648-91AA-33717E721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8" name="gzn-text-532">
            <a:extLst xmlns:a="http://schemas.openxmlformats.org/drawingml/2006/main">
              <a:ext uri="{FF2B5EF4-FFF2-40B4-BE49-F238E27FC236}">
                <a16:creationId xmlns:a16="http://schemas.microsoft.com/office/drawing/2014/main" id="{5326F88D-FE52-45B4-AFB8-8C38DD58E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20</a:t>
            </a:r>
          </a:p>
        </p:txBody>
      </p:sp>
      <p:sp>
        <p:nvSpPr>
          <p:cNvPr id="9" name="gzn-text-533">
            <a:extLst xmlns:a="http://schemas.openxmlformats.org/drawingml/2006/main">
              <a:ext uri="{FF2B5EF4-FFF2-40B4-BE49-F238E27FC236}">
                <a16:creationId xmlns:a16="http://schemas.microsoft.com/office/drawing/2014/main" id="{2E0BB1A9-E1E6-4F51-832C-CBB2CBC58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050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0" name="gzn-text-534">
            <a:extLst xmlns:a="http://schemas.openxmlformats.org/drawingml/2006/main">
              <a:ext uri="{FF2B5EF4-FFF2-40B4-BE49-F238E27FC236}">
                <a16:creationId xmlns:a16="http://schemas.microsoft.com/office/drawing/2014/main" id="{8C81D2E3-C18D-4EA8-8DE9-143C7D402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05000"/>
            <a:ext cx="438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ПРАВА И ДОСТУП</a:t>
            </a:r>
          </a:p>
        </p:txBody>
      </p:sp>
      <p:sp>
        <p:nvSpPr>
          <p:cNvPr id="11" name="gzn-text-535">
            <a:extLst xmlns:a="http://schemas.openxmlformats.org/drawingml/2006/main">
              <a:ext uri="{FF2B5EF4-FFF2-40B4-BE49-F238E27FC236}">
                <a16:creationId xmlns:a16="http://schemas.microsoft.com/office/drawing/2014/main" id="{12542CCF-B9D6-4462-8B10-4065DD75E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241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2" name="gzn-text-536">
            <a:extLst xmlns:a="http://schemas.openxmlformats.org/drawingml/2006/main">
              <a:ext uri="{FF2B5EF4-FFF2-40B4-BE49-F238E27FC236}">
                <a16:creationId xmlns:a16="http://schemas.microsoft.com/office/drawing/2014/main" id="{C69614B8-6789-4EFA-A4DA-4A2B4ED0D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724150"/>
            <a:ext cx="438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ОБУЧЕНИЕ</a:t>
            </a:r>
          </a:p>
        </p:txBody>
      </p:sp>
      <p:sp>
        <p:nvSpPr>
          <p:cNvPr id="13" name="gzn-text-537">
            <a:extLst xmlns:a="http://schemas.openxmlformats.org/drawingml/2006/main">
              <a:ext uri="{FF2B5EF4-FFF2-40B4-BE49-F238E27FC236}">
                <a16:creationId xmlns:a16="http://schemas.microsoft.com/office/drawing/2014/main" id="{4A16E73E-F667-4D26-8FEE-CDCAEDBC1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433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4" name="gzn-text-538">
            <a:extLst xmlns:a="http://schemas.openxmlformats.org/drawingml/2006/main">
              <a:ext uri="{FF2B5EF4-FFF2-40B4-BE49-F238E27FC236}">
                <a16:creationId xmlns:a16="http://schemas.microsoft.com/office/drawing/2014/main" id="{CF53EA6C-9205-4EF0-9B28-BCFAA8047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543300"/>
            <a:ext cx="438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НАУКА И ПРИМЕНЕНИЕ</a:t>
            </a:r>
          </a:p>
        </p:txBody>
      </p:sp>
      <p:sp>
        <p:nvSpPr>
          <p:cNvPr id="15" name="gzn-text-539">
            <a:extLst xmlns:a="http://schemas.openxmlformats.org/drawingml/2006/main">
              <a:ext uri="{FF2B5EF4-FFF2-40B4-BE49-F238E27FC236}">
                <a16:creationId xmlns:a16="http://schemas.microsoft.com/office/drawing/2014/main" id="{CADE7506-F426-437A-BF63-E3232C77A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624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6" name="gzn-text-540">
            <a:extLst xmlns:a="http://schemas.openxmlformats.org/drawingml/2006/main">
              <a:ext uri="{FF2B5EF4-FFF2-40B4-BE49-F238E27FC236}">
                <a16:creationId xmlns:a16="http://schemas.microsoft.com/office/drawing/2014/main" id="{09F56A83-E292-4571-8BD0-7E88EA8B0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362450"/>
            <a:ext cx="438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НАСЛЕДИЕ И КУЛЬТУРА</a:t>
            </a:r>
          </a:p>
        </p:txBody>
      </p:sp>
      <p:sp>
        <p:nvSpPr>
          <p:cNvPr id="17" name="gzn-text-541">
            <a:extLst xmlns:a="http://schemas.openxmlformats.org/drawingml/2006/main">
              <a:ext uri="{FF2B5EF4-FFF2-40B4-BE49-F238E27FC236}">
                <a16:creationId xmlns:a16="http://schemas.microsoft.com/office/drawing/2014/main" id="{62862DFE-168C-4AEE-98EC-CF7BF7CC8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9050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18" name="gzn-text-542">
            <a:extLst xmlns:a="http://schemas.openxmlformats.org/drawingml/2006/main">
              <a:ext uri="{FF2B5EF4-FFF2-40B4-BE49-F238E27FC236}">
                <a16:creationId xmlns:a16="http://schemas.microsoft.com/office/drawing/2014/main" id="{40DB36AD-98DB-4A96-9733-01FB1E921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1905000"/>
            <a:ext cx="438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ДАННЫЕ И ЦИФРОВОЕ ДОВЕРИЕ</a:t>
            </a:r>
          </a:p>
        </p:txBody>
      </p:sp>
      <p:sp>
        <p:nvSpPr>
          <p:cNvPr id="19" name="gzn-text-543">
            <a:extLst xmlns:a="http://schemas.openxmlformats.org/drawingml/2006/main">
              <a:ext uri="{FF2B5EF4-FFF2-40B4-BE49-F238E27FC236}">
                <a16:creationId xmlns:a16="http://schemas.microsoft.com/office/drawing/2014/main" id="{0C51B851-46BB-4732-935D-0FE83ED2F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7241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20" name="gzn-text-544">
            <a:extLst xmlns:a="http://schemas.openxmlformats.org/drawingml/2006/main">
              <a:ext uri="{FF2B5EF4-FFF2-40B4-BE49-F238E27FC236}">
                <a16:creationId xmlns:a16="http://schemas.microsoft.com/office/drawing/2014/main" id="{E942EBCF-5D3F-43A0-8B29-1F988F468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724150"/>
            <a:ext cx="438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БИОСФЕРА И УСТОЙЧИВОСТЬ</a:t>
            </a:r>
          </a:p>
        </p:txBody>
      </p:sp>
      <p:sp>
        <p:nvSpPr>
          <p:cNvPr id="21" name="gzn-text-545">
            <a:extLst xmlns:a="http://schemas.openxmlformats.org/drawingml/2006/main">
              <a:ext uri="{FF2B5EF4-FFF2-40B4-BE49-F238E27FC236}">
                <a16:creationId xmlns:a16="http://schemas.microsoft.com/office/drawing/2014/main" id="{02C4CF5E-65A7-41AE-8999-7E0375027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5433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22" name="gzn-text-546">
            <a:extLst xmlns:a="http://schemas.openxmlformats.org/drawingml/2006/main">
              <a:ext uri="{FF2B5EF4-FFF2-40B4-BE49-F238E27FC236}">
                <a16:creationId xmlns:a16="http://schemas.microsoft.com/office/drawing/2014/main" id="{30C3F6A6-DBC2-4F5F-B5DC-59D9E2317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543300"/>
            <a:ext cx="438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16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УПРАВЛЕНИЕ И ОБЩЕСТВЕННАЯ ПОЛЬЗА</a:t>
            </a:r>
          </a:p>
        </p:txBody>
      </p:sp>
      <p:sp>
        <p:nvSpPr>
          <p:cNvPr id="23" name="gzn-shape-547">
            <a:extLst xmlns:a="http://schemas.openxmlformats.org/drawingml/2006/main">
              <a:ext uri="{FF2B5EF4-FFF2-40B4-BE49-F238E27FC236}">
                <a16:creationId xmlns:a16="http://schemas.microsoft.com/office/drawing/2014/main" id="{1B97801F-0DE3-45FE-B1B4-B7F2B812E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809750"/>
            <a:ext cx="19050" cy="3390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4" name="gzn-shape-548">
            <a:extLst xmlns:a="http://schemas.openxmlformats.org/drawingml/2006/main">
              <a:ext uri="{FF2B5EF4-FFF2-40B4-BE49-F238E27FC236}">
                <a16:creationId xmlns:a16="http://schemas.microsoft.com/office/drawing/2014/main" id="{0D93C21B-2B2F-4C58-961E-9F16E1937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314950"/>
            <a:ext cx="99822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25" name="gzn-shape-549">
            <a:extLst xmlns:a="http://schemas.openxmlformats.org/drawingml/2006/main">
              <a:ext uri="{FF2B5EF4-FFF2-40B4-BE49-F238E27FC236}">
                <a16:creationId xmlns:a16="http://schemas.microsoft.com/office/drawing/2014/main" id="{5FF90F7D-196F-4E3B-9D45-091CA0E31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314950"/>
            <a:ext cx="66675" cy="590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26" name="gzn-text-550">
            <a:extLst xmlns:a="http://schemas.openxmlformats.org/drawingml/2006/main">
              <a:ext uri="{FF2B5EF4-FFF2-40B4-BE49-F238E27FC236}">
                <a16:creationId xmlns:a16="http://schemas.microsoft.com/office/drawing/2014/main" id="{4F3236D2-B650-4D3D-856D-8774CCE52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381625"/>
            <a:ext cx="9696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44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Карточка KPI: определение · единица · территория · baseline · target · владелец · источник · частота · E · ограничения.</a:t>
            </a:r>
          </a:p>
        </p:txBody>
      </p:sp>
      <p:sp>
        <p:nvSpPr>
          <p:cNvPr id="27" name="gzn-text-551">
            <a:extLst xmlns:a="http://schemas.openxmlformats.org/drawingml/2006/main">
              <a:ext uri="{FF2B5EF4-FFF2-40B4-BE49-F238E27FC236}">
                <a16:creationId xmlns:a16="http://schemas.microsoft.com/office/drawing/2014/main" id="{42DA93DC-5E9F-43FE-9662-5E684546C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6000750"/>
            <a:ext cx="933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A44A42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A44A42"/>
                </a:solidFill>
                <a:latin typeface="Aptos"/>
                <a:ea typeface="Aptos"/>
                <a:cs typeface="Aptos"/>
              </a:rPr>
              <a:t>Совместимо с официальными рамками, но не является U4SSC / ISO / UNESCO сертификацией.</a:t>
            </a:r>
          </a:p>
        </p:txBody>
      </p:sp>
    </p:spTree>
    <p:extLst>
      <p:ext uri="{BB962C8B-B14F-4D97-AF65-F5344CB8AC3E}">
        <p14:creationId xmlns:p14="http://schemas.microsoft.com/office/powerpoint/2010/main" val="1275934158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gzn-shape-552">
            <a:extLst xmlns:a="http://schemas.openxmlformats.org/drawingml/2006/main">
              <a:ext uri="{FF2B5EF4-FFF2-40B4-BE49-F238E27FC236}">
                <a16:creationId xmlns:a16="http://schemas.microsoft.com/office/drawing/2014/main" id="{948C53DC-1F0F-4CE2-BC3A-55A164A60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553">
            <a:extLst xmlns:a="http://schemas.openxmlformats.org/drawingml/2006/main">
              <a:ext uri="{FF2B5EF4-FFF2-40B4-BE49-F238E27FC236}">
                <a16:creationId xmlns:a16="http://schemas.microsoft.com/office/drawing/2014/main" id="{21B7E46A-370A-4DCE-B335-D3468BBC2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21</a:t>
            </a:r>
          </a:p>
        </p:txBody>
      </p:sp>
      <p:sp>
        <p:nvSpPr>
          <p:cNvPr id="3" name="gzn-text-554">
            <a:extLst xmlns:a="http://schemas.openxmlformats.org/drawingml/2006/main">
              <a:ext uri="{FF2B5EF4-FFF2-40B4-BE49-F238E27FC236}">
                <a16:creationId xmlns:a16="http://schemas.microsoft.com/office/drawing/2014/main" id="{43A9643A-6D31-4D04-ADAA-E43B59B70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Финансирование следует доказательству</a:t>
            </a:r>
          </a:p>
        </p:txBody>
      </p:sp>
      <p:sp>
        <p:nvSpPr>
          <p:cNvPr id="4" name="gzn-text-555">
            <a:extLst xmlns:a="http://schemas.openxmlformats.org/drawingml/2006/main">
              <a:ext uri="{FF2B5EF4-FFF2-40B4-BE49-F238E27FC236}">
                <a16:creationId xmlns:a16="http://schemas.microsoft.com/office/drawing/2014/main" id="{7AE0DDA9-A6ED-413F-B6CE-82C6DC2CB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Каждый слой капитала имеет свой риск, горизонт и условия остановки</a:t>
            </a:r>
          </a:p>
        </p:txBody>
      </p:sp>
      <p:sp>
        <p:nvSpPr>
          <p:cNvPr id="5" name="gzn-shape-556">
            <a:extLst xmlns:a="http://schemas.openxmlformats.org/drawingml/2006/main">
              <a:ext uri="{FF2B5EF4-FFF2-40B4-BE49-F238E27FC236}">
                <a16:creationId xmlns:a16="http://schemas.microsoft.com/office/drawing/2014/main" id="{553DFFA4-6C9B-4CB3-915E-B45504821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557">
            <a:extLst xmlns:a="http://schemas.openxmlformats.org/drawingml/2006/main">
              <a:ext uri="{FF2B5EF4-FFF2-40B4-BE49-F238E27FC236}">
                <a16:creationId xmlns:a16="http://schemas.microsoft.com/office/drawing/2014/main" id="{142B7276-4600-41FA-93D8-772AE63FB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558">
            <a:extLst xmlns:a="http://schemas.openxmlformats.org/drawingml/2006/main">
              <a:ext uri="{FF2B5EF4-FFF2-40B4-BE49-F238E27FC236}">
                <a16:creationId xmlns:a16="http://schemas.microsoft.com/office/drawing/2014/main" id="{62B010FF-23A0-45BD-B3FA-2A922A73F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8" name="gzn-text-559">
            <a:extLst xmlns:a="http://schemas.openxmlformats.org/drawingml/2006/main">
              <a:ext uri="{FF2B5EF4-FFF2-40B4-BE49-F238E27FC236}">
                <a16:creationId xmlns:a16="http://schemas.microsoft.com/office/drawing/2014/main" id="{E004DB6B-3961-4BB3-83CE-1925625E7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21</a:t>
            </a:r>
          </a:p>
        </p:txBody>
      </p:sp>
      <p:sp>
        <p:nvSpPr>
          <p:cNvPr id="9" name="gzn-shape-560">
            <a:extLst xmlns:a="http://schemas.openxmlformats.org/drawingml/2006/main">
              <a:ext uri="{FF2B5EF4-FFF2-40B4-BE49-F238E27FC236}">
                <a16:creationId xmlns:a16="http://schemas.microsoft.com/office/drawing/2014/main" id="{471C1717-11C2-424F-B328-207C3CD15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022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10" name="gzn-text-561">
            <a:extLst xmlns:a="http://schemas.openxmlformats.org/drawingml/2006/main">
              <a:ext uri="{FF2B5EF4-FFF2-40B4-BE49-F238E27FC236}">
                <a16:creationId xmlns:a16="http://schemas.microsoft.com/office/drawing/2014/main" id="{9B658E42-BDD5-4B5E-9D8A-D5552AA26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954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СИСТЕМА ФОНДОВ</a:t>
            </a:r>
          </a:p>
        </p:txBody>
      </p:sp>
      <p:sp>
        <p:nvSpPr>
          <p:cNvPr id="11" name="gzn-shape-562">
            <a:extLst xmlns:a="http://schemas.openxmlformats.org/drawingml/2006/main">
              <a:ext uri="{FF2B5EF4-FFF2-40B4-BE49-F238E27FC236}">
                <a16:creationId xmlns:a16="http://schemas.microsoft.com/office/drawing/2014/main" id="{42BCA7B9-6B79-4903-B20A-403AEA5E8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95450"/>
            <a:ext cx="68199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2" name="gzn-text-563">
            <a:extLst xmlns:a="http://schemas.openxmlformats.org/drawingml/2006/main">
              <a:ext uri="{FF2B5EF4-FFF2-40B4-BE49-F238E27FC236}">
                <a16:creationId xmlns:a16="http://schemas.microsoft.com/office/drawing/2014/main" id="{A4EA37A9-D177-49D2-B2B8-CA90EEE96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71650"/>
            <a:ext cx="514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3" name="gzn-text-564">
            <a:extLst xmlns:a="http://schemas.openxmlformats.org/drawingml/2006/main">
              <a:ext uri="{FF2B5EF4-FFF2-40B4-BE49-F238E27FC236}">
                <a16:creationId xmlns:a16="http://schemas.microsoft.com/office/drawing/2014/main" id="{A94F603D-1414-47B8-8332-0912F2AF4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733550"/>
            <a:ext cx="342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ПУБЛИЧНАЯ ОСНОВА</a:t>
            </a:r>
          </a:p>
        </p:txBody>
      </p:sp>
      <p:sp>
        <p:nvSpPr>
          <p:cNvPr id="14" name="gzn-text-565">
            <a:extLst xmlns:a="http://schemas.openxmlformats.org/drawingml/2006/main">
              <a:ext uri="{FF2B5EF4-FFF2-40B4-BE49-F238E27FC236}">
                <a16:creationId xmlns:a16="http://schemas.microsoft.com/office/drawing/2014/main" id="{40C16FCD-ADAD-41A4-8BEC-AAC2FD1DA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1733550"/>
            <a:ext cx="2247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68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права · библиотеки · базовые данные</a:t>
            </a:r>
          </a:p>
        </p:txBody>
      </p:sp>
      <p:sp>
        <p:nvSpPr>
          <p:cNvPr id="15" name="gzn-shape-566">
            <a:extLst xmlns:a="http://schemas.openxmlformats.org/drawingml/2006/main">
              <a:ext uri="{FF2B5EF4-FFF2-40B4-BE49-F238E27FC236}">
                <a16:creationId xmlns:a16="http://schemas.microsoft.com/office/drawing/2014/main" id="{D4B75141-B539-4675-AB01-E555190EF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57450"/>
            <a:ext cx="68199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6" name="gzn-text-567">
            <a:extLst xmlns:a="http://schemas.openxmlformats.org/drawingml/2006/main">
              <a:ext uri="{FF2B5EF4-FFF2-40B4-BE49-F238E27FC236}">
                <a16:creationId xmlns:a16="http://schemas.microsoft.com/office/drawing/2014/main" id="{1EBF4C4E-666D-42D0-B882-A1F44B01D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533650"/>
            <a:ext cx="514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7" name="gzn-text-568">
            <a:extLst xmlns:a="http://schemas.openxmlformats.org/drawingml/2006/main">
              <a:ext uri="{FF2B5EF4-FFF2-40B4-BE49-F238E27FC236}">
                <a16:creationId xmlns:a16="http://schemas.microsoft.com/office/drawing/2014/main" id="{AEDC3E49-8438-465B-A905-64E58EFCB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495550"/>
            <a:ext cx="342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РАЗВИТИЕ И ГРАНТЫ</a:t>
            </a:r>
          </a:p>
        </p:txBody>
      </p:sp>
      <p:sp>
        <p:nvSpPr>
          <p:cNvPr id="18" name="gzn-text-569">
            <a:extLst xmlns:a="http://schemas.openxmlformats.org/drawingml/2006/main">
              <a:ext uri="{FF2B5EF4-FFF2-40B4-BE49-F238E27FC236}">
                <a16:creationId xmlns:a16="http://schemas.microsoft.com/office/drawing/2014/main" id="{7A52CBCA-AEC1-4BD3-8A37-E436B467E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495550"/>
            <a:ext cx="2247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68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исследование · обучение · доступ</a:t>
            </a:r>
          </a:p>
        </p:txBody>
      </p:sp>
      <p:sp>
        <p:nvSpPr>
          <p:cNvPr id="19" name="gzn-shape-570">
            <a:extLst xmlns:a="http://schemas.openxmlformats.org/drawingml/2006/main">
              <a:ext uri="{FF2B5EF4-FFF2-40B4-BE49-F238E27FC236}">
                <a16:creationId xmlns:a16="http://schemas.microsoft.com/office/drawing/2014/main" id="{6AB1A2C0-C50E-4F3D-976B-42A7CE831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19450"/>
            <a:ext cx="68199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20" name="gzn-text-571">
            <a:extLst xmlns:a="http://schemas.openxmlformats.org/drawingml/2006/main">
              <a:ext uri="{FF2B5EF4-FFF2-40B4-BE49-F238E27FC236}">
                <a16:creationId xmlns:a16="http://schemas.microsoft.com/office/drawing/2014/main" id="{282F4542-CD2B-4CED-926A-14094CF93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95650"/>
            <a:ext cx="514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21" name="gzn-text-572">
            <a:extLst xmlns:a="http://schemas.openxmlformats.org/drawingml/2006/main">
              <a:ext uri="{FF2B5EF4-FFF2-40B4-BE49-F238E27FC236}">
                <a16:creationId xmlns:a16="http://schemas.microsoft.com/office/drawing/2014/main" id="{A4EEFB24-C09C-4E19-BC40-174D16694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257550"/>
            <a:ext cx="342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092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ПРОЕКТНЫЕ / ИМЕННЫЕ ФОНДЫ</a:t>
            </a:r>
          </a:p>
        </p:txBody>
      </p:sp>
      <p:sp>
        <p:nvSpPr>
          <p:cNvPr id="22" name="gzn-text-573">
            <a:extLst xmlns:a="http://schemas.openxmlformats.org/drawingml/2006/main">
              <a:ext uri="{FF2B5EF4-FFF2-40B4-BE49-F238E27FC236}">
                <a16:creationId xmlns:a16="http://schemas.microsoft.com/office/drawing/2014/main" id="{37A8B8E6-FE80-4837-8B13-09D80DABC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257550"/>
            <a:ext cx="2247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68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пилоты с конфликт-политикой</a:t>
            </a:r>
          </a:p>
        </p:txBody>
      </p:sp>
      <p:sp>
        <p:nvSpPr>
          <p:cNvPr id="23" name="gzn-shape-574">
            <a:extLst xmlns:a="http://schemas.openxmlformats.org/drawingml/2006/main">
              <a:ext uri="{FF2B5EF4-FFF2-40B4-BE49-F238E27FC236}">
                <a16:creationId xmlns:a16="http://schemas.microsoft.com/office/drawing/2014/main" id="{8C24D2D4-32A1-4388-9D2C-85895B63B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81450"/>
            <a:ext cx="68199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24" name="gzn-text-575">
            <a:extLst xmlns:a="http://schemas.openxmlformats.org/drawingml/2006/main">
              <a:ext uri="{FF2B5EF4-FFF2-40B4-BE49-F238E27FC236}">
                <a16:creationId xmlns:a16="http://schemas.microsoft.com/office/drawing/2014/main" id="{4A9EF690-08B3-4AFF-89CC-3AB523C2F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057650"/>
            <a:ext cx="514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5" name="gzn-text-576">
            <a:extLst xmlns:a="http://schemas.openxmlformats.org/drawingml/2006/main">
              <a:ext uri="{FF2B5EF4-FFF2-40B4-BE49-F238E27FC236}">
                <a16:creationId xmlns:a16="http://schemas.microsoft.com/office/drawing/2014/main" id="{FA3D5F0C-68B1-4D79-9498-C03B20040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019550"/>
            <a:ext cx="342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МАСШТАБ ПО РЕЗУЛЬТАТУ</a:t>
            </a:r>
          </a:p>
        </p:txBody>
      </p:sp>
      <p:sp>
        <p:nvSpPr>
          <p:cNvPr id="26" name="gzn-text-577">
            <a:extLst xmlns:a="http://schemas.openxmlformats.org/drawingml/2006/main">
              <a:ext uri="{FF2B5EF4-FFF2-40B4-BE49-F238E27FC236}">
                <a16:creationId xmlns:a16="http://schemas.microsoft.com/office/drawing/2014/main" id="{FA2400F6-A93B-464B-87B4-BB29F5DA8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019550"/>
            <a:ext cx="2247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только после E-gate</a:t>
            </a:r>
          </a:p>
        </p:txBody>
      </p:sp>
      <p:sp>
        <p:nvSpPr>
          <p:cNvPr id="27" name="gzn-shape-578">
            <a:extLst xmlns:a="http://schemas.openxmlformats.org/drawingml/2006/main">
              <a:ext uri="{FF2B5EF4-FFF2-40B4-BE49-F238E27FC236}">
                <a16:creationId xmlns:a16="http://schemas.microsoft.com/office/drawing/2014/main" id="{3334634E-776D-4089-B698-9EE67847F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809750"/>
            <a:ext cx="2952750" cy="33718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8" name="gzn-text-579">
            <a:extLst xmlns:a="http://schemas.openxmlformats.org/drawingml/2006/main">
              <a:ext uri="{FF2B5EF4-FFF2-40B4-BE49-F238E27FC236}">
                <a16:creationId xmlns:a16="http://schemas.microsoft.com/office/drawing/2014/main" id="{14D4E07F-FC2C-4702-BABA-D2F9260AB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019300"/>
            <a:ext cx="2419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919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ПРЕДОХРАНИТЕЛИ</a:t>
            </a:r>
          </a:p>
        </p:txBody>
      </p:sp>
      <p:sp>
        <p:nvSpPr>
          <p:cNvPr id="29" name="gzn-text-580">
            <a:extLst xmlns:a="http://schemas.openxmlformats.org/drawingml/2006/main">
              <a:ext uri="{FF2B5EF4-FFF2-40B4-BE49-F238E27FC236}">
                <a16:creationId xmlns:a16="http://schemas.microsoft.com/office/drawing/2014/main" id="{09AC46CA-B191-4D8B-9F34-240E2770A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552700"/>
            <a:ext cx="22288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01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раздельный учёт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независимый аудит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конфликт-политика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прозрачный бенефициар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stop-rule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возврат общественной ценности</a:t>
            </a:r>
          </a:p>
        </p:txBody>
      </p:sp>
      <p:sp>
        <p:nvSpPr>
          <p:cNvPr id="30" name="gzn-shape-581">
            <a:extLst xmlns:a="http://schemas.openxmlformats.org/drawingml/2006/main">
              <a:ext uri="{FF2B5EF4-FFF2-40B4-BE49-F238E27FC236}">
                <a16:creationId xmlns:a16="http://schemas.microsoft.com/office/drawing/2014/main" id="{49091BB4-77BA-4597-B387-E73214EBA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5600700"/>
            <a:ext cx="78867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31" name="gzn-shape-582">
            <a:extLst xmlns:a="http://schemas.openxmlformats.org/drawingml/2006/main">
              <a:ext uri="{FF2B5EF4-FFF2-40B4-BE49-F238E27FC236}">
                <a16:creationId xmlns:a16="http://schemas.microsoft.com/office/drawing/2014/main" id="{CE4966F3-5B7C-4DC4-9052-5B095CB17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5600700"/>
            <a:ext cx="66675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44A42"/>
          </a:solidFill>
          <a:ln xmlns:a="http://schemas.openxmlformats.org/drawingml/2006/main" w="9525">
            <a:solidFill>
              <a:srgbClr val="A44A42"/>
            </a:solidFill>
            <a:prstDash val="solid"/>
          </a:ln>
        </p:spPr>
      </p:sp>
      <p:sp>
        <p:nvSpPr>
          <p:cNvPr id="32" name="gzn-text-583">
            <a:extLst xmlns:a="http://schemas.openxmlformats.org/drawingml/2006/main">
              <a:ext uri="{FF2B5EF4-FFF2-40B4-BE49-F238E27FC236}">
                <a16:creationId xmlns:a16="http://schemas.microsoft.com/office/drawing/2014/main" id="{DEB0DA5A-FD96-4FA6-AE8A-0C1DD0E87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5667375"/>
            <a:ext cx="7600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Финансирование не отменяет G-gate и не повышает E-уровень.</a:t>
            </a:r>
          </a:p>
        </p:txBody>
      </p:sp>
    </p:spTree>
    <p:extLst>
      <p:ext uri="{BB962C8B-B14F-4D97-AF65-F5344CB8AC3E}">
        <p14:creationId xmlns:p14="http://schemas.microsoft.com/office/powerpoint/2010/main" val="692431107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gzn-shape-584">
            <a:extLst xmlns:a="http://schemas.openxmlformats.org/drawingml/2006/main">
              <a:ext uri="{FF2B5EF4-FFF2-40B4-BE49-F238E27FC236}">
                <a16:creationId xmlns:a16="http://schemas.microsoft.com/office/drawing/2014/main" id="{9EBAA17E-1563-4920-B805-A42940822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585">
            <a:extLst xmlns:a="http://schemas.openxmlformats.org/drawingml/2006/main">
              <a:ext uri="{FF2B5EF4-FFF2-40B4-BE49-F238E27FC236}">
                <a16:creationId xmlns:a16="http://schemas.microsoft.com/office/drawing/2014/main" id="{F11ED613-5DE4-4B9B-9B60-E34AEAA2C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22</a:t>
            </a:r>
          </a:p>
        </p:txBody>
      </p:sp>
      <p:sp>
        <p:nvSpPr>
          <p:cNvPr id="3" name="gzn-text-586">
            <a:extLst xmlns:a="http://schemas.openxmlformats.org/drawingml/2006/main">
              <a:ext uri="{FF2B5EF4-FFF2-40B4-BE49-F238E27FC236}">
                <a16:creationId xmlns:a16="http://schemas.microsoft.com/office/drawing/2014/main" id="{F7E9215B-FA06-4BEF-8A9D-CDA01277D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1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Город Знания связывает проектные модули</a:t>
            </a:r>
          </a:p>
        </p:txBody>
      </p:sp>
      <p:sp>
        <p:nvSpPr>
          <p:cNvPr id="4" name="gzn-text-587">
            <a:extLst xmlns:a="http://schemas.openxmlformats.org/drawingml/2006/main">
              <a:ext uri="{FF2B5EF4-FFF2-40B4-BE49-F238E27FC236}">
                <a16:creationId xmlns:a16="http://schemas.microsoft.com/office/drawing/2014/main" id="{E84530CF-D2AF-4AA5-8512-4549CB3FE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Интеграция — это перекрёстные ссылки и общие правила, а не дублирование реестра</a:t>
            </a:r>
          </a:p>
        </p:txBody>
      </p:sp>
      <p:sp>
        <p:nvSpPr>
          <p:cNvPr id="5" name="gzn-shape-588">
            <a:extLst xmlns:a="http://schemas.openxmlformats.org/drawingml/2006/main">
              <a:ext uri="{FF2B5EF4-FFF2-40B4-BE49-F238E27FC236}">
                <a16:creationId xmlns:a16="http://schemas.microsoft.com/office/drawing/2014/main" id="{E861050D-27A6-4F31-A175-3A6A10234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589">
            <a:extLst xmlns:a="http://schemas.openxmlformats.org/drawingml/2006/main">
              <a:ext uri="{FF2B5EF4-FFF2-40B4-BE49-F238E27FC236}">
                <a16:creationId xmlns:a16="http://schemas.microsoft.com/office/drawing/2014/main" id="{B30B6FE6-A38A-48E3-9436-E26FCC1B2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590">
            <a:extLst xmlns:a="http://schemas.openxmlformats.org/drawingml/2006/main">
              <a:ext uri="{FF2B5EF4-FFF2-40B4-BE49-F238E27FC236}">
                <a16:creationId xmlns:a16="http://schemas.microsoft.com/office/drawing/2014/main" id="{14D43328-8BD3-4E24-88E4-F17D63337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8" name="gzn-text-591">
            <a:extLst xmlns:a="http://schemas.openxmlformats.org/drawingml/2006/main">
              <a:ext uri="{FF2B5EF4-FFF2-40B4-BE49-F238E27FC236}">
                <a16:creationId xmlns:a16="http://schemas.microsoft.com/office/drawing/2014/main" id="{EE75D6A9-C845-4AF5-8679-E33B662E2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22</a:t>
            </a:r>
          </a:p>
        </p:txBody>
      </p:sp>
      <p:sp>
        <p:nvSpPr>
          <p:cNvPr id="9" name="gzn-shape-592">
            <a:extLst xmlns:a="http://schemas.openxmlformats.org/drawingml/2006/main">
              <a:ext uri="{FF2B5EF4-FFF2-40B4-BE49-F238E27FC236}">
                <a16:creationId xmlns:a16="http://schemas.microsoft.com/office/drawing/2014/main" id="{99F5E20B-E78F-4138-892D-DE403FB78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600450"/>
            <a:ext cx="4876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0" name="gzn-shape-593">
            <a:extLst xmlns:a="http://schemas.openxmlformats.org/drawingml/2006/main">
              <a:ext uri="{FF2B5EF4-FFF2-40B4-BE49-F238E27FC236}">
                <a16:creationId xmlns:a16="http://schemas.microsoft.com/office/drawing/2014/main" id="{DFC2733E-54C9-4541-ABE1-698685678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171700"/>
            <a:ext cx="38100" cy="2876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1" name="gzn-text-594">
            <a:extLst xmlns:a="http://schemas.openxmlformats.org/drawingml/2006/main">
              <a:ext uri="{FF2B5EF4-FFF2-40B4-BE49-F238E27FC236}">
                <a16:creationId xmlns:a16="http://schemas.microsoft.com/office/drawing/2014/main" id="{6B3F5E61-4843-4B16-AA86-662AC1BEC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400300"/>
            <a:ext cx="2400300" cy="2400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950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ГОРОД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ЗНАНИЯ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координация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G0–G8 · E0–E4</a:t>
            </a:r>
          </a:p>
        </p:txBody>
      </p:sp>
      <p:sp>
        <p:nvSpPr>
          <p:cNvPr id="12" name="gzn-text-595">
            <a:extLst xmlns:a="http://schemas.openxmlformats.org/drawingml/2006/main">
              <a:ext uri="{FF2B5EF4-FFF2-40B4-BE49-F238E27FC236}">
                <a16:creationId xmlns:a16="http://schemas.microsoft.com/office/drawing/2014/main" id="{BBAB2C6D-8E94-49F5-872C-53D46D57D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52600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71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ЗНАНИЕ И ПАМЯТЬ</a:t>
            </a:r>
          </a:p>
        </p:txBody>
      </p:sp>
      <p:sp>
        <p:nvSpPr>
          <p:cNvPr id="13" name="gzn-text-596">
            <a:extLst xmlns:a="http://schemas.openxmlformats.org/drawingml/2006/main">
              <a:ext uri="{FF2B5EF4-FFF2-40B4-BE49-F238E27FC236}">
                <a16:creationId xmlns:a16="http://schemas.microsoft.com/office/drawing/2014/main" id="{45A36970-9B81-4B13-A714-0058E6FBF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362200"/>
            <a:ext cx="33528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5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Белая Книга Судьбы</a:t>
            </a:r>
          </a:p>
          <a:p xmlns:a="http://schemas.openxmlformats.org/drawingml/2006/main">
            <a:pPr algn="ctr">
              <a:lnSpc>
                <a:spcPct val="125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Архив сохранения наследия</a:t>
            </a:r>
          </a:p>
          <a:p xmlns:a="http://schemas.openxmlformats.org/drawingml/2006/main">
            <a:pPr algn="ctr">
              <a:lnSpc>
                <a:spcPct val="125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Символические системы и языки</a:t>
            </a:r>
          </a:p>
        </p:txBody>
      </p:sp>
      <p:sp>
        <p:nvSpPr>
          <p:cNvPr id="14" name="gzn-text-597">
            <a:extLst xmlns:a="http://schemas.openxmlformats.org/drawingml/2006/main">
              <a:ext uri="{FF2B5EF4-FFF2-40B4-BE49-F238E27FC236}">
                <a16:creationId xmlns:a16="http://schemas.microsoft.com/office/drawing/2014/main" id="{C141CA57-0AB0-4D15-810B-E15B5E2E4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752600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6819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ЖИЗНЕСПОСОБНОСТЬ И МАСШТАБ</a:t>
            </a:r>
          </a:p>
        </p:txBody>
      </p:sp>
      <p:sp>
        <p:nvSpPr>
          <p:cNvPr id="15" name="gzn-text-598">
            <a:extLst xmlns:a="http://schemas.openxmlformats.org/drawingml/2006/main">
              <a:ext uri="{FF2B5EF4-FFF2-40B4-BE49-F238E27FC236}">
                <a16:creationId xmlns:a16="http://schemas.microsoft.com/office/drawing/2014/main" id="{D6323A14-0D08-4D94-BECE-123F8D4F1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266950"/>
            <a:ext cx="3352800" cy="2362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63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Динамическая модель биосферы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Продовольственная безопасность и ферма полного цикла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GRID, метакомпьютеры и федеративные базы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Система фондов и финансов</a:t>
            </a:r>
          </a:p>
        </p:txBody>
      </p:sp>
      <p:sp>
        <p:nvSpPr>
          <p:cNvPr id="16" name="gzn-shape-599">
            <a:extLst xmlns:a="http://schemas.openxmlformats.org/drawingml/2006/main">
              <a:ext uri="{FF2B5EF4-FFF2-40B4-BE49-F238E27FC236}">
                <a16:creationId xmlns:a16="http://schemas.microsoft.com/office/drawing/2014/main" id="{3286F8FE-5F74-4C1D-9BCE-6500B0B41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19700"/>
            <a:ext cx="105156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17" name="gzn-shape-600">
            <a:extLst xmlns:a="http://schemas.openxmlformats.org/drawingml/2006/main">
              <a:ext uri="{FF2B5EF4-FFF2-40B4-BE49-F238E27FC236}">
                <a16:creationId xmlns:a16="http://schemas.microsoft.com/office/drawing/2014/main" id="{482926F3-7634-4675-82E2-248BD92E7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19700"/>
            <a:ext cx="66675" cy="590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18" name="gzn-text-601">
            <a:extLst xmlns:a="http://schemas.openxmlformats.org/drawingml/2006/main">
              <a:ext uri="{FF2B5EF4-FFF2-40B4-BE49-F238E27FC236}">
                <a16:creationId xmlns:a16="http://schemas.microsoft.com/office/drawing/2014/main" id="{76E451B4-19FF-4999-892F-5BB0F934D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286375"/>
            <a:ext cx="10229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44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Связанные записи: BKS-0233…BKS-0235 («Парки России и мира / Города Знания / Суперкласс») · семейство F11 · вторичное F06.</a:t>
            </a:r>
          </a:p>
        </p:txBody>
      </p:sp>
      <p:sp>
        <p:nvSpPr>
          <p:cNvPr id="19" name="gzn-text-602">
            <a:extLst xmlns:a="http://schemas.openxmlformats.org/drawingml/2006/main">
              <a:ext uri="{FF2B5EF4-FFF2-40B4-BE49-F238E27FC236}">
                <a16:creationId xmlns:a16="http://schemas.microsoft.com/office/drawing/2014/main" id="{2366A65F-EC90-401E-BCB4-309BD0570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905500"/>
            <a:ext cx="9067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A44A42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A44A42"/>
                </a:solidFill>
                <a:latin typeface="Aptos"/>
                <a:ea typeface="Aptos"/>
                <a:cs typeface="Aptos"/>
              </a:rPr>
              <a:t>Базовый реестр BKS-0001…BKS-0344 не изменён; новая базовая запись не создаётся.</a:t>
            </a:r>
          </a:p>
        </p:txBody>
      </p:sp>
    </p:spTree>
    <p:extLst>
      <p:ext uri="{BB962C8B-B14F-4D97-AF65-F5344CB8AC3E}">
        <p14:creationId xmlns:p14="http://schemas.microsoft.com/office/powerpoint/2010/main" val="1118088783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gzn-shape-603">
            <a:extLst xmlns:a="http://schemas.openxmlformats.org/drawingml/2006/main">
              <a:ext uri="{FF2B5EF4-FFF2-40B4-BE49-F238E27FC236}">
                <a16:creationId xmlns:a16="http://schemas.microsoft.com/office/drawing/2014/main" id="{ECA97613-D588-459C-96FF-D1B1E98F2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604">
            <a:extLst xmlns:a="http://schemas.openxmlformats.org/drawingml/2006/main">
              <a:ext uri="{FF2B5EF4-FFF2-40B4-BE49-F238E27FC236}">
                <a16:creationId xmlns:a16="http://schemas.microsoft.com/office/drawing/2014/main" id="{796C1370-8046-4C76-9333-522736C2B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23</a:t>
            </a:r>
          </a:p>
        </p:txBody>
      </p:sp>
      <p:sp>
        <p:nvSpPr>
          <p:cNvPr id="3" name="gzn-text-605">
            <a:extLst xmlns:a="http://schemas.openxmlformats.org/drawingml/2006/main">
              <a:ext uri="{FF2B5EF4-FFF2-40B4-BE49-F238E27FC236}">
                <a16:creationId xmlns:a16="http://schemas.microsoft.com/office/drawing/2014/main" id="{97986513-189B-4312-8190-2711F4BEF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Три пилота проверяют разные контуры</a:t>
            </a:r>
          </a:p>
        </p:txBody>
      </p:sp>
      <p:sp>
        <p:nvSpPr>
          <p:cNvPr id="4" name="gzn-text-606">
            <a:extLst xmlns:a="http://schemas.openxmlformats.org/drawingml/2006/main">
              <a:ext uri="{FF2B5EF4-FFF2-40B4-BE49-F238E27FC236}">
                <a16:creationId xmlns:a16="http://schemas.microsoft.com/office/drawing/2014/main" id="{AB73BCC7-A990-414D-866C-13C7F991E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Каждый пилот ограничен, обратим и завершается решением PASS, REWORK или STOP</a:t>
            </a:r>
          </a:p>
        </p:txBody>
      </p:sp>
      <p:sp>
        <p:nvSpPr>
          <p:cNvPr id="5" name="gzn-shape-607">
            <a:extLst xmlns:a="http://schemas.openxmlformats.org/drawingml/2006/main">
              <a:ext uri="{FF2B5EF4-FFF2-40B4-BE49-F238E27FC236}">
                <a16:creationId xmlns:a16="http://schemas.microsoft.com/office/drawing/2014/main" id="{3AFF4E48-B085-463C-9C61-60EAC0AD9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608">
            <a:extLst xmlns:a="http://schemas.openxmlformats.org/drawingml/2006/main">
              <a:ext uri="{FF2B5EF4-FFF2-40B4-BE49-F238E27FC236}">
                <a16:creationId xmlns:a16="http://schemas.microsoft.com/office/drawing/2014/main" id="{474142CC-E3EF-4981-B05C-E714D18FC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609">
            <a:extLst xmlns:a="http://schemas.openxmlformats.org/drawingml/2006/main">
              <a:ext uri="{FF2B5EF4-FFF2-40B4-BE49-F238E27FC236}">
                <a16:creationId xmlns:a16="http://schemas.microsoft.com/office/drawing/2014/main" id="{E457630F-AC20-4248-8BE2-1AC742FD5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8" name="gzn-text-610">
            <a:extLst xmlns:a="http://schemas.openxmlformats.org/drawingml/2006/main">
              <a:ext uri="{FF2B5EF4-FFF2-40B4-BE49-F238E27FC236}">
                <a16:creationId xmlns:a16="http://schemas.microsoft.com/office/drawing/2014/main" id="{0FFE2C3E-1033-4A46-B096-E84F79B2D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23</a:t>
            </a:r>
          </a:p>
        </p:txBody>
      </p:sp>
      <p:sp>
        <p:nvSpPr>
          <p:cNvPr id="9" name="gzn-text-611">
            <a:extLst xmlns:a="http://schemas.openxmlformats.org/drawingml/2006/main">
              <a:ext uri="{FF2B5EF4-FFF2-40B4-BE49-F238E27FC236}">
                <a16:creationId xmlns:a16="http://schemas.microsoft.com/office/drawing/2014/main" id="{42065CC9-6A78-4164-8454-DA3200A5F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43100"/>
            <a:ext cx="704850" cy="704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0" name="gzn-text-612">
            <a:extLst xmlns:a="http://schemas.openxmlformats.org/drawingml/2006/main">
              <a:ext uri="{FF2B5EF4-FFF2-40B4-BE49-F238E27FC236}">
                <a16:creationId xmlns:a16="http://schemas.microsoft.com/office/drawing/2014/main" id="{0F3D761B-B261-407C-81D2-1735F41AD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3257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3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РАЙОННЫЙ УЗЕЛ ОБУЧЕНИЯ</a:t>
            </a:r>
          </a:p>
        </p:txBody>
      </p:sp>
      <p:sp>
        <p:nvSpPr>
          <p:cNvPr id="11" name="gzn-shape-613">
            <a:extLst xmlns:a="http://schemas.openxmlformats.org/drawingml/2006/main">
              <a:ext uri="{FF2B5EF4-FFF2-40B4-BE49-F238E27FC236}">
                <a16:creationId xmlns:a16="http://schemas.microsoft.com/office/drawing/2014/main" id="{99836430-E86C-4A40-BA21-4E3ADA8EA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752850"/>
            <a:ext cx="2190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12" name="gzn-text-614">
            <a:extLst xmlns:a="http://schemas.openxmlformats.org/drawingml/2006/main">
              <a:ext uri="{FF2B5EF4-FFF2-40B4-BE49-F238E27FC236}">
                <a16:creationId xmlns:a16="http://schemas.microsoft.com/office/drawing/2014/main" id="{477D9767-973A-4EFE-BF5E-CD828B8AA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81450"/>
            <a:ext cx="32575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школа · библиотека · форум</a:t>
            </a:r>
          </a:p>
        </p:txBody>
      </p:sp>
      <p:sp>
        <p:nvSpPr>
          <p:cNvPr id="13" name="gzn-text-615">
            <a:extLst xmlns:a="http://schemas.openxmlformats.org/drawingml/2006/main">
              <a:ext uri="{FF2B5EF4-FFF2-40B4-BE49-F238E27FC236}">
                <a16:creationId xmlns:a16="http://schemas.microsoft.com/office/drawing/2014/main" id="{CE7BCA5F-433C-437D-887E-804212A56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32575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Доказательство: доступ и завершённый маршрут</a:t>
            </a:r>
          </a:p>
        </p:txBody>
      </p:sp>
      <p:sp>
        <p:nvSpPr>
          <p:cNvPr id="14" name="gzn-shape-616">
            <a:extLst xmlns:a="http://schemas.openxmlformats.org/drawingml/2006/main">
              <a:ext uri="{FF2B5EF4-FFF2-40B4-BE49-F238E27FC236}">
                <a16:creationId xmlns:a16="http://schemas.microsoft.com/office/drawing/2014/main" id="{83F98B86-95C3-42BD-9A2B-82C4BDC78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43100"/>
            <a:ext cx="19050" cy="3695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5" name="gzn-text-617">
            <a:extLst xmlns:a="http://schemas.openxmlformats.org/drawingml/2006/main">
              <a:ext uri="{FF2B5EF4-FFF2-40B4-BE49-F238E27FC236}">
                <a16:creationId xmlns:a16="http://schemas.microsoft.com/office/drawing/2014/main" id="{CCDC93A4-A32B-46BE-A9EB-5C2004DEC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943100"/>
            <a:ext cx="704850" cy="704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6" name="gzn-text-618">
            <a:extLst xmlns:a="http://schemas.openxmlformats.org/drawingml/2006/main">
              <a:ext uri="{FF2B5EF4-FFF2-40B4-BE49-F238E27FC236}">
                <a16:creationId xmlns:a16="http://schemas.microsoft.com/office/drawing/2014/main" id="{2635ADC2-726F-4A2D-96B4-58C693920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857500"/>
            <a:ext cx="3257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3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БИОСФЕРНАЯ ЛАБОРАТОРИЯ</a:t>
            </a:r>
          </a:p>
        </p:txBody>
      </p:sp>
      <p:sp>
        <p:nvSpPr>
          <p:cNvPr id="17" name="gzn-shape-619">
            <a:extLst xmlns:a="http://schemas.openxmlformats.org/drawingml/2006/main">
              <a:ext uri="{FF2B5EF4-FFF2-40B4-BE49-F238E27FC236}">
                <a16:creationId xmlns:a16="http://schemas.microsoft.com/office/drawing/2014/main" id="{151FB97D-E73C-4E07-BBFB-9F83B5B99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752850"/>
            <a:ext cx="2190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18" name="gzn-text-620">
            <a:extLst xmlns:a="http://schemas.openxmlformats.org/drawingml/2006/main">
              <a:ext uri="{FF2B5EF4-FFF2-40B4-BE49-F238E27FC236}">
                <a16:creationId xmlns:a16="http://schemas.microsoft.com/office/drawing/2014/main" id="{B2246AC8-114E-4CC2-A200-99E2B32CE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981450"/>
            <a:ext cx="32575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вода · почва · ферма полного цикла</a:t>
            </a:r>
          </a:p>
        </p:txBody>
      </p:sp>
      <p:sp>
        <p:nvSpPr>
          <p:cNvPr id="19" name="gzn-text-621">
            <a:extLst xmlns:a="http://schemas.openxmlformats.org/drawingml/2006/main">
              <a:ext uri="{FF2B5EF4-FFF2-40B4-BE49-F238E27FC236}">
                <a16:creationId xmlns:a16="http://schemas.microsoft.com/office/drawing/2014/main" id="{E2C40552-8FB7-45C4-A9C1-3150D7F21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857750"/>
            <a:ext cx="32575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Доказательство: проверяемый баланс и риск</a:t>
            </a:r>
          </a:p>
        </p:txBody>
      </p:sp>
      <p:sp>
        <p:nvSpPr>
          <p:cNvPr id="20" name="gzn-shape-622">
            <a:extLst xmlns:a="http://schemas.openxmlformats.org/drawingml/2006/main">
              <a:ext uri="{FF2B5EF4-FFF2-40B4-BE49-F238E27FC236}">
                <a16:creationId xmlns:a16="http://schemas.microsoft.com/office/drawing/2014/main" id="{4E159E59-6D18-49FE-9D17-3F13563B5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943100"/>
            <a:ext cx="19050" cy="3695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1" name="gzn-text-623">
            <a:extLst xmlns:a="http://schemas.openxmlformats.org/drawingml/2006/main">
              <a:ext uri="{FF2B5EF4-FFF2-40B4-BE49-F238E27FC236}">
                <a16:creationId xmlns:a16="http://schemas.microsoft.com/office/drawing/2014/main" id="{B003AFE6-8D59-49D9-B023-CFBEF2D2B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943100"/>
            <a:ext cx="704850" cy="704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22" name="gzn-text-624">
            <a:extLst xmlns:a="http://schemas.openxmlformats.org/drawingml/2006/main">
              <a:ext uri="{FF2B5EF4-FFF2-40B4-BE49-F238E27FC236}">
                <a16:creationId xmlns:a16="http://schemas.microsoft.com/office/drawing/2014/main" id="{8200EF93-2391-43AA-98EE-DA12425FF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857500"/>
            <a:ext cx="3257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3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ФЕДЕРАТИВНЫЙ АРХИВ</a:t>
            </a:r>
          </a:p>
        </p:txBody>
      </p:sp>
      <p:sp>
        <p:nvSpPr>
          <p:cNvPr id="23" name="gzn-shape-625">
            <a:extLst xmlns:a="http://schemas.openxmlformats.org/drawingml/2006/main">
              <a:ext uri="{FF2B5EF4-FFF2-40B4-BE49-F238E27FC236}">
                <a16:creationId xmlns:a16="http://schemas.microsoft.com/office/drawing/2014/main" id="{44D6C892-2A0C-436F-B2EB-631F69983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752850"/>
            <a:ext cx="2190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4" name="gzn-text-626">
            <a:extLst xmlns:a="http://schemas.openxmlformats.org/drawingml/2006/main">
              <a:ext uri="{FF2B5EF4-FFF2-40B4-BE49-F238E27FC236}">
                <a16:creationId xmlns:a16="http://schemas.microsoft.com/office/drawing/2014/main" id="{23441AD5-D246-4A6B-B565-CA776D117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981450"/>
            <a:ext cx="32575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наследие · метаданные · права</a:t>
            </a:r>
          </a:p>
        </p:txBody>
      </p:sp>
      <p:sp>
        <p:nvSpPr>
          <p:cNvPr id="25" name="gzn-text-627">
            <a:extLst xmlns:a="http://schemas.openxmlformats.org/drawingml/2006/main">
              <a:ext uri="{FF2B5EF4-FFF2-40B4-BE49-F238E27FC236}">
                <a16:creationId xmlns:a16="http://schemas.microsoft.com/office/drawing/2014/main" id="{D0449608-92EC-480A-B78B-CE22D5FFA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857750"/>
            <a:ext cx="32575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Доказательство: поиск без потери владения</a:t>
            </a:r>
          </a:p>
        </p:txBody>
      </p:sp>
      <p:sp>
        <p:nvSpPr>
          <p:cNvPr id="26" name="gzn-shape-628">
            <a:extLst xmlns:a="http://schemas.openxmlformats.org/drawingml/2006/main">
              <a:ext uri="{FF2B5EF4-FFF2-40B4-BE49-F238E27FC236}">
                <a16:creationId xmlns:a16="http://schemas.microsoft.com/office/drawing/2014/main" id="{53FE6A55-A771-4534-AC21-11DE83E76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867400"/>
            <a:ext cx="90678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7" name="gzn-shape-629">
            <a:extLst xmlns:a="http://schemas.openxmlformats.org/drawingml/2006/main">
              <a:ext uri="{FF2B5EF4-FFF2-40B4-BE49-F238E27FC236}">
                <a16:creationId xmlns:a16="http://schemas.microsoft.com/office/drawing/2014/main" id="{B6863A96-B59F-4A9D-9CFA-DB42B48D0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867400"/>
            <a:ext cx="66675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28" name="gzn-text-630">
            <a:extLst xmlns:a="http://schemas.openxmlformats.org/drawingml/2006/main">
              <a:ext uri="{FF2B5EF4-FFF2-40B4-BE49-F238E27FC236}">
                <a16:creationId xmlns:a16="http://schemas.microsoft.com/office/drawing/2014/main" id="{E9C93900-06DF-46EC-841B-75198E22C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5934075"/>
            <a:ext cx="8782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13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90 дней дают E1 и готовность к ограниченному E2-пилоту — не доказанный городской эффект.</a:t>
            </a:r>
          </a:p>
        </p:txBody>
      </p:sp>
    </p:spTree>
    <p:extLst>
      <p:ext uri="{BB962C8B-B14F-4D97-AF65-F5344CB8AC3E}">
        <p14:creationId xmlns:p14="http://schemas.microsoft.com/office/powerpoint/2010/main" val="123308730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gzn-shape-631">
            <a:extLst xmlns:a="http://schemas.openxmlformats.org/drawingml/2006/main">
              <a:ext uri="{FF2B5EF4-FFF2-40B4-BE49-F238E27FC236}">
                <a16:creationId xmlns:a16="http://schemas.microsoft.com/office/drawing/2014/main" id="{7671927E-2ED4-49E6-9B32-8DB463A9C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632">
            <a:extLst xmlns:a="http://schemas.openxmlformats.org/drawingml/2006/main">
              <a:ext uri="{FF2B5EF4-FFF2-40B4-BE49-F238E27FC236}">
                <a16:creationId xmlns:a16="http://schemas.microsoft.com/office/drawing/2014/main" id="{A392EDAB-27BC-42E9-94E6-A87B763CF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24</a:t>
            </a:r>
          </a:p>
        </p:txBody>
      </p:sp>
      <p:sp>
        <p:nvSpPr>
          <p:cNvPr id="3" name="gzn-text-633">
            <a:extLst xmlns:a="http://schemas.openxmlformats.org/drawingml/2006/main">
              <a:ext uri="{FF2B5EF4-FFF2-40B4-BE49-F238E27FC236}">
                <a16:creationId xmlns:a16="http://schemas.microsoft.com/office/drawing/2014/main" id="{09BA7D44-A57A-416D-907C-5C5F9DA2F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36 месяцев: масштаб открывается доказательством</a:t>
            </a:r>
          </a:p>
        </p:txBody>
      </p:sp>
      <p:sp>
        <p:nvSpPr>
          <p:cNvPr id="4" name="gzn-text-634">
            <a:extLst xmlns:a="http://schemas.openxmlformats.org/drawingml/2006/main">
              <a:ext uri="{FF2B5EF4-FFF2-40B4-BE49-F238E27FC236}">
                <a16:creationId xmlns:a16="http://schemas.microsoft.com/office/drawing/2014/main" id="{1A632EDC-AA2A-4238-A78C-F1924C308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Календарь задаёт ритм; E-gate и human decision определяют переход</a:t>
            </a:r>
          </a:p>
        </p:txBody>
      </p:sp>
      <p:sp>
        <p:nvSpPr>
          <p:cNvPr id="5" name="gzn-shape-635">
            <a:extLst xmlns:a="http://schemas.openxmlformats.org/drawingml/2006/main">
              <a:ext uri="{FF2B5EF4-FFF2-40B4-BE49-F238E27FC236}">
                <a16:creationId xmlns:a16="http://schemas.microsoft.com/office/drawing/2014/main" id="{A87BED7C-C921-46BC-8B80-A17CD3E0B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636">
            <a:extLst xmlns:a="http://schemas.openxmlformats.org/drawingml/2006/main">
              <a:ext uri="{FF2B5EF4-FFF2-40B4-BE49-F238E27FC236}">
                <a16:creationId xmlns:a16="http://schemas.microsoft.com/office/drawing/2014/main" id="{54322358-6F65-4A84-969F-82227DC66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637">
            <a:extLst xmlns:a="http://schemas.openxmlformats.org/drawingml/2006/main">
              <a:ext uri="{FF2B5EF4-FFF2-40B4-BE49-F238E27FC236}">
                <a16:creationId xmlns:a16="http://schemas.microsoft.com/office/drawing/2014/main" id="{1458787E-740B-4F26-A8B1-AC46D95C6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8" name="gzn-text-638">
            <a:extLst xmlns:a="http://schemas.openxmlformats.org/drawingml/2006/main">
              <a:ext uri="{FF2B5EF4-FFF2-40B4-BE49-F238E27FC236}">
                <a16:creationId xmlns:a16="http://schemas.microsoft.com/office/drawing/2014/main" id="{B8B1A4CC-AC06-4B71-B770-CB550071B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24</a:t>
            </a:r>
          </a:p>
        </p:txBody>
      </p:sp>
      <p:sp>
        <p:nvSpPr>
          <p:cNvPr id="9" name="gzn-shape-639">
            <a:extLst xmlns:a="http://schemas.openxmlformats.org/drawingml/2006/main">
              <a:ext uri="{FF2B5EF4-FFF2-40B4-BE49-F238E27FC236}">
                <a16:creationId xmlns:a16="http://schemas.microsoft.com/office/drawing/2014/main" id="{C0FC4F7A-2DAD-40D6-9066-12AF107FC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43300"/>
            <a:ext cx="102298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0" name="gzn-text-640">
            <a:extLst xmlns:a="http://schemas.openxmlformats.org/drawingml/2006/main">
              <a:ext uri="{FF2B5EF4-FFF2-40B4-BE49-F238E27FC236}">
                <a16:creationId xmlns:a16="http://schemas.microsoft.com/office/drawing/2014/main" id="{08FB5CF2-33E3-40B4-B3BC-27EDBD6EC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1962150"/>
            <a:ext cx="1752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59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КОНТУР</a:t>
            </a:r>
          </a:p>
        </p:txBody>
      </p:sp>
      <p:sp>
        <p:nvSpPr>
          <p:cNvPr id="11" name="gzn-text-641">
            <a:extLst xmlns:a="http://schemas.openxmlformats.org/drawingml/2006/main">
              <a:ext uri="{FF2B5EF4-FFF2-40B4-BE49-F238E27FC236}">
                <a16:creationId xmlns:a16="http://schemas.microsoft.com/office/drawing/2014/main" id="{FEB87AA5-06FF-45D3-BC7B-B6CEBAB97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2343150"/>
            <a:ext cx="2019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624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определение · права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паспорт · владельцы</a:t>
            </a:r>
          </a:p>
        </p:txBody>
      </p:sp>
      <p:sp>
        <p:nvSpPr>
          <p:cNvPr id="12" name="gzn-text-642">
            <a:extLst xmlns:a="http://schemas.openxmlformats.org/drawingml/2006/main">
              <a:ext uri="{FF2B5EF4-FFF2-40B4-BE49-F238E27FC236}">
                <a16:creationId xmlns:a16="http://schemas.microsoft.com/office/drawing/2014/main" id="{045C7EA1-967A-4DB8-94F1-A14337B2D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86100"/>
            <a:ext cx="914400" cy="914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0–3</a:t>
            </a:r>
          </a:p>
        </p:txBody>
      </p:sp>
      <p:sp>
        <p:nvSpPr>
          <p:cNvPr id="13" name="gzn-text-643">
            <a:extLst xmlns:a="http://schemas.openxmlformats.org/drawingml/2006/main">
              <a:ext uri="{FF2B5EF4-FFF2-40B4-BE49-F238E27FC236}">
                <a16:creationId xmlns:a16="http://schemas.microsoft.com/office/drawing/2014/main" id="{E45A2111-0226-4455-B852-BE86E03D8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672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G0–G3 / E1</a:t>
            </a:r>
          </a:p>
        </p:txBody>
      </p:sp>
      <p:sp>
        <p:nvSpPr>
          <p:cNvPr id="14" name="gzn-text-644">
            <a:extLst xmlns:a="http://schemas.openxmlformats.org/drawingml/2006/main">
              <a:ext uri="{FF2B5EF4-FFF2-40B4-BE49-F238E27FC236}">
                <a16:creationId xmlns:a16="http://schemas.microsoft.com/office/drawing/2014/main" id="{97397758-FF25-4C0D-BDB0-A5E80FFDF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962150"/>
            <a:ext cx="1752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59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ПИЛОТЫ</a:t>
            </a:r>
          </a:p>
        </p:txBody>
      </p:sp>
      <p:sp>
        <p:nvSpPr>
          <p:cNvPr id="15" name="gzn-text-645">
            <a:extLst xmlns:a="http://schemas.openxmlformats.org/drawingml/2006/main">
              <a:ext uri="{FF2B5EF4-FFF2-40B4-BE49-F238E27FC236}">
                <a16:creationId xmlns:a16="http://schemas.microsoft.com/office/drawing/2014/main" id="{562EF3A8-F24E-45F8-8373-1C0F208D9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343150"/>
            <a:ext cx="2019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84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baseline · протокол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ограниченный запуск</a:t>
            </a:r>
          </a:p>
        </p:txBody>
      </p:sp>
      <p:sp>
        <p:nvSpPr>
          <p:cNvPr id="16" name="gzn-text-646">
            <a:extLst xmlns:a="http://schemas.openxmlformats.org/drawingml/2006/main">
              <a:ext uri="{FF2B5EF4-FFF2-40B4-BE49-F238E27FC236}">
                <a16:creationId xmlns:a16="http://schemas.microsoft.com/office/drawing/2014/main" id="{71BA6C9B-9F0A-4156-8B92-AD5CE9FD6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3086100"/>
            <a:ext cx="914400" cy="914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4–9</a:t>
            </a:r>
          </a:p>
        </p:txBody>
      </p:sp>
      <p:sp>
        <p:nvSpPr>
          <p:cNvPr id="17" name="gzn-text-647">
            <a:extLst xmlns:a="http://schemas.openxmlformats.org/drawingml/2006/main">
              <a:ext uri="{FF2B5EF4-FFF2-40B4-BE49-F238E27FC236}">
                <a16:creationId xmlns:a16="http://schemas.microsoft.com/office/drawing/2014/main" id="{E8D48BE4-01AE-416C-ABC6-FC52957C3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42672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G4–G5 / E2</a:t>
            </a:r>
          </a:p>
        </p:txBody>
      </p:sp>
      <p:sp>
        <p:nvSpPr>
          <p:cNvPr id="18" name="gzn-text-648">
            <a:extLst xmlns:a="http://schemas.openxmlformats.org/drawingml/2006/main">
              <a:ext uri="{FF2B5EF4-FFF2-40B4-BE49-F238E27FC236}">
                <a16:creationId xmlns:a16="http://schemas.microsoft.com/office/drawing/2014/main" id="{C6EF4A28-B3E3-4A66-973E-853856ED7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1962150"/>
            <a:ext cx="1752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59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ПРОВЕРКА</a:t>
            </a:r>
          </a:p>
        </p:txBody>
      </p:sp>
      <p:sp>
        <p:nvSpPr>
          <p:cNvPr id="19" name="gzn-text-649">
            <a:extLst xmlns:a="http://schemas.openxmlformats.org/drawingml/2006/main">
              <a:ext uri="{FF2B5EF4-FFF2-40B4-BE49-F238E27FC236}">
                <a16:creationId xmlns:a16="http://schemas.microsoft.com/office/drawing/2014/main" id="{A923759D-37CF-4A7F-8ADB-478F658B1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343150"/>
            <a:ext cx="2019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777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сравнение · QA/U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независимый контур</a:t>
            </a:r>
          </a:p>
        </p:txBody>
      </p:sp>
      <p:sp>
        <p:nvSpPr>
          <p:cNvPr id="20" name="gzn-text-650">
            <a:extLst xmlns:a="http://schemas.openxmlformats.org/drawingml/2006/main">
              <a:ext uri="{FF2B5EF4-FFF2-40B4-BE49-F238E27FC236}">
                <a16:creationId xmlns:a16="http://schemas.microsoft.com/office/drawing/2014/main" id="{297332DB-706D-4E91-897C-A52493796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086100"/>
            <a:ext cx="914400" cy="914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10–18</a:t>
            </a:r>
          </a:p>
        </p:txBody>
      </p:sp>
      <p:sp>
        <p:nvSpPr>
          <p:cNvPr id="21" name="gzn-text-651">
            <a:extLst xmlns:a="http://schemas.openxmlformats.org/drawingml/2006/main">
              <a:ext uri="{FF2B5EF4-FFF2-40B4-BE49-F238E27FC236}">
                <a16:creationId xmlns:a16="http://schemas.microsoft.com/office/drawing/2014/main" id="{B760E059-A125-400A-A59E-CA95E2749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2672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G6 / E3</a:t>
            </a:r>
          </a:p>
        </p:txBody>
      </p:sp>
      <p:sp>
        <p:nvSpPr>
          <p:cNvPr id="22" name="gzn-text-652">
            <a:extLst xmlns:a="http://schemas.openxmlformats.org/drawingml/2006/main">
              <a:ext uri="{FF2B5EF4-FFF2-40B4-BE49-F238E27FC236}">
                <a16:creationId xmlns:a16="http://schemas.microsoft.com/office/drawing/2014/main" id="{0025C61B-9797-4569-849F-D44403269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962150"/>
            <a:ext cx="1752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59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МАСШТАБ</a:t>
            </a:r>
          </a:p>
        </p:txBody>
      </p:sp>
      <p:sp>
        <p:nvSpPr>
          <p:cNvPr id="23" name="gzn-text-653">
            <a:extLst xmlns:a="http://schemas.openxmlformats.org/drawingml/2006/main">
              <a:ext uri="{FF2B5EF4-FFF2-40B4-BE49-F238E27FC236}">
                <a16:creationId xmlns:a16="http://schemas.microsoft.com/office/drawing/2014/main" id="{4075DBDD-D4A0-457F-B0EE-F30DB586F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343150"/>
            <a:ext cx="2019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975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федерация · надзор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воспроизводимость</a:t>
            </a:r>
          </a:p>
        </p:txBody>
      </p:sp>
      <p:sp>
        <p:nvSpPr>
          <p:cNvPr id="24" name="gzn-text-654">
            <a:extLst xmlns:a="http://schemas.openxmlformats.org/drawingml/2006/main">
              <a:ext uri="{FF2B5EF4-FFF2-40B4-BE49-F238E27FC236}">
                <a16:creationId xmlns:a16="http://schemas.microsoft.com/office/drawing/2014/main" id="{88CA96FA-D07E-4461-A925-AEBBA7DFC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086100"/>
            <a:ext cx="914400" cy="914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19–36</a:t>
            </a:r>
          </a:p>
        </p:txBody>
      </p:sp>
      <p:sp>
        <p:nvSpPr>
          <p:cNvPr id="25" name="gzn-text-655">
            <a:extLst xmlns:a="http://schemas.openxmlformats.org/drawingml/2006/main">
              <a:ext uri="{FF2B5EF4-FFF2-40B4-BE49-F238E27FC236}">
                <a16:creationId xmlns:a16="http://schemas.microsoft.com/office/drawing/2014/main" id="{9E1236F0-4178-4BE1-AFB5-2FE925121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2672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G7–G8 / E4*</a:t>
            </a:r>
          </a:p>
        </p:txBody>
      </p:sp>
      <p:sp>
        <p:nvSpPr>
          <p:cNvPr id="26" name="gzn-shape-656">
            <a:extLst xmlns:a="http://schemas.openxmlformats.org/drawingml/2006/main">
              <a:ext uri="{FF2B5EF4-FFF2-40B4-BE49-F238E27FC236}">
                <a16:creationId xmlns:a16="http://schemas.microsoft.com/office/drawing/2014/main" id="{C720AA5C-C883-409F-87F5-E5C18336C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772150"/>
            <a:ext cx="918210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7" name="gzn-shape-657">
            <a:extLst xmlns:a="http://schemas.openxmlformats.org/drawingml/2006/main">
              <a:ext uri="{FF2B5EF4-FFF2-40B4-BE49-F238E27FC236}">
                <a16:creationId xmlns:a16="http://schemas.microsoft.com/office/drawing/2014/main" id="{8C0C2257-E3D6-4257-A525-8DAFFF72E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772150"/>
            <a:ext cx="66675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44A42"/>
          </a:solidFill>
          <a:ln xmlns:a="http://schemas.openxmlformats.org/drawingml/2006/main" w="9525">
            <a:solidFill>
              <a:srgbClr val="A44A42"/>
            </a:solidFill>
            <a:prstDash val="solid"/>
          </a:ln>
        </p:spPr>
      </p:sp>
      <p:sp>
        <p:nvSpPr>
          <p:cNvPr id="28" name="gzn-text-658">
            <a:extLst xmlns:a="http://schemas.openxmlformats.org/drawingml/2006/main">
              <a:ext uri="{FF2B5EF4-FFF2-40B4-BE49-F238E27FC236}">
                <a16:creationId xmlns:a16="http://schemas.microsoft.com/office/drawing/2014/main" id="{26DEB83E-B8EC-45C5-986A-AB678C636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838825"/>
            <a:ext cx="8896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472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*E4 не назначается датой: нужен валидированный воспроизводимый результат. Иначе — REWORK или STOP.</a:t>
            </a:r>
          </a:p>
        </p:txBody>
      </p:sp>
    </p:spTree>
    <p:extLst>
      <p:ext uri="{BB962C8B-B14F-4D97-AF65-F5344CB8AC3E}">
        <p14:creationId xmlns:p14="http://schemas.microsoft.com/office/powerpoint/2010/main" val="213797134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gzn-shape-659">
            <a:extLst xmlns:a="http://schemas.openxmlformats.org/drawingml/2006/main">
              <a:ext uri="{FF2B5EF4-FFF2-40B4-BE49-F238E27FC236}">
                <a16:creationId xmlns:a16="http://schemas.microsoft.com/office/drawing/2014/main" id="{10E3C0E5-42C6-4642-A16B-8D9B8F839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660">
            <a:extLst xmlns:a="http://schemas.openxmlformats.org/drawingml/2006/main">
              <a:ext uri="{FF2B5EF4-FFF2-40B4-BE49-F238E27FC236}">
                <a16:creationId xmlns:a16="http://schemas.microsoft.com/office/drawing/2014/main" id="{99A0DD9D-FAC9-4388-8D74-9DA3C28D3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25</a:t>
            </a:r>
          </a:p>
        </p:txBody>
      </p:sp>
      <p:sp>
        <p:nvSpPr>
          <p:cNvPr id="3" name="gzn-text-661">
            <a:extLst xmlns:a="http://schemas.openxmlformats.org/drawingml/2006/main">
              <a:ext uri="{FF2B5EF4-FFF2-40B4-BE49-F238E27FC236}">
                <a16:creationId xmlns:a16="http://schemas.microsoft.com/office/drawing/2014/main" id="{48690DCF-165D-4AD6-94DD-9551CFF90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1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Решение: утвердить 90-дневный проектный контур</a:t>
            </a:r>
          </a:p>
        </p:txBody>
      </p:sp>
      <p:sp>
        <p:nvSpPr>
          <p:cNvPr id="4" name="gzn-text-662">
            <a:extLst xmlns:a="http://schemas.openxmlformats.org/drawingml/2006/main">
              <a:ext uri="{FF2B5EF4-FFF2-40B4-BE49-F238E27FC236}">
                <a16:creationId xmlns:a16="http://schemas.microsoft.com/office/drawing/2014/main" id="{2E3C9745-D949-452B-943E-D91D98716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Не сертификацию и не масштабирование — подготовку измеримого, правоориентированного пилота</a:t>
            </a:r>
          </a:p>
        </p:txBody>
      </p:sp>
      <p:sp>
        <p:nvSpPr>
          <p:cNvPr id="5" name="gzn-shape-663">
            <a:extLst xmlns:a="http://schemas.openxmlformats.org/drawingml/2006/main">
              <a:ext uri="{FF2B5EF4-FFF2-40B4-BE49-F238E27FC236}">
                <a16:creationId xmlns:a16="http://schemas.microsoft.com/office/drawing/2014/main" id="{4145A37E-8A9C-4D27-B888-E21BB7AA4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664">
            <a:extLst xmlns:a="http://schemas.openxmlformats.org/drawingml/2006/main">
              <a:ext uri="{FF2B5EF4-FFF2-40B4-BE49-F238E27FC236}">
                <a16:creationId xmlns:a16="http://schemas.microsoft.com/office/drawing/2014/main" id="{5456E80A-A470-4BC7-A387-AF90161A4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665">
            <a:extLst xmlns:a="http://schemas.openxmlformats.org/drawingml/2006/main">
              <a:ext uri="{FF2B5EF4-FFF2-40B4-BE49-F238E27FC236}">
                <a16:creationId xmlns:a16="http://schemas.microsoft.com/office/drawing/2014/main" id="{8AC75AA5-05FA-48C2-B6AA-22AE1CD31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8" name="gzn-text-666">
            <a:extLst xmlns:a="http://schemas.openxmlformats.org/drawingml/2006/main">
              <a:ext uri="{FF2B5EF4-FFF2-40B4-BE49-F238E27FC236}">
                <a16:creationId xmlns:a16="http://schemas.microsoft.com/office/drawing/2014/main" id="{159D5052-3310-453E-99A0-3E4701C56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25</a:t>
            </a:r>
          </a:p>
        </p:txBody>
      </p:sp>
      <p:sp>
        <p:nvSpPr>
          <p:cNvPr id="9" name="gzn-shape-667">
            <a:extLst xmlns:a="http://schemas.openxmlformats.org/drawingml/2006/main">
              <a:ext uri="{FF2B5EF4-FFF2-40B4-BE49-F238E27FC236}">
                <a16:creationId xmlns:a16="http://schemas.microsoft.com/office/drawing/2014/main" id="{A6CC7B9B-206F-486D-940D-C514B4686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022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10" name="gzn-text-668">
            <a:extLst xmlns:a="http://schemas.openxmlformats.org/drawingml/2006/main">
              <a:ext uri="{FF2B5EF4-FFF2-40B4-BE49-F238E27FC236}">
                <a16:creationId xmlns:a16="http://schemas.microsoft.com/office/drawing/2014/main" id="{C080053E-CC28-4580-9B68-E1286401E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954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КОНТУР РЕШЕНИЯ</a:t>
            </a:r>
          </a:p>
        </p:txBody>
      </p:sp>
      <p:sp>
        <p:nvSpPr>
          <p:cNvPr id="11" name="gzn-text-669">
            <a:extLst xmlns:a="http://schemas.openxmlformats.org/drawingml/2006/main">
              <a:ext uri="{FF2B5EF4-FFF2-40B4-BE49-F238E27FC236}">
                <a16:creationId xmlns:a16="http://schemas.microsoft.com/office/drawing/2014/main" id="{0F403EB8-F0FF-4594-8D3F-CB5A221C1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33600"/>
            <a:ext cx="41719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6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УТВЕРДИТЬ</a:t>
            </a:r>
          </a:p>
        </p:txBody>
      </p:sp>
      <p:sp>
        <p:nvSpPr>
          <p:cNvPr id="12" name="gzn-shape-670">
            <a:extLst xmlns:a="http://schemas.openxmlformats.org/drawingml/2006/main">
              <a:ext uri="{FF2B5EF4-FFF2-40B4-BE49-F238E27FC236}">
                <a16:creationId xmlns:a16="http://schemas.microsoft.com/office/drawing/2014/main" id="{83DCFCDF-ADA0-43D7-B446-903653D47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124200"/>
            <a:ext cx="2381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13" name="gzn-text-671">
            <a:extLst xmlns:a="http://schemas.openxmlformats.org/drawingml/2006/main">
              <a:ext uri="{FF2B5EF4-FFF2-40B4-BE49-F238E27FC236}">
                <a16:creationId xmlns:a16="http://schemas.microsoft.com/office/drawing/2014/main" id="{3CD38B6A-B0CD-4B70-A275-7DD1878A9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33750"/>
            <a:ext cx="41719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0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30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90 ДНЕЙ</a:t>
            </a:r>
          </a:p>
        </p:txBody>
      </p:sp>
      <p:sp>
        <p:nvSpPr>
          <p:cNvPr id="14" name="gzn-shape-672">
            <a:extLst xmlns:a="http://schemas.openxmlformats.org/drawingml/2006/main">
              <a:ext uri="{FF2B5EF4-FFF2-40B4-BE49-F238E27FC236}">
                <a16:creationId xmlns:a16="http://schemas.microsoft.com/office/drawing/2014/main" id="{C10F32C4-EC3A-4907-8E05-DEB6F8447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943100"/>
            <a:ext cx="19050" cy="3657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5" name="gzn-text-673">
            <a:extLst xmlns:a="http://schemas.openxmlformats.org/drawingml/2006/main">
              <a:ext uri="{FF2B5EF4-FFF2-40B4-BE49-F238E27FC236}">
                <a16:creationId xmlns:a16="http://schemas.microsoft.com/office/drawing/2014/main" id="{81E428B1-EADA-4CE3-8404-EA09431D7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0002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6" name="gzn-text-674">
            <a:extLst xmlns:a="http://schemas.openxmlformats.org/drawingml/2006/main">
              <a:ext uri="{FF2B5EF4-FFF2-40B4-BE49-F238E27FC236}">
                <a16:creationId xmlns:a16="http://schemas.microsoft.com/office/drawing/2014/main" id="{98845498-981C-4C9D-ADEE-D4A4839C5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981200"/>
            <a:ext cx="37338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394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ХАРТИЯ И ПРАВА</a:t>
            </a:r>
          </a:p>
        </p:txBody>
      </p:sp>
      <p:sp>
        <p:nvSpPr>
          <p:cNvPr id="17" name="gzn-text-675">
            <a:extLst xmlns:a="http://schemas.openxmlformats.org/drawingml/2006/main">
              <a:ext uri="{FF2B5EF4-FFF2-40B4-BE49-F238E27FC236}">
                <a16:creationId xmlns:a16="http://schemas.microsoft.com/office/drawing/2014/main" id="{A88412B4-3978-4928-ADB9-C21A40694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33625"/>
            <a:ext cx="37338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границы · роли · stop-rules</a:t>
            </a:r>
          </a:p>
        </p:txBody>
      </p:sp>
      <p:sp>
        <p:nvSpPr>
          <p:cNvPr id="18" name="gzn-text-676">
            <a:extLst xmlns:a="http://schemas.openxmlformats.org/drawingml/2006/main">
              <a:ext uri="{FF2B5EF4-FFF2-40B4-BE49-F238E27FC236}">
                <a16:creationId xmlns:a16="http://schemas.microsoft.com/office/drawing/2014/main" id="{DA42613E-D8BD-4E44-8356-4BB07BF58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9" name="gzn-text-677">
            <a:extLst xmlns:a="http://schemas.openxmlformats.org/drawingml/2006/main">
              <a:ext uri="{FF2B5EF4-FFF2-40B4-BE49-F238E27FC236}">
                <a16:creationId xmlns:a16="http://schemas.microsoft.com/office/drawing/2014/main" id="{DCC17F12-6F72-417B-9BC0-52DA724EA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838450"/>
            <a:ext cx="37338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394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BASELINE И ПАСПОРТ</a:t>
            </a:r>
          </a:p>
        </p:txBody>
      </p:sp>
      <p:sp>
        <p:nvSpPr>
          <p:cNvPr id="20" name="gzn-text-678">
            <a:extLst xmlns:a="http://schemas.openxmlformats.org/drawingml/2006/main">
              <a:ext uri="{FF2B5EF4-FFF2-40B4-BE49-F238E27FC236}">
                <a16:creationId xmlns:a16="http://schemas.microsoft.com/office/drawing/2014/main" id="{4E083C43-6E9B-4CED-8AE9-4A24FEFF1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190875"/>
            <a:ext cx="37338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KPI · источники · E-уровни</a:t>
            </a:r>
          </a:p>
        </p:txBody>
      </p:sp>
      <p:sp>
        <p:nvSpPr>
          <p:cNvPr id="21" name="gzn-text-679">
            <a:extLst xmlns:a="http://schemas.openxmlformats.org/drawingml/2006/main">
              <a:ext uri="{FF2B5EF4-FFF2-40B4-BE49-F238E27FC236}">
                <a16:creationId xmlns:a16="http://schemas.microsoft.com/office/drawing/2014/main" id="{E878A736-7151-4C28-B5F4-B0F2BBCB7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7147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22" name="gzn-text-680">
            <a:extLst xmlns:a="http://schemas.openxmlformats.org/drawingml/2006/main">
              <a:ext uri="{FF2B5EF4-FFF2-40B4-BE49-F238E27FC236}">
                <a16:creationId xmlns:a16="http://schemas.microsoft.com/office/drawing/2014/main" id="{14D5D886-F14B-4E61-91C5-E1F16AC43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95700"/>
            <a:ext cx="37338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394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ТРИ ПРОТОКОЛА ПИЛОТА</a:t>
            </a:r>
          </a:p>
        </p:txBody>
      </p:sp>
      <p:sp>
        <p:nvSpPr>
          <p:cNvPr id="23" name="gzn-text-681">
            <a:extLst xmlns:a="http://schemas.openxmlformats.org/drawingml/2006/main">
              <a:ext uri="{FF2B5EF4-FFF2-40B4-BE49-F238E27FC236}">
                <a16:creationId xmlns:a16="http://schemas.microsoft.com/office/drawing/2014/main" id="{2E1BE7A1-F0DA-4D6F-85BD-566D507A5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37338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measurand · QA/U · риск</a:t>
            </a:r>
          </a:p>
        </p:txBody>
      </p:sp>
      <p:sp>
        <p:nvSpPr>
          <p:cNvPr id="24" name="gzn-text-682">
            <a:extLst xmlns:a="http://schemas.openxmlformats.org/drawingml/2006/main">
              <a:ext uri="{FF2B5EF4-FFF2-40B4-BE49-F238E27FC236}">
                <a16:creationId xmlns:a16="http://schemas.microsoft.com/office/drawing/2014/main" id="{8784E4DD-13D9-4E20-BE7E-A6C5B8358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5720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5" name="gzn-text-683">
            <a:extLst xmlns:a="http://schemas.openxmlformats.org/drawingml/2006/main">
              <a:ext uri="{FF2B5EF4-FFF2-40B4-BE49-F238E27FC236}">
                <a16:creationId xmlns:a16="http://schemas.microsoft.com/office/drawing/2014/main" id="{73E353A3-76D0-4BEF-BA7A-F0B32DCAB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52950"/>
            <a:ext cx="37338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394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КОЛЛЕГИЯ G0–G8</a:t>
            </a:r>
          </a:p>
        </p:txBody>
      </p:sp>
      <p:sp>
        <p:nvSpPr>
          <p:cNvPr id="26" name="gzn-text-684">
            <a:extLst xmlns:a="http://schemas.openxmlformats.org/drawingml/2006/main">
              <a:ext uri="{FF2B5EF4-FFF2-40B4-BE49-F238E27FC236}">
                <a16:creationId xmlns:a16="http://schemas.microsoft.com/office/drawing/2014/main" id="{F3250C28-9579-47C7-B263-DAC7D62D4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905375"/>
            <a:ext cx="37338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мандат · аудит · оспаривание</a:t>
            </a:r>
          </a:p>
        </p:txBody>
      </p:sp>
      <p:sp>
        <p:nvSpPr>
          <p:cNvPr id="27" name="gzn-shape-685">
            <a:extLst xmlns:a="http://schemas.openxmlformats.org/drawingml/2006/main">
              <a:ext uri="{FF2B5EF4-FFF2-40B4-BE49-F238E27FC236}">
                <a16:creationId xmlns:a16="http://schemas.microsoft.com/office/drawing/2014/main" id="{9951D9C8-88F1-43F3-8D62-E1D7A1FFD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715000"/>
            <a:ext cx="96012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28" name="gzn-shape-686">
            <a:extLst xmlns:a="http://schemas.openxmlformats.org/drawingml/2006/main">
              <a:ext uri="{FF2B5EF4-FFF2-40B4-BE49-F238E27FC236}">
                <a16:creationId xmlns:a16="http://schemas.microsoft.com/office/drawing/2014/main" id="{636EF5E4-8DBA-443D-86A9-F766F6646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715000"/>
            <a:ext cx="66675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29" name="gzn-text-687">
            <a:extLst xmlns:a="http://schemas.openxmlformats.org/drawingml/2006/main">
              <a:ext uri="{FF2B5EF4-FFF2-40B4-BE49-F238E27FC236}">
                <a16:creationId xmlns:a16="http://schemas.microsoft.com/office/drawing/2014/main" id="{DF5793E2-C413-42A8-8104-F267A6A97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781675"/>
            <a:ext cx="9315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697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Выход через 90 дней: решение PASS / REWORK / STOP по запуску ограниченных E2-пилотов.</a:t>
            </a:r>
          </a:p>
        </p:txBody>
      </p:sp>
    </p:spTree>
    <p:extLst>
      <p:ext uri="{BB962C8B-B14F-4D97-AF65-F5344CB8AC3E}">
        <p14:creationId xmlns:p14="http://schemas.microsoft.com/office/powerpoint/2010/main" val="5533377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gzn-shape-39">
            <a:extLst xmlns:a="http://schemas.openxmlformats.org/drawingml/2006/main">
              <a:ext uri="{FF2B5EF4-FFF2-40B4-BE49-F238E27FC236}">
                <a16:creationId xmlns:a16="http://schemas.microsoft.com/office/drawing/2014/main" id="{BD0BF544-7BB1-4F8E-894E-8D0A2A99E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40">
            <a:extLst xmlns:a="http://schemas.openxmlformats.org/drawingml/2006/main">
              <a:ext uri="{FF2B5EF4-FFF2-40B4-BE49-F238E27FC236}">
                <a16:creationId xmlns:a16="http://schemas.microsoft.com/office/drawing/2014/main" id="{2D095213-7A8A-4C81-851A-26E19B722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03</a:t>
            </a:r>
          </a:p>
        </p:txBody>
      </p:sp>
      <p:sp>
        <p:nvSpPr>
          <p:cNvPr id="3" name="gzn-text-41">
            <a:extLst xmlns:a="http://schemas.openxmlformats.org/drawingml/2006/main">
              <a:ext uri="{FF2B5EF4-FFF2-40B4-BE49-F238E27FC236}">
                <a16:creationId xmlns:a16="http://schemas.microsoft.com/office/drawing/2014/main" id="{2AEDF558-7B0A-465B-9DA1-6E3C585AB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2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2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Определение задаёт границу проекта</a:t>
            </a:r>
          </a:p>
        </p:txBody>
      </p:sp>
      <p:sp>
        <p:nvSpPr>
          <p:cNvPr id="4" name="gzn-text-42">
            <a:extLst xmlns:a="http://schemas.openxmlformats.org/drawingml/2006/main">
              <a:ext uri="{FF2B5EF4-FFF2-40B4-BE49-F238E27FC236}">
                <a16:creationId xmlns:a16="http://schemas.microsoft.com/office/drawing/2014/main" id="{60BFC979-6D64-4868-9930-ADCD0CA2B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Пять источников знания превращаются в доступное обучение и проверяемый результат</a:t>
            </a:r>
          </a:p>
        </p:txBody>
      </p:sp>
      <p:sp>
        <p:nvSpPr>
          <p:cNvPr id="5" name="gzn-shape-43">
            <a:extLst xmlns:a="http://schemas.openxmlformats.org/drawingml/2006/main">
              <a:ext uri="{FF2B5EF4-FFF2-40B4-BE49-F238E27FC236}">
                <a16:creationId xmlns:a16="http://schemas.microsoft.com/office/drawing/2014/main" id="{0D940971-2074-4685-BF10-7B06BAFA1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44">
            <a:extLst xmlns:a="http://schemas.openxmlformats.org/drawingml/2006/main">
              <a:ext uri="{FF2B5EF4-FFF2-40B4-BE49-F238E27FC236}">
                <a16:creationId xmlns:a16="http://schemas.microsoft.com/office/drawing/2014/main" id="{66C7E5ED-6AD5-4F69-ACE4-E616FBB30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45">
            <a:extLst xmlns:a="http://schemas.openxmlformats.org/drawingml/2006/main">
              <a:ext uri="{FF2B5EF4-FFF2-40B4-BE49-F238E27FC236}">
                <a16:creationId xmlns:a16="http://schemas.microsoft.com/office/drawing/2014/main" id="{232E0660-2195-4355-A1A2-A6F947819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8" name="gzn-text-46">
            <a:extLst xmlns:a="http://schemas.openxmlformats.org/drawingml/2006/main">
              <a:ext uri="{FF2B5EF4-FFF2-40B4-BE49-F238E27FC236}">
                <a16:creationId xmlns:a16="http://schemas.microsoft.com/office/drawing/2014/main" id="{FBAB5C24-A7CD-4623-977F-5ABB3D039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03</a:t>
            </a:r>
          </a:p>
        </p:txBody>
      </p:sp>
      <p:sp>
        <p:nvSpPr>
          <p:cNvPr id="9" name="gzn-shape-47">
            <a:extLst xmlns:a="http://schemas.openxmlformats.org/drawingml/2006/main">
              <a:ext uri="{FF2B5EF4-FFF2-40B4-BE49-F238E27FC236}">
                <a16:creationId xmlns:a16="http://schemas.microsoft.com/office/drawing/2014/main" id="{2A80C3BB-4F8F-4A1E-81A1-9CF3DC5F8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33550"/>
            <a:ext cx="1078230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10" name="gzn-shape-48">
            <a:extLst xmlns:a="http://schemas.openxmlformats.org/drawingml/2006/main">
              <a:ext uri="{FF2B5EF4-FFF2-40B4-BE49-F238E27FC236}">
                <a16:creationId xmlns:a16="http://schemas.microsoft.com/office/drawing/2014/main" id="{CE2802AD-DE75-4926-B646-099FD8EE6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33550"/>
            <a:ext cx="66675" cy="933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11" name="gzn-text-49">
            <a:extLst xmlns:a="http://schemas.openxmlformats.org/drawingml/2006/main">
              <a:ext uri="{FF2B5EF4-FFF2-40B4-BE49-F238E27FC236}">
                <a16:creationId xmlns:a16="http://schemas.microsoft.com/office/drawing/2014/main" id="{012094A4-017F-4BAC-91EC-5F0445DD0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00225"/>
            <a:ext cx="104965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2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Город Знания — человекоцентричная городская экосистема, которая превращает опыт, данные, науку, культуру и местное знание в доступное обучение и проверяемые общественные результаты на протяжении всей жизни.</a:t>
            </a:r>
          </a:p>
        </p:txBody>
      </p:sp>
      <p:sp>
        <p:nvSpPr>
          <p:cNvPr id="12" name="gzn-text-50">
            <a:extLst xmlns:a="http://schemas.openxmlformats.org/drawingml/2006/main">
              <a:ext uri="{FF2B5EF4-FFF2-40B4-BE49-F238E27FC236}">
                <a16:creationId xmlns:a16="http://schemas.microsoft.com/office/drawing/2014/main" id="{88F90DA2-B15F-4031-8DA5-392355D5B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43250"/>
            <a:ext cx="419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417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В КОНТУРЕ</a:t>
            </a:r>
          </a:p>
        </p:txBody>
      </p:sp>
      <p:sp>
        <p:nvSpPr>
          <p:cNvPr id="13" name="gzn-text-51">
            <a:extLst xmlns:a="http://schemas.openxmlformats.org/drawingml/2006/main">
              <a:ext uri="{FF2B5EF4-FFF2-40B4-BE49-F238E27FC236}">
                <a16:creationId xmlns:a16="http://schemas.microsoft.com/office/drawing/2014/main" id="{C46A474D-30A4-4065-8406-EEE87198C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638550"/>
            <a:ext cx="41148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обучение на протяжении жизни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наука и применение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память и местное знание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данные, права, обратная связь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биосфера и общественная польза</a:t>
            </a:r>
          </a:p>
        </p:txBody>
      </p:sp>
      <p:sp>
        <p:nvSpPr>
          <p:cNvPr id="14" name="gzn-shape-52">
            <a:extLst xmlns:a="http://schemas.openxmlformats.org/drawingml/2006/main">
              <a:ext uri="{FF2B5EF4-FFF2-40B4-BE49-F238E27FC236}">
                <a16:creationId xmlns:a16="http://schemas.microsoft.com/office/drawing/2014/main" id="{2B39B599-BC90-4C02-BA88-E34F2B3BB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105150"/>
            <a:ext cx="190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5" name="gzn-text-53">
            <a:extLst xmlns:a="http://schemas.openxmlformats.org/drawingml/2006/main">
              <a:ext uri="{FF2B5EF4-FFF2-40B4-BE49-F238E27FC236}">
                <a16:creationId xmlns:a16="http://schemas.microsoft.com/office/drawing/2014/main" id="{393BE5BA-FB41-4FC5-AA30-BE7BBB7BA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143250"/>
            <a:ext cx="419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417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00" b="1" i="0">
                <a:solidFill>
                  <a:srgbClr val="A44A42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A44A42"/>
                </a:solidFill>
                <a:latin typeface="Aptos"/>
                <a:ea typeface="Aptos"/>
                <a:cs typeface="Aptos"/>
              </a:rPr>
              <a:t>ЗА ГРАНИЦЕЙ</a:t>
            </a:r>
          </a:p>
        </p:txBody>
      </p:sp>
      <p:sp>
        <p:nvSpPr>
          <p:cNvPr id="16" name="gzn-text-54">
            <a:extLst xmlns:a="http://schemas.openxmlformats.org/drawingml/2006/main">
              <a:ext uri="{FF2B5EF4-FFF2-40B4-BE49-F238E27FC236}">
                <a16:creationId xmlns:a16="http://schemas.microsoft.com/office/drawing/2014/main" id="{5CE67A06-DBF4-40D8-8AB1-AA85F8A7F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38550"/>
            <a:ext cx="41148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технологическая витрина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единый рейтинг человека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тотальный сбор данных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автономное решение высокого риска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сертификация без внешней процедуры</a:t>
            </a:r>
          </a:p>
        </p:txBody>
      </p:sp>
      <p:sp>
        <p:nvSpPr>
          <p:cNvPr id="17" name="gzn-shape-55">
            <a:extLst xmlns:a="http://schemas.openxmlformats.org/drawingml/2006/main">
              <a:ext uri="{FF2B5EF4-FFF2-40B4-BE49-F238E27FC236}">
                <a16:creationId xmlns:a16="http://schemas.microsoft.com/office/drawing/2014/main" id="{449668F6-9B1A-44B4-83B4-6E89A17F9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810250"/>
            <a:ext cx="89535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18" name="gzn-shape-56">
            <a:extLst xmlns:a="http://schemas.openxmlformats.org/drawingml/2006/main">
              <a:ext uri="{FF2B5EF4-FFF2-40B4-BE49-F238E27FC236}">
                <a16:creationId xmlns:a16="http://schemas.microsoft.com/office/drawing/2014/main" id="{02487AED-BCA5-4486-9FDE-F12461B25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810250"/>
            <a:ext cx="66675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44A42"/>
          </a:solidFill>
          <a:ln xmlns:a="http://schemas.openxmlformats.org/drawingml/2006/main" w="9525">
            <a:solidFill>
              <a:srgbClr val="A44A42"/>
            </a:solidFill>
            <a:prstDash val="solid"/>
          </a:ln>
        </p:spPr>
      </p:sp>
      <p:sp>
        <p:nvSpPr>
          <p:cNvPr id="19" name="gzn-text-57">
            <a:extLst xmlns:a="http://schemas.openxmlformats.org/drawingml/2006/main">
              <a:ext uri="{FF2B5EF4-FFF2-40B4-BE49-F238E27FC236}">
                <a16:creationId xmlns:a16="http://schemas.microsoft.com/office/drawing/2014/main" id="{0EF07056-91B2-49E5-8162-2FFBAE9AB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5876925"/>
            <a:ext cx="866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71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Проект оценивает систему и общественный результат — не ценность, судьбу или «качество»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12101982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gzn-shape-58">
            <a:extLst xmlns:a="http://schemas.openxmlformats.org/drawingml/2006/main">
              <a:ext uri="{FF2B5EF4-FFF2-40B4-BE49-F238E27FC236}">
                <a16:creationId xmlns:a16="http://schemas.microsoft.com/office/drawing/2014/main" id="{08AEE584-A64B-43D0-8DD4-640260979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59">
            <a:extLst xmlns:a="http://schemas.openxmlformats.org/drawingml/2006/main">
              <a:ext uri="{FF2B5EF4-FFF2-40B4-BE49-F238E27FC236}">
                <a16:creationId xmlns:a16="http://schemas.microsoft.com/office/drawing/2014/main" id="{98E2B1EC-5A39-4DFF-845E-84E5967C6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04</a:t>
            </a:r>
          </a:p>
        </p:txBody>
      </p:sp>
      <p:sp>
        <p:nvSpPr>
          <p:cNvPr id="3" name="gzn-text-60">
            <a:extLst xmlns:a="http://schemas.openxmlformats.org/drawingml/2006/main">
              <a:ext uri="{FF2B5EF4-FFF2-40B4-BE49-F238E27FC236}">
                <a16:creationId xmlns:a16="http://schemas.microsoft.com/office/drawing/2014/main" id="{B4E3DB4F-A337-4723-9EBE-E4AB23E40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3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1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Четыре официальные рамки помогают проверить проект</a:t>
            </a:r>
          </a:p>
        </p:txBody>
      </p:sp>
      <p:sp>
        <p:nvSpPr>
          <p:cNvPr id="4" name="gzn-text-61">
            <a:extLst xmlns:a="http://schemas.openxmlformats.org/drawingml/2006/main">
              <a:ext uri="{FF2B5EF4-FFF2-40B4-BE49-F238E27FC236}">
                <a16:creationId xmlns:a16="http://schemas.microsoft.com/office/drawing/2014/main" id="{296C5DB4-9D22-4E17-9E21-B56AFE03A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Они дают язык, методы и ориентиры — но не присваивают нашей модели статус сертификации</a:t>
            </a:r>
          </a:p>
        </p:txBody>
      </p:sp>
      <p:sp>
        <p:nvSpPr>
          <p:cNvPr id="5" name="gzn-shape-62">
            <a:extLst xmlns:a="http://schemas.openxmlformats.org/drawingml/2006/main">
              <a:ext uri="{FF2B5EF4-FFF2-40B4-BE49-F238E27FC236}">
                <a16:creationId xmlns:a16="http://schemas.microsoft.com/office/drawing/2014/main" id="{55F983DF-5478-46B9-BBD9-0E752FFBE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63">
            <a:extLst xmlns:a="http://schemas.openxmlformats.org/drawingml/2006/main">
              <a:ext uri="{FF2B5EF4-FFF2-40B4-BE49-F238E27FC236}">
                <a16:creationId xmlns:a16="http://schemas.microsoft.com/office/drawing/2014/main" id="{A08467E7-0332-4DFE-B0DB-9410F5BE3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64">
            <a:extLst xmlns:a="http://schemas.openxmlformats.org/drawingml/2006/main">
              <a:ext uri="{FF2B5EF4-FFF2-40B4-BE49-F238E27FC236}">
                <a16:creationId xmlns:a16="http://schemas.microsoft.com/office/drawing/2014/main" id="{FD69B5A4-B3AF-4553-9DAA-637A400F1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8" name="gzn-text-65">
            <a:extLst xmlns:a="http://schemas.openxmlformats.org/drawingml/2006/main">
              <a:ext uri="{FF2B5EF4-FFF2-40B4-BE49-F238E27FC236}">
                <a16:creationId xmlns:a16="http://schemas.microsoft.com/office/drawing/2014/main" id="{1A9173D1-D212-4912-9AA5-5652E08DD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04</a:t>
            </a:r>
          </a:p>
        </p:txBody>
      </p:sp>
      <p:sp>
        <p:nvSpPr>
          <p:cNvPr id="9" name="gzn-text-66">
            <a:extLst xmlns:a="http://schemas.openxmlformats.org/drawingml/2006/main">
              <a:ext uri="{FF2B5EF4-FFF2-40B4-BE49-F238E27FC236}">
                <a16:creationId xmlns:a16="http://schemas.microsoft.com/office/drawing/2014/main" id="{660B923D-4513-4144-86A8-FC6F4BEF5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UNESCO UIL</a:t>
            </a:r>
          </a:p>
        </p:txBody>
      </p:sp>
      <p:sp>
        <p:nvSpPr>
          <p:cNvPr id="10" name="gzn-shape-67">
            <a:extLst xmlns:a="http://schemas.openxmlformats.org/drawingml/2006/main">
              <a:ext uri="{FF2B5EF4-FFF2-40B4-BE49-F238E27FC236}">
                <a16:creationId xmlns:a16="http://schemas.microsoft.com/office/drawing/2014/main" id="{038514C2-8BE9-4F78-8B46-D8EDE6390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105025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11" name="gzn-text-68">
            <a:extLst xmlns:a="http://schemas.openxmlformats.org/drawingml/2006/main">
              <a:ext uri="{FF2B5EF4-FFF2-40B4-BE49-F238E27FC236}">
                <a16:creationId xmlns:a16="http://schemas.microsoft.com/office/drawing/2014/main" id="{64189B83-1DA9-43A7-A141-22EE8BB1B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1809750"/>
            <a:ext cx="285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обучающийся город</a:t>
            </a:r>
          </a:p>
        </p:txBody>
      </p:sp>
      <p:sp>
        <p:nvSpPr>
          <p:cNvPr id="12" name="gzn-text-69">
            <a:extLst xmlns:a="http://schemas.openxmlformats.org/drawingml/2006/main">
              <a:ext uri="{FF2B5EF4-FFF2-40B4-BE49-F238E27FC236}">
                <a16:creationId xmlns:a16="http://schemas.microsoft.com/office/drawing/2014/main" id="{EA9521A9-C909-487A-B94C-D5323A59B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809750"/>
            <a:ext cx="4343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обучение во всех средах и на протяжении жизни</a:t>
            </a:r>
          </a:p>
        </p:txBody>
      </p:sp>
      <p:sp>
        <p:nvSpPr>
          <p:cNvPr id="13" name="gzn-shape-70">
            <a:extLst xmlns:a="http://schemas.openxmlformats.org/drawingml/2006/main">
              <a:ext uri="{FF2B5EF4-FFF2-40B4-BE49-F238E27FC236}">
                <a16:creationId xmlns:a16="http://schemas.microsoft.com/office/drawing/2014/main" id="{5572E96E-350A-4EA2-8920-EDB1D6726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52700"/>
            <a:ext cx="10648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4" name="gzn-text-71">
            <a:extLst xmlns:a="http://schemas.openxmlformats.org/drawingml/2006/main">
              <a:ext uri="{FF2B5EF4-FFF2-40B4-BE49-F238E27FC236}">
                <a16:creationId xmlns:a16="http://schemas.microsoft.com/office/drawing/2014/main" id="{75627BDB-91AF-447F-ABE6-9E4AADB57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4320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UN-Habitat</a:t>
            </a:r>
          </a:p>
        </p:txBody>
      </p:sp>
      <p:sp>
        <p:nvSpPr>
          <p:cNvPr id="15" name="gzn-shape-72">
            <a:extLst xmlns:a="http://schemas.openxmlformats.org/drawingml/2006/main">
              <a:ext uri="{FF2B5EF4-FFF2-40B4-BE49-F238E27FC236}">
                <a16:creationId xmlns:a16="http://schemas.microsoft.com/office/drawing/2014/main" id="{6B370FF1-BA4D-44FF-9283-758953675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038475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16" name="gzn-text-73">
            <a:extLst xmlns:a="http://schemas.openxmlformats.org/drawingml/2006/main">
              <a:ext uri="{FF2B5EF4-FFF2-40B4-BE49-F238E27FC236}">
                <a16:creationId xmlns:a16="http://schemas.microsoft.com/office/drawing/2014/main" id="{34CD8E6B-DA47-41CD-94EE-6746DC2F7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2743200"/>
            <a:ext cx="285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002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человекоцентричный smart city</a:t>
            </a:r>
          </a:p>
        </p:txBody>
      </p:sp>
      <p:sp>
        <p:nvSpPr>
          <p:cNvPr id="17" name="gzn-text-74">
            <a:extLst xmlns:a="http://schemas.openxmlformats.org/drawingml/2006/main">
              <a:ext uri="{FF2B5EF4-FFF2-40B4-BE49-F238E27FC236}">
                <a16:creationId xmlns:a16="http://schemas.microsoft.com/office/drawing/2014/main" id="{8C0FAE5D-42FB-4AD5-83EF-18FEC9ED6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743200"/>
            <a:ext cx="4343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права, включение, устойчивость; рекомендации 2025 года необязательны</a:t>
            </a:r>
          </a:p>
        </p:txBody>
      </p:sp>
      <p:sp>
        <p:nvSpPr>
          <p:cNvPr id="18" name="gzn-shape-75">
            <a:extLst xmlns:a="http://schemas.openxmlformats.org/drawingml/2006/main">
              <a:ext uri="{FF2B5EF4-FFF2-40B4-BE49-F238E27FC236}">
                <a16:creationId xmlns:a16="http://schemas.microsoft.com/office/drawing/2014/main" id="{8973EA12-7A53-4A16-885C-6D0FC4599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86150"/>
            <a:ext cx="10648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9" name="gzn-text-76">
            <a:extLst xmlns:a="http://schemas.openxmlformats.org/drawingml/2006/main">
              <a:ext uri="{FF2B5EF4-FFF2-40B4-BE49-F238E27FC236}">
                <a16:creationId xmlns:a16="http://schemas.microsoft.com/office/drawing/2014/main" id="{3731C113-343E-41A7-8838-A39D202FE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7665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ITU / U4SSC</a:t>
            </a:r>
          </a:p>
        </p:txBody>
      </p:sp>
      <p:sp>
        <p:nvSpPr>
          <p:cNvPr id="20" name="gzn-shape-77">
            <a:extLst xmlns:a="http://schemas.openxmlformats.org/drawingml/2006/main">
              <a:ext uri="{FF2B5EF4-FFF2-40B4-BE49-F238E27FC236}">
                <a16:creationId xmlns:a16="http://schemas.microsoft.com/office/drawing/2014/main" id="{45F553B7-CDD4-467E-A1BB-D0248F615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971925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1" name="gzn-text-78">
            <a:extLst xmlns:a="http://schemas.openxmlformats.org/drawingml/2006/main">
              <a:ext uri="{FF2B5EF4-FFF2-40B4-BE49-F238E27FC236}">
                <a16:creationId xmlns:a16="http://schemas.microsoft.com/office/drawing/2014/main" id="{3AA216A3-83C1-4A38-B0B2-D035E1BB2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3676650"/>
            <a:ext cx="285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структура KPI</a:t>
            </a:r>
          </a:p>
        </p:txBody>
      </p:sp>
      <p:sp>
        <p:nvSpPr>
          <p:cNvPr id="22" name="gzn-text-79">
            <a:extLst xmlns:a="http://schemas.openxmlformats.org/drawingml/2006/main">
              <a:ext uri="{FF2B5EF4-FFF2-40B4-BE49-F238E27FC236}">
                <a16:creationId xmlns:a16="http://schemas.microsoft.com/office/drawing/2014/main" id="{74CB5A75-71CD-4F3D-B9AC-1F842D62A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76650"/>
            <a:ext cx="4343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сопоставимые индикаторы и процедуры проверки</a:t>
            </a:r>
          </a:p>
        </p:txBody>
      </p:sp>
      <p:sp>
        <p:nvSpPr>
          <p:cNvPr id="23" name="gzn-shape-80">
            <a:extLst xmlns:a="http://schemas.openxmlformats.org/drawingml/2006/main">
              <a:ext uri="{FF2B5EF4-FFF2-40B4-BE49-F238E27FC236}">
                <a16:creationId xmlns:a16="http://schemas.microsoft.com/office/drawing/2014/main" id="{9125E0E6-F491-43B4-AF90-DC98CFDA6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19600"/>
            <a:ext cx="10648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4" name="gzn-text-81">
            <a:extLst xmlns:a="http://schemas.openxmlformats.org/drawingml/2006/main">
              <a:ext uri="{FF2B5EF4-FFF2-40B4-BE49-F238E27FC236}">
                <a16:creationId xmlns:a16="http://schemas.microsoft.com/office/drawing/2014/main" id="{5CAD4EDD-06EA-4FA8-8E0C-F695C9050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1010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ISO 371xx</a:t>
            </a:r>
          </a:p>
        </p:txBody>
      </p:sp>
      <p:sp>
        <p:nvSpPr>
          <p:cNvPr id="25" name="gzn-shape-82">
            <a:extLst xmlns:a="http://schemas.openxmlformats.org/drawingml/2006/main">
              <a:ext uri="{FF2B5EF4-FFF2-40B4-BE49-F238E27FC236}">
                <a16:creationId xmlns:a16="http://schemas.microsoft.com/office/drawing/2014/main" id="{4B06579A-A17A-48D8-9F02-6DFB95B9C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905375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6" name="gzn-text-83">
            <a:extLst xmlns:a="http://schemas.openxmlformats.org/drawingml/2006/main">
              <a:ext uri="{FF2B5EF4-FFF2-40B4-BE49-F238E27FC236}">
                <a16:creationId xmlns:a16="http://schemas.microsoft.com/office/drawing/2014/main" id="{B7E26DCD-3F3E-467B-968F-D8734D341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4610100"/>
            <a:ext cx="285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определения и методы</a:t>
            </a:r>
          </a:p>
        </p:txBody>
      </p:sp>
      <p:sp>
        <p:nvSpPr>
          <p:cNvPr id="27" name="gzn-text-84">
            <a:extLst xmlns:a="http://schemas.openxmlformats.org/drawingml/2006/main">
              <a:ext uri="{FF2B5EF4-FFF2-40B4-BE49-F238E27FC236}">
                <a16:creationId xmlns:a16="http://schemas.microsoft.com/office/drawing/2014/main" id="{B88A441A-805A-42D1-9295-4D030BA03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610100"/>
            <a:ext cx="4343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городские показатели без универсальных целевых порогов</a:t>
            </a:r>
          </a:p>
        </p:txBody>
      </p:sp>
      <p:sp>
        <p:nvSpPr>
          <p:cNvPr id="28" name="gzn-shape-85">
            <a:extLst xmlns:a="http://schemas.openxmlformats.org/drawingml/2006/main">
              <a:ext uri="{FF2B5EF4-FFF2-40B4-BE49-F238E27FC236}">
                <a16:creationId xmlns:a16="http://schemas.microsoft.com/office/drawing/2014/main" id="{75476F3E-1006-4D76-9D0C-3D5C27166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5753100"/>
            <a:ext cx="941070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9" name="gzn-shape-86">
            <a:extLst xmlns:a="http://schemas.openxmlformats.org/drawingml/2006/main">
              <a:ext uri="{FF2B5EF4-FFF2-40B4-BE49-F238E27FC236}">
                <a16:creationId xmlns:a16="http://schemas.microsoft.com/office/drawing/2014/main" id="{8F15335D-FB58-4BB4-9F90-71198B39A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5753100"/>
            <a:ext cx="66675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30" name="gzn-text-87">
            <a:extLst xmlns:a="http://schemas.openxmlformats.org/drawingml/2006/main">
              <a:ext uri="{FF2B5EF4-FFF2-40B4-BE49-F238E27FC236}">
                <a16:creationId xmlns:a16="http://schemas.microsoft.com/office/drawing/2014/main" id="{0D661948-2B42-4975-82CD-9AA434114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819775"/>
            <a:ext cx="9124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734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«Город Знания» — наш проектный синтез. Это не сертификат ISO, UNESCO, ITU/U4SSC или ООН.</a:t>
            </a:r>
          </a:p>
        </p:txBody>
      </p:sp>
    </p:spTree>
    <p:extLst>
      <p:ext uri="{BB962C8B-B14F-4D97-AF65-F5344CB8AC3E}">
        <p14:creationId xmlns:p14="http://schemas.microsoft.com/office/powerpoint/2010/main" val="3954176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gzn-shape-88">
            <a:extLst xmlns:a="http://schemas.openxmlformats.org/drawingml/2006/main">
              <a:ext uri="{FF2B5EF4-FFF2-40B4-BE49-F238E27FC236}">
                <a16:creationId xmlns:a16="http://schemas.microsoft.com/office/drawing/2014/main" id="{63A5B880-A2D3-469D-9D49-1DF324874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89">
            <a:extLst xmlns:a="http://schemas.openxmlformats.org/drawingml/2006/main">
              <a:ext uri="{FF2B5EF4-FFF2-40B4-BE49-F238E27FC236}">
                <a16:creationId xmlns:a16="http://schemas.microsoft.com/office/drawing/2014/main" id="{C41F304C-7F56-4361-83AF-ED82A47E1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05</a:t>
            </a:r>
          </a:p>
        </p:txBody>
      </p:sp>
      <p:sp>
        <p:nvSpPr>
          <p:cNvPr id="3" name="gzn-text-90">
            <a:extLst xmlns:a="http://schemas.openxmlformats.org/drawingml/2006/main">
              <a:ext uri="{FF2B5EF4-FFF2-40B4-BE49-F238E27FC236}">
                <a16:creationId xmlns:a16="http://schemas.microsoft.com/office/drawing/2014/main" id="{E3FABF1B-89E7-41DE-8A36-7B46D96DF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Человек остаётся субъектом системы</a:t>
            </a:r>
          </a:p>
        </p:txBody>
      </p:sp>
      <p:sp>
        <p:nvSpPr>
          <p:cNvPr id="4" name="gzn-text-91">
            <a:extLst xmlns:a="http://schemas.openxmlformats.org/drawingml/2006/main">
              <a:ext uri="{FF2B5EF4-FFF2-40B4-BE49-F238E27FC236}">
                <a16:creationId xmlns:a16="http://schemas.microsoft.com/office/drawing/2014/main" id="{6A03F109-6B55-4FF0-9CD6-3EC325FE5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Достоинство, воля и право на оспаривание важнее скорости автоматизации</a:t>
            </a:r>
          </a:p>
        </p:txBody>
      </p:sp>
      <p:sp>
        <p:nvSpPr>
          <p:cNvPr id="5" name="gzn-shape-92">
            <a:extLst xmlns:a="http://schemas.openxmlformats.org/drawingml/2006/main">
              <a:ext uri="{FF2B5EF4-FFF2-40B4-BE49-F238E27FC236}">
                <a16:creationId xmlns:a16="http://schemas.microsoft.com/office/drawing/2014/main" id="{2AF3FB99-6E4C-4439-8BE3-E3E4C1C33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93">
            <a:extLst xmlns:a="http://schemas.openxmlformats.org/drawingml/2006/main">
              <a:ext uri="{FF2B5EF4-FFF2-40B4-BE49-F238E27FC236}">
                <a16:creationId xmlns:a16="http://schemas.microsoft.com/office/drawing/2014/main" id="{C7F60372-711B-445F-8FA8-295E29C43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94">
            <a:extLst xmlns:a="http://schemas.openxmlformats.org/drawingml/2006/main">
              <a:ext uri="{FF2B5EF4-FFF2-40B4-BE49-F238E27FC236}">
                <a16:creationId xmlns:a16="http://schemas.microsoft.com/office/drawing/2014/main" id="{1058F229-C5D4-4FC6-A58A-E8013E578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8" name="gzn-text-95">
            <a:extLst xmlns:a="http://schemas.openxmlformats.org/drawingml/2006/main">
              <a:ext uri="{FF2B5EF4-FFF2-40B4-BE49-F238E27FC236}">
                <a16:creationId xmlns:a16="http://schemas.microsoft.com/office/drawing/2014/main" id="{BEBE20E0-90FD-46A6-BCDD-57550FE16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05</a:t>
            </a:r>
          </a:p>
        </p:txBody>
      </p:sp>
      <p:sp>
        <p:nvSpPr>
          <p:cNvPr id="9" name="gzn-shape-96">
            <a:extLst xmlns:a="http://schemas.openxmlformats.org/drawingml/2006/main">
              <a:ext uri="{FF2B5EF4-FFF2-40B4-BE49-F238E27FC236}">
                <a16:creationId xmlns:a16="http://schemas.microsoft.com/office/drawing/2014/main" id="{143BAB82-61F9-41B9-9C2F-37AB6383B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022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10" name="gzn-text-97">
            <a:extLst xmlns:a="http://schemas.openxmlformats.org/drawingml/2006/main">
              <a:ext uri="{FF2B5EF4-FFF2-40B4-BE49-F238E27FC236}">
                <a16:creationId xmlns:a16="http://schemas.microsoft.com/office/drawing/2014/main" id="{FB99823A-4694-416E-AB6D-8B2B3BAF0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954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ПРАВА КАК АРХИТЕКТУРНОЕ ОГРАНИЧЕНИЕ</a:t>
            </a:r>
          </a:p>
        </p:txBody>
      </p:sp>
      <p:sp>
        <p:nvSpPr>
          <p:cNvPr id="11" name="gzn-shape-98">
            <a:extLst xmlns:a="http://schemas.openxmlformats.org/drawingml/2006/main">
              <a:ext uri="{FF2B5EF4-FFF2-40B4-BE49-F238E27FC236}">
                <a16:creationId xmlns:a16="http://schemas.microsoft.com/office/drawing/2014/main" id="{3576A38E-249B-4A92-8BA4-150209675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3714750"/>
            <a:ext cx="7524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2" name="gzn-shape-99">
            <a:extLst xmlns:a="http://schemas.openxmlformats.org/drawingml/2006/main">
              <a:ext uri="{FF2B5EF4-FFF2-40B4-BE49-F238E27FC236}">
                <a16:creationId xmlns:a16="http://schemas.microsoft.com/office/drawing/2014/main" id="{9618CCF3-1327-4044-819A-669CD6AA8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162175"/>
            <a:ext cx="381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3" name="gzn-shape-100">
            <a:extLst xmlns:a="http://schemas.openxmlformats.org/drawingml/2006/main">
              <a:ext uri="{FF2B5EF4-FFF2-40B4-BE49-F238E27FC236}">
                <a16:creationId xmlns:a16="http://schemas.microsoft.com/office/drawing/2014/main" id="{A95F0BF3-318D-4C90-BBEB-C649D0E1D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2600325"/>
            <a:ext cx="5314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4" name="gzn-shape-101">
            <a:extLst xmlns:a="http://schemas.openxmlformats.org/drawingml/2006/main">
              <a:ext uri="{FF2B5EF4-FFF2-40B4-BE49-F238E27FC236}">
                <a16:creationId xmlns:a16="http://schemas.microsoft.com/office/drawing/2014/main" id="{BDCBA533-D213-4CF5-BEA2-C1AFA1488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4829175"/>
            <a:ext cx="5314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5" name="gzn-text-102">
            <a:extLst xmlns:a="http://schemas.openxmlformats.org/drawingml/2006/main">
              <a:ext uri="{FF2B5EF4-FFF2-40B4-BE49-F238E27FC236}">
                <a16:creationId xmlns:a16="http://schemas.microsoft.com/office/drawing/2014/main" id="{054784BF-9AF4-49C8-9AFD-5A9E1E11F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838450"/>
            <a:ext cx="1752600" cy="1752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ЧЕЛОВЕК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СУБЪЕКТ</a:t>
            </a:r>
          </a:p>
        </p:txBody>
      </p:sp>
      <p:sp>
        <p:nvSpPr>
          <p:cNvPr id="16" name="gzn-text-103">
            <a:extLst xmlns:a="http://schemas.openxmlformats.org/drawingml/2006/main">
              <a:ext uri="{FF2B5EF4-FFF2-40B4-BE49-F238E27FC236}">
                <a16:creationId xmlns:a16="http://schemas.microsoft.com/office/drawing/2014/main" id="{6423DF05-4DEA-4F42-8030-C78A01BEB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143125"/>
            <a:ext cx="20955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C6A15B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ДОСТОИНСТВО</a:t>
            </a:r>
          </a:p>
        </p:txBody>
      </p:sp>
      <p:sp>
        <p:nvSpPr>
          <p:cNvPr id="17" name="gzn-text-104">
            <a:extLst xmlns:a="http://schemas.openxmlformats.org/drawingml/2006/main">
              <a:ext uri="{FF2B5EF4-FFF2-40B4-BE49-F238E27FC236}">
                <a16:creationId xmlns:a16="http://schemas.microsoft.com/office/drawing/2014/main" id="{9E478280-39E8-469D-8B94-4E3ABC9A7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143125"/>
            <a:ext cx="20955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F9D96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ВОЛЯ И ВЫБОР</a:t>
            </a:r>
          </a:p>
        </p:txBody>
      </p:sp>
      <p:sp>
        <p:nvSpPr>
          <p:cNvPr id="18" name="gzn-text-105">
            <a:extLst xmlns:a="http://schemas.openxmlformats.org/drawingml/2006/main">
              <a:ext uri="{FF2B5EF4-FFF2-40B4-BE49-F238E27FC236}">
                <a16:creationId xmlns:a16="http://schemas.microsoft.com/office/drawing/2014/main" id="{EBBDBA22-E620-4075-9133-76F57D373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524375"/>
            <a:ext cx="20955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ПРИВАТНОСТЬ</a:t>
            </a:r>
          </a:p>
        </p:txBody>
      </p:sp>
      <p:sp>
        <p:nvSpPr>
          <p:cNvPr id="19" name="gzn-text-106">
            <a:extLst xmlns:a="http://schemas.openxmlformats.org/drawingml/2006/main">
              <a:ext uri="{FF2B5EF4-FFF2-40B4-BE49-F238E27FC236}">
                <a16:creationId xmlns:a16="http://schemas.microsoft.com/office/drawing/2014/main" id="{96AA3DB7-DFCA-4F7E-BF90-74CD68E68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524375"/>
            <a:ext cx="20955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3A7F68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3A7F68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3A7F68"/>
                </a:solidFill>
                <a:latin typeface="Aptos"/>
                <a:ea typeface="Aptos"/>
                <a:cs typeface="Aptos"/>
              </a:rPr>
              <a:t>ОСПАРИВАНИЕ</a:t>
            </a:r>
          </a:p>
        </p:txBody>
      </p:sp>
      <p:sp>
        <p:nvSpPr>
          <p:cNvPr id="20" name="gzn-text-107">
            <a:extLst xmlns:a="http://schemas.openxmlformats.org/drawingml/2006/main">
              <a:ext uri="{FF2B5EF4-FFF2-40B4-BE49-F238E27FC236}">
                <a16:creationId xmlns:a16="http://schemas.microsoft.com/office/drawing/2014/main" id="{5125ED06-F2F6-47BB-9724-A3B142AC9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200650"/>
            <a:ext cx="20955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C6A15B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ДОСТУПНОСТЬ</a:t>
            </a:r>
          </a:p>
        </p:txBody>
      </p:sp>
      <p:sp>
        <p:nvSpPr>
          <p:cNvPr id="21" name="gzn-shape-108">
            <a:extLst xmlns:a="http://schemas.openxmlformats.org/drawingml/2006/main">
              <a:ext uri="{FF2B5EF4-FFF2-40B4-BE49-F238E27FC236}">
                <a16:creationId xmlns:a16="http://schemas.microsoft.com/office/drawing/2014/main" id="{948A61CC-D57F-4F42-883E-8376A95C5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848350"/>
            <a:ext cx="929640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2" name="gzn-shape-109">
            <a:extLst xmlns:a="http://schemas.openxmlformats.org/drawingml/2006/main">
              <a:ext uri="{FF2B5EF4-FFF2-40B4-BE49-F238E27FC236}">
                <a16:creationId xmlns:a16="http://schemas.microsoft.com/office/drawing/2014/main" id="{3855D4AF-7626-4F46-8FA4-A2C2AE216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848350"/>
            <a:ext cx="66675" cy="4286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44A42"/>
          </a:solidFill>
          <a:ln xmlns:a="http://schemas.openxmlformats.org/drawingml/2006/main" w="9525">
            <a:solidFill>
              <a:srgbClr val="A44A42"/>
            </a:solidFill>
            <a:prstDash val="solid"/>
          </a:ln>
        </p:spPr>
      </p:sp>
      <p:sp>
        <p:nvSpPr>
          <p:cNvPr id="23" name="gzn-text-110">
            <a:extLst xmlns:a="http://schemas.openxmlformats.org/drawingml/2006/main">
              <a:ext uri="{FF2B5EF4-FFF2-40B4-BE49-F238E27FC236}">
                <a16:creationId xmlns:a16="http://schemas.microsoft.com/office/drawing/2014/main" id="{75C7669E-0B3B-4A83-86C0-320B4A23F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15025"/>
            <a:ext cx="90106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195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Красная линия: никакого единого балла ценности, судьбы или права человека на участие.</a:t>
            </a:r>
          </a:p>
        </p:txBody>
      </p:sp>
    </p:spTree>
    <p:extLst>
      <p:ext uri="{BB962C8B-B14F-4D97-AF65-F5344CB8AC3E}">
        <p14:creationId xmlns:p14="http://schemas.microsoft.com/office/powerpoint/2010/main" val="70617290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gzn-shape-111">
            <a:extLst xmlns:a="http://schemas.openxmlformats.org/drawingml/2006/main">
              <a:ext uri="{FF2B5EF4-FFF2-40B4-BE49-F238E27FC236}">
                <a16:creationId xmlns:a16="http://schemas.microsoft.com/office/drawing/2014/main" id="{1FE2DA7E-E48F-4CE7-B9D8-1BD0E4174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112">
            <a:extLst xmlns:a="http://schemas.openxmlformats.org/drawingml/2006/main">
              <a:ext uri="{FF2B5EF4-FFF2-40B4-BE49-F238E27FC236}">
                <a16:creationId xmlns:a16="http://schemas.microsoft.com/office/drawing/2014/main" id="{88FFF914-B90E-4DD1-A267-FC19FDB56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06</a:t>
            </a:r>
          </a:p>
        </p:txBody>
      </p:sp>
      <p:sp>
        <p:nvSpPr>
          <p:cNvPr id="3" name="gzn-text-113">
            <a:extLst xmlns:a="http://schemas.openxmlformats.org/drawingml/2006/main">
              <a:ext uri="{FF2B5EF4-FFF2-40B4-BE49-F238E27FC236}">
                <a16:creationId xmlns:a16="http://schemas.microsoft.com/office/drawing/2014/main" id="{9F61DDAE-0481-48A4-88A5-28457178D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Знание циркулирует через обратную связь</a:t>
            </a:r>
          </a:p>
        </p:txBody>
      </p:sp>
      <p:sp>
        <p:nvSpPr>
          <p:cNvPr id="4" name="gzn-text-114">
            <a:extLst xmlns:a="http://schemas.openxmlformats.org/drawingml/2006/main">
              <a:ext uri="{FF2B5EF4-FFF2-40B4-BE49-F238E27FC236}">
                <a16:creationId xmlns:a16="http://schemas.microsoft.com/office/drawing/2014/main" id="{EF5DA126-AF53-44EC-94B9-F8897E1E6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Каждый результат возвращается в обучение и меняет следующую итерацию</a:t>
            </a:r>
          </a:p>
        </p:txBody>
      </p:sp>
      <p:sp>
        <p:nvSpPr>
          <p:cNvPr id="5" name="gzn-shape-115">
            <a:extLst xmlns:a="http://schemas.openxmlformats.org/drawingml/2006/main">
              <a:ext uri="{FF2B5EF4-FFF2-40B4-BE49-F238E27FC236}">
                <a16:creationId xmlns:a16="http://schemas.microsoft.com/office/drawing/2014/main" id="{EA633A6D-2BF9-468B-A1D3-C2F949B35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116">
            <a:extLst xmlns:a="http://schemas.openxmlformats.org/drawingml/2006/main">
              <a:ext uri="{FF2B5EF4-FFF2-40B4-BE49-F238E27FC236}">
                <a16:creationId xmlns:a16="http://schemas.microsoft.com/office/drawing/2014/main" id="{FD41A1A2-5552-4312-AB90-4895E7DF1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117">
            <a:extLst xmlns:a="http://schemas.openxmlformats.org/drawingml/2006/main">
              <a:ext uri="{FF2B5EF4-FFF2-40B4-BE49-F238E27FC236}">
                <a16:creationId xmlns:a16="http://schemas.microsoft.com/office/drawing/2014/main" id="{070999A8-60E4-41C8-9A43-19C055A1F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8" name="gzn-text-118">
            <a:extLst xmlns:a="http://schemas.openxmlformats.org/drawingml/2006/main">
              <a:ext uri="{FF2B5EF4-FFF2-40B4-BE49-F238E27FC236}">
                <a16:creationId xmlns:a16="http://schemas.microsoft.com/office/drawing/2014/main" id="{AE9158F6-B13C-4850-AB8C-D46F38F94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06</a:t>
            </a:r>
          </a:p>
        </p:txBody>
      </p:sp>
      <p:sp>
        <p:nvSpPr>
          <p:cNvPr id="9" name="gzn-shape-119">
            <a:extLst xmlns:a="http://schemas.openxmlformats.org/drawingml/2006/main">
              <a:ext uri="{FF2B5EF4-FFF2-40B4-BE49-F238E27FC236}">
                <a16:creationId xmlns:a16="http://schemas.microsoft.com/office/drawing/2014/main" id="{2E159D0C-7503-4715-ABC5-CA8AA93FD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975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10" name="gzn-text-120">
            <a:extLst xmlns:a="http://schemas.openxmlformats.org/drawingml/2006/main">
              <a:ext uri="{FF2B5EF4-FFF2-40B4-BE49-F238E27FC236}">
                <a16:creationId xmlns:a16="http://schemas.microsoft.com/office/drawing/2014/main" id="{73616047-6EB6-4F8D-90ED-CDCFE3FDB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49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ГОРОДСКОЙ ЦИКЛ</a:t>
            </a:r>
          </a:p>
        </p:txBody>
      </p:sp>
      <p:sp>
        <p:nvSpPr>
          <p:cNvPr id="11" name="gzn-shape-121">
            <a:extLst xmlns:a="http://schemas.openxmlformats.org/drawingml/2006/main">
              <a:ext uri="{FF2B5EF4-FFF2-40B4-BE49-F238E27FC236}">
                <a16:creationId xmlns:a16="http://schemas.microsoft.com/office/drawing/2014/main" id="{E0F43D61-0927-4BEC-8667-75FB0250D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105150"/>
            <a:ext cx="9201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2" name="gzn-shape-122">
            <a:extLst xmlns:a="http://schemas.openxmlformats.org/drawingml/2006/main">
              <a:ext uri="{FF2B5EF4-FFF2-40B4-BE49-F238E27FC236}">
                <a16:creationId xmlns:a16="http://schemas.microsoft.com/office/drawing/2014/main" id="{512EAB7C-6357-4430-89F3-D2897A792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48950" y="3105150"/>
            <a:ext cx="47625" cy="1771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3" name="gzn-shape-123">
            <a:extLst xmlns:a="http://schemas.openxmlformats.org/drawingml/2006/main">
              <a:ext uri="{FF2B5EF4-FFF2-40B4-BE49-F238E27FC236}">
                <a16:creationId xmlns:a16="http://schemas.microsoft.com/office/drawing/2014/main" id="{64F1950A-05DD-41FB-B0CA-411BD5D3E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838700"/>
            <a:ext cx="92106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4" name="gzn-shape-124">
            <a:extLst xmlns:a="http://schemas.openxmlformats.org/drawingml/2006/main">
              <a:ext uri="{FF2B5EF4-FFF2-40B4-BE49-F238E27FC236}">
                <a16:creationId xmlns:a16="http://schemas.microsoft.com/office/drawing/2014/main" id="{6C90BA76-1CA1-4EF0-9E93-3F1BE2CF1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105150"/>
            <a:ext cx="47625" cy="1781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5" name="gzn-text-125">
            <a:extLst xmlns:a="http://schemas.openxmlformats.org/drawingml/2006/main">
              <a:ext uri="{FF2B5EF4-FFF2-40B4-BE49-F238E27FC236}">
                <a16:creationId xmlns:a16="http://schemas.microsoft.com/office/drawing/2014/main" id="{C5CEB1A0-C953-4C08-BAA6-98249F388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24150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6" name="gzn-text-126">
            <a:extLst xmlns:a="http://schemas.openxmlformats.org/drawingml/2006/main">
              <a:ext uri="{FF2B5EF4-FFF2-40B4-BE49-F238E27FC236}">
                <a16:creationId xmlns:a16="http://schemas.microsoft.com/office/drawing/2014/main" id="{E280D61D-0181-423C-B87B-192310000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433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НАБЛЮДАТЬ</a:t>
            </a:r>
          </a:p>
        </p:txBody>
      </p:sp>
      <p:sp>
        <p:nvSpPr>
          <p:cNvPr id="17" name="gzn-text-127">
            <a:extLst xmlns:a="http://schemas.openxmlformats.org/drawingml/2006/main">
              <a:ext uri="{FF2B5EF4-FFF2-40B4-BE49-F238E27FC236}">
                <a16:creationId xmlns:a16="http://schemas.microsoft.com/office/drawing/2014/main" id="{F0567CA6-A440-4FA4-8687-070872F7F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29050"/>
            <a:ext cx="17335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опыт и данные</a:t>
            </a:r>
          </a:p>
        </p:txBody>
      </p:sp>
      <p:sp>
        <p:nvSpPr>
          <p:cNvPr id="18" name="gzn-text-128">
            <a:extLst xmlns:a="http://schemas.openxmlformats.org/drawingml/2006/main">
              <a:ext uri="{FF2B5EF4-FFF2-40B4-BE49-F238E27FC236}">
                <a16:creationId xmlns:a16="http://schemas.microsoft.com/office/drawing/2014/main" id="{0960DAAC-7C4C-416F-9058-9D2683FDC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724150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9" name="gzn-text-129">
            <a:extLst xmlns:a="http://schemas.openxmlformats.org/drawingml/2006/main">
              <a:ext uri="{FF2B5EF4-FFF2-40B4-BE49-F238E27FC236}">
                <a16:creationId xmlns:a16="http://schemas.microsoft.com/office/drawing/2014/main" id="{9242FE6E-9D9A-4A68-9BE7-74B87B879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5433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ОПИСАТЬ</a:t>
            </a:r>
          </a:p>
        </p:txBody>
      </p:sp>
      <p:sp>
        <p:nvSpPr>
          <p:cNvPr id="20" name="gzn-text-130">
            <a:extLst xmlns:a="http://schemas.openxmlformats.org/drawingml/2006/main">
              <a:ext uri="{FF2B5EF4-FFF2-40B4-BE49-F238E27FC236}">
                <a16:creationId xmlns:a16="http://schemas.microsoft.com/office/drawing/2014/main" id="{EE19D25A-4699-4E48-9B3B-D79DE1991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829050"/>
            <a:ext cx="17335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метаданные</a:t>
            </a:r>
          </a:p>
        </p:txBody>
      </p:sp>
      <p:sp>
        <p:nvSpPr>
          <p:cNvPr id="21" name="gzn-text-131">
            <a:extLst xmlns:a="http://schemas.openxmlformats.org/drawingml/2006/main">
              <a:ext uri="{FF2B5EF4-FFF2-40B4-BE49-F238E27FC236}">
                <a16:creationId xmlns:a16="http://schemas.microsoft.com/office/drawing/2014/main" id="{CAF7DDF5-A453-4D9C-B3C5-87649AECF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724150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2" name="gzn-text-132">
            <a:extLst xmlns:a="http://schemas.openxmlformats.org/drawingml/2006/main">
              <a:ext uri="{FF2B5EF4-FFF2-40B4-BE49-F238E27FC236}">
                <a16:creationId xmlns:a16="http://schemas.microsoft.com/office/drawing/2014/main" id="{56FF13C9-5BBA-4234-BBBB-757FC6A9B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5433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ПРОВЕРИТЬ</a:t>
            </a:r>
          </a:p>
        </p:txBody>
      </p:sp>
      <p:sp>
        <p:nvSpPr>
          <p:cNvPr id="23" name="gzn-text-133">
            <a:extLst xmlns:a="http://schemas.openxmlformats.org/drawingml/2006/main">
              <a:ext uri="{FF2B5EF4-FFF2-40B4-BE49-F238E27FC236}">
                <a16:creationId xmlns:a16="http://schemas.microsoft.com/office/drawing/2014/main" id="{1863D0FC-1FD9-40E5-81A5-4C5C2774B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829050"/>
            <a:ext cx="17335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метод и E-gate</a:t>
            </a:r>
          </a:p>
        </p:txBody>
      </p:sp>
      <p:sp>
        <p:nvSpPr>
          <p:cNvPr id="24" name="gzn-text-134">
            <a:extLst xmlns:a="http://schemas.openxmlformats.org/drawingml/2006/main">
              <a:ext uri="{FF2B5EF4-FFF2-40B4-BE49-F238E27FC236}">
                <a16:creationId xmlns:a16="http://schemas.microsoft.com/office/drawing/2014/main" id="{1C21093E-C415-42AC-82CB-4ED845F00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724150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5" name="gzn-text-135">
            <a:extLst xmlns:a="http://schemas.openxmlformats.org/drawingml/2006/main">
              <a:ext uri="{FF2B5EF4-FFF2-40B4-BE49-F238E27FC236}">
                <a16:creationId xmlns:a16="http://schemas.microsoft.com/office/drawing/2014/main" id="{25590350-F6B9-47DA-86C9-54DCA18E2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5433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ОБЪЯСНИТЬ</a:t>
            </a:r>
          </a:p>
        </p:txBody>
      </p:sp>
      <p:sp>
        <p:nvSpPr>
          <p:cNvPr id="26" name="gzn-text-136">
            <a:extLst xmlns:a="http://schemas.openxmlformats.org/drawingml/2006/main">
              <a:ext uri="{FF2B5EF4-FFF2-40B4-BE49-F238E27FC236}">
                <a16:creationId xmlns:a16="http://schemas.microsoft.com/office/drawing/2014/main" id="{D9525156-D14C-4710-A337-7BEC1A768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829050"/>
            <a:ext cx="17335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смысл и пределы</a:t>
            </a:r>
          </a:p>
        </p:txBody>
      </p:sp>
      <p:sp>
        <p:nvSpPr>
          <p:cNvPr id="27" name="gzn-text-137">
            <a:extLst xmlns:a="http://schemas.openxmlformats.org/drawingml/2006/main">
              <a:ext uri="{FF2B5EF4-FFF2-40B4-BE49-F238E27FC236}">
                <a16:creationId xmlns:a16="http://schemas.microsoft.com/office/drawing/2014/main" id="{5154392A-06F1-4834-B697-F0EEA5601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724150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8" name="gzn-text-138">
            <a:extLst xmlns:a="http://schemas.openxmlformats.org/drawingml/2006/main">
              <a:ext uri="{FF2B5EF4-FFF2-40B4-BE49-F238E27FC236}">
                <a16:creationId xmlns:a16="http://schemas.microsoft.com/office/drawing/2014/main" id="{89768022-C22D-4E0B-9FCD-894AA1BDE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5433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РЕШИТЬ</a:t>
            </a:r>
          </a:p>
        </p:txBody>
      </p:sp>
      <p:sp>
        <p:nvSpPr>
          <p:cNvPr id="29" name="gzn-text-139">
            <a:extLst xmlns:a="http://schemas.openxmlformats.org/drawingml/2006/main">
              <a:ext uri="{FF2B5EF4-FFF2-40B4-BE49-F238E27FC236}">
                <a16:creationId xmlns:a16="http://schemas.microsoft.com/office/drawing/2014/main" id="{6AD45356-81E2-4440-AAA2-B9592978D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829050"/>
            <a:ext cx="17335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права и выбор</a:t>
            </a:r>
          </a:p>
        </p:txBody>
      </p:sp>
      <p:sp>
        <p:nvSpPr>
          <p:cNvPr id="30" name="gzn-text-140">
            <a:extLst xmlns:a="http://schemas.openxmlformats.org/drawingml/2006/main">
              <a:ext uri="{FF2B5EF4-FFF2-40B4-BE49-F238E27FC236}">
                <a16:creationId xmlns:a16="http://schemas.microsoft.com/office/drawing/2014/main" id="{7C1947DF-FB0A-4F6E-BA16-3C6016103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457700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31" name="gzn-text-141">
            <a:extLst xmlns:a="http://schemas.openxmlformats.org/drawingml/2006/main">
              <a:ext uri="{FF2B5EF4-FFF2-40B4-BE49-F238E27FC236}">
                <a16:creationId xmlns:a16="http://schemas.microsoft.com/office/drawing/2014/main" id="{A01DA5E5-8B8E-4680-8832-B80AA35A6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527685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ДЕЙСТВОВАТЬ</a:t>
            </a:r>
          </a:p>
        </p:txBody>
      </p:sp>
      <p:sp>
        <p:nvSpPr>
          <p:cNvPr id="32" name="gzn-text-142">
            <a:extLst xmlns:a="http://schemas.openxmlformats.org/drawingml/2006/main">
              <a:ext uri="{FF2B5EF4-FFF2-40B4-BE49-F238E27FC236}">
                <a16:creationId xmlns:a16="http://schemas.microsoft.com/office/drawing/2014/main" id="{5B9B19B3-2620-42A9-9147-69B04EF30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5562600"/>
            <a:ext cx="17335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пилот</a:t>
            </a:r>
          </a:p>
        </p:txBody>
      </p:sp>
      <p:sp>
        <p:nvSpPr>
          <p:cNvPr id="33" name="gzn-text-143">
            <a:extLst xmlns:a="http://schemas.openxmlformats.org/drawingml/2006/main">
              <a:ext uri="{FF2B5EF4-FFF2-40B4-BE49-F238E27FC236}">
                <a16:creationId xmlns:a16="http://schemas.microsoft.com/office/drawing/2014/main" id="{CEC7FA80-E933-4CCD-8041-2E14FA021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457700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34" name="gzn-text-144">
            <a:extLst xmlns:a="http://schemas.openxmlformats.org/drawingml/2006/main">
              <a:ext uri="{FF2B5EF4-FFF2-40B4-BE49-F238E27FC236}">
                <a16:creationId xmlns:a16="http://schemas.microsoft.com/office/drawing/2014/main" id="{6D353EE2-F0A6-4363-A695-E8798CA01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527685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ИЗМЕРИТЬ</a:t>
            </a:r>
          </a:p>
        </p:txBody>
      </p:sp>
      <p:sp>
        <p:nvSpPr>
          <p:cNvPr id="35" name="gzn-text-145">
            <a:extLst xmlns:a="http://schemas.openxmlformats.org/drawingml/2006/main">
              <a:ext uri="{FF2B5EF4-FFF2-40B4-BE49-F238E27FC236}">
                <a16:creationId xmlns:a16="http://schemas.microsoft.com/office/drawing/2014/main" id="{63939CBF-DA0F-4CB7-85D2-69D9F240A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562600"/>
            <a:ext cx="17335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результат</a:t>
            </a:r>
          </a:p>
        </p:txBody>
      </p:sp>
      <p:sp>
        <p:nvSpPr>
          <p:cNvPr id="36" name="gzn-text-146">
            <a:extLst xmlns:a="http://schemas.openxmlformats.org/drawingml/2006/main">
              <a:ext uri="{FF2B5EF4-FFF2-40B4-BE49-F238E27FC236}">
                <a16:creationId xmlns:a16="http://schemas.microsoft.com/office/drawing/2014/main" id="{C722502C-18D6-40D0-80B2-C58C24214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457700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37" name="gzn-text-147">
            <a:extLst xmlns:a="http://schemas.openxmlformats.org/drawingml/2006/main">
              <a:ext uri="{FF2B5EF4-FFF2-40B4-BE49-F238E27FC236}">
                <a16:creationId xmlns:a16="http://schemas.microsoft.com/office/drawing/2014/main" id="{789A44C4-B9F9-4A3E-B6B1-E1F57CD6F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27685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ОБУЧИТЬСЯ</a:t>
            </a:r>
          </a:p>
        </p:txBody>
      </p:sp>
      <p:sp>
        <p:nvSpPr>
          <p:cNvPr id="38" name="gzn-text-148">
            <a:extLst xmlns:a="http://schemas.openxmlformats.org/drawingml/2006/main">
              <a:ext uri="{FF2B5EF4-FFF2-40B4-BE49-F238E27FC236}">
                <a16:creationId xmlns:a16="http://schemas.microsoft.com/office/drawing/2014/main" id="{0769711C-0F84-4E6E-A257-304BAF0D7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62600"/>
            <a:ext cx="17335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обратная связь</a:t>
            </a:r>
          </a:p>
        </p:txBody>
      </p:sp>
      <p:sp>
        <p:nvSpPr>
          <p:cNvPr id="39" name="gzn-shape-149">
            <a:extLst xmlns:a="http://schemas.openxmlformats.org/drawingml/2006/main">
              <a:ext uri="{FF2B5EF4-FFF2-40B4-BE49-F238E27FC236}">
                <a16:creationId xmlns:a16="http://schemas.microsoft.com/office/drawing/2014/main" id="{0834F224-9698-4786-9A42-418C7CDE2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962650"/>
            <a:ext cx="9220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40" name="gzn-shape-150">
            <a:extLst xmlns:a="http://schemas.openxmlformats.org/drawingml/2006/main">
              <a:ext uri="{FF2B5EF4-FFF2-40B4-BE49-F238E27FC236}">
                <a16:creationId xmlns:a16="http://schemas.microsoft.com/office/drawing/2014/main" id="{71D8BA43-1A2A-4212-B012-2D96BD222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962650"/>
            <a:ext cx="666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41" name="gzn-text-151">
            <a:extLst xmlns:a="http://schemas.openxmlformats.org/drawingml/2006/main">
              <a:ext uri="{FF2B5EF4-FFF2-40B4-BE49-F238E27FC236}">
                <a16:creationId xmlns:a16="http://schemas.microsoft.com/office/drawing/2014/main" id="{5ACA5E10-B55D-4308-91F6-583AC291B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6029325"/>
            <a:ext cx="8934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69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Если результат нельзя вернуть в обучение, система хранит информацию — но не производит знание.</a:t>
            </a:r>
          </a:p>
        </p:txBody>
      </p:sp>
    </p:spTree>
    <p:extLst>
      <p:ext uri="{BB962C8B-B14F-4D97-AF65-F5344CB8AC3E}">
        <p14:creationId xmlns:p14="http://schemas.microsoft.com/office/powerpoint/2010/main" val="150153620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gzn-shape-152">
            <a:extLst xmlns:a="http://schemas.openxmlformats.org/drawingml/2006/main">
              <a:ext uri="{FF2B5EF4-FFF2-40B4-BE49-F238E27FC236}">
                <a16:creationId xmlns:a16="http://schemas.microsoft.com/office/drawing/2014/main" id="{C33E6468-7F70-4FAA-8000-67A524488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153">
            <a:extLst xmlns:a="http://schemas.openxmlformats.org/drawingml/2006/main">
              <a:ext uri="{FF2B5EF4-FFF2-40B4-BE49-F238E27FC236}">
                <a16:creationId xmlns:a16="http://schemas.microsoft.com/office/drawing/2014/main" id="{2C359C79-F3BA-46D0-8FF3-15A535DFF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07</a:t>
            </a:r>
          </a:p>
        </p:txBody>
      </p:sp>
      <p:sp>
        <p:nvSpPr>
          <p:cNvPr id="3" name="gzn-text-154">
            <a:extLst xmlns:a="http://schemas.openxmlformats.org/drawingml/2006/main">
              <a:ext uri="{FF2B5EF4-FFF2-40B4-BE49-F238E27FC236}">
                <a16:creationId xmlns:a16="http://schemas.microsoft.com/office/drawing/2014/main" id="{2C4FE825-12D8-46F9-9659-1FE89EAAC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79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Восемь контуров связывают обучение с жизнью города</a:t>
            </a:r>
          </a:p>
        </p:txBody>
      </p:sp>
      <p:sp>
        <p:nvSpPr>
          <p:cNvPr id="4" name="gzn-text-155">
            <a:extLst xmlns:a="http://schemas.openxmlformats.org/drawingml/2006/main">
              <a:ext uri="{FF2B5EF4-FFF2-40B4-BE49-F238E27FC236}">
                <a16:creationId xmlns:a16="http://schemas.microsoft.com/office/drawing/2014/main" id="{61DC2989-0758-4AB4-A6F1-DCC59A8B6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Контуры работают совместно: ни один не заменяет остальные</a:t>
            </a:r>
          </a:p>
        </p:txBody>
      </p:sp>
      <p:sp>
        <p:nvSpPr>
          <p:cNvPr id="5" name="gzn-shape-156">
            <a:extLst xmlns:a="http://schemas.openxmlformats.org/drawingml/2006/main">
              <a:ext uri="{FF2B5EF4-FFF2-40B4-BE49-F238E27FC236}">
                <a16:creationId xmlns:a16="http://schemas.microsoft.com/office/drawing/2014/main" id="{FEC5AA5B-6829-4386-AD3B-692F55304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157">
            <a:extLst xmlns:a="http://schemas.openxmlformats.org/drawingml/2006/main">
              <a:ext uri="{FF2B5EF4-FFF2-40B4-BE49-F238E27FC236}">
                <a16:creationId xmlns:a16="http://schemas.microsoft.com/office/drawing/2014/main" id="{5B97ACB7-AD56-4FF1-BB12-0FBB9A32D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158">
            <a:extLst xmlns:a="http://schemas.openxmlformats.org/drawingml/2006/main">
              <a:ext uri="{FF2B5EF4-FFF2-40B4-BE49-F238E27FC236}">
                <a16:creationId xmlns:a16="http://schemas.microsoft.com/office/drawing/2014/main" id="{BB5F2A30-DD0E-4868-B3EE-9330F5D23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8" name="gzn-text-159">
            <a:extLst xmlns:a="http://schemas.openxmlformats.org/drawingml/2006/main">
              <a:ext uri="{FF2B5EF4-FFF2-40B4-BE49-F238E27FC236}">
                <a16:creationId xmlns:a16="http://schemas.microsoft.com/office/drawing/2014/main" id="{A844899A-5442-4CFE-9EFE-E2AACDA25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07</a:t>
            </a:r>
          </a:p>
        </p:txBody>
      </p:sp>
      <p:sp>
        <p:nvSpPr>
          <p:cNvPr id="9" name="gzn-shape-160">
            <a:extLst xmlns:a="http://schemas.openxmlformats.org/drawingml/2006/main">
              <a:ext uri="{FF2B5EF4-FFF2-40B4-BE49-F238E27FC236}">
                <a16:creationId xmlns:a16="http://schemas.microsoft.com/office/drawing/2014/main" id="{B10739F7-C620-40CA-B83B-C40F29463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022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10" name="gzn-text-161">
            <a:extLst xmlns:a="http://schemas.openxmlformats.org/drawingml/2006/main">
              <a:ext uri="{FF2B5EF4-FFF2-40B4-BE49-F238E27FC236}">
                <a16:creationId xmlns:a16="http://schemas.microsoft.com/office/drawing/2014/main" id="{33AC4A67-50E6-428A-8127-02C2432B5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954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ФУНКЦИОНАЛЬНАЯ АРХИТЕКТУРА</a:t>
            </a:r>
          </a:p>
        </p:txBody>
      </p:sp>
      <p:sp>
        <p:nvSpPr>
          <p:cNvPr id="11" name="gzn-shape-162">
            <a:extLst xmlns:a="http://schemas.openxmlformats.org/drawingml/2006/main">
              <a:ext uri="{FF2B5EF4-FFF2-40B4-BE49-F238E27FC236}">
                <a16:creationId xmlns:a16="http://schemas.microsoft.com/office/drawing/2014/main" id="{77FE3848-D49F-4CAC-84D2-71CD8A8F8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981200"/>
            <a:ext cx="190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2" name="gzn-text-163">
            <a:extLst xmlns:a="http://schemas.openxmlformats.org/drawingml/2006/main">
              <a:ext uri="{FF2B5EF4-FFF2-40B4-BE49-F238E27FC236}">
                <a16:creationId xmlns:a16="http://schemas.microsoft.com/office/drawing/2014/main" id="{F9DCD0A8-BD00-47A7-9C39-51B23B4DA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0383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3" name="gzn-text-164">
            <a:extLst xmlns:a="http://schemas.openxmlformats.org/drawingml/2006/main">
              <a:ext uri="{FF2B5EF4-FFF2-40B4-BE49-F238E27FC236}">
                <a16:creationId xmlns:a16="http://schemas.microsoft.com/office/drawing/2014/main" id="{9997F12B-5482-4CEE-BA1F-2CE5FEDAB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01930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829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ОБРАЗОВАНИЕ</a:t>
            </a:r>
          </a:p>
        </p:txBody>
      </p:sp>
      <p:sp>
        <p:nvSpPr>
          <p:cNvPr id="14" name="gzn-text-165">
            <a:extLst xmlns:a="http://schemas.openxmlformats.org/drawingml/2006/main">
              <a:ext uri="{FF2B5EF4-FFF2-40B4-BE49-F238E27FC236}">
                <a16:creationId xmlns:a16="http://schemas.microsoft.com/office/drawing/2014/main" id="{B6D5AE16-CCD9-4198-A933-5CCFEABB8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36220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доступ и непрерывность</a:t>
            </a:r>
          </a:p>
        </p:txBody>
      </p:sp>
      <p:sp>
        <p:nvSpPr>
          <p:cNvPr id="15" name="gzn-shape-166">
            <a:extLst xmlns:a="http://schemas.openxmlformats.org/drawingml/2006/main">
              <a:ext uri="{FF2B5EF4-FFF2-40B4-BE49-F238E27FC236}">
                <a16:creationId xmlns:a16="http://schemas.microsoft.com/office/drawing/2014/main" id="{776F33BC-98A6-48B4-8029-622F12740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62250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6" name="gzn-text-167">
            <a:extLst xmlns:a="http://schemas.openxmlformats.org/drawingml/2006/main">
              <a:ext uri="{FF2B5EF4-FFF2-40B4-BE49-F238E27FC236}">
                <a16:creationId xmlns:a16="http://schemas.microsoft.com/office/drawing/2014/main" id="{364A0972-86C0-4C33-80DD-E1581B0E9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33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7" name="gzn-text-168">
            <a:extLst xmlns:a="http://schemas.openxmlformats.org/drawingml/2006/main">
              <a:ext uri="{FF2B5EF4-FFF2-40B4-BE49-F238E27FC236}">
                <a16:creationId xmlns:a16="http://schemas.microsoft.com/office/drawing/2014/main" id="{11627FB6-B05C-4BAC-A5A8-EC0967962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91465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829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ИССЛЕДОВАНИЕ</a:t>
            </a:r>
          </a:p>
        </p:txBody>
      </p:sp>
      <p:sp>
        <p:nvSpPr>
          <p:cNvPr id="18" name="gzn-text-169">
            <a:extLst xmlns:a="http://schemas.openxmlformats.org/drawingml/2006/main">
              <a:ext uri="{FF2B5EF4-FFF2-40B4-BE49-F238E27FC236}">
                <a16:creationId xmlns:a16="http://schemas.microsoft.com/office/drawing/2014/main" id="{BC661DAE-6163-40EF-BDDB-4968A6662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25755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вопрос → доказательство</a:t>
            </a:r>
          </a:p>
        </p:txBody>
      </p:sp>
      <p:sp>
        <p:nvSpPr>
          <p:cNvPr id="19" name="gzn-shape-170">
            <a:extLst xmlns:a="http://schemas.openxmlformats.org/drawingml/2006/main">
              <a:ext uri="{FF2B5EF4-FFF2-40B4-BE49-F238E27FC236}">
                <a16:creationId xmlns:a16="http://schemas.microsoft.com/office/drawing/2014/main" id="{007D5907-485C-4CDF-AEC7-A347DE6A2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57600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0" name="gzn-text-171">
            <a:extLst xmlns:a="http://schemas.openxmlformats.org/drawingml/2006/main">
              <a:ext uri="{FF2B5EF4-FFF2-40B4-BE49-F238E27FC236}">
                <a16:creationId xmlns:a16="http://schemas.microsoft.com/office/drawing/2014/main" id="{ECCFB0C4-E8C0-4827-91FB-92430F669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290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21" name="gzn-text-172">
            <a:extLst xmlns:a="http://schemas.openxmlformats.org/drawingml/2006/main">
              <a:ext uri="{FF2B5EF4-FFF2-40B4-BE49-F238E27FC236}">
                <a16:creationId xmlns:a16="http://schemas.microsoft.com/office/drawing/2014/main" id="{9E80D017-D87A-482A-BA2B-E90EE8245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81000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829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ПАМЯТЬ И КУЛЬТУРА</a:t>
            </a:r>
          </a:p>
        </p:txBody>
      </p:sp>
      <p:sp>
        <p:nvSpPr>
          <p:cNvPr id="22" name="gzn-text-173">
            <a:extLst xmlns:a="http://schemas.openxmlformats.org/drawingml/2006/main">
              <a:ext uri="{FF2B5EF4-FFF2-40B4-BE49-F238E27FC236}">
                <a16:creationId xmlns:a16="http://schemas.microsoft.com/office/drawing/2014/main" id="{ED22EB21-F680-4B56-8797-698F47EFF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15290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архив, язык, наследие</a:t>
            </a:r>
          </a:p>
        </p:txBody>
      </p:sp>
      <p:sp>
        <p:nvSpPr>
          <p:cNvPr id="23" name="gzn-shape-174">
            <a:extLst xmlns:a="http://schemas.openxmlformats.org/drawingml/2006/main">
              <a:ext uri="{FF2B5EF4-FFF2-40B4-BE49-F238E27FC236}">
                <a16:creationId xmlns:a16="http://schemas.microsoft.com/office/drawing/2014/main" id="{29E0A94F-C1DD-4F85-B9AD-B1A1975EB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52950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4" name="gzn-text-175">
            <a:extLst xmlns:a="http://schemas.openxmlformats.org/drawingml/2006/main">
              <a:ext uri="{FF2B5EF4-FFF2-40B4-BE49-F238E27FC236}">
                <a16:creationId xmlns:a16="http://schemas.microsoft.com/office/drawing/2014/main" id="{DF517685-D613-4BD9-9765-357A936E1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7244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5" name="gzn-text-176">
            <a:extLst xmlns:a="http://schemas.openxmlformats.org/drawingml/2006/main">
              <a:ext uri="{FF2B5EF4-FFF2-40B4-BE49-F238E27FC236}">
                <a16:creationId xmlns:a16="http://schemas.microsoft.com/office/drawing/2014/main" id="{8DAD2832-6158-4909-862F-C77DCC10A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70535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829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ГОРОДСКОЕ УПРАВЛЕНИЕ</a:t>
            </a:r>
          </a:p>
        </p:txBody>
      </p:sp>
      <p:sp>
        <p:nvSpPr>
          <p:cNvPr id="26" name="gzn-text-177">
            <a:extLst xmlns:a="http://schemas.openxmlformats.org/drawingml/2006/main">
              <a:ext uri="{FF2B5EF4-FFF2-40B4-BE49-F238E27FC236}">
                <a16:creationId xmlns:a16="http://schemas.microsoft.com/office/drawing/2014/main" id="{EF6773BD-125A-4C9C-89E5-25979F66A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04825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участие и обратная связь</a:t>
            </a:r>
          </a:p>
        </p:txBody>
      </p:sp>
      <p:sp>
        <p:nvSpPr>
          <p:cNvPr id="27" name="gzn-text-178">
            <a:extLst xmlns:a="http://schemas.openxmlformats.org/drawingml/2006/main">
              <a:ext uri="{FF2B5EF4-FFF2-40B4-BE49-F238E27FC236}">
                <a16:creationId xmlns:a16="http://schemas.microsoft.com/office/drawing/2014/main" id="{D6E2FA9B-A35F-4919-A0C3-43E5BCEC4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383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8" name="gzn-text-179">
            <a:extLst xmlns:a="http://schemas.openxmlformats.org/drawingml/2006/main">
              <a:ext uri="{FF2B5EF4-FFF2-40B4-BE49-F238E27FC236}">
                <a16:creationId xmlns:a16="http://schemas.microsoft.com/office/drawing/2014/main" id="{D851A93E-52B2-4A5C-8B3B-803704FD1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01930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829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ЭКОНОМИКА И ФОНДЫ</a:t>
            </a:r>
          </a:p>
        </p:txBody>
      </p:sp>
      <p:sp>
        <p:nvSpPr>
          <p:cNvPr id="29" name="gzn-text-180">
            <a:extLst xmlns:a="http://schemas.openxmlformats.org/drawingml/2006/main">
              <a:ext uri="{FF2B5EF4-FFF2-40B4-BE49-F238E27FC236}">
                <a16:creationId xmlns:a16="http://schemas.microsoft.com/office/drawing/2014/main" id="{1BB2C132-ECA6-41D7-BB96-4616FC5B7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36220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ресурс и общественная ценность</a:t>
            </a:r>
          </a:p>
        </p:txBody>
      </p:sp>
      <p:sp>
        <p:nvSpPr>
          <p:cNvPr id="30" name="gzn-shape-181">
            <a:extLst xmlns:a="http://schemas.openxmlformats.org/drawingml/2006/main">
              <a:ext uri="{FF2B5EF4-FFF2-40B4-BE49-F238E27FC236}">
                <a16:creationId xmlns:a16="http://schemas.microsoft.com/office/drawing/2014/main" id="{8F8C8EB8-0AF2-4328-80CF-10ECA3962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762250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31" name="gzn-text-182">
            <a:extLst xmlns:a="http://schemas.openxmlformats.org/drawingml/2006/main">
              <a:ext uri="{FF2B5EF4-FFF2-40B4-BE49-F238E27FC236}">
                <a16:creationId xmlns:a16="http://schemas.microsoft.com/office/drawing/2014/main" id="{F63DD3FD-DF05-4392-987F-A99B856A8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933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32" name="gzn-text-183">
            <a:extLst xmlns:a="http://schemas.openxmlformats.org/drawingml/2006/main">
              <a:ext uri="{FF2B5EF4-FFF2-40B4-BE49-F238E27FC236}">
                <a16:creationId xmlns:a16="http://schemas.microsoft.com/office/drawing/2014/main" id="{62A71D7F-90C4-4591-AAA6-40639B0E1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91465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829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ДАННЫЕ И ИНФРАСТРУКТУРА</a:t>
            </a:r>
          </a:p>
        </p:txBody>
      </p:sp>
      <p:sp>
        <p:nvSpPr>
          <p:cNvPr id="33" name="gzn-text-184">
            <a:extLst xmlns:a="http://schemas.openxmlformats.org/drawingml/2006/main">
              <a:ext uri="{FF2B5EF4-FFF2-40B4-BE49-F238E27FC236}">
                <a16:creationId xmlns:a16="http://schemas.microsoft.com/office/drawing/2014/main" id="{119A4A19-0092-43E8-8A71-AFDDD5B21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25755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федерация и доверие</a:t>
            </a:r>
          </a:p>
        </p:txBody>
      </p:sp>
      <p:sp>
        <p:nvSpPr>
          <p:cNvPr id="34" name="gzn-shape-185">
            <a:extLst xmlns:a="http://schemas.openxmlformats.org/drawingml/2006/main">
              <a:ext uri="{FF2B5EF4-FFF2-40B4-BE49-F238E27FC236}">
                <a16:creationId xmlns:a16="http://schemas.microsoft.com/office/drawing/2014/main" id="{32D09EE8-98A9-421A-8CFD-E8777C97C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57600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35" name="gzn-text-186">
            <a:extLst xmlns:a="http://schemas.openxmlformats.org/drawingml/2006/main">
              <a:ext uri="{FF2B5EF4-FFF2-40B4-BE49-F238E27FC236}">
                <a16:creationId xmlns:a16="http://schemas.microsoft.com/office/drawing/2014/main" id="{628580E3-3C3B-4D75-9E12-E2376AA0C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36" name="gzn-text-187">
            <a:extLst xmlns:a="http://schemas.openxmlformats.org/drawingml/2006/main">
              <a:ext uri="{FF2B5EF4-FFF2-40B4-BE49-F238E27FC236}">
                <a16:creationId xmlns:a16="http://schemas.microsoft.com/office/drawing/2014/main" id="{CBE52A20-E8DF-424C-899B-E59A27CFB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81000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829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БИОСФЕРА И ЗДОРОВЬЕ</a:t>
            </a:r>
          </a:p>
        </p:txBody>
      </p:sp>
      <p:sp>
        <p:nvSpPr>
          <p:cNvPr id="37" name="gzn-text-188">
            <a:extLst xmlns:a="http://schemas.openxmlformats.org/drawingml/2006/main">
              <a:ext uri="{FF2B5EF4-FFF2-40B4-BE49-F238E27FC236}">
                <a16:creationId xmlns:a16="http://schemas.microsoft.com/office/drawing/2014/main" id="{96DD0F99-74EC-4370-9D02-3E00A7E88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415290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вода, почва, питание</a:t>
            </a:r>
          </a:p>
        </p:txBody>
      </p:sp>
      <p:sp>
        <p:nvSpPr>
          <p:cNvPr id="38" name="gzn-shape-189">
            <a:extLst xmlns:a="http://schemas.openxmlformats.org/drawingml/2006/main">
              <a:ext uri="{FF2B5EF4-FFF2-40B4-BE49-F238E27FC236}">
                <a16:creationId xmlns:a16="http://schemas.microsoft.com/office/drawing/2014/main" id="{EF12A5DE-2699-4257-984A-D7FF2B3AD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552950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39" name="gzn-text-190">
            <a:extLst xmlns:a="http://schemas.openxmlformats.org/drawingml/2006/main">
              <a:ext uri="{FF2B5EF4-FFF2-40B4-BE49-F238E27FC236}">
                <a16:creationId xmlns:a16="http://schemas.microsoft.com/office/drawing/2014/main" id="{F91A92BE-15EE-409F-A206-AA5C64FE6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7244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40" name="gzn-text-191">
            <a:extLst xmlns:a="http://schemas.openxmlformats.org/drawingml/2006/main">
              <a:ext uri="{FF2B5EF4-FFF2-40B4-BE49-F238E27FC236}">
                <a16:creationId xmlns:a16="http://schemas.microsoft.com/office/drawing/2014/main" id="{AA615BE7-A398-4970-950C-92642C324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470535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829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СООБЩЕСТВА И ЗАБОТА</a:t>
            </a:r>
          </a:p>
        </p:txBody>
      </p:sp>
      <p:sp>
        <p:nvSpPr>
          <p:cNvPr id="41" name="gzn-text-192">
            <a:extLst xmlns:a="http://schemas.openxmlformats.org/drawingml/2006/main">
              <a:ext uri="{FF2B5EF4-FFF2-40B4-BE49-F238E27FC236}">
                <a16:creationId xmlns:a16="http://schemas.microsoft.com/office/drawing/2014/main" id="{9C5D9E20-AB13-427F-B627-075636107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048250"/>
            <a:ext cx="3714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доступность и взаимопомощь</a:t>
            </a:r>
          </a:p>
        </p:txBody>
      </p:sp>
      <p:sp>
        <p:nvSpPr>
          <p:cNvPr id="42" name="gzn-shape-193">
            <a:extLst xmlns:a="http://schemas.openxmlformats.org/drawingml/2006/main">
              <a:ext uri="{FF2B5EF4-FFF2-40B4-BE49-F238E27FC236}">
                <a16:creationId xmlns:a16="http://schemas.microsoft.com/office/drawing/2014/main" id="{D5A46C14-88A9-448A-8488-82E1F54AB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905500"/>
            <a:ext cx="90678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43" name="gzn-shape-194">
            <a:extLst xmlns:a="http://schemas.openxmlformats.org/drawingml/2006/main">
              <a:ext uri="{FF2B5EF4-FFF2-40B4-BE49-F238E27FC236}">
                <a16:creationId xmlns:a16="http://schemas.microsoft.com/office/drawing/2014/main" id="{8E532DD5-A77C-4865-9145-56C6C03AF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905500"/>
            <a:ext cx="66675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44" name="gzn-text-195">
            <a:extLst xmlns:a="http://schemas.openxmlformats.org/drawingml/2006/main">
              <a:ext uri="{FF2B5EF4-FFF2-40B4-BE49-F238E27FC236}">
                <a16:creationId xmlns:a16="http://schemas.microsoft.com/office/drawing/2014/main" id="{36D13F34-291F-411B-9693-613B0E22A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5972175"/>
            <a:ext cx="8782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84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Координация контуров — задача G0–G8; доказательность результатов — задача E0–E4.</a:t>
            </a:r>
          </a:p>
        </p:txBody>
      </p:sp>
    </p:spTree>
    <p:extLst>
      <p:ext uri="{BB962C8B-B14F-4D97-AF65-F5344CB8AC3E}">
        <p14:creationId xmlns:p14="http://schemas.microsoft.com/office/powerpoint/2010/main" val="97833921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gzn-shape-196">
            <a:extLst xmlns:a="http://schemas.openxmlformats.org/drawingml/2006/main">
              <a:ext uri="{FF2B5EF4-FFF2-40B4-BE49-F238E27FC236}">
                <a16:creationId xmlns:a16="http://schemas.microsoft.com/office/drawing/2014/main" id="{7A655F24-932F-408D-AD53-F33C5A51C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197">
            <a:extLst xmlns:a="http://schemas.openxmlformats.org/drawingml/2006/main">
              <a:ext uri="{FF2B5EF4-FFF2-40B4-BE49-F238E27FC236}">
                <a16:creationId xmlns:a16="http://schemas.microsoft.com/office/drawing/2014/main" id="{05C76F43-9369-4DBE-9339-70EA58D94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08</a:t>
            </a:r>
          </a:p>
        </p:txBody>
      </p:sp>
      <p:sp>
        <p:nvSpPr>
          <p:cNvPr id="3" name="gzn-text-198">
            <a:extLst xmlns:a="http://schemas.openxmlformats.org/drawingml/2006/main">
              <a:ext uri="{FF2B5EF4-FFF2-40B4-BE49-F238E27FC236}">
                <a16:creationId xmlns:a16="http://schemas.microsoft.com/office/drawing/2014/main" id="{01DF73FF-63DE-479D-B741-37314BDB9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Пространство начинается с маршрута человека</a:t>
            </a:r>
          </a:p>
        </p:txBody>
      </p:sp>
      <p:sp>
        <p:nvSpPr>
          <p:cNvPr id="4" name="gzn-text-199">
            <a:extLst xmlns:a="http://schemas.openxmlformats.org/drawingml/2006/main">
              <a:ext uri="{FF2B5EF4-FFF2-40B4-BE49-F238E27FC236}">
                <a16:creationId xmlns:a16="http://schemas.microsoft.com/office/drawing/2014/main" id="{AAA94411-2FED-4721-8E83-1B1A0EB51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Каждый следующий масштаб поддерживает предыдущий, а не забирает у него полномочия</a:t>
            </a:r>
          </a:p>
        </p:txBody>
      </p:sp>
      <p:sp>
        <p:nvSpPr>
          <p:cNvPr id="5" name="gzn-shape-200">
            <a:extLst xmlns:a="http://schemas.openxmlformats.org/drawingml/2006/main">
              <a:ext uri="{FF2B5EF4-FFF2-40B4-BE49-F238E27FC236}">
                <a16:creationId xmlns:a16="http://schemas.microsoft.com/office/drawing/2014/main" id="{B5BB4D25-137D-4D50-B57D-9E5E9BCA1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201">
            <a:extLst xmlns:a="http://schemas.openxmlformats.org/drawingml/2006/main">
              <a:ext uri="{FF2B5EF4-FFF2-40B4-BE49-F238E27FC236}">
                <a16:creationId xmlns:a16="http://schemas.microsoft.com/office/drawing/2014/main" id="{BEF532E2-9EF1-45B0-81B3-4FD5AD9C0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202">
            <a:extLst xmlns:a="http://schemas.openxmlformats.org/drawingml/2006/main">
              <a:ext uri="{FF2B5EF4-FFF2-40B4-BE49-F238E27FC236}">
                <a16:creationId xmlns:a16="http://schemas.microsoft.com/office/drawing/2014/main" id="{A0B720CB-8B44-44BE-A143-F1E347E00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8" name="gzn-text-203">
            <a:extLst xmlns:a="http://schemas.openxmlformats.org/drawingml/2006/main">
              <a:ext uri="{FF2B5EF4-FFF2-40B4-BE49-F238E27FC236}">
                <a16:creationId xmlns:a16="http://schemas.microsoft.com/office/drawing/2014/main" id="{C5406503-726B-4ADA-BB69-DDE88A4E2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08</a:t>
            </a:r>
          </a:p>
        </p:txBody>
      </p:sp>
      <p:sp>
        <p:nvSpPr>
          <p:cNvPr id="9" name="gzn-shape-204">
            <a:extLst xmlns:a="http://schemas.openxmlformats.org/drawingml/2006/main">
              <a:ext uri="{FF2B5EF4-FFF2-40B4-BE49-F238E27FC236}">
                <a16:creationId xmlns:a16="http://schemas.microsoft.com/office/drawing/2014/main" id="{53C2646A-5744-4DED-B6B6-966A2D4AC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022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10" name="gzn-text-205">
            <a:extLst xmlns:a="http://schemas.openxmlformats.org/drawingml/2006/main">
              <a:ext uri="{FF2B5EF4-FFF2-40B4-BE49-F238E27FC236}">
                <a16:creationId xmlns:a16="http://schemas.microsoft.com/office/drawing/2014/main" id="{D0CBF31F-0BCA-41B0-80DB-8F434125B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954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ЧЕТЫРЕ МАСШТАБА</a:t>
            </a:r>
          </a:p>
        </p:txBody>
      </p:sp>
      <p:sp>
        <p:nvSpPr>
          <p:cNvPr id="11" name="gzn-text-206">
            <a:extLst xmlns:a="http://schemas.openxmlformats.org/drawingml/2006/main">
              <a:ext uri="{FF2B5EF4-FFF2-40B4-BE49-F238E27FC236}">
                <a16:creationId xmlns:a16="http://schemas.microsoft.com/office/drawing/2014/main" id="{EFFFD29F-A6CB-46D4-A7B6-AD03357E8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81200"/>
            <a:ext cx="3810000" cy="3810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0">
            <a:solidFill>
              <a:srgbClr val="E7EEF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2" name="gzn-text-207">
            <a:extLst xmlns:a="http://schemas.openxmlformats.org/drawingml/2006/main">
              <a:ext uri="{FF2B5EF4-FFF2-40B4-BE49-F238E27FC236}">
                <a16:creationId xmlns:a16="http://schemas.microsoft.com/office/drawing/2014/main" id="{8433FE3E-DA79-49A8-A1DB-4FE3E0FF5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457450"/>
            <a:ext cx="2857500" cy="28575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0">
            <a:solidFill>
              <a:srgbClr val="E7F3F0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3" name="gzn-text-208">
            <a:extLst xmlns:a="http://schemas.openxmlformats.org/drawingml/2006/main">
              <a:ext uri="{FF2B5EF4-FFF2-40B4-BE49-F238E27FC236}">
                <a16:creationId xmlns:a16="http://schemas.microsoft.com/office/drawing/2014/main" id="{8797D732-8AE2-4228-92F4-A638DFC45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2933700"/>
            <a:ext cx="1905000" cy="1905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0">
            <a:solidFill>
              <a:srgbClr val="F5EDD9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4" name="gzn-text-209">
            <a:extLst xmlns:a="http://schemas.openxmlformats.org/drawingml/2006/main">
              <a:ext uri="{FF2B5EF4-FFF2-40B4-BE49-F238E27FC236}">
                <a16:creationId xmlns:a16="http://schemas.microsoft.com/office/drawing/2014/main" id="{F528FD4A-A575-45D6-9074-07C64D26A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3257550"/>
            <a:ext cx="1257300" cy="1257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ЧЕЛОВЕК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И ДОМ</a:t>
            </a:r>
          </a:p>
        </p:txBody>
      </p:sp>
      <p:sp>
        <p:nvSpPr>
          <p:cNvPr id="15" name="gzn-shape-210">
            <a:extLst xmlns:a="http://schemas.openxmlformats.org/drawingml/2006/main">
              <a:ext uri="{FF2B5EF4-FFF2-40B4-BE49-F238E27FC236}">
                <a16:creationId xmlns:a16="http://schemas.microsoft.com/office/drawing/2014/main" id="{679AB276-AB26-4887-9DD5-BDBF8790A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419350"/>
            <a:ext cx="419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16" name="gzn-text-211">
            <a:extLst xmlns:a="http://schemas.openxmlformats.org/drawingml/2006/main">
              <a:ext uri="{FF2B5EF4-FFF2-40B4-BE49-F238E27FC236}">
                <a16:creationId xmlns:a16="http://schemas.microsoft.com/office/drawing/2014/main" id="{27DF6B8F-6052-4C79-BECE-4ED012B6B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2133600"/>
            <a:ext cx="4991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716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01  ШАГОВАЯ ДОСТУПНОСТЬ</a:t>
            </a:r>
          </a:p>
        </p:txBody>
      </p:sp>
      <p:sp>
        <p:nvSpPr>
          <p:cNvPr id="17" name="gzn-text-212">
            <a:extLst xmlns:a="http://schemas.openxmlformats.org/drawingml/2006/main">
              <a:ext uri="{FF2B5EF4-FFF2-40B4-BE49-F238E27FC236}">
                <a16:creationId xmlns:a16="http://schemas.microsoft.com/office/drawing/2014/main" id="{5B264F7D-49BE-45C0-81B5-35A32A3A3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2505075"/>
            <a:ext cx="499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библиотека · школа · клуб · мастерская</a:t>
            </a:r>
          </a:p>
        </p:txBody>
      </p:sp>
      <p:sp>
        <p:nvSpPr>
          <p:cNvPr id="18" name="gzn-shape-213">
            <a:extLst xmlns:a="http://schemas.openxmlformats.org/drawingml/2006/main">
              <a:ext uri="{FF2B5EF4-FFF2-40B4-BE49-F238E27FC236}">
                <a16:creationId xmlns:a16="http://schemas.microsoft.com/office/drawing/2014/main" id="{398DB693-0504-4A22-A3CD-5672DA309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295650"/>
            <a:ext cx="419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19" name="gzn-text-214">
            <a:extLst xmlns:a="http://schemas.openxmlformats.org/drawingml/2006/main">
              <a:ext uri="{FF2B5EF4-FFF2-40B4-BE49-F238E27FC236}">
                <a16:creationId xmlns:a16="http://schemas.microsoft.com/office/drawing/2014/main" id="{E62B7DAE-54DD-4F28-80E7-EB4A41537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3009900"/>
            <a:ext cx="4991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716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02  РАЙОННЫЙ УЗЕЛ</a:t>
            </a:r>
          </a:p>
        </p:txBody>
      </p:sp>
      <p:sp>
        <p:nvSpPr>
          <p:cNvPr id="20" name="gzn-text-215">
            <a:extLst xmlns:a="http://schemas.openxmlformats.org/drawingml/2006/main">
              <a:ext uri="{FF2B5EF4-FFF2-40B4-BE49-F238E27FC236}">
                <a16:creationId xmlns:a16="http://schemas.microsoft.com/office/drawing/2014/main" id="{4A1BC7F0-4712-44EA-B2F6-9BA631B01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3381375"/>
            <a:ext cx="499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лаборатория · архив · общественный форум</a:t>
            </a:r>
          </a:p>
        </p:txBody>
      </p:sp>
      <p:sp>
        <p:nvSpPr>
          <p:cNvPr id="21" name="gzn-shape-216">
            <a:extLst xmlns:a="http://schemas.openxmlformats.org/drawingml/2006/main">
              <a:ext uri="{FF2B5EF4-FFF2-40B4-BE49-F238E27FC236}">
                <a16:creationId xmlns:a16="http://schemas.microsoft.com/office/drawing/2014/main" id="{B3F8BDF1-8888-474B-A0CF-E4F86998E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171950"/>
            <a:ext cx="419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2" name="gzn-text-217">
            <a:extLst xmlns:a="http://schemas.openxmlformats.org/drawingml/2006/main">
              <a:ext uri="{FF2B5EF4-FFF2-40B4-BE49-F238E27FC236}">
                <a16:creationId xmlns:a16="http://schemas.microsoft.com/office/drawing/2014/main" id="{A428F3AB-2755-4C83-8FDC-33CE1AAC2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3886200"/>
            <a:ext cx="4991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716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03  ГОРОДСКАЯ ПЛАТФОРМА</a:t>
            </a:r>
          </a:p>
        </p:txBody>
      </p:sp>
      <p:sp>
        <p:nvSpPr>
          <p:cNvPr id="23" name="gzn-text-218">
            <a:extLst xmlns:a="http://schemas.openxmlformats.org/drawingml/2006/main">
              <a:ext uri="{FF2B5EF4-FFF2-40B4-BE49-F238E27FC236}">
                <a16:creationId xmlns:a16="http://schemas.microsoft.com/office/drawing/2014/main" id="{D7256098-7BC8-4FAC-A0B4-2B4EC83FF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4257675"/>
            <a:ext cx="499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стандарты · ресурсы · общий паспорт</a:t>
            </a:r>
          </a:p>
        </p:txBody>
      </p:sp>
      <p:sp>
        <p:nvSpPr>
          <p:cNvPr id="24" name="gzn-shape-219">
            <a:extLst xmlns:a="http://schemas.openxmlformats.org/drawingml/2006/main">
              <a:ext uri="{FF2B5EF4-FFF2-40B4-BE49-F238E27FC236}">
                <a16:creationId xmlns:a16="http://schemas.microsoft.com/office/drawing/2014/main" id="{073DD1EE-A89A-446E-97FC-C7991D4E8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5048250"/>
            <a:ext cx="419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5" name="gzn-text-220">
            <a:extLst xmlns:a="http://schemas.openxmlformats.org/drawingml/2006/main">
              <a:ext uri="{FF2B5EF4-FFF2-40B4-BE49-F238E27FC236}">
                <a16:creationId xmlns:a16="http://schemas.microsoft.com/office/drawing/2014/main" id="{695941EB-87E7-444B-999D-911160405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4762500"/>
            <a:ext cx="4991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716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04  ФЕДЕРАТИВНЫЙ РЕГИОН</a:t>
            </a:r>
          </a:p>
        </p:txBody>
      </p:sp>
      <p:sp>
        <p:nvSpPr>
          <p:cNvPr id="26" name="gzn-text-221">
            <a:extLst xmlns:a="http://schemas.openxmlformats.org/drawingml/2006/main">
              <a:ext uri="{FF2B5EF4-FFF2-40B4-BE49-F238E27FC236}">
                <a16:creationId xmlns:a16="http://schemas.microsoft.com/office/drawing/2014/main" id="{04386FCB-F2EC-4235-8D33-1E5D41DE8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5133975"/>
            <a:ext cx="499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обмен без потери локального управления</a:t>
            </a:r>
          </a:p>
        </p:txBody>
      </p:sp>
      <p:sp>
        <p:nvSpPr>
          <p:cNvPr id="27" name="gzn-shape-222">
            <a:extLst xmlns:a="http://schemas.openxmlformats.org/drawingml/2006/main">
              <a:ext uri="{FF2B5EF4-FFF2-40B4-BE49-F238E27FC236}">
                <a16:creationId xmlns:a16="http://schemas.microsoft.com/office/drawing/2014/main" id="{63B5F3E9-FF3C-43C1-9BDA-85F6BB866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5772150"/>
            <a:ext cx="58293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28" name="gzn-shape-223">
            <a:extLst xmlns:a="http://schemas.openxmlformats.org/drawingml/2006/main">
              <a:ext uri="{FF2B5EF4-FFF2-40B4-BE49-F238E27FC236}">
                <a16:creationId xmlns:a16="http://schemas.microsoft.com/office/drawing/2014/main" id="{57DEF49B-7554-409C-A09D-64B76F50D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5772150"/>
            <a:ext cx="66675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29" name="gzn-text-224">
            <a:extLst xmlns:a="http://schemas.openxmlformats.org/drawingml/2006/main">
              <a:ext uri="{FF2B5EF4-FFF2-40B4-BE49-F238E27FC236}">
                <a16:creationId xmlns:a16="http://schemas.microsoft.com/office/drawing/2014/main" id="{C272C1A3-48ED-4702-909F-EF04E100C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5838825"/>
            <a:ext cx="5543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001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Принцип субсидиарности: данные и решения остаются максимально близко к человеку и месту.</a:t>
            </a:r>
          </a:p>
        </p:txBody>
      </p:sp>
    </p:spTree>
    <p:extLst>
      <p:ext uri="{BB962C8B-B14F-4D97-AF65-F5344CB8AC3E}">
        <p14:creationId xmlns:p14="http://schemas.microsoft.com/office/powerpoint/2010/main" val="14714904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gzn-shape-225">
            <a:extLst xmlns:a="http://schemas.openxmlformats.org/drawingml/2006/main">
              <a:ext uri="{FF2B5EF4-FFF2-40B4-BE49-F238E27FC236}">
                <a16:creationId xmlns:a16="http://schemas.microsoft.com/office/drawing/2014/main" id="{6B758789-3A7A-4C8F-ACB3-77F898876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gzn-text-226">
            <a:extLst xmlns:a="http://schemas.openxmlformats.org/drawingml/2006/main">
              <a:ext uri="{FF2B5EF4-FFF2-40B4-BE49-F238E27FC236}">
                <a16:creationId xmlns:a16="http://schemas.microsoft.com/office/drawing/2014/main" id="{910FD23B-FBDA-4E2A-8330-215D888F0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09</a:t>
            </a:r>
          </a:p>
        </p:txBody>
      </p:sp>
      <p:sp>
        <p:nvSpPr>
          <p:cNvPr id="3" name="gzn-text-227">
            <a:extLst xmlns:a="http://schemas.openxmlformats.org/drawingml/2006/main">
              <a:ext uri="{FF2B5EF4-FFF2-40B4-BE49-F238E27FC236}">
                <a16:creationId xmlns:a16="http://schemas.microsoft.com/office/drawing/2014/main" id="{E81E5D06-C452-4FE9-960C-75DE5BD8D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74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Узел знания соединяет место, функцию и доказательство</a:t>
            </a:r>
          </a:p>
        </p:txBody>
      </p:sp>
      <p:sp>
        <p:nvSpPr>
          <p:cNvPr id="4" name="gzn-text-228">
            <a:extLst xmlns:a="http://schemas.openxmlformats.org/drawingml/2006/main">
              <a:ext uri="{FF2B5EF4-FFF2-40B4-BE49-F238E27FC236}">
                <a16:creationId xmlns:a16="http://schemas.microsoft.com/office/drawing/2014/main" id="{BAD190E8-2CEC-4256-975D-B4C337E07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Шесть типов узлов дают городу распределённую, но совместимую инфраструктуру</a:t>
            </a:r>
          </a:p>
        </p:txBody>
      </p:sp>
      <p:sp>
        <p:nvSpPr>
          <p:cNvPr id="5" name="gzn-shape-229">
            <a:extLst xmlns:a="http://schemas.openxmlformats.org/drawingml/2006/main">
              <a:ext uri="{FF2B5EF4-FFF2-40B4-BE49-F238E27FC236}">
                <a16:creationId xmlns:a16="http://schemas.microsoft.com/office/drawing/2014/main" id="{789FDEC5-F193-478C-974E-796ADB9B0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gzn-text-230">
            <a:extLst xmlns:a="http://schemas.openxmlformats.org/drawingml/2006/main">
              <a:ext uri="{FF2B5EF4-FFF2-40B4-BE49-F238E27FC236}">
                <a16:creationId xmlns:a16="http://schemas.microsoft.com/office/drawing/2014/main" id="{08C5C622-3281-4AE9-B8B0-A1DE1D544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81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BKS-CAND-GZ-0001-M02  ·  пакет BKS-REVIVAL-SUP-GZ-2026-01  ·  базовый реестр: 344</a:t>
            </a:r>
          </a:p>
        </p:txBody>
      </p:sp>
      <p:sp>
        <p:nvSpPr>
          <p:cNvPr id="7" name="gzn-text-231">
            <a:extLst xmlns:a="http://schemas.openxmlformats.org/drawingml/2006/main">
              <a:ext uri="{FF2B5EF4-FFF2-40B4-BE49-F238E27FC236}">
                <a16:creationId xmlns:a16="http://schemas.microsoft.com/office/drawing/2014/main" id="{570B99D5-4B7F-4CBF-A228-79D6EB57D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8" name="gzn-text-232">
            <a:extLst xmlns:a="http://schemas.openxmlformats.org/drawingml/2006/main">
              <a:ext uri="{FF2B5EF4-FFF2-40B4-BE49-F238E27FC236}">
                <a16:creationId xmlns:a16="http://schemas.microsoft.com/office/drawing/2014/main" id="{4E0DC21C-6C9F-478B-95BC-F09108E94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09</a:t>
            </a:r>
          </a:p>
        </p:txBody>
      </p:sp>
      <p:sp>
        <p:nvSpPr>
          <p:cNvPr id="9" name="gzn-shape-233">
            <a:extLst xmlns:a="http://schemas.openxmlformats.org/drawingml/2006/main">
              <a:ext uri="{FF2B5EF4-FFF2-40B4-BE49-F238E27FC236}">
                <a16:creationId xmlns:a16="http://schemas.microsoft.com/office/drawing/2014/main" id="{2B206795-7BA7-4B74-BAA0-FCD5B7A21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022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10" name="gzn-text-234">
            <a:extLst xmlns:a="http://schemas.openxmlformats.org/drawingml/2006/main">
              <a:ext uri="{FF2B5EF4-FFF2-40B4-BE49-F238E27FC236}">
                <a16:creationId xmlns:a16="http://schemas.microsoft.com/office/drawing/2014/main" id="{9F808E14-263B-4DC0-B6D9-6202B42FD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954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ТИПОЛОГИЯ УЗЛОВ</a:t>
            </a:r>
          </a:p>
        </p:txBody>
      </p:sp>
      <p:sp>
        <p:nvSpPr>
          <p:cNvPr id="11" name="gzn-shape-235">
            <a:extLst xmlns:a="http://schemas.openxmlformats.org/drawingml/2006/main">
              <a:ext uri="{FF2B5EF4-FFF2-40B4-BE49-F238E27FC236}">
                <a16:creationId xmlns:a16="http://schemas.microsoft.com/office/drawing/2014/main" id="{7E444502-F83E-4857-A445-04D9945CE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829050"/>
            <a:ext cx="98869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2" name="gzn-text-236">
            <a:extLst xmlns:a="http://schemas.openxmlformats.org/drawingml/2006/main">
              <a:ext uri="{FF2B5EF4-FFF2-40B4-BE49-F238E27FC236}">
                <a16:creationId xmlns:a16="http://schemas.microsoft.com/office/drawing/2014/main" id="{9BD94ABD-EB85-45FA-BDB9-20E1FF4E7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62890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3" name="gzn-text-237">
            <a:extLst xmlns:a="http://schemas.openxmlformats.org/drawingml/2006/main">
              <a:ext uri="{FF2B5EF4-FFF2-40B4-BE49-F238E27FC236}">
                <a16:creationId xmlns:a16="http://schemas.microsoft.com/office/drawing/2014/main" id="{A5E43B8A-FBB8-4364-B498-5184465A9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68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ШКОЛА</a:t>
            </a:r>
          </a:p>
        </p:txBody>
      </p:sp>
      <p:sp>
        <p:nvSpPr>
          <p:cNvPr id="14" name="gzn-text-238">
            <a:extLst xmlns:a="http://schemas.openxmlformats.org/drawingml/2006/main">
              <a:ext uri="{FF2B5EF4-FFF2-40B4-BE49-F238E27FC236}">
                <a16:creationId xmlns:a16="http://schemas.microsoft.com/office/drawing/2014/main" id="{EA95905C-4A7E-4D3F-BABA-A34395410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290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учиться</a:t>
            </a:r>
          </a:p>
        </p:txBody>
      </p:sp>
      <p:sp>
        <p:nvSpPr>
          <p:cNvPr id="15" name="gzn-text-239">
            <a:extLst xmlns:a="http://schemas.openxmlformats.org/drawingml/2006/main">
              <a:ext uri="{FF2B5EF4-FFF2-40B4-BE49-F238E27FC236}">
                <a16:creationId xmlns:a16="http://schemas.microsoft.com/office/drawing/2014/main" id="{54DEEEC3-FA94-42BE-8768-D44C17219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409575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gzn-text-240">
            <a:extLst xmlns:a="http://schemas.openxmlformats.org/drawingml/2006/main">
              <a:ext uri="{FF2B5EF4-FFF2-40B4-BE49-F238E27FC236}">
                <a16:creationId xmlns:a16="http://schemas.microsoft.com/office/drawing/2014/main" id="{5FE079BD-7AAB-47DF-9126-594917E9B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499110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68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БИБЛИОТЕКА</a:t>
            </a:r>
          </a:p>
        </p:txBody>
      </p:sp>
      <p:sp>
        <p:nvSpPr>
          <p:cNvPr id="17" name="gzn-text-241">
            <a:extLst xmlns:a="http://schemas.openxmlformats.org/drawingml/2006/main">
              <a:ext uri="{FF2B5EF4-FFF2-40B4-BE49-F238E27FC236}">
                <a16:creationId xmlns:a16="http://schemas.microsoft.com/office/drawing/2014/main" id="{809B99B4-AC53-4C6E-AC5F-D029F9BEE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52959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находить</a:t>
            </a:r>
          </a:p>
        </p:txBody>
      </p:sp>
      <p:sp>
        <p:nvSpPr>
          <p:cNvPr id="18" name="gzn-text-242">
            <a:extLst xmlns:a="http://schemas.openxmlformats.org/drawingml/2006/main">
              <a:ext uri="{FF2B5EF4-FFF2-40B4-BE49-F238E27FC236}">
                <a16:creationId xmlns:a16="http://schemas.microsoft.com/office/drawing/2014/main" id="{2BE2D37F-73F1-403B-BDAD-EA3B0D384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62890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9" name="gzn-text-243">
            <a:extLst xmlns:a="http://schemas.openxmlformats.org/drawingml/2006/main">
              <a:ext uri="{FF2B5EF4-FFF2-40B4-BE49-F238E27FC236}">
                <a16:creationId xmlns:a16="http://schemas.microsoft.com/office/drawing/2014/main" id="{0690BD0B-6D15-4EA2-87CE-FF1E28018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52425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32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ЛАБОРАТОРИЯ</a:t>
            </a:r>
          </a:p>
        </p:txBody>
      </p:sp>
      <p:sp>
        <p:nvSpPr>
          <p:cNvPr id="20" name="gzn-text-244">
            <a:extLst xmlns:a="http://schemas.openxmlformats.org/drawingml/2006/main">
              <a:ext uri="{FF2B5EF4-FFF2-40B4-BE49-F238E27FC236}">
                <a16:creationId xmlns:a16="http://schemas.microsoft.com/office/drawing/2014/main" id="{4462B98A-1E41-451B-8EB1-3AAD34E6E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8290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проверять</a:t>
            </a:r>
          </a:p>
        </p:txBody>
      </p:sp>
      <p:sp>
        <p:nvSpPr>
          <p:cNvPr id="21" name="gzn-text-245">
            <a:extLst xmlns:a="http://schemas.openxmlformats.org/drawingml/2006/main">
              <a:ext uri="{FF2B5EF4-FFF2-40B4-BE49-F238E27FC236}">
                <a16:creationId xmlns:a16="http://schemas.microsoft.com/office/drawing/2014/main" id="{559E4168-ABB0-4CC0-83BC-C2FADA464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09575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2" name="gzn-text-246">
            <a:extLst xmlns:a="http://schemas.openxmlformats.org/drawingml/2006/main">
              <a:ext uri="{FF2B5EF4-FFF2-40B4-BE49-F238E27FC236}">
                <a16:creationId xmlns:a16="http://schemas.microsoft.com/office/drawing/2014/main" id="{000E0218-37A7-4411-B46C-FFA875A51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99110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68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АРХИВ</a:t>
            </a:r>
          </a:p>
        </p:txBody>
      </p:sp>
      <p:sp>
        <p:nvSpPr>
          <p:cNvPr id="23" name="gzn-text-247">
            <a:extLst xmlns:a="http://schemas.openxmlformats.org/drawingml/2006/main">
              <a:ext uri="{FF2B5EF4-FFF2-40B4-BE49-F238E27FC236}">
                <a16:creationId xmlns:a16="http://schemas.microsoft.com/office/drawing/2014/main" id="{ED6913D5-E0F9-42DD-A51D-46DF6B467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52959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сохранять</a:t>
            </a:r>
          </a:p>
        </p:txBody>
      </p:sp>
      <p:sp>
        <p:nvSpPr>
          <p:cNvPr id="24" name="gzn-text-248">
            <a:extLst xmlns:a="http://schemas.openxmlformats.org/drawingml/2006/main">
              <a:ext uri="{FF2B5EF4-FFF2-40B4-BE49-F238E27FC236}">
                <a16:creationId xmlns:a16="http://schemas.microsoft.com/office/drawing/2014/main" id="{57E47201-0868-445F-BB82-AD837C1A2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62890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5" name="gzn-text-249">
            <a:extLst xmlns:a="http://schemas.openxmlformats.org/drawingml/2006/main">
              <a:ext uri="{FF2B5EF4-FFF2-40B4-BE49-F238E27FC236}">
                <a16:creationId xmlns:a16="http://schemas.microsoft.com/office/drawing/2014/main" id="{BA702A9F-B1A3-4C0E-A023-9377DB033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52425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68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БИОСТАНЦИЯ</a:t>
            </a:r>
          </a:p>
        </p:txBody>
      </p:sp>
      <p:sp>
        <p:nvSpPr>
          <p:cNvPr id="26" name="gzn-text-250">
            <a:extLst xmlns:a="http://schemas.openxmlformats.org/drawingml/2006/main">
              <a:ext uri="{FF2B5EF4-FFF2-40B4-BE49-F238E27FC236}">
                <a16:creationId xmlns:a16="http://schemas.microsoft.com/office/drawing/2014/main" id="{7FE40F3D-C2CA-4046-92FD-8AE6DD5BC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8290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наблюдать</a:t>
            </a:r>
          </a:p>
        </p:txBody>
      </p:sp>
      <p:sp>
        <p:nvSpPr>
          <p:cNvPr id="27" name="gzn-text-251">
            <a:extLst xmlns:a="http://schemas.openxmlformats.org/drawingml/2006/main">
              <a:ext uri="{FF2B5EF4-FFF2-40B4-BE49-F238E27FC236}">
                <a16:creationId xmlns:a16="http://schemas.microsoft.com/office/drawing/2014/main" id="{DDF7F282-0D21-4D2E-9884-DAC4176D7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09575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28" name="gzn-text-252">
            <a:extLst xmlns:a="http://schemas.openxmlformats.org/drawingml/2006/main">
              <a:ext uri="{FF2B5EF4-FFF2-40B4-BE49-F238E27FC236}">
                <a16:creationId xmlns:a16="http://schemas.microsoft.com/office/drawing/2014/main" id="{A7A14728-0B40-415B-BA4F-6B3A6A3A2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499110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68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ФОРУМ</a:t>
            </a:r>
          </a:p>
        </p:txBody>
      </p:sp>
      <p:sp>
        <p:nvSpPr>
          <p:cNvPr id="29" name="gzn-text-253">
            <a:extLst xmlns:a="http://schemas.openxmlformats.org/drawingml/2006/main">
              <a:ext uri="{FF2B5EF4-FFF2-40B4-BE49-F238E27FC236}">
                <a16:creationId xmlns:a16="http://schemas.microsoft.com/office/drawing/2014/main" id="{E6860BB2-913F-4348-A953-4790DC9C9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52959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решать</a:t>
            </a:r>
          </a:p>
        </p:txBody>
      </p:sp>
      <p:sp>
        <p:nvSpPr>
          <p:cNvPr id="30" name="gzn-shape-254">
            <a:extLst xmlns:a="http://schemas.openxmlformats.org/drawingml/2006/main">
              <a:ext uri="{FF2B5EF4-FFF2-40B4-BE49-F238E27FC236}">
                <a16:creationId xmlns:a16="http://schemas.microsoft.com/office/drawing/2014/main" id="{B085123B-2B2F-41F9-8132-635F0A241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753100"/>
            <a:ext cx="100584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31" name="gzn-shape-255">
            <a:extLst xmlns:a="http://schemas.openxmlformats.org/drawingml/2006/main">
              <a:ext uri="{FF2B5EF4-FFF2-40B4-BE49-F238E27FC236}">
                <a16:creationId xmlns:a16="http://schemas.microsoft.com/office/drawing/2014/main" id="{77DB575B-289A-4966-AEB3-AD69382F9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753100"/>
            <a:ext cx="66675" cy="533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32" name="gzn-text-256">
            <a:extLst xmlns:a="http://schemas.openxmlformats.org/drawingml/2006/main">
              <a:ext uri="{FF2B5EF4-FFF2-40B4-BE49-F238E27FC236}">
                <a16:creationId xmlns:a16="http://schemas.microsoft.com/office/drawing/2014/main" id="{8123FA29-F8C6-48C7-B90D-B0D346CCC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19775"/>
            <a:ext cx="9772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738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Адрес узла: KCITY:&lt;CITY_UID&gt;:&lt;NODE_TYPE&gt;:&lt;DOMAIN&gt;:&lt;FUNCTION&gt;:&lt;E&gt;@&lt;version&gt; — проектный namespace, не международный стандарт.</a:t>
            </a:r>
          </a:p>
        </p:txBody>
      </p:sp>
    </p:spTree>
    <p:extLst>
      <p:ext uri="{BB962C8B-B14F-4D97-AF65-F5344CB8AC3E}">
        <p14:creationId xmlns:p14="http://schemas.microsoft.com/office/powerpoint/2010/main" val="695996040"/>
      </p:ext>
    </p:extLst>
  </p:cSld>
</p:sld>
</file>

<file path=ppt/theme/theme1.xml><?xml version="1.0" encoding="utf-8"?>
<a:theme xmlns:a="http://schemas.openxmlformats.org/drawingml/2006/main" name="ChatGPT">
  <a:themeElements>
    <a:clrScheme name="White Book — Knowledge Cities">
      <a:dk1>
        <a:srgbClr val="000000"/>
      </a:dk1>
      <a:lt1>
        <a:srgbClr val="FFFFFF"/>
      </a:lt1>
      <a:dk2>
        <a:srgbClr val="0B2545"/>
      </a:dk2>
      <a:lt2>
        <a:srgbClr val="E7EEF2"/>
      </a:lt2>
      <a:accent1>
        <a:srgbClr val="2E74B5"/>
      </a:accent1>
      <a:accent2>
        <a:srgbClr val="1F9D96"/>
      </a:accent2>
      <a:accent3>
        <a:srgbClr val="C6A15B"/>
      </a:accent3>
      <a:accent4>
        <a:srgbClr val="3A7F68"/>
      </a:accent4>
      <a:accent5>
        <a:srgbClr val="0B2545"/>
      </a:accent5>
      <a:accent6>
        <a:srgbClr val="A44A42"/>
      </a:accent6>
      <a:hlink>
        <a:srgbClr val="2E74B5"/>
      </a:hlink>
      <a:folHlink>
        <a:srgbClr val="1F9D9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White Book — Knowledge Cities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2026-08-30T20:21:23.0780000Z</dcterms:created>
  <dcterms:modified xsi:type="dcterms:W3CDTF">2026-08-30T20:21:23.0780000Z</dcterms:modified>
</coreProperties>
</file>