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7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900000">
            <a:off x="8138160" y="-1371600"/>
            <a:ext cx="5120640" cy="5120640"/>
          </a:xfrm>
          <a:prstGeom prst="arc">
            <a:avLst/>
          </a:prstGeom>
          <a:solidFill>
            <a:srgbClr val="173B78">
              <a:alpha val="75000"/>
            </a:srgbClr>
          </a:solidFill>
          <a:ln w="12700">
            <a:solidFill>
              <a:srgbClr val="173B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720840" y="4983480"/>
            <a:ext cx="4206240" cy="-3383280"/>
          </a:xfrm>
          <a:prstGeom prst="line">
            <a:avLst/>
          </a:prstGeom>
          <a:noFill/>
          <a:ln w="25400">
            <a:solidFill>
              <a:srgbClr val="22B8CF">
                <a:alpha val="85000"/>
              </a:srgbClr>
            </a:solidFill>
            <a:prstDash val="solid"/>
            <a:headEnd type="none"/>
            <a:tailEnd type="triangle"/>
          </a:ln>
        </p:spPr>
      </p:sp>
      <p:sp>
        <p:nvSpPr>
          <p:cNvPr id="4" name="Shape 2"/>
          <p:cNvSpPr/>
          <p:nvPr/>
        </p:nvSpPr>
        <p:spPr>
          <a:xfrm>
            <a:off x="6400800" y="5440680"/>
            <a:ext cx="4754880" cy="-2514600"/>
          </a:xfrm>
          <a:prstGeom prst="line">
            <a:avLst/>
          </a:prstGeom>
          <a:noFill/>
          <a:ln w="17780">
            <a:solidFill>
              <a:srgbClr val="D9A441">
                <a:alpha val="80000"/>
              </a:srgbClr>
            </a:solidFill>
            <a:prstDash val="solid"/>
            <a:tailEnd type="triangle"/>
          </a:ln>
        </p:spPr>
      </p:sp>
      <p:sp>
        <p:nvSpPr>
          <p:cNvPr id="5" name="Text 3"/>
          <p:cNvSpPr/>
          <p:nvPr/>
        </p:nvSpPr>
        <p:spPr>
          <a:xfrm>
            <a:off x="685800" y="640080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B8CF"/>
                </a:solidFill>
              </a:rPr>
              <a:t>ЭКВИЛИБРИУМ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85800" y="1463040"/>
            <a:ext cx="685800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</a:rPr>
              <a:t>ГИПЕРЛУПЫ И</a:t>
            </a:r>
            <a:endParaRPr lang="en-US" sz="3100" dirty="0"/>
          </a:p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</a:rPr>
              <a:t>СКОРОСТНЫЕ СИСТЕМЫ</a:t>
            </a:r>
            <a:endParaRPr lang="en-US" sz="3100" dirty="0"/>
          </a:p>
        </p:txBody>
      </p:sp>
      <p:sp>
        <p:nvSpPr>
          <p:cNvPr id="7" name="Text 5"/>
          <p:cNvSpPr/>
          <p:nvPr/>
        </p:nvSpPr>
        <p:spPr>
          <a:xfrm>
            <a:off x="713232" y="3246120"/>
            <a:ext cx="6309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D5E1F0"/>
                </a:solidFill>
              </a:rPr>
              <a:t>Национальная архитектура транспорта сверхвысоких скоростей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13232" y="4041648"/>
            <a:ext cx="6309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FC0D8"/>
                </a:solidFill>
              </a:rPr>
              <a:t>Концепция научно-технологической, промышленной и инфраструктурной политики Российской Федерации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13232" y="580644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9A441"/>
                </a:solidFill>
              </a:rPr>
              <a:t>2026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Выбор российских коридоров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640080" y="1024128"/>
            <a:ext cx="1051560" cy="0"/>
          </a:xfrm>
          <a:prstGeom prst="line">
            <a:avLst/>
          </a:prstGeom>
          <a:noFill/>
          <a:ln w="38100">
            <a:solidFill>
              <a:srgbClr val="22B8C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1234440"/>
            <a:ext cx="10698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73B78"/>
                </a:solidFill>
              </a:rPr>
              <a:t>Маршрут выбирается не по расстоянию, а по многофакторной модели.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731520" y="1965960"/>
            <a:ext cx="3337560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2212848"/>
            <a:ext cx="2971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1736"/>
                </a:solidFill>
              </a:rPr>
              <a:t>Пассажиропоток / грузопоток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4526280" y="1965960"/>
            <a:ext cx="3337560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09160" y="2212848"/>
            <a:ext cx="2971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1736"/>
                </a:solidFill>
              </a:rPr>
              <a:t>Численность и экономика агломераций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8321040" y="1965960"/>
            <a:ext cx="3337560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503920" y="2212848"/>
            <a:ext cx="2971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1736"/>
                </a:solidFill>
              </a:rPr>
              <a:t>Геология и стоимость трассы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731520" y="3108960"/>
            <a:ext cx="3337560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3355848"/>
            <a:ext cx="2971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1736"/>
                </a:solidFill>
              </a:rPr>
              <a:t>Энергетическая инфраструктура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4526280" y="3108960"/>
            <a:ext cx="3337560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09160" y="3355848"/>
            <a:ext cx="2971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1736"/>
                </a:solidFill>
              </a:rPr>
              <a:t>Конкуренция с авиацией и автотранспортом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8321040" y="3108960"/>
            <a:ext cx="3337560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503920" y="3355848"/>
            <a:ext cx="2971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1736"/>
                </a:solidFill>
              </a:rPr>
              <a:t>Промышленный эффект</a:t>
            </a:r>
            <a:endParaRPr lang="en-US" sz="1450" dirty="0"/>
          </a:p>
        </p:txBody>
      </p:sp>
      <p:sp>
        <p:nvSpPr>
          <p:cNvPr id="17" name="Shape 15"/>
          <p:cNvSpPr/>
          <p:nvPr/>
        </p:nvSpPr>
        <p:spPr>
          <a:xfrm>
            <a:off x="731520" y="4251960"/>
            <a:ext cx="3337560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4400" y="4498848"/>
            <a:ext cx="2971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1736"/>
                </a:solidFill>
              </a:rPr>
              <a:t>Экологические ограничения</a:t>
            </a:r>
            <a:endParaRPr lang="en-US" sz="1450" dirty="0"/>
          </a:p>
        </p:txBody>
      </p:sp>
      <p:sp>
        <p:nvSpPr>
          <p:cNvPr id="19" name="Shape 17"/>
          <p:cNvSpPr/>
          <p:nvPr/>
        </p:nvSpPr>
        <p:spPr>
          <a:xfrm>
            <a:off x="4526280" y="4251960"/>
            <a:ext cx="3337560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09160" y="4498848"/>
            <a:ext cx="2971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1736"/>
                </a:solidFill>
              </a:rPr>
              <a:t>Стратегическая устойчивость</a:t>
            </a:r>
            <a:endParaRPr lang="en-US" sz="1450" dirty="0"/>
          </a:p>
        </p:txBody>
      </p:sp>
      <p:sp>
        <p:nvSpPr>
          <p:cNvPr id="21" name="Shape 19"/>
          <p:cNvSpPr/>
          <p:nvPr/>
        </p:nvSpPr>
        <p:spPr>
          <a:xfrm>
            <a:off x="8321040" y="4251960"/>
            <a:ext cx="3337560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503920" y="4498848"/>
            <a:ext cx="2971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1736"/>
                </a:solidFill>
              </a:rPr>
              <a:t>Экспортный потенциал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1051560" y="5742432"/>
            <a:ext cx="9966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50" b="1" dirty="0">
                <a:solidFill>
                  <a:srgbClr val="0B1736"/>
                </a:solidFill>
              </a:rPr>
              <a:t>Итог: рейтинг коридоров + технологический класс + стадия готовности + модель финансирования.</a:t>
            </a:r>
            <a:endParaRPr lang="en-US" sz="1750" dirty="0"/>
          </a:p>
        </p:txBody>
      </p:sp>
      <p:sp>
        <p:nvSpPr>
          <p:cNvPr id="24" name="Text 22"/>
          <p:cNvSpPr/>
          <p:nvPr/>
        </p:nvSpPr>
        <p:spPr>
          <a:xfrm>
            <a:off x="548640" y="6473952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571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ЭКВИЛИБРИУМ • Транспорт будущего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10972800" y="6428232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571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Национальная программа: этапность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640080" y="1024128"/>
            <a:ext cx="1051560" cy="0"/>
          </a:xfrm>
          <a:prstGeom prst="line">
            <a:avLst/>
          </a:prstGeom>
          <a:noFill/>
          <a:ln w="38100">
            <a:solidFill>
              <a:srgbClr val="22B8C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389888" y="1508760"/>
            <a:ext cx="1051560" cy="1051560"/>
          </a:xfrm>
          <a:prstGeom prst="ellipse">
            <a:avLst/>
          </a:prstGeom>
          <a:solidFill>
            <a:srgbClr val="173B78"/>
          </a:solidFill>
          <a:ln w="12700">
            <a:solidFill>
              <a:srgbClr val="173B7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664208" y="1783080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FFFFFF"/>
                </a:solidFill>
              </a:rPr>
              <a:t>I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2697480" y="1810512"/>
            <a:ext cx="502920" cy="457200"/>
          </a:xfrm>
          <a:prstGeom prst="chevron">
            <a:avLst/>
          </a:prstGeom>
          <a:solidFill>
            <a:srgbClr val="C7D3E1"/>
          </a:solidFill>
          <a:ln w="12700">
            <a:solidFill>
              <a:srgbClr val="C7D3E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2743200"/>
            <a:ext cx="2331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73B78"/>
                </a:solidFill>
              </a:rPr>
              <a:t>2026–2028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31520" y="3172968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736"/>
                </a:solidFill>
              </a:rPr>
              <a:t>НИОКР и стандарты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3675888"/>
            <a:ext cx="21488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5B6678"/>
                </a:solidFill>
              </a:rPr>
              <a:t>Реестр технологий, требования, цифровые модели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178808" y="1508760"/>
            <a:ext cx="1051560" cy="1051560"/>
          </a:xfrm>
          <a:prstGeom prst="ellipse">
            <a:avLst/>
          </a:prstGeom>
          <a:solidFill>
            <a:srgbClr val="22B8CF"/>
          </a:solidFill>
          <a:ln w="12700">
            <a:solidFill>
              <a:srgbClr val="22B8C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453128" y="1783080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FFFFFF"/>
                </a:solidFill>
              </a:rPr>
              <a:t>II</a:t>
            </a:r>
            <a:endParaRPr lang="en-US" sz="2100" dirty="0"/>
          </a:p>
        </p:txBody>
      </p:sp>
      <p:sp>
        <p:nvSpPr>
          <p:cNvPr id="12" name="Shape 10"/>
          <p:cNvSpPr/>
          <p:nvPr/>
        </p:nvSpPr>
        <p:spPr>
          <a:xfrm>
            <a:off x="5486400" y="1810512"/>
            <a:ext cx="502920" cy="457200"/>
          </a:xfrm>
          <a:prstGeom prst="chevron">
            <a:avLst/>
          </a:prstGeom>
          <a:solidFill>
            <a:srgbClr val="C7D3E1"/>
          </a:solidFill>
          <a:ln w="12700">
            <a:solidFill>
              <a:srgbClr val="C7D3E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520440" y="2743200"/>
            <a:ext cx="2331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73B78"/>
                </a:solidFill>
              </a:rPr>
              <a:t>2027–2030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520440" y="3172968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736"/>
                </a:solidFill>
              </a:rPr>
              <a:t>Федеральный полигон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3611880" y="3675888"/>
            <a:ext cx="21488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5B6678"/>
                </a:solidFill>
              </a:rPr>
              <a:t>Сопоставимые испытания ВСМ, маглева и вакуумных систем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967728" y="1508760"/>
            <a:ext cx="1051560" cy="1051560"/>
          </a:xfrm>
          <a:prstGeom prst="ellipse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242048" y="1783080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FFFFFF"/>
                </a:solidFill>
              </a:rPr>
              <a:t>III</a:t>
            </a:r>
            <a:endParaRPr lang="en-US" sz="2100" dirty="0"/>
          </a:p>
        </p:txBody>
      </p:sp>
      <p:sp>
        <p:nvSpPr>
          <p:cNvPr id="18" name="Shape 16"/>
          <p:cNvSpPr/>
          <p:nvPr/>
        </p:nvSpPr>
        <p:spPr>
          <a:xfrm>
            <a:off x="8275320" y="1810512"/>
            <a:ext cx="502920" cy="457200"/>
          </a:xfrm>
          <a:prstGeom prst="chevron">
            <a:avLst/>
          </a:prstGeom>
          <a:solidFill>
            <a:srgbClr val="C7D3E1"/>
          </a:solidFill>
          <a:ln w="12700">
            <a:solidFill>
              <a:srgbClr val="C7D3E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309360" y="2743200"/>
            <a:ext cx="2331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73B78"/>
                </a:solidFill>
              </a:rPr>
              <a:t>2029–2033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6309360" y="3172968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736"/>
                </a:solidFill>
              </a:rPr>
              <a:t>Пилотные коридоры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400800" y="3675888"/>
            <a:ext cx="21488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5B6678"/>
                </a:solidFill>
              </a:rPr>
              <a:t>Опытная эксплуатация и подтверждение экономики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9756648" y="1508760"/>
            <a:ext cx="1051560" cy="1051560"/>
          </a:xfrm>
          <a:prstGeom prst="ellipse">
            <a:avLst/>
          </a:prstGeom>
          <a:solidFill>
            <a:srgbClr val="2F7D5A"/>
          </a:solidFill>
          <a:ln w="12700">
            <a:solidFill>
              <a:srgbClr val="2F7D5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030968" y="1783080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FFFFFF"/>
                </a:solidFill>
              </a:rPr>
              <a:t>IV</a:t>
            </a:r>
            <a:endParaRPr lang="en-US" sz="2100" dirty="0"/>
          </a:p>
        </p:txBody>
      </p:sp>
      <p:sp>
        <p:nvSpPr>
          <p:cNvPr id="24" name="Text 22"/>
          <p:cNvSpPr/>
          <p:nvPr/>
        </p:nvSpPr>
        <p:spPr>
          <a:xfrm>
            <a:off x="9098280" y="2743200"/>
            <a:ext cx="2331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73B78"/>
                </a:solidFill>
              </a:rPr>
              <a:t>2032+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9098280" y="3172968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736"/>
                </a:solidFill>
              </a:rPr>
              <a:t>Масштабирование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9189720" y="3675888"/>
            <a:ext cx="21488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5B6678"/>
                </a:solidFill>
              </a:rPr>
              <a:t>Промышленное производство и сеть коридоров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1828800" y="5257800"/>
            <a:ext cx="8503920" cy="868680"/>
          </a:xfrm>
          <a:prstGeom prst="roundRect">
            <a:avLst/>
          </a:prstGeom>
          <a:solidFill>
            <a:srgbClr val="E9F3F8"/>
          </a:solidFill>
          <a:ln w="12700">
            <a:solidFill>
              <a:srgbClr val="BED6E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057400" y="5513832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736"/>
                </a:solidFill>
              </a:rPr>
              <a:t>Принцип: не строить экспериментальную магистраль до подтверждения безопасности, технологической готовности и экономики на полигоне.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548640" y="6473952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571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ЭКВИЛИБРИУМ • Транспорт будущего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10972800" y="6428232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571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Промышленная кооперация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640080" y="1024128"/>
            <a:ext cx="1051560" cy="0"/>
          </a:xfrm>
          <a:prstGeom prst="line">
            <a:avLst/>
          </a:prstGeom>
          <a:noFill/>
          <a:ln w="38100">
            <a:solidFill>
              <a:srgbClr val="22B8C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029200" y="987552"/>
            <a:ext cx="2103120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FD9E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166360" y="1152144"/>
            <a:ext cx="1828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B1736"/>
                </a:solidFill>
              </a:rPr>
              <a:t>Транспортное машиностроение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6080760" y="1371600"/>
            <a:ext cx="0" cy="2057400"/>
          </a:xfrm>
          <a:prstGeom prst="line">
            <a:avLst/>
          </a:prstGeom>
          <a:noFill/>
          <a:ln w="12700">
            <a:solidFill>
              <a:srgbClr val="C2CED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680172" y="1590151"/>
            <a:ext cx="2103120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FD9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817332" y="1754743"/>
            <a:ext cx="1828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B1736"/>
                </a:solidFill>
              </a:rPr>
              <a:t>Металлургия и композиты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080760" y="1974199"/>
            <a:ext cx="2650972" cy="1454801"/>
          </a:xfrm>
          <a:prstGeom prst="line">
            <a:avLst/>
          </a:prstGeom>
          <a:noFill/>
          <a:ln w="12700">
            <a:solidFill>
              <a:srgbClr val="C2CED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778240" y="3044952"/>
            <a:ext cx="2103120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FD9E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915400" y="3209544"/>
            <a:ext cx="1828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B1736"/>
                </a:solidFill>
              </a:rPr>
              <a:t>Силовая электроника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080760" y="3429000"/>
            <a:ext cx="3749040" cy="0"/>
          </a:xfrm>
          <a:prstGeom prst="line">
            <a:avLst/>
          </a:prstGeom>
          <a:noFill/>
          <a:ln w="12700">
            <a:solidFill>
              <a:srgbClr val="C2CED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680172" y="4499753"/>
            <a:ext cx="2103120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FD9E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817332" y="4664345"/>
            <a:ext cx="1828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B1736"/>
                </a:solidFill>
              </a:rPr>
              <a:t>Вакуумная техника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080760" y="3429000"/>
            <a:ext cx="2650972" cy="1454801"/>
          </a:xfrm>
          <a:prstGeom prst="line">
            <a:avLst/>
          </a:prstGeom>
          <a:noFill/>
          <a:ln w="12700">
            <a:solidFill>
              <a:srgbClr val="C2CED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029200" y="5102352"/>
            <a:ext cx="2103120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FD9E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166360" y="5266944"/>
            <a:ext cx="1828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B1736"/>
                </a:solidFill>
              </a:rPr>
              <a:t>Строительные и тоннельные технологии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6080760" y="3429000"/>
            <a:ext cx="0" cy="2057400"/>
          </a:xfrm>
          <a:prstGeom prst="line">
            <a:avLst/>
          </a:prstGeom>
          <a:noFill/>
          <a:ln w="12700">
            <a:solidFill>
              <a:srgbClr val="C2CED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2378228" y="4499753"/>
            <a:ext cx="2103120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FD9E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515388" y="4664345"/>
            <a:ext cx="1828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B1736"/>
                </a:solidFill>
              </a:rPr>
              <a:t>Связь, сенсорика и ИИ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3429788" y="3429000"/>
            <a:ext cx="2650972" cy="1454801"/>
          </a:xfrm>
          <a:prstGeom prst="line">
            <a:avLst/>
          </a:prstGeom>
          <a:noFill/>
          <a:ln w="12700">
            <a:solidFill>
              <a:srgbClr val="C2CED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280160" y="3044952"/>
            <a:ext cx="2103120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FD9E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417320" y="3209544"/>
            <a:ext cx="1828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B1736"/>
                </a:solidFill>
              </a:rPr>
              <a:t>Метрология и сертификация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2331720" y="3429000"/>
            <a:ext cx="3749040" cy="0"/>
          </a:xfrm>
          <a:prstGeom prst="line">
            <a:avLst/>
          </a:prstGeom>
          <a:noFill/>
          <a:ln w="12700">
            <a:solidFill>
              <a:srgbClr val="C2CED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2378228" y="1590151"/>
            <a:ext cx="2103120" cy="76809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FD9E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515388" y="1754743"/>
            <a:ext cx="1828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B1736"/>
                </a:solidFill>
              </a:rPr>
              <a:t>Университеты и НИИ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3429788" y="1974199"/>
            <a:ext cx="2650972" cy="1454801"/>
          </a:xfrm>
          <a:prstGeom prst="line">
            <a:avLst/>
          </a:prstGeom>
          <a:noFill/>
          <a:ln w="12700">
            <a:solidFill>
              <a:srgbClr val="C2CEDC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800600" y="2514600"/>
            <a:ext cx="2560320" cy="1828800"/>
          </a:xfrm>
          <a:prstGeom prst="ellipse">
            <a:avLst/>
          </a:prstGeom>
          <a:solidFill>
            <a:srgbClr val="0B1736"/>
          </a:solidFill>
          <a:ln w="12700">
            <a:solidFill>
              <a:srgbClr val="0B1736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074920" y="3035808"/>
            <a:ext cx="2011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ЕДИНАЯ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ПРОГРАММА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548640" y="6473952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571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ЭКВИЛИБРИУМ • Транспорт будущего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0972800" y="6428232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571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12–13. Безопасность и экономика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640080" y="1024128"/>
            <a:ext cx="1051560" cy="0"/>
          </a:xfrm>
          <a:prstGeom prst="line">
            <a:avLst/>
          </a:prstGeom>
          <a:noFill/>
          <a:ln w="38100">
            <a:solidFill>
              <a:srgbClr val="22B8C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77240" y="1371600"/>
            <a:ext cx="5212080" cy="4526280"/>
          </a:xfrm>
          <a:prstGeom prst="roundRect">
            <a:avLst>
              <a:gd name="adj" fmla="val 1010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  <a:effectLst>
            <a:outerShdw sx="100000" sy="100000" kx="0" ky="0" algn="bl" rotWithShape="0" blurRad="12700" dist="50800" dir="2700000">
              <a:srgbClr val="AAB7C6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77240" y="1371600"/>
            <a:ext cx="64008" cy="4526280"/>
          </a:xfrm>
          <a:prstGeom prst="rect">
            <a:avLst/>
          </a:prstGeom>
          <a:solidFill>
            <a:srgbClr val="B74747"/>
          </a:solidFill>
          <a:ln w="12700">
            <a:solidFill>
              <a:srgbClr val="B7474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41832" y="1499616"/>
            <a:ext cx="4937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БЕЗОПАСНОСТЬ — обязательный результат НИОКР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41832" y="1883664"/>
            <a:ext cx="4937760" cy="39044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функциональная безопасность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пожарная и аварийная безопасность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эвакуация и спасательные операции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электромагнитная совместимость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киберустойчивость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механическая и аэродинамическая безопасность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контроль материалов и герметичности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независимая верификация критических систем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217920" y="1371600"/>
            <a:ext cx="5212080" cy="4526280"/>
          </a:xfrm>
          <a:prstGeom prst="roundRect">
            <a:avLst>
              <a:gd name="adj" fmla="val 1010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  <a:effectLst>
            <a:outerShdw sx="100000" sy="100000" kx="0" ky="0" algn="bl" rotWithShape="0" blurRad="12700" dist="50800" dir="2700000">
              <a:srgbClr val="AAB7C6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217920" y="1371600"/>
            <a:ext cx="64008" cy="452628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382512" y="1499616"/>
            <a:ext cx="4937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ЭКОНОМИКА — стоимость жизненного цикла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382512" y="1883664"/>
            <a:ext cx="4937760" cy="39044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Сравнение технологий должно учитывать:</a:t>
            </a:r>
            <a:endParaRPr lang="en-US" sz="1250" dirty="0"/>
          </a:p>
          <a:p>
            <a:pPr indent="0" marL="0">
              <a:buNone/>
            </a:pP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CAPEX трассы и инфраструктуры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OPEX и энергопотребление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стоимость ремонта и инспекции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пассажиро-/грузопоток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надёжность и коэффициент готовности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срок службы ключевых элементов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стоимость рисков и страхования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эффект для промышленности и территорий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1463040" y="5989320"/>
            <a:ext cx="9235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B1736"/>
                </a:solidFill>
              </a:rPr>
              <a:t>Не максимальная скорость, а доказанный транспортный результат определяет решение.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548640" y="6473952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571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ЭКВИЛИБРИУМ • Транспорт будущего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10972800" y="6428232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571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17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94360"/>
            <a:ext cx="10698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</a:rPr>
              <a:t>ПИЛОТ «ЭКВИЛИБРИУМ СКОРОСТЬ»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713232" y="1298448"/>
            <a:ext cx="10424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D5E1F0"/>
                </a:solidFill>
              </a:rPr>
              <a:t>Федеральный научно-технологический полигон вместо преждевременного строительства экспериментальной магистрали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31520" y="2331720"/>
            <a:ext cx="3337560" cy="987552"/>
          </a:xfrm>
          <a:prstGeom prst="roundRect">
            <a:avLst/>
          </a:prstGeom>
          <a:solidFill>
            <a:srgbClr val="14264D"/>
          </a:solidFill>
          <a:ln w="15240">
            <a:solidFill>
              <a:srgbClr val="22B8C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2478024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2B8CF"/>
                </a:solidFill>
              </a:rPr>
              <a:t>ВСМ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96112" y="2834640"/>
            <a:ext cx="300837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E1E8F2"/>
                </a:solidFill>
              </a:rPr>
              <a:t>высокоскоростной колёсно-рельсовый участок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4526280" y="2331720"/>
            <a:ext cx="3337560" cy="987552"/>
          </a:xfrm>
          <a:prstGeom prst="roundRect">
            <a:avLst/>
          </a:prstGeom>
          <a:solidFill>
            <a:srgbClr val="14264D"/>
          </a:solidFill>
          <a:ln w="15240">
            <a:solidFill>
              <a:srgbClr val="22B8C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63440" y="2478024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2B8CF"/>
                </a:solidFill>
              </a:rPr>
              <a:t>МАГЛЕВ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690872" y="2834640"/>
            <a:ext cx="300837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E1E8F2"/>
                </a:solidFill>
              </a:rPr>
              <a:t>участок магнитолевитационного движения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8321040" y="2331720"/>
            <a:ext cx="3337560" cy="987552"/>
          </a:xfrm>
          <a:prstGeom prst="roundRect">
            <a:avLst/>
          </a:prstGeom>
          <a:solidFill>
            <a:srgbClr val="14264D"/>
          </a:solidFill>
          <a:ln w="15240">
            <a:solidFill>
              <a:srgbClr val="D9A44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58200" y="2478024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D9A441"/>
                </a:solidFill>
              </a:rPr>
              <a:t>HYPERLOOP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485632" y="2834640"/>
            <a:ext cx="300837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E1E8F2"/>
                </a:solidFill>
              </a:rPr>
              <a:t>короткий герметичный испытательный канал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731520" y="3749040"/>
            <a:ext cx="3337560" cy="987552"/>
          </a:xfrm>
          <a:prstGeom prst="roundRect">
            <a:avLst/>
          </a:prstGeom>
          <a:solidFill>
            <a:srgbClr val="14264D"/>
          </a:solidFill>
          <a:ln w="15240">
            <a:solidFill>
              <a:srgbClr val="22B8C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3895344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2B8CF"/>
                </a:solidFill>
              </a:rPr>
              <a:t>ЭНЕРГЕТИКА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96112" y="4251960"/>
            <a:ext cx="300837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E1E8F2"/>
                </a:solidFill>
              </a:rPr>
              <a:t>тяга, накопление и рекуперация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526280" y="3749040"/>
            <a:ext cx="3337560" cy="987552"/>
          </a:xfrm>
          <a:prstGeom prst="roundRect">
            <a:avLst/>
          </a:prstGeom>
          <a:solidFill>
            <a:srgbClr val="14264D"/>
          </a:solidFill>
          <a:ln w="15240">
            <a:solidFill>
              <a:srgbClr val="22B8C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63440" y="3895344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2B8CF"/>
                </a:solidFill>
              </a:rPr>
              <a:t>МАТЕРИАЛЫ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690872" y="4251960"/>
            <a:ext cx="300837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E1E8F2"/>
                </a:solidFill>
              </a:rPr>
              <a:t>климатические и ресурсные испытания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8321040" y="3749040"/>
            <a:ext cx="3337560" cy="987552"/>
          </a:xfrm>
          <a:prstGeom prst="roundRect">
            <a:avLst/>
          </a:prstGeom>
          <a:solidFill>
            <a:srgbClr val="14264D"/>
          </a:solidFill>
          <a:ln w="15240">
            <a:solidFill>
              <a:srgbClr val="22B8C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58200" y="3895344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2B8CF"/>
                </a:solidFill>
              </a:rPr>
              <a:t>ЦИФРОВОЙ ЦЕНТР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8485632" y="4251960"/>
            <a:ext cx="300837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E1E8F2"/>
                </a:solidFill>
              </a:rPr>
              <a:t>двойники, диагностика и сертификационные данные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731520" y="539496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9A441"/>
                </a:solidFill>
              </a:rPr>
              <a:t>Итоговая позиция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731520" y="5715000"/>
            <a:ext cx="10561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Россия может сформировать собственную технологическую линейку скоростного транспорта, если зрелые решения и экспериментальные платформы развиваются параллельно, а инженерная доказательность предшествует масштабированию.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731520" y="6272784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FC0D8"/>
                </a:solidFill>
              </a:rPr>
              <a:t>ЭКВИЛИБРИУМ = единая архитектура выбора коридоров, НИОКР, материаловедения, энергетики, цифровых двойников, испытаний и промышленного масштабирования.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Резюме инициативы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640080" y="1024128"/>
            <a:ext cx="1051560" cy="0"/>
          </a:xfrm>
          <a:prstGeom prst="line">
            <a:avLst/>
          </a:prstGeom>
          <a:noFill/>
          <a:ln w="38100">
            <a:solidFill>
              <a:srgbClr val="22B8C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1234440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73B78"/>
                </a:solidFill>
              </a:rPr>
              <a:t>Единый национальный контур исследований, испытаний, стандартизации и поэтапного внедрения.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731520" y="1920240"/>
            <a:ext cx="2148840" cy="2240280"/>
          </a:xfrm>
          <a:prstGeom prst="roundRect">
            <a:avLst>
              <a:gd name="adj" fmla="val 2128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  <a:effectLst>
            <a:outerShdw sx="100000" sy="100000" kx="0" ky="0" algn="bl" rotWithShape="0" blurRad="12700" dist="50800" dir="2700000">
              <a:srgbClr val="AAB7C6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31520" y="1920240"/>
            <a:ext cx="64008" cy="2240280"/>
          </a:xfrm>
          <a:prstGeom prst="rect">
            <a:avLst/>
          </a:prstGeom>
          <a:solidFill>
            <a:srgbClr val="173B78"/>
          </a:solidFill>
          <a:ln w="12700">
            <a:solidFill>
              <a:srgbClr val="173B7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96112" y="2048256"/>
            <a:ext cx="1874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ВСМ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96112" y="2432304"/>
            <a:ext cx="1874520" cy="16184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Зрелый класс для магистральных пассажирских коридоров высокой плотности.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611880" y="1920240"/>
            <a:ext cx="2148840" cy="2240280"/>
          </a:xfrm>
          <a:prstGeom prst="roundRect">
            <a:avLst>
              <a:gd name="adj" fmla="val 2128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  <a:effectLst>
            <a:outerShdw sx="100000" sy="100000" kx="0" ky="0" algn="bl" rotWithShape="0" blurRad="12700" dist="50800" dir="2700000">
              <a:srgbClr val="AAB7C6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611880" y="1920240"/>
            <a:ext cx="64008" cy="2240280"/>
          </a:xfrm>
          <a:prstGeom prst="rect">
            <a:avLst/>
          </a:prstGeom>
          <a:solidFill>
            <a:srgbClr val="22B8CF"/>
          </a:solidFill>
          <a:ln w="12700">
            <a:solidFill>
              <a:srgbClr val="22B8C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2048256"/>
            <a:ext cx="1874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МАГЛЕВ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776472" y="2432304"/>
            <a:ext cx="1874520" cy="16184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Перспективный класс для скоростей выше традиционного колёсно-рельсового транспорта.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492240" y="1920240"/>
            <a:ext cx="2148840" cy="2240280"/>
          </a:xfrm>
          <a:prstGeom prst="roundRect">
            <a:avLst>
              <a:gd name="adj" fmla="val 2128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  <a:effectLst>
            <a:outerShdw sx="100000" sy="100000" kx="0" ky="0" algn="bl" rotWithShape="0" blurRad="12700" dist="50800" dir="2700000">
              <a:srgbClr val="AAB7C6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492240" y="1920240"/>
            <a:ext cx="64008" cy="224028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656832" y="2048256"/>
            <a:ext cx="1874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HYPERLOOP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656832" y="2432304"/>
            <a:ext cx="1874520" cy="16184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Экспериментальный класс: вакуум, герметичность, эвакуация, безопасность и экономика требуют доказательной базы.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9372600" y="1920240"/>
            <a:ext cx="2148840" cy="2240280"/>
          </a:xfrm>
          <a:prstGeom prst="roundRect">
            <a:avLst>
              <a:gd name="adj" fmla="val 2128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  <a:effectLst>
            <a:outerShdw sx="100000" sy="100000" kx="0" ky="0" algn="bl" rotWithShape="0" blurRad="12700" dist="50800" dir="2700000">
              <a:srgbClr val="AAB7C6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9372600" y="1920240"/>
            <a:ext cx="64008" cy="2240280"/>
          </a:xfrm>
          <a:prstGeom prst="rect">
            <a:avLst/>
          </a:prstGeom>
          <a:solidFill>
            <a:srgbClr val="2F7D5A"/>
          </a:solidFill>
          <a:ln w="12700">
            <a:solidFill>
              <a:srgbClr val="2F7D5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537192" y="2048256"/>
            <a:ext cx="1874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ГРУЗОВЫЕ КОРИДОРЫ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537192" y="2432304"/>
            <a:ext cx="1874520" cy="16184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Автоматизация портов, агломераций, сухих портов и распределительных центров.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1463040" y="4709160"/>
            <a:ext cx="9235440" cy="1051560"/>
          </a:xfrm>
          <a:prstGeom prst="roundRect">
            <a:avLst/>
          </a:prstGeom>
          <a:solidFill>
            <a:srgbClr val="E8F5F7"/>
          </a:solidFill>
          <a:ln w="12700">
            <a:solidFill>
              <a:srgbClr val="B8DCE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691640" y="5001768"/>
            <a:ext cx="8732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736"/>
                </a:solidFill>
              </a:rPr>
              <a:t>ЭКВИЛИБРИУМ = цифровой контур сравнения технологий, управления потоками, цифровых двойников и оценки жизненного цикла.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548640" y="6473952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571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ЭКВИЛИБРИУМ • Транспорт будущего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10972800" y="6428232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571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Государственная постановка задачи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640080" y="1024128"/>
            <a:ext cx="1051560" cy="0"/>
          </a:xfrm>
          <a:prstGeom prst="line">
            <a:avLst/>
          </a:prstGeom>
          <a:noFill/>
          <a:ln w="38100">
            <a:solidFill>
              <a:srgbClr val="22B8C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1234440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0B1736"/>
                </a:solidFill>
              </a:rPr>
              <a:t>Сверхскоростной транспорт — не отдельная стройка, а межотраслевая программа технологического развития.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822960" y="2331720"/>
            <a:ext cx="1965960" cy="224028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  <a:effectLst>
            <a:outerShdw sx="100000" sy="100000" kx="0" ky="0" algn="bl" rotWithShape="0" blurRad="12700" dist="50800" dir="2700000">
              <a:srgbClr val="AAB7C6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22960" y="2331720"/>
            <a:ext cx="64008" cy="2240280"/>
          </a:xfrm>
          <a:prstGeom prst="rect">
            <a:avLst/>
          </a:prstGeom>
          <a:solidFill>
            <a:srgbClr val="22B8CF"/>
          </a:solidFill>
          <a:ln w="12700">
            <a:solidFill>
              <a:srgbClr val="22B8C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87552" y="2459736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ПРОСТРАНСТВО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87552" y="2843784"/>
            <a:ext cx="1691640" cy="16184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Связанность агломераций и производственных центров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044952" y="2331720"/>
            <a:ext cx="1965960" cy="224028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  <a:effectLst>
            <a:outerShdw sx="100000" sy="100000" kx="0" ky="0" algn="bl" rotWithShape="0" blurRad="12700" dist="50800" dir="2700000">
              <a:srgbClr val="AAB7C6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044952" y="2331720"/>
            <a:ext cx="64008" cy="2240280"/>
          </a:xfrm>
          <a:prstGeom prst="rect">
            <a:avLst/>
          </a:prstGeom>
          <a:solidFill>
            <a:srgbClr val="173B78"/>
          </a:solidFill>
          <a:ln w="12700">
            <a:solidFill>
              <a:srgbClr val="173B7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9544" y="2459736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ПРОМЫШЛЕННОСТЬ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209544" y="2843784"/>
            <a:ext cx="1691640" cy="16184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Новые рынки для машиностроения, электроники и материалов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266944" y="2331720"/>
            <a:ext cx="1965960" cy="224028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  <a:effectLst>
            <a:outerShdw sx="100000" sy="100000" kx="0" ky="0" algn="bl" rotWithShape="0" blurRad="12700" dist="50800" dir="2700000">
              <a:srgbClr val="AAB7C6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5266944" y="2331720"/>
            <a:ext cx="64008" cy="224028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31536" y="2459736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ЭНЕРГЕТИКА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431536" y="2843784"/>
            <a:ext cx="1691640" cy="16184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Тяга, рекуперация, накопители и устойчивые сети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7488936" y="2331720"/>
            <a:ext cx="1965960" cy="224028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  <a:effectLst>
            <a:outerShdw sx="100000" sy="100000" kx="0" ky="0" algn="bl" rotWithShape="0" blurRad="12700" dist="50800" dir="2700000">
              <a:srgbClr val="AAB7C6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7488936" y="2331720"/>
            <a:ext cx="64008" cy="2240280"/>
          </a:xfrm>
          <a:prstGeom prst="rect">
            <a:avLst/>
          </a:prstGeom>
          <a:solidFill>
            <a:srgbClr val="2F7D5A"/>
          </a:solidFill>
          <a:ln w="12700">
            <a:solidFill>
              <a:srgbClr val="2F7D5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653528" y="2459736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НАУКА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653528" y="2843784"/>
            <a:ext cx="1691640" cy="16184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Испытательная база и стандарты для новых классов транспорта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710928" y="2331720"/>
            <a:ext cx="1965960" cy="224028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  <a:effectLst>
            <a:outerShdw sx="100000" sy="100000" kx="0" ky="0" algn="bl" rotWithShape="0" blurRad="12700" dist="50800" dir="2700000">
              <a:srgbClr val="AAB7C6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9710928" y="2331720"/>
            <a:ext cx="64008" cy="2240280"/>
          </a:xfrm>
          <a:prstGeom prst="rect">
            <a:avLst/>
          </a:prstGeom>
          <a:solidFill>
            <a:srgbClr val="6B5FB5"/>
          </a:solidFill>
          <a:ln w="12700">
            <a:solidFill>
              <a:srgbClr val="6B5FB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875520" y="2459736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ЭКСПОРТ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9875520" y="2843784"/>
            <a:ext cx="1691640" cy="16184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Технологии, инженерные компетенции, стандарты и платформы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1005840" y="5074920"/>
            <a:ext cx="10058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73B78"/>
                </a:solidFill>
              </a:rPr>
              <a:t>Цель: создать технологическую линейку России — от зрелой ВСМ до экспериментальных вакуумно-трубных систем.</a:t>
            </a:r>
            <a:endParaRPr lang="en-US" sz="1900" dirty="0"/>
          </a:p>
        </p:txBody>
      </p:sp>
      <p:sp>
        <p:nvSpPr>
          <p:cNvPr id="26" name="Text 24"/>
          <p:cNvSpPr/>
          <p:nvPr/>
        </p:nvSpPr>
        <p:spPr>
          <a:xfrm>
            <a:off x="548640" y="6473952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571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ЭКВИЛИБРИУМ • Транспорт будущего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972800" y="6428232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571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Классификация скоростных систем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640080" y="1024128"/>
            <a:ext cx="1051560" cy="0"/>
          </a:xfrm>
          <a:prstGeom prst="line">
            <a:avLst/>
          </a:prstGeom>
          <a:noFill/>
          <a:ln w="38100">
            <a:solidFill>
              <a:srgbClr val="22B8CF"/>
            </a:solidFill>
            <a:prstDash val="solid"/>
          </a:ln>
        </p:spPr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371600"/>
          <a:ext cx="10927080" cy="4480560"/>
        </p:xfrm>
        <a:graphic>
          <a:graphicData uri="http://schemas.openxmlformats.org/drawingml/2006/table">
            <a:tbl>
              <a:tblPr/>
              <a:tblGrid>
                <a:gridCol w="2731770"/>
                <a:gridCol w="2731770"/>
                <a:gridCol w="2731770"/>
                <a:gridCol w="2731770"/>
              </a:tblGrid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Класс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Ориентир скорости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Технологическая зрелость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Роль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Скоростная ж/д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160–250 км/ч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Высокая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Региональные связи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ВСМ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250–400 км/ч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Высокая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Межагломерационные пассажирские коридоры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Маглев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400–600+ км/ч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Средняя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Специальные высокоскоростные коридоры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Вакуумно-трубные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600–1000+ км/ч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Низкая / экспериментальная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НИОКР, полигоны, отдельные сценарии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Автономные грузовые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по задаче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Средняя–высокая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Порты, терминалы, индустриальные зоны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>
                    <a:lnL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2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640080" y="1371600"/>
            <a:ext cx="10927080" cy="658368"/>
          </a:xfrm>
          <a:prstGeom prst="rect">
            <a:avLst/>
          </a:prstGeom>
          <a:solidFill>
            <a:srgbClr val="0B1736"/>
          </a:solidFill>
          <a:ln w="12700">
            <a:solidFill>
              <a:srgbClr val="0B1736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22960" y="1517904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Класс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2926080" y="1517904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Ориентир скорости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5486400" y="1517904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Зрелость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7406640" y="1517904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Роль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731520" y="6062472"/>
            <a:ext cx="10789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B6678"/>
                </a:solidFill>
              </a:rPr>
              <a:t>* Диапазоны ориентировочные; параметры конкретного проекта определяются трассой, подвижным составом, нормативами и требованиями безопасности.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548640" y="6473952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571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ЭКВИЛИБРИУМ • Транспорт будущего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0972800" y="6428232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571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Hyperloop: инженерная реальность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640080" y="1024128"/>
            <a:ext cx="1051560" cy="0"/>
          </a:xfrm>
          <a:prstGeom prst="line">
            <a:avLst/>
          </a:prstGeom>
          <a:noFill/>
          <a:ln w="38100">
            <a:solidFill>
              <a:srgbClr val="22B8C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1188720"/>
            <a:ext cx="10789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73B78"/>
                </a:solidFill>
              </a:rPr>
              <a:t>Потенциал высокой скорости возникает за счёт снижения аэродинамического сопротивления — но именно вакуумная среда создаёт новый класс системных рисков.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822960" y="2103120"/>
            <a:ext cx="5120640" cy="3474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6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Разреженная среда на протяжённых участках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Герметизация шлюзов, станций и стыков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Безопасное торможение и остановка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Эвакуация из закрытого канала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Пожарная безопасность и газовая среда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217920" y="2103120"/>
            <a:ext cx="5120640" cy="3474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6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Тепловые деформации трубных конструкций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Точность геометрии и устойчивость основания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Вибрации и переходные режимы</a:t>
            </a:r>
            <a:endParaRPr lang="en-US" sz="1600" dirty="0"/>
          </a:p>
          <a:p>
            <a:pPr marL="177800" indent="-177800">
              <a:buSzPct val="100000"/>
              <a:buChar char="•"/>
            </a:pPr>
            <a:r>
              <a:rPr lang="en-US" sz="16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Стоимость строительства, инспекции и ремонта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394960" y="5074920"/>
            <a:ext cx="1417320" cy="685800"/>
          </a:xfrm>
          <a:prstGeom prst="chevron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43200" y="5504688"/>
            <a:ext cx="6675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736"/>
                </a:solidFill>
              </a:rPr>
              <a:t>Сначала безопасность и экономика — затем скорость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48640" y="6473952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571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ЭКВИЛИБРИУМ • Транспорт будущего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0972800" y="6428232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571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ВСМ и маглев: две технологические опоры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640080" y="1024128"/>
            <a:ext cx="1051560" cy="0"/>
          </a:xfrm>
          <a:prstGeom prst="line">
            <a:avLst/>
          </a:prstGeom>
          <a:noFill/>
          <a:ln w="38100">
            <a:solidFill>
              <a:srgbClr val="22B8C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22960" y="1417320"/>
            <a:ext cx="4983480" cy="4297680"/>
          </a:xfrm>
          <a:prstGeom prst="roundRect">
            <a:avLst>
              <a:gd name="adj" fmla="val 1064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  <a:effectLst>
            <a:outerShdw sx="100000" sy="100000" kx="0" ky="0" algn="bl" rotWithShape="0" blurRad="12700" dist="50800" dir="2700000">
              <a:srgbClr val="AAB7C6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1417320"/>
            <a:ext cx="64008" cy="4297680"/>
          </a:xfrm>
          <a:prstGeom prst="rect">
            <a:avLst/>
          </a:prstGeom>
          <a:solidFill>
            <a:srgbClr val="173B78"/>
          </a:solidFill>
          <a:ln w="12700">
            <a:solidFill>
              <a:srgbClr val="173B7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87552" y="1545336"/>
            <a:ext cx="4709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ВСМ — зрелая база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87552" y="1929384"/>
            <a:ext cx="4709160" cy="36758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250–400 км/ч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отработанная логика магистральных перевозок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развитие компетенций по пути, подвижному составу и тяге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база для цифровой диспетчеризации и высокоскоростного материаловедения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355080" y="1417320"/>
            <a:ext cx="4983480" cy="4297680"/>
          </a:xfrm>
          <a:prstGeom prst="roundRect">
            <a:avLst>
              <a:gd name="adj" fmla="val 1064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  <a:effectLst>
            <a:outerShdw sx="100000" sy="100000" kx="0" ky="0" algn="bl" rotWithShape="0" blurRad="12700" dist="50800" dir="2700000">
              <a:srgbClr val="AAB7C6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355080" y="1417320"/>
            <a:ext cx="64008" cy="4297680"/>
          </a:xfrm>
          <a:prstGeom prst="rect">
            <a:avLst/>
          </a:prstGeom>
          <a:solidFill>
            <a:srgbClr val="22B8CF"/>
          </a:solidFill>
          <a:ln w="12700">
            <a:solidFill>
              <a:srgbClr val="22B8C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19672" y="1545336"/>
            <a:ext cx="4709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МАГЛЕВ — следующий технологический слой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519672" y="1929384"/>
            <a:ext cx="4709160" cy="36758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отсутствие механического контакта в основном режиме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потенциально более высокая скорость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специализированная инфраструктура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критическая роль силовой электроники, левитации, управления и точности пути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1143000" y="5897880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736"/>
                </a:solidFill>
              </a:rPr>
              <a:t>Рациональная стратегия: развивать зрелые решения и экспериментальные платформы параллельно.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48640" y="6473952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571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ЭКВИЛИБРИУМ • Транспорт будущего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10972800" y="6428232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571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Материаловедение сверхскоростного транспорта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640080" y="1024128"/>
            <a:ext cx="1051560" cy="0"/>
          </a:xfrm>
          <a:prstGeom prst="line">
            <a:avLst/>
          </a:prstGeom>
          <a:noFill/>
          <a:ln w="38100">
            <a:solidFill>
              <a:srgbClr val="22B8C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77240" y="1417320"/>
            <a:ext cx="333756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  <a:effectLst>
            <a:outerShdw sx="100000" sy="100000" kx="0" ky="0" algn="bl" rotWithShape="0" blurRad="12700" dist="50800" dir="2700000">
              <a:srgbClr val="AAB7C6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77240" y="1417320"/>
            <a:ext cx="64008" cy="1874520"/>
          </a:xfrm>
          <a:prstGeom prst="rect">
            <a:avLst/>
          </a:prstGeom>
          <a:solidFill>
            <a:srgbClr val="173B78"/>
          </a:solidFill>
          <a:ln w="12700">
            <a:solidFill>
              <a:srgbClr val="173B7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41832" y="1545336"/>
            <a:ext cx="3063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ЛЁГКИЕ СПЛАВЫ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41832" y="1929384"/>
            <a:ext cx="3063240" cy="12527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алюминий, титан, высокопрочные системы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572000" y="1417320"/>
            <a:ext cx="333756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  <a:effectLst>
            <a:outerShdw sx="100000" sy="100000" kx="0" ky="0" algn="bl" rotWithShape="0" blurRad="12700" dist="50800" dir="2700000">
              <a:srgbClr val="AAB7C6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572000" y="1417320"/>
            <a:ext cx="64008" cy="1874520"/>
          </a:xfrm>
          <a:prstGeom prst="rect">
            <a:avLst/>
          </a:prstGeom>
          <a:solidFill>
            <a:srgbClr val="22B8CF"/>
          </a:solidFill>
          <a:ln w="12700">
            <a:solidFill>
              <a:srgbClr val="22B8C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36592" y="1545336"/>
            <a:ext cx="3063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КОМПОЗИТЫ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736592" y="1929384"/>
            <a:ext cx="3063240" cy="12527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углепластики, полимеры, многослойные конструкции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8366760" y="1417320"/>
            <a:ext cx="333756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  <a:effectLst>
            <a:outerShdw sx="100000" sy="100000" kx="0" ky="0" algn="bl" rotWithShape="0" blurRad="12700" dist="50800" dir="2700000">
              <a:srgbClr val="AAB7C6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366760" y="1417320"/>
            <a:ext cx="64008" cy="187452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31352" y="1545336"/>
            <a:ext cx="3063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КЕРАМИКА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531352" y="1929384"/>
            <a:ext cx="3063240" cy="12527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изоляторы, теплостойкие и износостойкие узлы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77240" y="3703320"/>
            <a:ext cx="333756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  <a:effectLst>
            <a:outerShdw sx="100000" sy="100000" kx="0" ky="0" algn="bl" rotWithShape="0" blurRad="12700" dist="50800" dir="2700000">
              <a:srgbClr val="AAB7C6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777240" y="3703320"/>
            <a:ext cx="64008" cy="1874520"/>
          </a:xfrm>
          <a:prstGeom prst="rect">
            <a:avLst/>
          </a:prstGeom>
          <a:solidFill>
            <a:srgbClr val="2F7D5A"/>
          </a:solidFill>
          <a:ln w="12700">
            <a:solidFill>
              <a:srgbClr val="2F7D5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41832" y="3831336"/>
            <a:ext cx="3063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ПОКРЫТИЯ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41832" y="4215384"/>
            <a:ext cx="3063240" cy="12527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коррозионная, температурная и фрикционная защита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4572000" y="3703320"/>
            <a:ext cx="333756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  <a:effectLst>
            <a:outerShdw sx="100000" sy="100000" kx="0" ky="0" algn="bl" rotWithShape="0" blurRad="12700" dist="50800" dir="2700000">
              <a:srgbClr val="AAB7C6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572000" y="3703320"/>
            <a:ext cx="64008" cy="1874520"/>
          </a:xfrm>
          <a:prstGeom prst="rect">
            <a:avLst/>
          </a:prstGeom>
          <a:solidFill>
            <a:srgbClr val="6B5FB5"/>
          </a:solidFill>
          <a:ln w="12700">
            <a:solidFill>
              <a:srgbClr val="6B5FB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36592" y="3831336"/>
            <a:ext cx="3063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ЭЛЕКТРОНИКА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4736592" y="4215384"/>
            <a:ext cx="3063240" cy="12527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диэлектрики, теплопроводящие материалы, силовые компоненты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8366760" y="3703320"/>
            <a:ext cx="333756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  <a:effectLst>
            <a:outerShdw sx="100000" sy="100000" kx="0" ky="0" algn="bl" rotWithShape="0" blurRad="12700" dist="50800" dir="2700000">
              <a:srgbClr val="AAB7C6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8366760" y="3703320"/>
            <a:ext cx="64008" cy="1874520"/>
          </a:xfrm>
          <a:prstGeom prst="rect">
            <a:avLst/>
          </a:prstGeom>
          <a:solidFill>
            <a:srgbClr val="B74747"/>
          </a:solidFill>
          <a:ln w="12700">
            <a:solidFill>
              <a:srgbClr val="B7474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531352" y="3831336"/>
            <a:ext cx="3063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СЕНСОРИКА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8531352" y="4215384"/>
            <a:ext cx="3063240" cy="12527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B66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материалы для диагностики, контроля и цифровых двойников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868680" y="5961888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B6678"/>
                </a:solidFill>
              </a:rPr>
              <a:t>Особый интерес: сверхчистые оксидные материалы и наноструктурированная керамика — только после испытаний в конкретном изделии и расчёта стоимости жизненного цикла.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548640" y="6473952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571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ЭКВИЛИБРИУМ • Транспорт будущего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10972800" y="6428232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571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Энергетический контур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640080" y="1024128"/>
            <a:ext cx="1051560" cy="0"/>
          </a:xfrm>
          <a:prstGeom prst="line">
            <a:avLst/>
          </a:prstGeom>
          <a:noFill/>
          <a:ln w="38100">
            <a:solidFill>
              <a:srgbClr val="22B8C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1234440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B1736"/>
                </a:solidFill>
              </a:rPr>
              <a:t>Скорость определяется не только тягой. Нужен баланс всей энергетики объекта.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02920" y="2240280"/>
            <a:ext cx="1920240" cy="109728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2B8C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2404872"/>
            <a:ext cx="1645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736"/>
                </a:solidFill>
              </a:rPr>
              <a:t>СЕТЬ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0080" y="2770632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B6678"/>
                </a:solidFill>
              </a:rPr>
              <a:t>подключение и резерв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2331720" y="2587752"/>
            <a:ext cx="347472" cy="384048"/>
          </a:xfrm>
          <a:prstGeom prst="chevron">
            <a:avLst/>
          </a:prstGeom>
          <a:solidFill>
            <a:srgbClr val="B8C7D8"/>
          </a:solidFill>
          <a:ln w="12700">
            <a:solidFill>
              <a:srgbClr val="B8C7D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834640" y="2240280"/>
            <a:ext cx="1920240" cy="109728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2B8C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971800" y="2404872"/>
            <a:ext cx="1645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736"/>
                </a:solidFill>
              </a:rPr>
              <a:t>ТЯГА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2971800" y="2770632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B6678"/>
                </a:solidFill>
              </a:rPr>
              <a:t>пиковая мощность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663440" y="2587752"/>
            <a:ext cx="347472" cy="384048"/>
          </a:xfrm>
          <a:prstGeom prst="chevron">
            <a:avLst/>
          </a:prstGeom>
          <a:solidFill>
            <a:srgbClr val="B8C7D8"/>
          </a:solidFill>
          <a:ln w="12700">
            <a:solidFill>
              <a:srgbClr val="B8C7D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166360" y="2240280"/>
            <a:ext cx="1920240" cy="109728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D9A44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303520" y="2404872"/>
            <a:ext cx="1645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736"/>
                </a:solidFill>
              </a:rPr>
              <a:t>РЕКУПЕРАЦИЯ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303520" y="2770632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B6678"/>
                </a:solidFill>
              </a:rPr>
              <a:t>возврат энергии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995160" y="2587752"/>
            <a:ext cx="347472" cy="384048"/>
          </a:xfrm>
          <a:prstGeom prst="chevron">
            <a:avLst/>
          </a:prstGeom>
          <a:solidFill>
            <a:srgbClr val="B8C7D8"/>
          </a:solidFill>
          <a:ln w="12700">
            <a:solidFill>
              <a:srgbClr val="B8C7D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498080" y="2240280"/>
            <a:ext cx="1920240" cy="109728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2B8C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635240" y="2404872"/>
            <a:ext cx="1645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736"/>
                </a:solidFill>
              </a:rPr>
              <a:t>НАКОПИТЕЛИ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635240" y="2770632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B6678"/>
                </a:solidFill>
              </a:rPr>
              <a:t>сглаживание пиков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9326880" y="2587752"/>
            <a:ext cx="347472" cy="384048"/>
          </a:xfrm>
          <a:prstGeom prst="chevron">
            <a:avLst/>
          </a:prstGeom>
          <a:solidFill>
            <a:srgbClr val="B8C7D8"/>
          </a:solidFill>
          <a:ln w="12700">
            <a:solidFill>
              <a:srgbClr val="B8C7D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829800" y="2240280"/>
            <a:ext cx="1920240" cy="109728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2B8C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966960" y="2404872"/>
            <a:ext cx="1645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736"/>
                </a:solidFill>
              </a:rPr>
              <a:t>КРИТИЧЕСКИЕ СИСТЕМЫ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9966960" y="2770632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B6678"/>
                </a:solidFill>
              </a:rPr>
              <a:t>ИБП, связь, безопасность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2148840" y="4251960"/>
            <a:ext cx="7909560" cy="1097280"/>
          </a:xfrm>
          <a:prstGeom prst="roundRect">
            <a:avLst/>
          </a:prstGeom>
          <a:solidFill>
            <a:srgbClr val="FFF6E5"/>
          </a:solidFill>
          <a:ln w="12700">
            <a:solidFill>
              <a:srgbClr val="E6C57D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423160" y="4590288"/>
            <a:ext cx="7360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B1736"/>
                </a:solidFill>
              </a:rPr>
              <a:t>Для вакуумно-трубных систем отдельный баланс: вакуумные насосы + герметизация + шлюзы + аварийное питание.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548640" y="6473952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571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ЭКВИЛИБРИУМ • Транспорт будущего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972800" y="6428232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571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B17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Цифровая архитектура «ЭКВИЛИБРИУМ Скорость»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640080" y="1024128"/>
            <a:ext cx="1051560" cy="0"/>
          </a:xfrm>
          <a:prstGeom prst="line">
            <a:avLst/>
          </a:prstGeom>
          <a:noFill/>
          <a:ln w="38100">
            <a:solidFill>
              <a:srgbClr val="22B8C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800600" y="2240280"/>
            <a:ext cx="2560320" cy="1828800"/>
          </a:xfrm>
          <a:prstGeom prst="ellipse">
            <a:avLst/>
          </a:prstGeom>
          <a:solidFill>
            <a:srgbClr val="0B1736"/>
          </a:solidFill>
          <a:ln w="12700">
            <a:solidFill>
              <a:srgbClr val="0B173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74920" y="2743200"/>
            <a:ext cx="2011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ЭКВИЛИБРИУМ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СКОРОСТЬ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914400" y="1417320"/>
            <a:ext cx="2377440" cy="960120"/>
          </a:xfrm>
          <a:prstGeom prst="roundRect">
            <a:avLst/>
          </a:prstGeom>
          <a:solidFill>
            <a:srgbClr val="EEF3F8"/>
          </a:solidFill>
          <a:ln w="12700">
            <a:solidFill>
              <a:srgbClr val="22B8C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24128" y="1591056"/>
            <a:ext cx="2148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1736"/>
                </a:solidFill>
              </a:rPr>
              <a:t>Цифровой двойник</a:t>
            </a:r>
            <a:endParaRPr lang="en-US" sz="1450" dirty="0"/>
          </a:p>
          <a:p>
            <a:pPr algn="ctr" indent="0" marL="0">
              <a:buNone/>
            </a:pPr>
            <a:r>
              <a:rPr lang="en-US" sz="1450" b="1" dirty="0">
                <a:solidFill>
                  <a:srgbClr val="0B1736"/>
                </a:solidFill>
              </a:rPr>
              <a:t>коридора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2103120" y="1901952"/>
            <a:ext cx="3977640" cy="1252728"/>
          </a:xfrm>
          <a:prstGeom prst="line">
            <a:avLst/>
          </a:prstGeom>
          <a:noFill/>
          <a:ln w="15240">
            <a:solidFill>
              <a:srgbClr val="AFC1D5"/>
            </a:solidFill>
            <a:prstDash val="solid"/>
            <a:headEnd type="none"/>
            <a:tailEnd type="none"/>
          </a:ln>
        </p:spPr>
      </p:sp>
      <p:sp>
        <p:nvSpPr>
          <p:cNvPr id="9" name="Shape 7"/>
          <p:cNvSpPr/>
          <p:nvPr/>
        </p:nvSpPr>
        <p:spPr>
          <a:xfrm>
            <a:off x="8823960" y="1417320"/>
            <a:ext cx="2377440" cy="960120"/>
          </a:xfrm>
          <a:prstGeom prst="roundRect">
            <a:avLst/>
          </a:prstGeom>
          <a:solidFill>
            <a:srgbClr val="EEF3F8"/>
          </a:solidFill>
          <a:ln w="12700">
            <a:solidFill>
              <a:srgbClr val="22B8C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33688" y="1591056"/>
            <a:ext cx="2148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1736"/>
                </a:solidFill>
              </a:rPr>
              <a:t>Двойник</a:t>
            </a:r>
            <a:endParaRPr lang="en-US" sz="1450" dirty="0"/>
          </a:p>
          <a:p>
            <a:pPr algn="ctr" indent="0" marL="0">
              <a:buNone/>
            </a:pPr>
            <a:r>
              <a:rPr lang="en-US" sz="1450" b="1" dirty="0">
                <a:solidFill>
                  <a:srgbClr val="0B1736"/>
                </a:solidFill>
              </a:rPr>
              <a:t>подвижного состава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6080760" y="1901952"/>
            <a:ext cx="3931920" cy="1252728"/>
          </a:xfrm>
          <a:prstGeom prst="line">
            <a:avLst/>
          </a:prstGeom>
          <a:noFill/>
          <a:ln w="15240">
            <a:solidFill>
              <a:srgbClr val="AFC1D5"/>
            </a:solidFill>
            <a:prstDash val="solid"/>
            <a:headEnd type="none"/>
            <a:tailEnd type="none"/>
          </a:ln>
        </p:spPr>
      </p:sp>
      <p:sp>
        <p:nvSpPr>
          <p:cNvPr id="12" name="Shape 10"/>
          <p:cNvSpPr/>
          <p:nvPr/>
        </p:nvSpPr>
        <p:spPr>
          <a:xfrm>
            <a:off x="868680" y="4434840"/>
            <a:ext cx="2377440" cy="960120"/>
          </a:xfrm>
          <a:prstGeom prst="roundRect">
            <a:avLst/>
          </a:prstGeom>
          <a:solidFill>
            <a:srgbClr val="EEF3F8"/>
          </a:solidFill>
          <a:ln w="12700">
            <a:solidFill>
              <a:srgbClr val="22B8C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78408" y="4608576"/>
            <a:ext cx="2148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1736"/>
                </a:solidFill>
              </a:rPr>
              <a:t>Предиктивная</a:t>
            </a:r>
            <a:endParaRPr lang="en-US" sz="1450" dirty="0"/>
          </a:p>
          <a:p>
            <a:pPr algn="ctr" indent="0" marL="0">
              <a:buNone/>
            </a:pPr>
            <a:r>
              <a:rPr lang="en-US" sz="1450" b="1" dirty="0">
                <a:solidFill>
                  <a:srgbClr val="0B1736"/>
                </a:solidFill>
              </a:rPr>
              <a:t>диагностика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2057400" y="3154680"/>
            <a:ext cx="4023360" cy="1764792"/>
          </a:xfrm>
          <a:prstGeom prst="line">
            <a:avLst/>
          </a:prstGeom>
          <a:noFill/>
          <a:ln w="15240">
            <a:solidFill>
              <a:srgbClr val="AFC1D5"/>
            </a:solidFill>
            <a:prstDash val="solid"/>
            <a:headEnd type="none"/>
            <a:tailEnd type="none"/>
          </a:ln>
        </p:spPr>
      </p:sp>
      <p:sp>
        <p:nvSpPr>
          <p:cNvPr id="15" name="Shape 13"/>
          <p:cNvSpPr/>
          <p:nvPr/>
        </p:nvSpPr>
        <p:spPr>
          <a:xfrm>
            <a:off x="8915400" y="4434840"/>
            <a:ext cx="2377440" cy="960120"/>
          </a:xfrm>
          <a:prstGeom prst="roundRect">
            <a:avLst/>
          </a:prstGeom>
          <a:solidFill>
            <a:srgbClr val="EEF3F8"/>
          </a:solidFill>
          <a:ln w="12700">
            <a:solidFill>
              <a:srgbClr val="22B8C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025128" y="4608576"/>
            <a:ext cx="2148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1736"/>
                </a:solidFill>
              </a:rPr>
              <a:t>Тарифы и</a:t>
            </a:r>
            <a:endParaRPr lang="en-US" sz="1450" dirty="0"/>
          </a:p>
          <a:p>
            <a:pPr algn="ctr" indent="0" marL="0">
              <a:buNone/>
            </a:pPr>
            <a:r>
              <a:rPr lang="en-US" sz="1450" b="1" dirty="0">
                <a:solidFill>
                  <a:srgbClr val="0B1736"/>
                </a:solidFill>
              </a:rPr>
              <a:t>потоки</a:t>
            </a:r>
            <a:endParaRPr lang="en-US" sz="1450" dirty="0"/>
          </a:p>
        </p:txBody>
      </p:sp>
      <p:sp>
        <p:nvSpPr>
          <p:cNvPr id="17" name="Shape 15"/>
          <p:cNvSpPr/>
          <p:nvPr/>
        </p:nvSpPr>
        <p:spPr>
          <a:xfrm>
            <a:off x="6080760" y="3154680"/>
            <a:ext cx="4023360" cy="1764792"/>
          </a:xfrm>
          <a:prstGeom prst="line">
            <a:avLst/>
          </a:prstGeom>
          <a:noFill/>
          <a:ln w="15240">
            <a:solidFill>
              <a:srgbClr val="AFC1D5"/>
            </a:solidFill>
            <a:prstDash val="solid"/>
            <a:headEnd type="none"/>
            <a:tailEnd type="none"/>
          </a:ln>
        </p:spPr>
      </p:sp>
      <p:sp>
        <p:nvSpPr>
          <p:cNvPr id="18" name="Shape 16"/>
          <p:cNvSpPr/>
          <p:nvPr/>
        </p:nvSpPr>
        <p:spPr>
          <a:xfrm>
            <a:off x="4846320" y="4892040"/>
            <a:ext cx="2377440" cy="960120"/>
          </a:xfrm>
          <a:prstGeom prst="roundRect">
            <a:avLst/>
          </a:prstGeom>
          <a:solidFill>
            <a:srgbClr val="EEF3F8"/>
          </a:solidFill>
          <a:ln w="12700">
            <a:solidFill>
              <a:srgbClr val="22B8C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956048" y="5065776"/>
            <a:ext cx="2148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1736"/>
                </a:solidFill>
              </a:rPr>
              <a:t>Реестр испытаний</a:t>
            </a:r>
            <a:endParaRPr lang="en-US" sz="1450" dirty="0"/>
          </a:p>
          <a:p>
            <a:pPr algn="ctr" indent="0" marL="0">
              <a:buNone/>
            </a:pPr>
            <a:r>
              <a:rPr lang="en-US" sz="1450" b="1" dirty="0">
                <a:solidFill>
                  <a:srgbClr val="0B1736"/>
                </a:solidFill>
              </a:rPr>
              <a:t>и отказов</a:t>
            </a:r>
            <a:endParaRPr lang="en-US" sz="1450" dirty="0"/>
          </a:p>
        </p:txBody>
      </p:sp>
      <p:sp>
        <p:nvSpPr>
          <p:cNvPr id="20" name="Shape 18"/>
          <p:cNvSpPr/>
          <p:nvPr/>
        </p:nvSpPr>
        <p:spPr>
          <a:xfrm>
            <a:off x="6035040" y="3154680"/>
            <a:ext cx="45720" cy="2221992"/>
          </a:xfrm>
          <a:prstGeom prst="line">
            <a:avLst/>
          </a:prstGeom>
          <a:noFill/>
          <a:ln w="15240">
            <a:solidFill>
              <a:srgbClr val="AFC1D5"/>
            </a:solidFill>
            <a:prstDash val="solid"/>
            <a:headEnd type="none"/>
            <a:tailEnd type="none"/>
          </a:ln>
        </p:spPr>
      </p:sp>
      <p:sp>
        <p:nvSpPr>
          <p:cNvPr id="21" name="Text 19"/>
          <p:cNvSpPr/>
          <p:nvPr/>
        </p:nvSpPr>
        <p:spPr>
          <a:xfrm>
            <a:off x="1965960" y="6080760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B6678"/>
                </a:solidFill>
              </a:rPr>
              <a:t>Полный жизненный цикл: выбор трассы → проектирование → испытания → эксплуатация → модернизация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548640" y="6473952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571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ЭКВИЛИБРИУМ • Транспорт будущего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10972800" y="6428232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571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ЭКВИЛИБРИУМ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ЭКВИЛИБРИУМ — Гиперлупы и скоростные системы</dc:title>
  <dc:subject>ЭКВИЛИБРИУМ — Гиперлупы и скоростные системы</dc:subject>
  <dc:creator>OpenAI</dc:creator>
  <cp:lastModifiedBy>OpenAI</cp:lastModifiedBy>
  <cp:revision>1</cp:revision>
  <dcterms:created xsi:type="dcterms:W3CDTF">2026-08-24T20:22:54Z</dcterms:created>
  <dcterms:modified xsi:type="dcterms:W3CDTF">2026-08-24T20:22:54Z</dcterms:modified>
</cp:coreProperties>
</file>