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5B6CFF"/>
          </a:solidFill>
          <a:ln w="12700">
            <a:solidFill>
              <a:srgbClr val="5B6C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3796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966960" y="653796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Гиперграфы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960120"/>
            <a:ext cx="10698480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25400" dist="10160" dir="2700000">
              <a:srgbClr val="000000">
                <a:alpha val="12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1051560" y="1417320"/>
            <a:ext cx="63093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ГИПЕРГРАФЫ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069848" y="3108960"/>
            <a:ext cx="6126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536174"/>
                </a:solidFill>
              </a:rPr>
              <a:t>Язык многомерных связей, протоколов и живых процессов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1078992" y="4160520"/>
            <a:ext cx="1508760" cy="384048"/>
          </a:xfrm>
          <a:prstGeom prst="roundRect">
            <a:avLst>
              <a:gd name="adj" fmla="val 28571"/>
            </a:avLst>
          </a:prstGeom>
          <a:solidFill>
            <a:srgbClr val="4F6EF7"/>
          </a:solidFill>
          <a:ln w="12700">
            <a:solidFill>
              <a:srgbClr val="4F6EF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8992" y="4187952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УЗЛЫ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697480" y="4160520"/>
            <a:ext cx="1737360" cy="384048"/>
          </a:xfrm>
          <a:prstGeom prst="roundRect">
            <a:avLst>
              <a:gd name="adj" fmla="val 28571"/>
            </a:avLst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97480" y="418795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СВЯЗИ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53712" y="4160520"/>
            <a:ext cx="2057400" cy="384048"/>
          </a:xfrm>
          <a:prstGeom prst="roundRect">
            <a:avLst>
              <a:gd name="adj" fmla="val 28571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53712" y="418795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ПРОТОКОЛЫ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729984" y="4160520"/>
            <a:ext cx="1920240" cy="384048"/>
          </a:xfrm>
          <a:prstGeom prst="roundRect">
            <a:avLst>
              <a:gd name="adj" fmla="val 28571"/>
            </a:avLst>
          </a:prstGeom>
          <a:solidFill>
            <a:srgbClr val="2FA86B"/>
          </a:solidFill>
          <a:ln w="12700">
            <a:solidFill>
              <a:srgbClr val="2FA8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29984" y="418795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ЭФФЕКТЫ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778240" y="4160520"/>
            <a:ext cx="1783080" cy="384048"/>
          </a:xfrm>
          <a:prstGeom prst="roundRect">
            <a:avLst>
              <a:gd name="adj" fmla="val 28571"/>
            </a:avLst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78240" y="418795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МЕТРИКИ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78992" y="4956048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B8798"/>
                </a:solidFill>
              </a:rPr>
              <a:t>Версия для понятного объяснения устройства системы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Диагностика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Система ищет не “ошибки кода”, а смысловые и процессные разрывы.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22960" y="1463040"/>
            <a:ext cx="384048" cy="384048"/>
          </a:xfrm>
          <a:prstGeom prst="ellipse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17320" y="14173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смысл?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0" y="141732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процесс бесцельный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822960" y="2121408"/>
            <a:ext cx="384048" cy="384048"/>
          </a:xfrm>
          <a:prstGeom prst="ellipse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17320" y="20756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субъект?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572000" y="207568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некому исполнять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822960" y="2779776"/>
            <a:ext cx="384048" cy="384048"/>
          </a:xfrm>
          <a:prstGeom prst="ellipse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17320" y="273405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ресурс?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72000" y="2734056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не запустится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822960" y="3438144"/>
            <a:ext cx="384048" cy="384048"/>
          </a:xfrm>
          <a:prstGeom prst="ellipse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417320" y="3392424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норма?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572000" y="3392424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риск и хаос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822960" y="4096512"/>
            <a:ext cx="384048" cy="384048"/>
          </a:xfrm>
          <a:prstGeom prst="ellipse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417320" y="405079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эффект?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572000" y="4050792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нет результата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822960" y="4754880"/>
            <a:ext cx="384048" cy="384048"/>
          </a:xfrm>
          <a:prstGeom prst="ellipse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417320" y="47091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метрика?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572000" y="470916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нельзя оценить</a:t>
            </a:r>
            <a:endParaRPr lang="en-US" sz="1900" dirty="0"/>
          </a:p>
        </p:txBody>
      </p:sp>
      <p:sp>
        <p:nvSpPr>
          <p:cNvPr id="22" name="Shape 20"/>
          <p:cNvSpPr/>
          <p:nvPr/>
        </p:nvSpPr>
        <p:spPr>
          <a:xfrm>
            <a:off x="822960" y="5413248"/>
            <a:ext cx="384048" cy="384048"/>
          </a:xfrm>
          <a:prstGeom prst="ellipse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17320" y="536752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Есть обратная связь?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4572000" y="536752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36174"/>
                </a:solidFill>
              </a:rPr>
              <a:t>нет → система слепая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914400" y="608076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C5CFC"/>
                </a:solidFill>
              </a:rPr>
              <a:t>Диагностика превращает гиперграф из карты в инструмент управления.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ИИ-слой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ИИ не заменяет решение человека — он усиливает способность видеть связи и последствия.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85800" y="164592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86968" y="1810512"/>
            <a:ext cx="3026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F6EF7"/>
                </a:solidFill>
              </a:rPr>
              <a:t>Аналитик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886968" y="2212848"/>
            <a:ext cx="3026664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узкие места и перегрузки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480560" y="164592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681728" y="1810512"/>
            <a:ext cx="3026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D9CDB"/>
                </a:solidFill>
              </a:rPr>
              <a:t>Координатор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4681728" y="2212848"/>
            <a:ext cx="3026664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новые связи и варианты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8275320" y="164592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76488" y="1810512"/>
            <a:ext cx="3026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7C5CFC"/>
                </a:solidFill>
              </a:rPr>
              <a:t>Этический фильтр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476488" y="2212848"/>
            <a:ext cx="3026664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допустимость решений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85800" y="370332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86968" y="3867912"/>
            <a:ext cx="3026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FA86B"/>
                </a:solidFill>
              </a:rPr>
              <a:t>Прогностик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886968" y="4270248"/>
            <a:ext cx="3026664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сценарии будущего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480560" y="370332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681728" y="3867912"/>
            <a:ext cx="30266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D69E2E"/>
                </a:solidFill>
              </a:rPr>
              <a:t>Архитектор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4681728" y="4270248"/>
            <a:ext cx="3026664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перестройка структуры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22960" y="571500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ИИ получает данные из гиперграфа → объясняет ситуацию → предлагает варианты → человек принимает решение.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Пример: кооперативное образование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Один реальный контур, разложенный по гиперграфу.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84632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C5CFC"/>
                </a:solidFill>
              </a:rPr>
              <a:t>Смысл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02920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Развитие компетенций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874520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084832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57984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F6EF7"/>
                </a:solidFill>
              </a:rPr>
              <a:t>Субъект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2176272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Кооператив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547872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758184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31336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69E2E"/>
                </a:solidFill>
              </a:rPr>
              <a:t>Ресурс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849624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Образовательный фонд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221224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431536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6B72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504688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B7280"/>
                </a:solidFill>
              </a:rPr>
              <a:t>Норма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522976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Регламент программы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894576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104888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2D9CD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78040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D9CDB"/>
                </a:solidFill>
              </a:rPr>
              <a:t>Протокол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196328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Кооперативное обучение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567928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8778240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851392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FA86B"/>
                </a:solidFill>
              </a:rPr>
              <a:t>Эффект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8869680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Рост занятости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10241280" y="2944368"/>
            <a:ext cx="173736" cy="0"/>
          </a:xfrm>
          <a:prstGeom prst="line">
            <a:avLst/>
          </a:prstGeom>
          <a:noFill/>
          <a:ln w="1651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451592" y="1920240"/>
            <a:ext cx="1463040" cy="20574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25400">
            <a:solidFill>
              <a:srgbClr val="B7791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524744" y="2148840"/>
            <a:ext cx="1316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B7791F"/>
                </a:solidFill>
              </a:rPr>
              <a:t>Метрика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10543032" y="2743200"/>
            <a:ext cx="12801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72033"/>
                </a:solidFill>
              </a:rPr>
              <a:t>Индекс занятости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1097280" y="4572000"/>
            <a:ext cx="9966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1298448" y="4736592"/>
            <a:ext cx="9564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Что видит руководитель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1298448" y="5138928"/>
            <a:ext cx="956462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Зачем нужен процесс • кто отвечает • чем обеспечен • по каким правилам • какой результат • как измеряется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Устройство системы целиком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Пять уровней — от смысла до интерфейса.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1005840" y="1417320"/>
            <a:ext cx="10149840" cy="713232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25880" y="158191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5CFC"/>
                </a:solidFill>
              </a:rPr>
              <a:t>1. СМЫСЛОВОЙ УРОВЕНЬ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303520" y="158191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72033"/>
                </a:solidFill>
              </a:rPr>
              <a:t>Что система должна отражать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1005840" y="2377440"/>
            <a:ext cx="10149840" cy="713232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25880" y="2542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2. ЛОГИЧЕСКИЙ УРОВЕНЬ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303520" y="254203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72033"/>
                </a:solidFill>
              </a:rPr>
              <a:t>Узлы, связи, протоколы, состояния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1005840" y="3337560"/>
            <a:ext cx="10149840" cy="713232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 w="25400">
            <a:solidFill>
              <a:srgbClr val="2D9C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350215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9CDB"/>
                </a:solidFill>
              </a:rPr>
              <a:t>3. ДАННЫЕ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303520" y="350215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72033"/>
                </a:solidFill>
              </a:rPr>
              <a:t>Паспорта, история, метрики, события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1005840" y="4297680"/>
            <a:ext cx="10149840" cy="713232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325880" y="44622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A86B"/>
                </a:solidFill>
              </a:rPr>
              <a:t>4. АНАЛИТИКА И ИИ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303520" y="446227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72033"/>
                </a:solidFill>
              </a:rPr>
              <a:t>Диагностика, прогноз, рекомендации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1005840" y="5257800"/>
            <a:ext cx="10149840" cy="713232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25880" y="54223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69E2E"/>
                </a:solidFill>
              </a:rPr>
              <a:t>5. ИНТЕРФЕЙС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303520" y="542239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72033"/>
                </a:solidFill>
              </a:rPr>
              <a:t>Карта, фильтры, детали, время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097280" y="62636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72033"/>
                </a:solidFill>
              </a:rPr>
              <a:t>Для владельца системы главное — понимать эти уровни. Код является способом реализации, а не источником смысла.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Формула ЭКВИЛИБРИУМ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828800"/>
            <a:ext cx="10378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033"/>
                </a:solidFill>
              </a:rPr>
              <a:t>УЗЛЫ  +  СВЯЗИ  +  ПРОТОКОЛЫ  +  СОСТОЯНИЯ  +  ОБРАТНАЯ СВЯЗЬ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577840" y="2880360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7C5CFC"/>
                </a:solidFill>
              </a:rPr>
              <a:t>=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1920240" y="3749040"/>
            <a:ext cx="8321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F6EF7"/>
                </a:solidFill>
              </a:rPr>
              <a:t>ЖИВАЯ КАРТА СИСТЕМЫ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737360" y="470916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536174"/>
                </a:solidFill>
              </a:rPr>
              <a:t>которая показывает, где процессы работают, где разрушаются и что можно изменить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4160520" y="5669280"/>
            <a:ext cx="3840480" cy="594360"/>
          </a:xfrm>
          <a:prstGeom prst="roundRect">
            <a:avLst>
              <a:gd name="adj" fmla="val 18462"/>
            </a:avLst>
          </a:prstGeom>
          <a:solidFill>
            <a:srgbClr val="EEF2FF"/>
          </a:solidFill>
          <a:ln w="19050">
            <a:solidFill>
              <a:srgbClr val="C7D2F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51960" y="5843016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C5CFC"/>
                </a:solidFill>
              </a:rPr>
              <a:t>ВИДЕТЬ → ПОНИМАТЬ → ДЕЙСТВОВАТЬ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такое гиперграф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Обычный граф связывает точки. Гиперграф собирает целый контур действия.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33756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41248" y="1673352"/>
            <a:ext cx="29352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Обычный граф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41248" y="2075688"/>
            <a:ext cx="2935224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536174"/>
                </a:solidFill>
              </a:rPr>
              <a:t>A → B</a:t>
            </a:r>
            <a:endParaRPr lang="en-US" sz="2200" dirty="0"/>
          </a:p>
          <a:p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536174"/>
                </a:solidFill>
              </a:rPr>
              <a:t>Связь между двумя объектами.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536174"/>
                </a:solidFill>
              </a:rPr>
              <a:t>Подходит для простых отношений.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4434840" y="1508760"/>
            <a:ext cx="713232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7D2F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636008" y="1673352"/>
            <a:ext cx="67299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Гиперграф ЭКВИЛИБРИУМ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636008" y="2075688"/>
            <a:ext cx="6729984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536174"/>
                </a:solidFill>
              </a:rPr>
              <a:t>Одно отношение одновременно объединяет смысл, участника, ресурс, норму, процесс, эффект и метрику.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754880" y="3977640"/>
            <a:ext cx="1234440" cy="384048"/>
          </a:xfrm>
          <a:prstGeom prst="roundRect">
            <a:avLst>
              <a:gd name="adj" fmla="val 28571"/>
            </a:avLst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0" y="4005072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Смысл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144768" y="3977640"/>
            <a:ext cx="1325880" cy="384048"/>
          </a:xfrm>
          <a:prstGeom prst="roundRect">
            <a:avLst>
              <a:gd name="adj" fmla="val 28571"/>
            </a:avLst>
          </a:prstGeom>
          <a:solidFill>
            <a:srgbClr val="4F6EF7"/>
          </a:solidFill>
          <a:ln w="12700">
            <a:solidFill>
              <a:srgbClr val="4F6E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44768" y="4005072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Субъект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26096" y="3977640"/>
            <a:ext cx="1325880" cy="384048"/>
          </a:xfrm>
          <a:prstGeom prst="roundRect">
            <a:avLst>
              <a:gd name="adj" fmla="val 28571"/>
            </a:avLst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26096" y="4005072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Ресурс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9107424" y="3977640"/>
            <a:ext cx="1143000" cy="384048"/>
          </a:xfrm>
          <a:prstGeom prst="roundRect">
            <a:avLst>
              <a:gd name="adj" fmla="val 28571"/>
            </a:avLst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07424" y="4005072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Норма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0405872" y="3977640"/>
            <a:ext cx="896112" cy="384048"/>
          </a:xfrm>
          <a:prstGeom prst="roundRect">
            <a:avLst>
              <a:gd name="adj" fmla="val 28571"/>
            </a:avLst>
          </a:prstGeom>
          <a:solidFill>
            <a:srgbClr val="2FA86B"/>
          </a:solidFill>
          <a:ln w="12700">
            <a:solidFill>
              <a:srgbClr val="2FA8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405872" y="4005072"/>
            <a:ext cx="896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Эффект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77240" y="516636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2033"/>
                </a:solidFill>
              </a:rPr>
              <a:t>Главная идея: видеть не отдельные элементы, а целостные процессы.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Позвоночник системы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Семь вопросов, которые превращают идею в управляемый процесс.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029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C5CFC"/>
                </a:solidFill>
              </a:rPr>
              <a:t>СМЫСЛ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760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Зачем?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9476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1031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488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F6EF7"/>
                </a:solidFill>
              </a:rPr>
              <a:t>СУБЪЕКТ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1762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Кто?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5478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7033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490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69E2E"/>
                </a:solidFill>
              </a:rPr>
              <a:t>РЕСУРС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7764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На чём?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1480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3035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6B72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492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B7280"/>
                </a:solidFill>
              </a:rPr>
              <a:t>НОРМА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3766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По каким правилам?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7482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9037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2D9CD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494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</a:rPr>
              <a:t>ПРОТОКОЛ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9768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Как действует?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3484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85039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496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FA86B"/>
                </a:solidFill>
              </a:rPr>
              <a:t>ЭФФЕКТ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5770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Что получилось?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9948672" y="2788920"/>
            <a:ext cx="11887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104120" y="2103120"/>
            <a:ext cx="1417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25400">
            <a:solidFill>
              <a:srgbClr val="B7791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149840" y="2350008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7791F"/>
                </a:solidFill>
              </a:rPr>
              <a:t>МЕТРИКА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0177272" y="2880360"/>
            <a:ext cx="1271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36174"/>
                </a:solidFill>
              </a:rPr>
              <a:t>Как измерить?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14400" y="416052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72033"/>
                </a:solidFill>
              </a:rPr>
              <a:t>Система становится живой, когда после метрики включается обратная связь и корректировка.</a:t>
            </a:r>
            <a:endParaRPr lang="en-US" sz="2400" dirty="0"/>
          </a:p>
        </p:txBody>
      </p:sp>
      <p:sp>
        <p:nvSpPr>
          <p:cNvPr id="32" name="Shape 30"/>
          <p:cNvSpPr/>
          <p:nvPr/>
        </p:nvSpPr>
        <p:spPr>
          <a:xfrm rot="10800000">
            <a:off x="5394960" y="4937760"/>
            <a:ext cx="1280160" cy="594360"/>
          </a:xfrm>
          <a:prstGeom prst="arc">
            <a:avLst/>
          </a:prstGeom>
          <a:solidFill>
            <a:srgbClr val="F7F9FC">
              <a:alpha val="0"/>
            </a:srgbClr>
          </a:solidFill>
          <a:ln w="25400">
            <a:solidFill>
              <a:srgbClr val="7C5CFC"/>
            </a:solidFill>
            <a:prstDash val="solid"/>
            <a:tailEnd type="triangle"/>
          </a:ln>
        </p:spPr>
      </p:sp>
      <p:sp>
        <p:nvSpPr>
          <p:cNvPr id="33" name="Text 31"/>
          <p:cNvSpPr/>
          <p:nvPr/>
        </p:nvSpPr>
        <p:spPr>
          <a:xfrm>
            <a:off x="4709160" y="54864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C5CFC"/>
                </a:solidFill>
              </a:rPr>
              <a:t>обратная связь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Кастомные узлы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Каждый тип узла отвечает на свой вопрос и имеет собственный паспорт.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94360" y="150876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95528" y="167335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7C5CFC"/>
                </a:solidFill>
              </a:rPr>
              <a:t>Смысл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95528" y="207568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миссия, ценность, принцип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383280" y="150876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584448" y="167335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F6EF7"/>
                </a:solidFill>
              </a:rPr>
              <a:t>Субъект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3584448" y="207568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человек, организация, ИИ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172200" y="150876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373368" y="167335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D69E2E"/>
                </a:solidFill>
              </a:rPr>
              <a:t>Ресурс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373368" y="207568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деньги, данные, энергия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8961120" y="150876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62288" y="167335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6B7280"/>
                </a:solidFill>
              </a:rPr>
              <a:t>Норма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162288" y="207568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закон, договор, регламент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" y="365760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95528" y="382219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D9CDB"/>
                </a:solidFill>
              </a:rPr>
              <a:t>Протокол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95528" y="422452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живой многомерный процесс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3383280" y="365760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584448" y="382219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FA86B"/>
                </a:solidFill>
              </a:rPr>
              <a:t>Эффект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3584448" y="422452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результат и последствия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6172200" y="3657600"/>
            <a:ext cx="25146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373368" y="3822192"/>
            <a:ext cx="21122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7791F"/>
                </a:solidFill>
              </a:rPr>
              <a:t>Метрика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6373368" y="4224528"/>
            <a:ext cx="2112264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измеритель результата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777240" y="589788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Паспорт узла: тип • название • состояние • метрики • связи • история изменений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Протокол — центральный узел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Гиперребро удобнее понимать как узел-хаб, в который сходятся все части процесса.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709160" y="2377440"/>
            <a:ext cx="2788920" cy="1874520"/>
          </a:xfrm>
          <a:prstGeom prst="ellipse">
            <a:avLst/>
          </a:prstGeom>
          <a:solidFill>
            <a:srgbClr val="EEF6FF"/>
          </a:solidFill>
          <a:ln w="38100">
            <a:solidFill>
              <a:srgbClr val="2D9CDB"/>
            </a:solidFill>
            <a:prstDash val="solid"/>
          </a:ln>
          <a:effectLst>
            <a:outerShdw sx="100000" sy="100000" kx="0" ky="0" algn="bl" rotWithShape="0" blurRad="25400" dist="8890" dir="2700000">
              <a:srgbClr val="2D9CDB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83480" y="278892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72033"/>
                </a:solidFill>
              </a:rPr>
              <a:t>ПРОТОКОЛ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72033"/>
                </a:solidFill>
              </a:rPr>
              <a:t>живой процесс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914400" y="182880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04825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7C5CFC"/>
                </a:solidFill>
              </a:rPr>
              <a:t>Смысл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914400" y="429768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6B728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45171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B7280"/>
                </a:solidFill>
              </a:rPr>
              <a:t>Норма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840480" y="123444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0" y="145389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Субъект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840480" y="470916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0" y="492861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69E2E"/>
                </a:solidFill>
              </a:rPr>
              <a:t>Ресурс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686800" y="182880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0" y="204825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FA86B"/>
                </a:solidFill>
              </a:rPr>
              <a:t>Эффект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8686800" y="4297680"/>
            <a:ext cx="19202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25400">
            <a:solidFill>
              <a:srgbClr val="B7791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0" y="45171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7791F"/>
                </a:solidFill>
              </a:rPr>
              <a:t>Метрика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2834640" y="2240280"/>
            <a:ext cx="1874520" cy="685800"/>
          </a:xfrm>
          <a:prstGeom prst="line">
            <a:avLst/>
          </a:prstGeom>
          <a:noFill/>
          <a:ln w="25400">
            <a:solidFill>
              <a:srgbClr val="7C5CFC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2834640" y="4709160"/>
            <a:ext cx="1874520" cy="-105156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4800600" y="2029968"/>
            <a:ext cx="594360" cy="365760"/>
          </a:xfrm>
          <a:prstGeom prst="line">
            <a:avLst/>
          </a:prstGeom>
          <a:noFill/>
          <a:ln w="25400">
            <a:solidFill>
              <a:srgbClr val="4F6EF7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4800600" y="4709160"/>
            <a:ext cx="640080" cy="-457200"/>
          </a:xfrm>
          <a:prstGeom prst="line">
            <a:avLst/>
          </a:prstGeom>
          <a:noFill/>
          <a:ln w="25400">
            <a:solidFill>
              <a:srgbClr val="D69E2E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7498080" y="2880360"/>
            <a:ext cx="1188720" cy="-640080"/>
          </a:xfrm>
          <a:prstGeom prst="line">
            <a:avLst/>
          </a:prstGeom>
          <a:noFill/>
          <a:ln w="25400">
            <a:solidFill>
              <a:srgbClr val="2FA86B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7498080" y="3657600"/>
            <a:ext cx="1188720" cy="1051560"/>
          </a:xfrm>
          <a:prstGeom prst="line">
            <a:avLst/>
          </a:prstGeom>
          <a:noFill/>
          <a:ln w="25400">
            <a:solidFill>
              <a:srgbClr val="B7791F"/>
            </a:solidFill>
            <a:prstDash val="solid"/>
            <a:headEnd type="none"/>
            <a:tailEnd type="triangle"/>
          </a:ln>
        </p:spPr>
      </p:sp>
      <p:sp>
        <p:nvSpPr>
          <p:cNvPr id="24" name="Text 22"/>
          <p:cNvSpPr/>
          <p:nvPr/>
        </p:nvSpPr>
        <p:spPr>
          <a:xfrm>
            <a:off x="1005840" y="5715000"/>
            <a:ext cx="10149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Протокол — это проект, программа, решение или действие, собранное как единый контур.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Связи между узлами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Связь показывает не просто “соединение”, а роль элемента в процессе.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719072"/>
            <a:ext cx="566928" cy="566928"/>
          </a:xfrm>
          <a:prstGeom prst="ellipse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45920" y="164592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Намерение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45920" y="206654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смысл → протокол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309360" y="146304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92240" y="1719072"/>
            <a:ext cx="566928" cy="566928"/>
          </a:xfrm>
          <a:prstGeom prst="ellipse">
            <a:avLst/>
          </a:prstGeom>
          <a:solidFill>
            <a:srgbClr val="4F6EF7"/>
          </a:solidFill>
          <a:ln w="12700">
            <a:solidFill>
              <a:srgbClr val="4F6E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23760" y="164592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Вход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223760" y="206654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субъект/ресурс → протокол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31520" y="301752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3273552"/>
            <a:ext cx="566928" cy="566928"/>
          </a:xfrm>
          <a:prstGeom prst="ellipse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45920" y="320040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Ограничение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645920" y="36210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норма → протокол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309360" y="301752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92240" y="3273552"/>
            <a:ext cx="566928" cy="566928"/>
          </a:xfrm>
          <a:prstGeom prst="ellipse">
            <a:avLst/>
          </a:prstGeom>
          <a:solidFill>
            <a:srgbClr val="2FA86B"/>
          </a:solidFill>
          <a:ln w="12700">
            <a:solidFill>
              <a:srgbClr val="2FA8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23760" y="320040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Выход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7223760" y="36210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протокол → эффект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31520" y="457200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4828032"/>
            <a:ext cx="566928" cy="566928"/>
          </a:xfrm>
          <a:prstGeom prst="ellipse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45920" y="475488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Обратная связь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645920" y="517550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эффект → протокол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6309360" y="4572000"/>
            <a:ext cx="507492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92240" y="4828032"/>
            <a:ext cx="566928" cy="566928"/>
          </a:xfrm>
          <a:prstGeom prst="ellipse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23760" y="4754880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Эволюция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7223760" y="517550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состояние → новое состояние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Жизненный цикл протокола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Как идея проходит путь от замысла до эволюции системы.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02920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6968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01752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Инициация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645920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130552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14600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929384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Согласование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3273552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758184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42232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57016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Запуск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4901184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385816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69864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184648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Исполнение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6528816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013448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97496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5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812280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Оценка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8156448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8641080" y="210312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025128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6EF7"/>
                </a:solidFill>
              </a:rPr>
              <a:t>6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8439912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Коррекция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9784080" y="2670048"/>
            <a:ext cx="393192" cy="0"/>
          </a:xfrm>
          <a:prstGeom prst="line">
            <a:avLst/>
          </a:prstGeom>
          <a:noFill/>
          <a:ln w="19050">
            <a:solidFill>
              <a:srgbClr val="AAB4C3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268712" y="2103120"/>
            <a:ext cx="1143000" cy="1143000"/>
          </a:xfrm>
          <a:prstGeom prst="ellipse">
            <a:avLst/>
          </a:prstGeom>
          <a:solidFill>
            <a:srgbClr val="EDE9FE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652760" y="2359152"/>
            <a:ext cx="384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7C5CFC"/>
                </a:solidFill>
              </a:rPr>
              <a:t>7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0067544" y="3429000"/>
            <a:ext cx="1554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Эволюция</a:t>
            </a:r>
            <a:endParaRPr lang="en-US" sz="1700" dirty="0"/>
          </a:p>
        </p:txBody>
      </p:sp>
      <p:sp>
        <p:nvSpPr>
          <p:cNvPr id="31" name="Shape 29"/>
          <p:cNvSpPr/>
          <p:nvPr/>
        </p:nvSpPr>
        <p:spPr>
          <a:xfrm>
            <a:off x="1051560" y="4572000"/>
            <a:ext cx="100584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4EE"/>
            </a:solidFill>
            <a:prstDash val="solid"/>
          </a:ln>
          <a:effectLst>
            <a:outerShdw sx="100000" sy="100000" kx="0" ky="0" algn="bl" rotWithShape="0" blurRad="19050" dist="6350" dir="27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1252728" y="4736592"/>
            <a:ext cx="96560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Почему цикл важен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1252728" y="5138928"/>
            <a:ext cx="9656064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536174"/>
                </a:solidFill>
              </a:rPr>
              <a:t>Система не заканчивается на результате: она измеряет эффект, получает обратную связь и меняет структуру следующего цикла.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Состояния живой системы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Каждый узел и протокол имеют “здоровье”, которое меняется во времени.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85800" y="16459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029968"/>
            <a:ext cx="566928" cy="566928"/>
          </a:xfrm>
          <a:prstGeom prst="ellipse">
            <a:avLst/>
          </a:prstGeom>
          <a:solidFill>
            <a:srgbClr val="2FA86B"/>
          </a:solidFill>
          <a:ln w="12700">
            <a:solidFill>
              <a:srgbClr val="2FA8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45920" y="192024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Гармония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45920" y="245059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всё согласовано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480560" y="16459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09160" y="2029968"/>
            <a:ext cx="566928" cy="566928"/>
          </a:xfrm>
          <a:prstGeom prst="ellipse">
            <a:avLst/>
          </a:prstGeom>
          <a:solidFill>
            <a:srgbClr val="4F6EF7"/>
          </a:solidFill>
          <a:ln w="12700">
            <a:solidFill>
              <a:srgbClr val="4F6E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40680" y="192024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Рост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440680" y="245059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развитие и усиление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8275320" y="16459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03920" y="2029968"/>
            <a:ext cx="566928" cy="566928"/>
          </a:xfrm>
          <a:prstGeom prst="ellipse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35440" y="192024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Напряжение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235440" y="245059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перегрузка или конфликт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85800" y="37947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D6454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4178808"/>
            <a:ext cx="566928" cy="566928"/>
          </a:xfrm>
          <a:prstGeom prst="ellipse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645920" y="406908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Кризис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645920" y="459943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разрыв процесса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4480560" y="37947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09160" y="4178808"/>
            <a:ext cx="566928" cy="566928"/>
          </a:xfrm>
          <a:prstGeom prst="ellipse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40680" y="406908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Трансформация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5440680" y="459943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глубокая перестройка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8275320" y="37947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7B879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503920" y="4178808"/>
            <a:ext cx="566928" cy="566928"/>
          </a:xfrm>
          <a:prstGeom prst="ellipse">
            <a:avLst/>
          </a:prstGeom>
          <a:solidFill>
            <a:srgbClr val="7B8798"/>
          </a:solidFill>
          <a:ln w="12700">
            <a:solidFill>
              <a:srgbClr val="7B879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235440" y="406908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Неизвестно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9235440" y="459943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36174"/>
                </a:solidFill>
              </a:rPr>
              <a:t>недостаточно данных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Интерфейс: что видит человек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36174"/>
                </a:solidFill>
              </a:rPr>
              <a:t>Один экран объединяет карту, фильтры, детали и время.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10927080" cy="4434840"/>
          </a:xfrm>
          <a:prstGeom prst="roundRect">
            <a:avLst>
              <a:gd name="adj" fmla="val 825"/>
            </a:avLst>
          </a:prstGeom>
          <a:solidFill>
            <a:srgbClr val="FFFFFF"/>
          </a:solidFill>
          <a:ln w="19050">
            <a:solidFill>
              <a:srgbClr val="DDE4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417320"/>
            <a:ext cx="10927080" cy="566928"/>
          </a:xfrm>
          <a:prstGeom prst="rect">
            <a:avLst/>
          </a:prstGeom>
          <a:solidFill>
            <a:srgbClr val="EEF2F7"/>
          </a:solidFill>
          <a:ln w="12700">
            <a:solidFill>
              <a:srgbClr val="EEF2F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572768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Поиск   |   Обзор   Диагностика   Сценарий   Действие   |   ИИ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" y="1984248"/>
            <a:ext cx="1965960" cy="3154680"/>
          </a:xfrm>
          <a:prstGeom prst="rect">
            <a:avLst/>
          </a:prstGeom>
          <a:solidFill>
            <a:srgbClr val="F8FAFD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240280"/>
            <a:ext cx="1463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ФИЛЬТРЫ</a:t>
            </a:r>
            <a:endParaRPr lang="en-US" sz="2000" dirty="0"/>
          </a:p>
          <a:p>
            <a:pPr algn="ctr" indent="0" marL="0">
              <a:buNone/>
            </a:pP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Типы узлов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Состояния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Связи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Уровни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606040" y="1984248"/>
            <a:ext cx="5989320" cy="3154680"/>
          </a:xfrm>
          <a:prstGeom prst="rect">
            <a:avLst/>
          </a:prstGeom>
          <a:solidFill>
            <a:srgbClr val="FCFDFE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2194560"/>
            <a:ext cx="5349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72033"/>
                </a:solidFill>
              </a:rPr>
              <a:t>ИНТЕРАКТИВНЫЙ ГИПЕРГРАФ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2971800" y="3246120"/>
            <a:ext cx="749808" cy="74980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7C5CF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86200" y="2697480"/>
            <a:ext cx="749808" cy="74980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F6EF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86200" y="3886200"/>
            <a:ext cx="749808" cy="74980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D69E2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897880" y="3246120"/>
            <a:ext cx="1234440" cy="123444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9CD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359359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2D9CDB"/>
                </a:solidFill>
              </a:rPr>
              <a:t>П</a:t>
            </a:r>
            <a:endParaRPr lang="en-US" sz="2300" dirty="0"/>
          </a:p>
        </p:txBody>
      </p:sp>
      <p:sp>
        <p:nvSpPr>
          <p:cNvPr id="16" name="Shape 14"/>
          <p:cNvSpPr/>
          <p:nvPr/>
        </p:nvSpPr>
        <p:spPr>
          <a:xfrm>
            <a:off x="7452360" y="3246120"/>
            <a:ext cx="749808" cy="74980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FA86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595360" y="1984248"/>
            <a:ext cx="2971800" cy="3154680"/>
          </a:xfrm>
          <a:prstGeom prst="rect">
            <a:avLst/>
          </a:prstGeom>
          <a:solidFill>
            <a:srgbClr val="F8FAFD"/>
          </a:solidFill>
          <a:ln w="12700">
            <a:solidFill>
              <a:srgbClr val="DDE4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15400" y="2240280"/>
            <a:ext cx="23317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ДЕТАЛИ</a:t>
            </a:r>
            <a:endParaRPr lang="en-US" sz="2000" dirty="0"/>
          </a:p>
          <a:p>
            <a:pPr algn="ctr" indent="0" marL="0">
              <a:buNone/>
            </a:pP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Паспорт узла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Метрики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Риски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Действия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40080" y="5138928"/>
            <a:ext cx="10927080" cy="713232"/>
          </a:xfrm>
          <a:prstGeom prst="rect">
            <a:avLst/>
          </a:prstGeom>
          <a:solidFill>
            <a:srgbClr val="EEF2F7"/>
          </a:solidFill>
          <a:ln w="12700">
            <a:solidFill>
              <a:srgbClr val="EEF2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358384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536174"/>
                </a:solidFill>
              </a:rPr>
              <a:t>ВРЕМЯ  ←  события  •  история  •  прогноз  →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Гиперграфы ЭКВИЛИБРИУМ</dc:title>
  <dc:subject>Гиперграфы ЭКВИЛИБРИУМ</dc:subject>
  <dc:creator>OpenAI</dc:creator>
  <cp:lastModifiedBy>OpenAI</cp:lastModifiedBy>
  <cp:revision>1</cp:revision>
  <dcterms:created xsi:type="dcterms:W3CDTF">2026-08-24T08:12:15Z</dcterms:created>
  <dcterms:modified xsi:type="dcterms:W3CDTF">2026-08-24T08:12:15Z</dcterms:modified>
</cp:coreProperties>
</file>