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9e735edda7440b8" /><Relationship Type="http://schemas.openxmlformats.org/officeDocument/2006/relationships/extended-properties" Target="/docProps/app.xml" Id="R9ae431d7b2ca4031" /><Relationship Type="http://schemas.openxmlformats.org/officeDocument/2006/relationships/officeDocument" Target="/ppt/presentation.xml" Id="R0daa3b5bd57e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978b5df7e4ee9"/>
  </p:sldMasterIdLst>
  <p:notesMasterIdLst>
    <p:notesMasterId xmlns:r="http://schemas.openxmlformats.org/officeDocument/2006/relationships" r:id="R14af237b92fb4aa1"/>
  </p:notesMasterIdLst>
  <p:sldIdLst>
    <p:sldId xmlns:r="http://schemas.openxmlformats.org/officeDocument/2006/relationships" id="256" r:id="R89e502a0dd7d4a5f"/>
    <p:sldId xmlns:r="http://schemas.openxmlformats.org/officeDocument/2006/relationships" id="257" r:id="Rcad0d757e445404e"/>
    <p:sldId xmlns:r="http://schemas.openxmlformats.org/officeDocument/2006/relationships" id="258" r:id="R4e58a9681bda477a"/>
    <p:sldId xmlns:r="http://schemas.openxmlformats.org/officeDocument/2006/relationships" id="259" r:id="R4a37438dd4cf4fc4"/>
    <p:sldId xmlns:r="http://schemas.openxmlformats.org/officeDocument/2006/relationships" id="260" r:id="Rca29551cfcb842a4"/>
    <p:sldId xmlns:r="http://schemas.openxmlformats.org/officeDocument/2006/relationships" id="261" r:id="Rfb7f132a1478420e"/>
    <p:sldId xmlns:r="http://schemas.openxmlformats.org/officeDocument/2006/relationships" id="262" r:id="R40404541318f4951"/>
    <p:sldId xmlns:r="http://schemas.openxmlformats.org/officeDocument/2006/relationships" id="263" r:id="R6033e203837844b4"/>
    <p:sldId xmlns:r="http://schemas.openxmlformats.org/officeDocument/2006/relationships" id="264" r:id="R59385bff05394144"/>
    <p:sldId xmlns:r="http://schemas.openxmlformats.org/officeDocument/2006/relationships" id="265" r:id="Re546a18aefdd442f"/>
    <p:sldId xmlns:r="http://schemas.openxmlformats.org/officeDocument/2006/relationships" id="266" r:id="R1a447e60899e48b1"/>
    <p:sldId xmlns:r="http://schemas.openxmlformats.org/officeDocument/2006/relationships" id="267" r:id="R507943bb5e3f4140"/>
    <p:sldId xmlns:r="http://schemas.openxmlformats.org/officeDocument/2006/relationships" id="268" r:id="R6aa3f6b803f44b1d"/>
    <p:sldId xmlns:r="http://schemas.openxmlformats.org/officeDocument/2006/relationships" id="269" r:id="R87fcaf9f0a7a428a"/>
    <p:sldId xmlns:r="http://schemas.openxmlformats.org/officeDocument/2006/relationships" id="270" r:id="Rdd7e3e3f42714f7d"/>
    <p:sldId xmlns:r="http://schemas.openxmlformats.org/officeDocument/2006/relationships" id="271" r:id="R89eb50440a1e4e65"/>
    <p:sldId xmlns:r="http://schemas.openxmlformats.org/officeDocument/2006/relationships" id="272" r:id="Rd0c7ab4533a3411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c6cad54e9e14651" /><Relationship Type="http://schemas.openxmlformats.org/officeDocument/2006/relationships/slideMaster" Target="/ppt/slideMasters/slideMaster1.xml" Id="R64d978b5df7e4ee9" /><Relationship Type="http://schemas.openxmlformats.org/officeDocument/2006/relationships/notesMaster" Target="/ppt/notesMasters/notesMaster1.xml" Id="R14af237b92fb4aa1" /><Relationship Type="http://schemas.openxmlformats.org/officeDocument/2006/relationships/presProps" Target="/ppt/presProps.xml" Id="R2f24f955e9764e29" /><Relationship Type="http://schemas.openxmlformats.org/officeDocument/2006/relationships/tableStyles" Target="/ppt/tableStyles.xml" Id="R3f921ed3bc9f4476" /><Relationship Type="http://schemas.openxmlformats.org/officeDocument/2006/relationships/slide" Target="/ppt/slides/slide1.xml" Id="R89e502a0dd7d4a5f" /><Relationship Type="http://schemas.openxmlformats.org/officeDocument/2006/relationships/slide" Target="/ppt/slides/slide2.xml" Id="Rcad0d757e445404e" /><Relationship Type="http://schemas.openxmlformats.org/officeDocument/2006/relationships/slide" Target="/ppt/slides/slide3.xml" Id="R4e58a9681bda477a" /><Relationship Type="http://schemas.openxmlformats.org/officeDocument/2006/relationships/slide" Target="/ppt/slides/slide4.xml" Id="R4a37438dd4cf4fc4" /><Relationship Type="http://schemas.openxmlformats.org/officeDocument/2006/relationships/slide" Target="/ppt/slides/slide5.xml" Id="Rca29551cfcb842a4" /><Relationship Type="http://schemas.openxmlformats.org/officeDocument/2006/relationships/slide" Target="/ppt/slides/slide6.xml" Id="Rfb7f132a1478420e" /><Relationship Type="http://schemas.openxmlformats.org/officeDocument/2006/relationships/slide" Target="/ppt/slides/slide7.xml" Id="R40404541318f4951" /><Relationship Type="http://schemas.openxmlformats.org/officeDocument/2006/relationships/slide" Target="/ppt/slides/slide8.xml" Id="R6033e203837844b4" /><Relationship Type="http://schemas.openxmlformats.org/officeDocument/2006/relationships/slide" Target="/ppt/slides/slide9.xml" Id="R59385bff05394144" /><Relationship Type="http://schemas.openxmlformats.org/officeDocument/2006/relationships/slide" Target="/ppt/slides/slide10.xml" Id="Re546a18aefdd442f" /><Relationship Type="http://schemas.openxmlformats.org/officeDocument/2006/relationships/slide" Target="/ppt/slides/slide11.xml" Id="R1a447e60899e48b1" /><Relationship Type="http://schemas.openxmlformats.org/officeDocument/2006/relationships/slide" Target="/ppt/slides/slide12.xml" Id="R507943bb5e3f4140" /><Relationship Type="http://schemas.openxmlformats.org/officeDocument/2006/relationships/slide" Target="/ppt/slides/slide13.xml" Id="R6aa3f6b803f44b1d" /><Relationship Type="http://schemas.openxmlformats.org/officeDocument/2006/relationships/slide" Target="/ppt/slides/slide14.xml" Id="R87fcaf9f0a7a428a" /><Relationship Type="http://schemas.openxmlformats.org/officeDocument/2006/relationships/slide" Target="/ppt/slides/slide15.xml" Id="Rdd7e3e3f42714f7d" /><Relationship Type="http://schemas.openxmlformats.org/officeDocument/2006/relationships/slide" Target="/ppt/slides/slide16.xml" Id="R89eb50440a1e4e65" /><Relationship Type="http://schemas.openxmlformats.org/officeDocument/2006/relationships/slide" Target="/ppt/slides/slide17.xml" Id="Rd0c7ab4533a3411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7a3bf415e641a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b93f90d07c744f3" /><Relationship Type="http://schemas.openxmlformats.org/officeDocument/2006/relationships/notesMaster" Target="/ppt/notesMasters/notesMaster1.xml" Id="R755c770578f4464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dd7b4a025854cfc" /><Relationship Type="http://schemas.openxmlformats.org/officeDocument/2006/relationships/notesMaster" Target="/ppt/notesMasters/notesMaster1.xml" Id="R0f33f3922136415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60990fcbfc84c72" /><Relationship Type="http://schemas.openxmlformats.org/officeDocument/2006/relationships/notesMaster" Target="/ppt/notesMasters/notesMaster1.xml" Id="Rdbe9e659cc2f40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483170e6b5c425e" /><Relationship Type="http://schemas.openxmlformats.org/officeDocument/2006/relationships/notesMaster" Target="/ppt/notesMasters/notesMaster1.xml" Id="R1615e5ae4a82436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89094b4db1a4606" /><Relationship Type="http://schemas.openxmlformats.org/officeDocument/2006/relationships/notesMaster" Target="/ppt/notesMasters/notesMaster1.xml" Id="Re48daf8f670e4f2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2f52d5c4e7744f0" /><Relationship Type="http://schemas.openxmlformats.org/officeDocument/2006/relationships/notesMaster" Target="/ppt/notesMasters/notesMaster1.xml" Id="R5e1c308f19d5471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0d9f024e2b94e9d" /><Relationship Type="http://schemas.openxmlformats.org/officeDocument/2006/relationships/notesMaster" Target="/ppt/notesMasters/notesMaster1.xml" Id="R96fa645f3c6f4fb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d784e6fc8a64642" /><Relationship Type="http://schemas.openxmlformats.org/officeDocument/2006/relationships/notesMaster" Target="/ppt/notesMasters/notesMaster1.xml" Id="Rf0df2d5a20564c5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58196f2e50b4b78" /><Relationship Type="http://schemas.openxmlformats.org/officeDocument/2006/relationships/notesMaster" Target="/ppt/notesMasters/notesMaster1.xml" Id="R1fa7a5d91a654e6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673c0b987c94b65" /><Relationship Type="http://schemas.openxmlformats.org/officeDocument/2006/relationships/notesMaster" Target="/ppt/notesMasters/notesMaster1.xml" Id="Rfd85799d8e4e41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92f803140034ab3" /><Relationship Type="http://schemas.openxmlformats.org/officeDocument/2006/relationships/notesMaster" Target="/ppt/notesMasters/notesMaster1.xml" Id="R7390b48340a443e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721864d29954b42" /><Relationship Type="http://schemas.openxmlformats.org/officeDocument/2006/relationships/notesMaster" Target="/ppt/notesMasters/notesMaster1.xml" Id="Rb975c129d9f54ab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7d4cdc4ce544945" /><Relationship Type="http://schemas.openxmlformats.org/officeDocument/2006/relationships/notesMaster" Target="/ppt/notesMasters/notesMaster1.xml" Id="Re73cac64148d451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ab4b9b301a8456e" /><Relationship Type="http://schemas.openxmlformats.org/officeDocument/2006/relationships/notesMaster" Target="/ppt/notesMasters/notesMaster1.xml" Id="R1510fc4c23dd435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f5cb606599470d" /><Relationship Type="http://schemas.openxmlformats.org/officeDocument/2006/relationships/notesMaster" Target="/ppt/notesMasters/notesMaster1.xml" Id="Rbbe1bc05e6a749d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59957f623345ce" /><Relationship Type="http://schemas.openxmlformats.org/officeDocument/2006/relationships/notesMaster" Target="/ppt/notesMasters/notesMaster1.xml" Id="R4ad47898266c430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6821ce571934d78" /><Relationship Type="http://schemas.openxmlformats.org/officeDocument/2006/relationships/notesMaster" Target="/ppt/notesMasters/notesMaster1.xml" Id="R45137ad5f288430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2026.</a:t>
            </a:r>
          </a:p>
          <a:p xmlns:a="http://schemas.openxmlformats.org/drawingml/2006/main">
            <a:r>
              <a:t>- Иллюстрация обложки: OpenAI image generation, 26.08.2026.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 10.</a:t>
            </a:r>
          </a:p>
          <a:p xmlns:a="http://schemas.openxmlformats.org/drawingml/2006/main">
            <a:r>
              <a:t>- IMO underwater radiated noise resources: https://glonoise.imo.org/documents/2524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 7.</a:t>
            </a:r>
          </a:p>
          <a:p xmlns:a="http://schemas.openxmlformats.org/drawingml/2006/main">
            <a:r>
              <a:t>- GOOS Essential Ocean Variables: https://goosocean.org/what-we-do/framework/essential-ocean-variables/</a:t>
            </a:r>
          </a:p>
          <a:p xmlns:a="http://schemas.openxmlformats.org/drawingml/2006/main">
            <a:r>
              <a:t>- NOAA QARTOD quality assurance: https://ioos.noaa.gov/project/qartod/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UN-Water, Progress on Ambient Water Quality 2024: https://www.unwater.org/publications/progress-ambient-water-quality-2024-update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4 и 12.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13 и 16.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14 и 16.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14 и 17.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 15.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14 и 17; дорожная карта предпроектной фазы подготовлена для презентации.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WMO, State of Global Water Resources 2024: https://wmo.int/resources/publication-series/state-of-global-water-resources/state-of-global-water-resources-2024</a:t>
            </a:r>
          </a:p>
          <a:p xmlns:a="http://schemas.openxmlformats.org/drawingml/2006/main">
            <a:r>
              <a:t>- UN-Water, Progress on Water-related Ecosystems 2024: https://www.unwater.org/publications/progress-water-related-ecosystems-2024-update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UN-Water, Progress on Ambient Water Quality 2024: https://www.unwater.org/publications/progress-ambient-water-quality-2024-update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1, 11–12.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1 и 12.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рисунок 1 и раздел 5.</a:t>
            </a:r>
          </a:p>
          <a:p xmlns:a="http://schemas.openxmlformats.org/drawingml/2006/main">
            <a:r>
              <a:t>- GOOS 2030 Strategy: https://unesdoc.unesco.org/ark:/48223/pf0000368020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 2.</a:t>
            </a:r>
          </a:p>
          <a:p xmlns:a="http://schemas.openxmlformats.org/drawingml/2006/main">
            <a:r>
              <a:t>- UN-Water, Progress on Water-related Ecosystems 2024: https://www.unwater.org/publications/progress-water-related-ecosystems-2024-update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WMO, State of Global Water Resources 2024: https://wmo.int/resources/publication-series/state-of-global-water-resources/state-of-global-water-resources-2024</a:t>
            </a:r>
          </a:p>
          <a:p xmlns:a="http://schemas.openxmlformats.org/drawingml/2006/main">
            <a:r>
              <a:t>- GOOS 2030 Strategy: https://unesdoc.unesco.org/ark:/48223/pf0000368020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разделы 3 и 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раздел 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Исходная стратегическая концепция «ГИДРОСФЕРА ЭКВИЛИБРИУМ», рисунок 2 и разделы 8–9.</a:t>
            </a:r>
          </a:p>
          <a:p xmlns:a="http://schemas.openxmlformats.org/drawingml/2006/main">
            <a:r>
              <a:t>- NOAA Ocean Exploration, AUV overview: https://oceanexplorer.noaa.gov/technology/subs-auvs/</a:t>
            </a:r>
          </a:p>
          <a:p xmlns:a="http://schemas.openxmlformats.org/drawingml/2006/main">
            <a:r>
              <a:t>- ISO 20682:2026, AUV vocabulary: https://www.iso.org/standard/86398.html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048ab400643b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79b4e901634469f" /><Relationship Type="http://schemas.openxmlformats.org/officeDocument/2006/relationships/slideLayout" Target="/ppt/slideLayouts/slideLayout1.xml" Id="Re96c8d2f055f4cc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c8d2f055f4cc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00902c2d49a1" /><Relationship Type="http://schemas.openxmlformats.org/officeDocument/2006/relationships/image" Target="/ppt/media/image.png" Id="Rf2ae028192094e9d" /><Relationship Type="http://schemas.openxmlformats.org/officeDocument/2006/relationships/notesSlide" Target="/ppt/notesSlides/notesSlide1.xml" Id="R771efec5e4d3424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8c0402db4890" /><Relationship Type="http://schemas.openxmlformats.org/officeDocument/2006/relationships/notesSlide" Target="/ppt/notesSlides/notesSlide10.xml" Id="R0685f0600c1e472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e1bbbda8482d" /><Relationship Type="http://schemas.openxmlformats.org/officeDocument/2006/relationships/notesSlide" Target="/ppt/notesSlides/notesSlide11.xml" Id="R42a68ca995fa4d3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b9b7e4bb4867" /><Relationship Type="http://schemas.openxmlformats.org/officeDocument/2006/relationships/notesSlide" Target="/ppt/notesSlides/notesSlide12.xml" Id="Rc372e8ffeb5645c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036d8b96d4028" /><Relationship Type="http://schemas.openxmlformats.org/officeDocument/2006/relationships/notesSlide" Target="/ppt/notesSlides/notesSlide13.xml" Id="Raf8730f3bc6f444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4bdb0544491c" /><Relationship Type="http://schemas.openxmlformats.org/officeDocument/2006/relationships/notesSlide" Target="/ppt/notesSlides/notesSlide14.xml" Id="Rbdff8f6a1e9445a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fe70739342ea" /><Relationship Type="http://schemas.openxmlformats.org/officeDocument/2006/relationships/notesSlide" Target="/ppt/notesSlides/notesSlide15.xml" Id="R899657bceb2c420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5dd9239a40aa" /><Relationship Type="http://schemas.openxmlformats.org/officeDocument/2006/relationships/notesSlide" Target="/ppt/notesSlides/notesSlide16.xml" Id="R2da32a8326f34dd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7f0321e814b0d" /><Relationship Type="http://schemas.openxmlformats.org/officeDocument/2006/relationships/notesSlide" Target="/ppt/notesSlides/notesSlide17.xml" Id="Rc12bb3794879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5139f6aa42df" /><Relationship Type="http://schemas.openxmlformats.org/officeDocument/2006/relationships/notesSlide" Target="/ppt/notesSlides/notesSlide2.xml" Id="Rdb655dbb2590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19a611314143" /><Relationship Type="http://schemas.openxmlformats.org/officeDocument/2006/relationships/notesSlide" Target="/ppt/notesSlides/notesSlide3.xml" Id="R114611fc2d2e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b6a1bdd441c5" /><Relationship Type="http://schemas.openxmlformats.org/officeDocument/2006/relationships/notesSlide" Target="/ppt/notesSlides/notesSlide4.xml" Id="R38ef996178cf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ed2958db44f5" /><Relationship Type="http://schemas.openxmlformats.org/officeDocument/2006/relationships/image" Target="/ppt/media/image2.png" Id="R973096b781db4854" /><Relationship Type="http://schemas.openxmlformats.org/officeDocument/2006/relationships/notesSlide" Target="/ppt/notesSlides/notesSlide5.xml" Id="Ra8c179a3c2cc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29b5156a4944" /><Relationship Type="http://schemas.openxmlformats.org/officeDocument/2006/relationships/notesSlide" Target="/ppt/notesSlides/notesSlide6.xml" Id="Re0eec50f6af3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e93a026f4542" /><Relationship Type="http://schemas.openxmlformats.org/officeDocument/2006/relationships/notesSlide" Target="/ppt/notesSlides/notesSlide7.xml" Id="Rf8fc9dc69f7a46d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93e1d3f3b4a99" /><Relationship Type="http://schemas.openxmlformats.org/officeDocument/2006/relationships/notesSlide" Target="/ppt/notesSlides/notesSlide8.xml" Id="R251429c12d60401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1bf587bb4282" /><Relationship Type="http://schemas.openxmlformats.org/officeDocument/2006/relationships/image" Target="/ppt/media/image3.png" Id="R024faba6909f4cb7" /><Relationship Type="http://schemas.openxmlformats.org/officeDocument/2006/relationships/notesSlide" Target="/ppt/notesSlides/notesSlide9.xml" Id="R8a3cba453dab435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ae028192094e9d"/>
          <a:srcRect xmlns:a="http://schemas.openxmlformats.org/drawingml/2006/main" l="21547" t="0" r="2154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57800" y="0"/>
            <a:ext cx="69342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EB90AB-922C-4082-8A9B-82DDD9161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619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EFC0E0-E2D0-4D7E-B698-ACA17E422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EF5162-555C-426C-8B2C-261056643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2571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CE7040-078A-422B-8015-80C99408B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38175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64F7F6-1CD6-4506-ADC4-05663E31F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46291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40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ГИДРОСФЕРА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40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86784D-ED74-4A29-9DAE-D34B16A26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74E42E-5573-41EB-B9A8-1BC03E2BF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4286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Биоценоз водных ресурсов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20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 подводная робототехника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C537AA-60D3-4FA1-992C-E1B206AE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Водный контур ГАСМП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2937AA-487B-4FFB-B31B-4B918FD4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4095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Данные → цифровой двойник → решение → проверенный эффект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738C4C-3435-4115-BB99-4486CE898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ПРОЕКТ ОРИОН 22:22</a:t>
            </a:r>
          </a:p>
        </p:txBody>
      </p:sp>
    </p:spTree>
    <p:extLst>
      <p:ext uri="{BB962C8B-B14F-4D97-AF65-F5344CB8AC3E}">
        <p14:creationId xmlns:p14="http://schemas.microsoft.com/office/powerpoint/2010/main" val="18175735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BBFD013-64BF-413D-BEAB-495C6BD3F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6D8965-4EA8-463C-8FAC-1C1E20B5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1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Автономность движения ≠ автономность опасного решения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0D7882-0421-46C2-93AE-17603C693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E7990F-5DC4-48A0-B0F4-D6EFFBE64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592A68-6431-4DB2-9E1D-BB4EF9755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C768CB-DB04-44DA-9D6D-A3B76AEDA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85925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УРОВНИ АВТОНОМНОСТИ A0–A5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094CDD-A152-4C38-939B-683C7AAD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14550"/>
            <a:ext cx="952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989879-62C4-4848-AFE7-ED47F8EE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66950"/>
            <a:ext cx="800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A0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ручное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219300-F4F0-40BC-882C-DE09D71B5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114550"/>
            <a:ext cx="952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75BC03-0636-46F8-BA3F-C959A4E7D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266950"/>
            <a:ext cx="800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A1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курс / глубина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319537-324D-4158-A739-944FFBE0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114550"/>
            <a:ext cx="952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802EB2-ACBF-4014-AEE3-3342E9220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266950"/>
            <a:ext cx="800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A2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маршрут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14F445-4480-4AEB-9BC4-1B4AF11CA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114550"/>
            <a:ext cx="952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E3CE76-EB8E-4538-8A75-AA5A327DE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266950"/>
            <a:ext cx="800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A3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миссия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E46F9C-3AF1-45A9-AFAF-A2BF39F85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114550"/>
            <a:ext cx="952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19050">
            <a:solidFill>
              <a:srgbClr val="43C2D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CF25FC-500D-4585-B1BF-97EC1009B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266950"/>
            <a:ext cx="800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A4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новый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маршрут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34D832-43C0-4BC6-8FD9-88236DCF5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14550"/>
            <a:ext cx="952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E35D24-FF55-4A0C-B348-B8079D50A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66950"/>
            <a:ext cx="800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A5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1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группа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8587ED-A193-4F11-B7C9-7A3D274E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00400"/>
            <a:ext cx="6496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Автоматизация повышает покрытие, но не расширяет правовой допуск воздействия.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C6AF45-BC3B-4DC6-9F90-F6A023F1E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433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ТРИ НЕЗАВИСИМЫХ КОНТУРА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F57568-AFD4-47C1-8F03-31667173A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6DCC6A-20C8-4AFB-8992-18C584489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005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Миссия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C996CE-487F-495B-8F99-5B19CDF55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7815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маршрут • измерение • обработка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379858-5CCB-40AA-B618-09351F66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438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35E9F5-1378-4558-B72A-025EB81E1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4005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AC9267-BA9A-4A32-A940-07DB50DFE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7815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геозона • энергия • столкновения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30A5A5-21D5-4AF4-932C-29171412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438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398146E-DC90-43D6-9B4D-B28F4A17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4005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Спасение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D825BAA-59F1-4CC7-82AA-D0BB8E256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7815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остановка • возврат • всплытие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E6751D9-CF6B-4AB1-9168-87B0C89EF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1714500"/>
            <a:ext cx="3676650" cy="4210050"/>
          </a:xfrm>
          <a:prstGeom xmlns:a="http://schemas.openxmlformats.org/drawingml/2006/main" prst="roundRect">
            <a:avLst>
              <a:gd name="adj" fmla="val 4145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A554A3-2069-4262-A0B7-4C24A88EC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03835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КЛАССЫ ВОЗДЕЙСТВИЯ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5DC2703-2F05-4192-9CAF-61ECDEE2F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495550"/>
            <a:ext cx="5524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4B9D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924A8C4-021C-4EA8-9052-CB01C664C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9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E03E7F6-380F-4D57-BFFF-80CC17F4D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57175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5F4827D-2784-462D-9808-F7E1B3F2F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86100"/>
            <a:ext cx="5524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D28196A-9375-4761-9F92-AD7741309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813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4DB4389-8184-4A95-AD6E-8A8626A29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6230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обратимый отбор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B03F38D-2964-4451-8B53-BA344B318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676650"/>
            <a:ext cx="5524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991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A6411C0-A33A-457A-90C5-226748B8C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7719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I2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FEC1187-C122-4578-9E83-F54552AC3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75285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локальная операция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07AF07C-7B05-45EB-A295-BC4024C47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67200"/>
            <a:ext cx="5524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05BADA1-0086-4B0D-9F9B-4AD8E4AB2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3624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I3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E18EEFD-0022-40D5-9608-9F7D19B1C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34340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экосистемное вмешательство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831C0CC-3D86-4B3A-846F-502A23FD9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953000"/>
            <a:ext cx="2990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65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55E89F6-1DDA-4954-8853-52CBC5AB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162550"/>
            <a:ext cx="2990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I2 — только после подтверждения оператором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I3 — автономным роботам запрещён</a:t>
            </a:r>
          </a:p>
        </p:txBody>
      </p:sp>
    </p:spTree>
    <p:extLst>
      <p:ext uri="{BB962C8B-B14F-4D97-AF65-F5344CB8AC3E}">
        <p14:creationId xmlns:p14="http://schemas.microsoft.com/office/powerpoint/2010/main" val="100284474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927830B-C97C-48BC-A726-EBE76330B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ЦИФРОВОЙ ДВОЙНИК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1E0EC2-3D26-41DB-9B58-6B72DE1E8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Измерения превращаются в назначенное действие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1FB7A7-3563-4AF5-8B53-928285BAD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Не «карта ради карты», а объяснимая модель: что происходит, почему, что будет дальше и что делать.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296A7A-CE48-44B2-9BA8-C7342E2F9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0D261-5B80-457D-9767-A9632CC4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75F6CE-DCBC-461A-950A-A19237FD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A22F0F-2958-46B1-A259-81DA95CA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200275" y="2571750"/>
            <a:ext cx="3895725" cy="971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3C2D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70B218-D1D0-4B24-B9F2-83D593AB1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096000" y="2571750"/>
            <a:ext cx="3895725" cy="971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3C2D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D588C5-5503-4655-9442-0BB99406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200275" y="3543300"/>
            <a:ext cx="3895725" cy="1066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3C2D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CB1878-46E5-49C2-801C-4125BDB7D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096000" y="3543300"/>
            <a:ext cx="3895725" cy="1066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3C2D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1E0F42-7192-4995-BBBD-5ED8E9971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724150"/>
            <a:ext cx="2819400" cy="1638300"/>
          </a:xfrm>
          <a:prstGeom xmlns:a="http://schemas.openxmlformats.org/drawingml/2006/main" prst="roundRect">
            <a:avLst>
              <a:gd name="adj" fmla="val 10465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B847CF-E1E3-4577-A782-F8EBE1617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861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4000"/>
              </a:lnSpc>
              <a:buNone/>
              <a:defRPr sz="23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ЦИФРОВОЙ</a:t>
            </a:r>
          </a:p>
          <a:p xmlns:a="http://schemas.openxmlformats.org/drawingml/2006/main">
            <a:pPr algn="ctr">
              <a:lnSpc>
                <a:spcPct val="94000"/>
              </a:lnSpc>
              <a:buNone/>
              <a:defRPr sz="23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ДВОЙНИК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84E227-FEEF-4963-A7D7-8F1BFFCA9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3028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376767-D63E-4652-9D3D-DEEF834F8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95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2896AF-24D4-4892-B6A6-07BEFF2D1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764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Гидродинамика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0F80D2-B326-4461-8334-C2E8626AC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7652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уровень • течение • перенос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70C8CB-CE51-4143-A1F8-6D1A1BF7B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038350"/>
            <a:ext cx="3028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CC4BE1-9841-4B53-80EF-29CA81FCA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038350"/>
            <a:ext cx="495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173C72-E42E-40EC-8C8E-7E08E5870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2764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Гидрохимия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5E8869-23B0-416C-A62C-FEC7980DF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7652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кислород • биогены • токсиканты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89E3D3-6501-4C89-B631-CCB3289CF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3028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C9FFA9-3471-472E-A752-0F032170A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95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560240-2024-4B39-8A23-B815B5386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1482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Экология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7126FC-8603-40C3-9DDF-1E0E68C29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1487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местообитания • популяции • функции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4EB482-F313-4089-9B1F-AABED086B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076700"/>
            <a:ext cx="3028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3CC4BF-77AC-4307-87DD-AAB691371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076700"/>
            <a:ext cx="495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1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C82551-E9A4-4B0C-95E5-44AC762B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31482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Инфраструктура и риск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4F67D1F-0A39-452C-A459-D2DB41C77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71487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дамбы • трубы • порты • аварии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875C18-F91B-4393-AD90-624DC8F6A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62600"/>
            <a:ext cx="8572500" cy="5334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724EF2-DFF0-438D-AC63-0C4C82313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5715000"/>
            <a:ext cx="796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Кому проверить → где → когда → каким аппаратом → по какому протоколу → как подтвердить восстановление</a:t>
            </a:r>
          </a:p>
        </p:txBody>
      </p:sp>
    </p:spTree>
    <p:extLst>
      <p:ext uri="{BB962C8B-B14F-4D97-AF65-F5344CB8AC3E}">
        <p14:creationId xmlns:p14="http://schemas.microsoft.com/office/powerpoint/2010/main" val="162634121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E71B5B0-B132-424F-9494-5CF12F7AC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РАННЕЕ ПРЕДУПРЕЖДЕНИЕ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8D81F2-33C5-43D5-B8F4-8C145BBF3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Система заранее выявляет четыре класса событий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ED2195-9F03-417D-8337-2A3DA4066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Приоритет определяется динамикой риска, а не только фактом превышения отдельного показателя.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BB7DF7-F06E-4735-949C-B4A6B914D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1F2360-D407-4C31-8575-CD1F144EF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115A8A-53CF-4E8E-AD86-CFB645EB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B39AE2-73EA-4258-A4F7-A65E10B88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19300"/>
            <a:ext cx="2514600" cy="3238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52D7A3-709D-41E4-964D-DC1AB21D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19300"/>
            <a:ext cx="2514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30180D-B15A-4C09-B71C-2371986AF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0A7360-D602-4538-AA78-B07E3FB08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ГИДРОЛОГИЯ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930C9D-183E-4DF8-B289-55603DFE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76600"/>
            <a:ext cx="20574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паводок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засуха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обмеление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CB9449-5754-40B7-BF6F-F75F1E0A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00550"/>
            <a:ext cx="2057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C8041B-5C7C-4858-AEB1-6EE840DF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10100"/>
            <a:ext cx="2057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прогноз + маршрут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84A6B6-CDD1-4458-872B-4C121B4FE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19300"/>
            <a:ext cx="2514600" cy="3238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1C982B-6F12-489A-9FE0-3CDCBCD90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19300"/>
            <a:ext cx="2514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59605B-D7F9-43B7-A064-83E4841CA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3812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DD6797-EF75-4AAC-B93A-012E05123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8003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ГИДРОХИМИЯ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AF00A1-48DD-459C-BAB9-37AB459C1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276600"/>
            <a:ext cx="20574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нефтепродукты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тяжёлые металлы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дефицит O₂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D4C27D-F46A-4891-8B5A-3165581B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400550"/>
            <a:ext cx="2057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427C9E-572D-4213-854B-659554AD1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610100"/>
            <a:ext cx="2057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локализация источника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AC2462-7352-4A13-B80B-0C446ED0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19300"/>
            <a:ext cx="2514600" cy="3238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6E746D-F426-4CD2-838A-A12F2D99B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19300"/>
            <a:ext cx="2514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F83794-4555-46ED-AD72-18A0F6344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812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58E2ED-F2B8-40DE-AFE6-0E6AEC24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03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БИОЛОГИЯ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FD5208-3A9D-453B-84DC-FF938F2B1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76600"/>
            <a:ext cx="20574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цветение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патогены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инвазивные виды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8A7DC7-BD7D-47AA-87BF-8B7E4ABB6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2057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097379-17C8-4845-835D-7B1218F55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10100"/>
            <a:ext cx="2057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биопрофиль + проба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84101D-E430-4877-AFF7-D730C6478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19300"/>
            <a:ext cx="2514600" cy="3238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E943EAB-D00F-410D-9EB4-D6AEF706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19300"/>
            <a:ext cx="2514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1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42A52F9-67C3-4152-B5CE-36029DCD9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812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D9912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D9912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B4A9401-E9AE-4208-9201-4780276EB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8003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ТЕХНОГЕННЫЕ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BD0E67-6F79-4A5C-A3FB-347C9B875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276600"/>
            <a:ext cx="20574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утечка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дефект трубы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риск ГТС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6A9E7D2-1951-4B43-B955-28B325EB8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400550"/>
            <a:ext cx="2057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665B5A6-2F8E-45D3-B450-CCED3D229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610100"/>
            <a:ext cx="2057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ROV-инспекция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7F75765-2FAD-4D1D-964E-3AADC6EA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562600"/>
            <a:ext cx="7658100" cy="5334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EBE366F-B789-42E8-A5F5-C84949E00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715000"/>
            <a:ext cx="704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Событие = аномалия + независимое подтверждение другим каналом</a:t>
            </a:r>
          </a:p>
        </p:txBody>
      </p:sp>
    </p:spTree>
    <p:extLst>
      <p:ext uri="{BB962C8B-B14F-4D97-AF65-F5344CB8AC3E}">
        <p14:creationId xmlns:p14="http://schemas.microsoft.com/office/powerpoint/2010/main" val="184192548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F54AB22-515B-4D0D-BBE2-E9E76ED6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44F8A7-4E62-4A4B-BD85-E9C220F5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1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Роли объединяются без создания нового ведомства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79EB76-9CD6-4426-ABF2-7B46FB3B3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Юридическая ответственность остаётся у уполномоченных органов; надсистема согласует данные, ресурсы, действия и доказательства.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16EE99-231E-4B31-B2D7-EE6581C3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8201C7-B248-4C5F-A081-AADF1B330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6E7284-56BC-4EE8-8B31-13ED8C129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1E7B9C-FB28-4F09-82D1-8C5D7A046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7219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D2A3EF-281F-4710-96A1-3F627594F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71675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1680EE-7271-41FD-BB57-C793CE1F7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1930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ОРИОН 22:22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CFFD8F-C3B0-4180-BAC9-CA2F27D08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0193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стратегический замысел и координация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1B3CCF-7CDF-43DE-84FF-2EECF053E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14600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39FDFA-EBF4-42E8-808A-6F8EE960D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62225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B1CC29-437E-4596-9311-71BD0376B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56222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цифровой двойник и сценарии управления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E5901B-D469-4217-92D8-E754943C3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7219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EFD930-800A-470F-B67F-8B47AEE81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57525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EED439-1DD8-442E-B9B2-506F324B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0515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ГАСМП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1C3098-9005-4DB2-8FB1-DE9A83025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105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наблюдение и раннее предупреждение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0A3CED-24C5-4EBB-8580-FE5CD2876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00450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858A56-E76A-4D58-9475-46A6DA978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48075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1C399B-C991-410F-A93C-63B9EDEA5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64807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оператор пилота, кооперации и флота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85DA10-F861-4583-A936-C50A5963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7219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9C7A08-8374-4E92-B44C-30B94B0F0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43375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C1B2C7-20B4-4DAC-B37D-4EC227821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9100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CB2E45-BD06-432F-BB59-1195ED95C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1910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ресурсы, контракт результата и платежи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A0AF5B-CF9F-4DD8-9561-A4A407DA5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86300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1B6F39-6D0D-4E20-BAEE-38AE3B7C6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33925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ESG-IR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CEFE8A4-C0C0-422D-BA42-D6490BC11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73392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независимая проверка показателей и эффекта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C62137-EF05-428B-B09A-6B4A7F3E9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7219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F26BF62-43F3-451C-B269-5985F15EA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29225"/>
            <a:ext cx="1657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889087-7050-4E46-8DFF-20CD7D05F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7685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ЕУТ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6C06434-C20B-401F-A915-4D9D0A90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276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совместимость данных, оборудования и процедур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881C7F1-F212-459B-AC14-5C66351B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43100"/>
            <a:ext cx="3200400" cy="1895475"/>
          </a:xfrm>
          <a:prstGeom xmlns:a="http://schemas.openxmlformats.org/drawingml/2006/main" prst="roundRect">
            <a:avLst>
              <a:gd name="adj" fmla="val 7035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0E43B8-DBA7-4173-BF7B-30317487D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266950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85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≤ 30 МИН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0995DE1-0390-41B6-A9BC-A979DC630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876550"/>
            <a:ext cx="2400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диспетчерское решение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 подтверждённой угрозе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D6313ED-748D-429F-8DD7-DAC48514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048125"/>
            <a:ext cx="3200400" cy="1895475"/>
          </a:xfrm>
          <a:prstGeom xmlns:a="http://schemas.openxmlformats.org/drawingml/2006/main" prst="roundRect">
            <a:avLst>
              <a:gd name="adj" fmla="val 7035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2EFC311-8B88-457C-AFE9-D96AF307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371975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8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≤ 6 ЧАСОВ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B6C988E-6B4C-4FA7-9B92-8EB301B1C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81575"/>
            <a:ext cx="2400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начало целевой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роботизированной миссии</a:t>
            </a:r>
          </a:p>
        </p:txBody>
      </p:sp>
    </p:spTree>
    <p:extLst>
      <p:ext uri="{BB962C8B-B14F-4D97-AF65-F5344CB8AC3E}">
        <p14:creationId xmlns:p14="http://schemas.microsoft.com/office/powerpoint/2010/main" val="97144688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FC1A9D5-1391-416D-8129-5E0F107B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5F4748-2267-4D94-A104-EA4BF1F8F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1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«ГИДРОСФЕРА-1» проверяет полный контур за 24 месяца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31D504-0A08-494A-8F35-B46BA98FF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DF00E9-3F86-4514-88AE-B25224FDE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A739D6-B3C4-4A33-A6C9-C2888264B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E362D2-5AB1-4403-B1F6-9774B8503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СЫЗРАНСКИЙ УЗЕЛ ВОЛГИ / САРАТОВСКОЕ ВОДОХРАНИЛИЩЕ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868767-EC35-4350-9B3D-0C89F6698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22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50–100 км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6A55CF-7B31-4A2E-948A-E7EB6BCF6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575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водной системы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B5717E-CC5A-4F49-93B6-583035B9B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33800"/>
            <a:ext cx="5715000" cy="628650"/>
          </a:xfrm>
          <a:prstGeom xmlns:a="http://schemas.openxmlformats.org/drawingml/2006/main" prst="roundRect">
            <a:avLst>
              <a:gd name="adj" fmla="val 45455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D2A544-9AF7-4372-B28D-F55595114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486150"/>
            <a:ext cx="4762500" cy="1123950"/>
          </a:xfrm>
          <a:prstGeom xmlns:a="http://schemas.openxmlformats.org/drawingml/2006/main" prst="roundRect">
            <a:avLst>
              <a:gd name="adj" fmla="val 45763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8710B8-6135-4D1A-B6E4-89CA439EF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076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93A289-75A0-4FA2-A737-CBEA248A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848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3BA758-C99B-4416-8BD3-35F2D9E37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267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12F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18AA19-C04F-4D9F-A20C-CF4AEAD28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771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90EF33-3E86-4E3D-9D63-76419EBFB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41719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B111E9-165D-4625-B3A8-3E622CDCF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857750"/>
            <a:ext cx="556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эталонный участок     приток     нагрузка     ГТС     подводный объект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1B3BB9-0777-49BE-8056-3C9A5A36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924050"/>
            <a:ext cx="41719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D67B68-493F-4B3D-9AFC-F8108ECCA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47900"/>
            <a:ext cx="3448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РОБОТИЗИРОВАННАЯ ЯЧЕЙКА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3FA4BF-4A3F-428A-B9D4-67356C916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705100"/>
            <a:ext cx="33718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донные и береговые сенсоры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буй-шлюз и док-станция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аппарат длительного патрулирования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маневренный AUV и наблюдательный ROV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мобильный пробоотбор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ситуационный пост + цифровой двойник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915696-28BF-4FBE-AA5E-55CB76F43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2362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95%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88430D-92BC-42E8-9BFF-B5B120B9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доступность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326264-D9B4-4908-81F7-47B63A833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486400"/>
            <a:ext cx="2362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90%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071755-7F07-4E16-8F13-3DE8C3AFF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905500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миссии без нарушений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6A6555-A622-4D2C-B615-8E7C8D05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486400"/>
            <a:ext cx="2362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80%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44D2C6B-0ECA-4F59-AA92-BCB919468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905500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локализация источника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165916-A941-4FAC-B14C-734323355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5486400"/>
            <a:ext cx="2362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50%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9796BF-30BD-4839-A023-35D89C33E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5905500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внебюджетные средства</a:t>
            </a:r>
          </a:p>
        </p:txBody>
      </p:sp>
    </p:spTree>
    <p:extLst>
      <p:ext uri="{BB962C8B-B14F-4D97-AF65-F5344CB8AC3E}">
        <p14:creationId xmlns:p14="http://schemas.microsoft.com/office/powerpoint/2010/main" val="116848080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49FA6BE-320B-49EA-927E-E18FC241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ДОРОЖНАЯ КАРТА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9283BA-A082-4532-B37A-0D1C37AE7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Пилот проходит пять контрольных этапов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30FB9C-632F-47D0-9BD7-59FB6EC03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Каждый этап заканчивается проверяемым продуктом и решением о переходе дальше.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BF1D45-7A83-4212-9A31-4173F6C39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EF85C7-147C-47DB-B157-06134426E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67B777-93F4-4817-AA3B-B43342FB8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C6A1DA-E947-4105-9FF7-84DDB5D78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14650"/>
            <a:ext cx="9906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1C7B0C-A2D3-4D5B-AE93-3AC7C5F70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28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9D99C6-E197-4FEF-974D-09CB887C5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BED0B3-3B9C-465D-B33D-9303F71C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38350"/>
            <a:ext cx="10668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34B527-BE3C-423D-851F-1DA02479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8597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0–3 мес.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5913C0-8104-4A70-B84A-ACC8089C6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486150"/>
            <a:ext cx="1866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Паспортирование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CBD2DC-9875-4758-AC24-AA6ECC22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0957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границы • базовая линия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программа измерений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25C802-652A-4E22-BBBE-8D7082DC5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933950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принят паспорт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2692A7-FD80-4347-87AA-20C549291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628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ACEB9B-24D6-471C-9107-16E5F81F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790825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5250EB-BB77-4F98-87A5-C4BA2BCEF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038350"/>
            <a:ext cx="10668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AA4DFF-EB90-4AC7-8A8B-6DAB15882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08597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4–6 мес.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5D3AC4-A77C-4458-940C-ACF807ADB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486150"/>
            <a:ext cx="1866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Развёртывание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06AB41-7A66-4556-83D5-0BC2B0E53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0957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пост • роботы • буи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связь и интеграция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24DA8E-571C-45DC-9CA6-1BF1C617D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933950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комплекс готов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E0990C-A4AF-429E-BFC1-6FB5B4336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628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D60A8D-2519-4FDC-ADF3-ED58A8784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90825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9C56BA-7A3E-45C4-B5A9-8F5AE0081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038350"/>
            <a:ext cx="10668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2C1EE97-E3C4-4964-A5EC-4A7F5AD9A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8597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7–12 мес.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594A77-D2EC-4552-834D-02C1D60D3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486150"/>
            <a:ext cx="1866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D7F45A-D661-4AA2-8119-080822453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957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карта дна • биота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обучение моделей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32844DB-FFEF-414B-B4A0-52DC8BAE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933950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качество подтверждено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D554F0-579B-4854-B2E5-0C951843E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628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BE3E762-FC3B-4939-B233-483BBC7CD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90825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F7D7E15-4C19-4020-BD8F-CEA07A12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038350"/>
            <a:ext cx="10668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AD676E9-AA15-443D-9B8C-1668A66A1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8597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13–18 мес.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69C58A3-598D-474A-BB2E-A178DD9AF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486150"/>
            <a:ext cx="1866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Прогноз и реакция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558A45-2A30-4BCF-B405-FCAF55DD7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957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предупреждение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поиск источника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8163201-1022-4397-953B-D791F7CC4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33950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сценарии отработаны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44D9F72-19B5-4AFB-B38C-B18484BC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628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A5837DF-25F9-43BE-BFF8-544F29421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790825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609B54F-0ED2-4686-9D10-5E077FB8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038350"/>
            <a:ext cx="10668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9E08F66-0426-41C8-A133-9F3948658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08597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19–24 мес.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CA2ECC7-934D-4A6C-9632-FF3E2894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486150"/>
            <a:ext cx="1866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5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C961E13-5C10-4D2B-B526-54298F421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0957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ESG-IR • экономика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пакет ЕУТ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8EF2592-C957-4AE0-9B18-278AE5FA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933950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решение о масштабе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1B3B632-1AFB-4860-ABBA-698470C73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695950"/>
            <a:ext cx="7200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CFB9BAF-4541-469F-B664-FE692D874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819775"/>
            <a:ext cx="662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Масштабируется не отдельный робот, а целостная ячейка с регламентом и верификацией</a:t>
            </a:r>
          </a:p>
        </p:txBody>
      </p:sp>
    </p:spTree>
    <p:extLst>
      <p:ext uri="{BB962C8B-B14F-4D97-AF65-F5344CB8AC3E}">
        <p14:creationId xmlns:p14="http://schemas.microsoft.com/office/powerpoint/2010/main" val="10806708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3620BC6-24A8-49AE-AE9F-81E44BD8A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ФИНАНСОВАЯ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F5A7B2-B8D1-4231-8131-2377F57E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1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Оплата связана с готовностью, качеством и эффектом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A251CB-7E1C-4D73-80E0-97762EA5E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008BD1-3796-4F76-B331-E2BB371CC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7EF9B7-3142-4501-9F0D-0FA97654D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151AB9-47CC-41FC-85AC-1C59E19D2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859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СТРУКТУРА ФИНАНСИРОВАНИЯ ПИЛОТА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02B6C8-AEF7-44DB-8436-C09C3AEE9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54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Государственный / региональный заказ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D26C9E-E9C2-4072-A017-1F1A563B7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305050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593D8A-651F-4088-ADAF-4974E7750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305050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795396-58E8-41D9-8B5B-9FB9C743B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05050"/>
            <a:ext cx="590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3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12705C-500C-4362-AA3B-C5F8E553F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24175"/>
            <a:ext cx="354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Якорные потребители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438A1B-CD3D-4D44-8D3E-9785B575F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943225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8233D0-F1FF-4B8E-AA63-42BFD463E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943225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93C5DF-8747-41B8-90D8-13F82F59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943225"/>
            <a:ext cx="590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35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E3754D-0548-4CF3-ACAE-2B4CDC987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62350"/>
            <a:ext cx="354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Лизинг и производители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6BE871-C64C-4B5C-9B71-6FB51DAB4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581400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E6F499-8E4F-43DB-9886-8A627B9C9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581400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2C9D98-C4BA-44D9-A140-0C1A9FE28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81400"/>
            <a:ext cx="590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350" b="1" i="0">
                <a:solidFill>
                  <a:srgbClr val="198F8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98F88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0A6BAA-3677-4849-8CCE-03C1DBDE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00525"/>
            <a:ext cx="354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Резерв ECO-PPA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1AE388-2B34-4719-9ADF-7BDC4949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219575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0F8208-BBD7-4177-AE2E-9934CB9EF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219575"/>
            <a:ext cx="113157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CB0BFC-4871-4982-9869-64B44FD18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219575"/>
            <a:ext cx="590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35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15%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19E5BE-E5C9-4391-BAD3-529C63C0B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354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Научные и природоохранные программы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CEF618-AA0E-4BCE-9268-D3B97DBFE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857750"/>
            <a:ext cx="18859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628754-E64D-46BA-AB2F-93D55663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857750"/>
            <a:ext cx="75438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91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E4F7B1-B11B-4CDB-8A13-DD511629B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857750"/>
            <a:ext cx="590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350" b="1" i="0">
                <a:solidFill>
                  <a:srgbClr val="D9912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9912F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C995D63-7421-4DE1-BCFD-0636293E0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85950"/>
            <a:ext cx="4076700" cy="3457575"/>
          </a:xfrm>
          <a:prstGeom xmlns:a="http://schemas.openxmlformats.org/drawingml/2006/main" prst="roundRect">
            <a:avLst>
              <a:gd name="adj" fmla="val 3857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9F5F36-437E-462E-B1B9-2E9FD38F2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20980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ПЛАТЁЖ ОПЕРАТОРУ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31E96AC-DFD5-4496-B489-2CC678231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72415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60%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4AD342-8495-4F9D-ABE5-1382F8BAA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90825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готовность и объём услуг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14369D-EA0D-46C4-9523-8A0487228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95650"/>
            <a:ext cx="3257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65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B8C14F0-CD9E-482C-BC74-D090F4D1A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50520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CAE8A6F-68A9-43E4-8505-3AF278790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571875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качество данных и SLA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9AC15A-1FDA-44DB-9BFC-0B08DBCE0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76700"/>
            <a:ext cx="3257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65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85B21CC-628C-4CDB-9FF9-58D15733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8625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15%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3666313-AF88-4635-ACAE-E625FAD38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352925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подтверждённый эффект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7AA3828-653F-428E-86F5-F6101B26A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914900"/>
            <a:ext cx="3657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0" i="1">
                <a:solidFill>
                  <a:srgbClr val="BCD7E0"/>
                </a:solidFill>
                <a:latin typeface="Arial"/>
                <a:ea typeface="Arial"/>
                <a:cs typeface="Arial"/>
              </a:defRPr>
            </a:pPr>
            <a:r>
              <a:rPr sz="1050" b="0" i="1">
                <a:solidFill>
                  <a:srgbClr val="BCD7E0"/>
                </a:solidFill>
                <a:latin typeface="Arial"/>
                <a:ea typeface="Arial"/>
                <a:cs typeface="Arial"/>
              </a:rPr>
              <a:t>Предварительная проектная модель; доли уточняются после обследования и расчёта CAPEX/OPEX.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D1CBF18-0F92-4A27-902D-03D8589AC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57850"/>
            <a:ext cx="108585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4047B3C-1E83-46F0-87A5-4FAF16F35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91200"/>
            <a:ext cx="10325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Эксплуатация: подписка на мониторинг • роботизированные инспекции • аварийное обследование • ESG-IR-отчётность</a:t>
            </a:r>
          </a:p>
        </p:txBody>
      </p:sp>
    </p:spTree>
    <p:extLst>
      <p:ext uri="{BB962C8B-B14F-4D97-AF65-F5344CB8AC3E}">
        <p14:creationId xmlns:p14="http://schemas.microsoft.com/office/powerpoint/2010/main" val="56821212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82A3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61CDB6-8FD2-46F7-B18A-586DE9CF8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001502-851D-4DE0-B9E0-ED9F67258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8763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4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Запустить 90-дневную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предпроектную фазу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E19C6B-CF16-4914-96FF-9FBC50EE6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914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C9E1E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9E1E8"/>
                </a:solidFill>
                <a:latin typeface="Arial"/>
                <a:ea typeface="Arial"/>
                <a:cs typeface="Arial"/>
              </a:rPr>
              <a:t>Цель — подготовить основание для GO / NO-GO по пилоту «ГИДРОСФЕРА-1».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079F33-07F4-4E62-BC9B-14D9792BF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9296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7F435F-A9C6-4E50-AD76-50A4A1701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CD7E13-1820-4A0E-BC03-3ED1490B5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8135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5C1F94-591C-464A-B867-A51280485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0861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89CD7C-CF43-40D2-A792-A19B03E05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0050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Назначить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заказчика и оператора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4CBD2-9C2A-4E06-B81C-388F7E276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0099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56A081-F9D7-48F4-8D27-A70BB971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8135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320A64-0C60-4CBC-A1C8-314923E9F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861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5C7A51-9E7D-47B8-BB93-391E0CF3D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0050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Сформировать консорциум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 научный совет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ED3447-ACBF-43B1-9160-55B519E19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099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F0C2E2-11E9-4B58-924E-16E75849F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8135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F10ED9-E8F6-41F5-84DC-70DCB9DAF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0861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0216A3-8043-44EB-81D3-33F66BFF3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00050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Утвердить акваторию,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индикаторы и режим данных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25D3FA-EDF4-45B4-A08B-C4870C3F1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504D12-33AD-4B97-859C-E4307360E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18135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0EA066-0E8C-4276-B850-F54DCFCFE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861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0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3B81CF-4FFC-4C2C-87E6-CC44BAD5C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00050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Подготовить ТЭО, бюджет,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ТЗ и ECO-PPA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DD9190-77D2-4A96-8E67-6A497EFB8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9728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12465D"/>
          </a:solidFill>
          <a:ln xmlns:a="http://schemas.openxmlformats.org/drawingml/2006/main" w="9525">
            <a:solidFill>
              <a:srgbClr val="2E64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8F350E-05BE-44DA-9AC9-A50FB4CDC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334000"/>
            <a:ext cx="1752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К 90-МУ ДНЮ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AB8F6F-8EA1-4A19-9B1F-585259C66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276850"/>
            <a:ext cx="8420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техническая реализуемость  •  экономика  •  правовой режим  •  состав кооперации  •  решение GO / NO-GO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F6719F-5C57-447C-82EF-964963EF3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D3AF93-F7C7-4A9B-9A0F-0216EA914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9DC3D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9DC3D1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8BD436-2755-4024-9141-73B41B661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9DC3D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9DC3D1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8354223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A2C286-A0EF-43F3-B5E6-5EF5BC37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СТРАТЕГИЧЕСКОЕ ОСНОВАНИЕ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C13635-51AB-48DE-9143-DE6C1964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Вода — стратегический контур безопасности и развития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8152E2-08E1-4A80-87AD-B4E09824F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772725-98DF-4724-9126-BDD31F3E7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18EA83-82B6-495B-ADE4-4601E60B9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A4FC5C-BF0E-4897-A291-D2634AAF1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Один ресурс одновременно определяет жизнеспособность экосистем, территорий и экономики.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C24CD8-6067-4EF0-BE99-B097DBA33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143250" y="2419350"/>
            <a:ext cx="1885950" cy="69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EDDE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B4589F-37C0-4A38-928A-7DB3B5411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143250" y="4295775"/>
            <a:ext cx="1905000" cy="200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EDDE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C6853A-BCC8-493A-85F9-951F6AD95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7143750" y="2247900"/>
            <a:ext cx="1905000" cy="723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EDDE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46F268-7974-4517-A888-3BB0A8DEB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7258050" y="3581400"/>
            <a:ext cx="1790700" cy="85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EDD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8DF988-3185-4671-9EFE-0DFD525D7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143750" y="4400550"/>
            <a:ext cx="1905000" cy="514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EDDE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7002BF-F246-411D-9CEA-7CC0A05CB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47925"/>
            <a:ext cx="2438400" cy="2438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F0F3"/>
          </a:solidFill>
          <a:ln xmlns:a="http://schemas.openxmlformats.org/drawingml/2006/main" w="28575">
            <a:solidFill>
              <a:srgbClr val="43C2D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334416-28A2-4BDB-BD17-F0F33E78E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57525"/>
            <a:ext cx="1866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31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B6EC3B-41F5-4618-9D76-7AF42ED9E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3609975"/>
            <a:ext cx="19621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50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инфраструктура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50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жизни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101D78-D51A-4EF3-BA65-E2A658362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935769-2202-4F16-93BE-FC175715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2457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Экологическая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устойчивость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CC95E6-CA85-4D33-8592-686F0ED6F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биоразнообразие • климат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B4D57F-4E03-4580-A3DE-15310C482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2B8BF9-3145-42FE-BCD9-534BCD112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2457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Здоровье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населения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BE3F58-2D1C-498A-85AF-F4B313857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питьевая вода • санитария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A66E2B-81D7-451B-A1F7-40B65C287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8288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2D8E62-0957-4B81-B74E-14EB3DBEB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000250"/>
            <a:ext cx="2457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Города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 промышленность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526DC9-3135-4837-B9A2-2C06F75F4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098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водозабор • производство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55F83D-9853-450A-85BE-E48F6C505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1623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E8B298-4AD8-4C9F-909C-5CC0EEF92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33750"/>
            <a:ext cx="2457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Продовольствие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 энергия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8565BA2-1DA7-4E67-ABB0-70C3C918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433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агросектор • гидроэнергетика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E9D3B9D-AD2B-4DC2-99C1-08A1C175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495800"/>
            <a:ext cx="514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1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F0D6FE8-8D7C-413D-ACA7-D85B429B9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667250"/>
            <a:ext cx="2457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Предупреждение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7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ущерба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91DEA8-B554-4E8F-8CB7-8343F64DE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2768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паводки • аварии • засухи</a:t>
            </a:r>
          </a:p>
        </p:txBody>
      </p:sp>
    </p:spTree>
    <p:extLst>
      <p:ext uri="{BB962C8B-B14F-4D97-AF65-F5344CB8AC3E}">
        <p14:creationId xmlns:p14="http://schemas.microsoft.com/office/powerpoint/2010/main" val="8387917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4162A45-0981-4C83-A47F-1BF2C7BA5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E9492C-BB00-4BC0-BAAD-2F15E7CFB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Данные существуют отдельно от решений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3F68E3-93A8-4DB2-B3A6-AFB3007B5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Измерения накапливаются, но источник угрозы локализуется поздно, а эффект действий часто не доказан.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E3C5B1-D42B-47F2-BE0E-00D8CE083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BABDE7-2903-4156-AE89-0AE1107A0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D41C80-A128-43C4-9857-08F20EBD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6094E9-93F4-449F-ACF4-F38D42696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ФРАГМЕНТЫ ДАННЫХ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EB0549-3E70-4B6B-B5DC-17C0762C3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88595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050" b="1" i="0">
                <a:solidFill>
                  <a:srgbClr val="C95B5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95B55"/>
                </a:solidFill>
                <a:latin typeface="Arial"/>
                <a:ea typeface="Arial"/>
                <a:cs typeface="Arial"/>
              </a:rPr>
              <a:t>ПОСЛЕДСТВИЯ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A94F50-7074-4FDB-9357-F29A2EC38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41910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9318EB-C0B2-456F-9606-D856B24A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28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171AA0-C560-4DD1-B83F-3610376FE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003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лабораторные пробы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3B8135-273B-4410-9C47-31B91A17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90850"/>
            <a:ext cx="4029075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B1A3F7-30ED-4752-A5F2-D84AD63B1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05150"/>
            <a:ext cx="28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5013F4-DA5E-4919-9EFC-8BCF83B4F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861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буи и гидропосты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F70179-B84B-4F91-A72E-6DEF9B4D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76650"/>
            <a:ext cx="38671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689D4A-4D6D-4E58-8D74-9B395F85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90950"/>
            <a:ext cx="28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DC10F1-A43F-4866-9202-AE295102C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719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спутниковые наблюдения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18B53F-3B64-45D0-8853-CF9E2C3A0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62450"/>
            <a:ext cx="3705225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B444F7-76E4-4E8E-96A7-12679C70B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76750"/>
            <a:ext cx="28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0E77DC-615B-47E2-A027-3211FD1BD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577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инспекции инфраструктуры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EA4528-6570-4D1C-A82F-3833318B3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48250"/>
            <a:ext cx="35433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84DB1D-5836-4C37-B006-A21562FD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62550"/>
            <a:ext cx="28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CC1498-77A8-4134-A50E-159801CE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1435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сообщения об инцидентах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42E45C-7036-413A-9989-9180C928E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190750"/>
            <a:ext cx="47625" cy="3371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ED84CE-CC42-40AE-8FCF-DC81FDDAB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3526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608E2C6-F019-4486-84D9-3BEE20FF4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038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67473F-9B78-461F-9EC0-51421C1D5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7242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6AEF88-56A1-480B-AA71-F703CEF0F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4100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927CC0-E6AC-4CA3-A3BA-ACF55209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50958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8CC75A2-D787-4A23-B509-FE64F804F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63855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975" b="1" i="0">
                <a:solidFill>
                  <a:srgbClr val="C95B5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95B55"/>
                </a:solidFill>
                <a:latin typeface="Arial"/>
                <a:ea typeface="Arial"/>
                <a:cs typeface="Arial"/>
              </a:rPr>
              <a:t>РАЗРЫВ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2E949E9-1E89-406E-8FC6-B88711FC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324100"/>
            <a:ext cx="43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C95B5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95B5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53F6D28-65F7-4D91-8AD6-308621961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24100"/>
            <a:ext cx="3181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Угроза обнаружена постфактум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813DB3A-6FAC-4B34-B975-E15357E3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7655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реакция после накопления ущерба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F8CD950-6A59-4879-8507-A1F8B655A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429000"/>
            <a:ext cx="43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C95B5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95B5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6372D7D-8432-464A-A1E5-C5F457A5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29000"/>
            <a:ext cx="3181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Нет единой причинной модели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8BBA122-C82A-4794-A03D-9E3AFFCC8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98145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данные не складываются в маршрут действия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2EA0B95-7E8B-40E4-A54B-DCCF3A0C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533900"/>
            <a:ext cx="43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C95B5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95B5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E1DF045-98F8-4962-B5A0-CDA8A989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33900"/>
            <a:ext cx="3181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Результат не верифицирован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4F904D7-E53F-4EF6-80FB-0B398A391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08635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невозможно связать оплату с эффектом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98D48AB-4891-43AF-ACA3-2C0196BE2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5676900"/>
            <a:ext cx="400050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E7FCFBC-CDDF-45F9-9079-C0854408C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5800725"/>
            <a:ext cx="358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Нужен замкнутый контур: факт → решение → действие →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11139663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7D99094-B2CD-4FF9-84FD-F4D8BEDD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СИСТЕМНАЯ ФОРМУЛА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DACD7A-3584-43F2-A5BA-99DBE0F19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ЭКВИЛИБРИУМ замыкает управление в единый цикл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CFB797-9BDF-4BB9-940C-22A1321E8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C7FBA6-E6DB-4C6D-BAB4-60DEB34A3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7D49DE-E9CB-43D2-A147-A7153CB64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A2876D-E4FC-4FE8-82E4-444B59BC3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096000" y="2247900"/>
            <a:ext cx="2000250" cy="514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D3DCC2-EE36-4233-A822-1F534B3B9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8096250" y="2762250"/>
            <a:ext cx="781050" cy="1028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5428BE-F259-48B5-982A-822FE3507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096250" y="3790950"/>
            <a:ext cx="781050" cy="1219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AC8D4E-D2B2-41A5-905D-248C20512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096000" y="5010150"/>
            <a:ext cx="2000250" cy="514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BF0EDA-FAC8-457F-BCB6-0850E2F7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095750" y="5010150"/>
            <a:ext cx="2000250" cy="514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1B5F5F-38D6-4624-BF2E-8DC6F7D3C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14700" y="3790950"/>
            <a:ext cx="781050" cy="1219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E31C54-7548-4C84-BA6C-A69F72D1A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314700" y="2762250"/>
            <a:ext cx="781050" cy="1028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70A429-739E-4C88-ADAC-CC692DC20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095750" y="2247900"/>
            <a:ext cx="2000250" cy="514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3C2D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8A81B8-A17E-4F74-9232-E6D56168B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781300"/>
            <a:ext cx="2552700" cy="1657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F7"/>
          </a:solidFill>
          <a:ln xmlns:a="http://schemas.openxmlformats.org/drawingml/2006/main" w="28575">
            <a:solidFill>
              <a:srgbClr val="43C2D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9032CA-B522-4348-A050-818DD130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1337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ЦИФРОВОЙ ДВОЙНИК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FDB625-4547-46F1-8AB4-69C0720B2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533775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+ регламент решения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+ независимая проверка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77C3A9-0C5B-4757-940E-E501E96E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16954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19790B-5FE3-4139-BFD1-5134D29EA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79070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A9ECF6-D30F-4D06-848D-DA96B24A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05740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Наблюдать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608227-98C1-4CB0-B4FD-F87EFD78A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0980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2D84FA-D1F2-4364-A4A5-3037AE6CC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30505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458933-9531-42C6-AC2E-C2952BB9C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57175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Распознать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E8D150-A9CD-4D71-AEDE-6077E35B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3850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A203599-64CD-4202-8E51-46D0EA626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3375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F16A457-60F4-4D7C-9807-DCEE21D0F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60045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42FF8C9-7BD6-4706-92BE-7D8B1EB58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5770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34FCCC-F777-47F0-BA0A-20D13922F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55295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2C28BD-3ABC-4475-B970-ABCBEA6B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81965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Оповестить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203FE0-729D-4DB1-B91E-95CC82418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972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4ECE07E-505F-45EB-BD6A-43341EA4B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506730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620160-8212-4B95-BAFA-6BED7DCE6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533400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Ресурсы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5D089DD-FB8B-443C-8088-3A09473E3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5770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4C6C419-9114-4996-8C1B-727A1C98C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455295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9E65488-9FA3-43D8-9977-43628C76F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81965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EFFA686-02EF-4F13-8B42-EB47A278E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23850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D1F49B4-0F42-4CF2-95EA-E97B6B5A4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3375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1D80D7C-0030-4DDF-B8B4-0923D24A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60045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Возврат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 норме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D31A6F0-3659-40DE-A19E-F2DDEA604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20980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41A455F-3D26-403C-8DD1-3FBA89A57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305050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D129EE1-D931-406F-A828-0469A7941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571750"/>
            <a:ext cx="800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Проверить</a:t>
            </a:r>
          </a:p>
        </p:txBody>
      </p:sp>
    </p:spTree>
    <p:extLst>
      <p:ext uri="{BB962C8B-B14F-4D97-AF65-F5344CB8AC3E}">
        <p14:creationId xmlns:p14="http://schemas.microsoft.com/office/powerpoint/2010/main" val="6430122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9D59D6-E30B-4946-A956-1CD37B047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492CDC-9D02-4D86-B207-D6D29EE1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1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ГИДРОСФЕРА — водный модуль ЭКВИЛИБРИУМ и ГАСМП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584BE8-67DE-468E-9D02-EDCD3E970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12EA24-5BF7-4783-B8F2-672700F3C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ECBD45-EC40-4AE8-9D76-9B084C164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3096b781db4854"/>
          <a:stretch xmlns:a="http://schemas.openxmlformats.org/drawingml/2006/main"/>
        </p:blipFill>
        <p:spPr>
          <a:xfrm xmlns:a="http://schemas.openxmlformats.org/drawingml/2006/main">
            <a:off x="2173477" y="1381125"/>
            <a:ext cx="7845046" cy="44767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3B4D4E-5763-4FCA-867E-CAF0EBA5B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867400"/>
            <a:ext cx="8115300" cy="4191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5466DC-8A1A-45D5-B97D-ADF9BD12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981700"/>
            <a:ext cx="762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Наблюдение становится управлением после назначения действия и проверки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34559843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749E104-347A-4986-87E0-BD08F423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ОБЪЕКТ УПРАВЛЕНИЯ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311171-5C1B-46B2-84C5-B74E0486B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Гидроэкосистема — больше, чем проба воды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9F8E28-AF05-4684-AAA6-3ECEA3540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38275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Единица результата получает границы, базовую линию, индекс здоровья, владельцев процессов и историю изменений.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54E482-AB53-44CE-B405-856A49F82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C22EFF-F47C-449B-A5B6-C5B6441D8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0CCDBA-89AA-43A4-9FFD-2DB2F93A9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D4A1B8-8016-4699-BE4B-A9BA741C2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723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F5DA69-0BF6-427A-9DB0-E96C6FDE7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99A37C-B6C0-4BE4-8615-DB63B7161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669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8CFAA4-F520-4922-8DD2-F584D7774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7432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уровень • течение • температура • химия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464E34-9B2E-4430-A687-67D8BD47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95500"/>
            <a:ext cx="723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246DAB-9B35-45B9-B221-6AD4EFBB0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305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56D560-DE72-4D54-8A4D-1DC207A0F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2669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Донная среда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4D6DE7-DE27-4B7E-98D8-C6F0BBA2E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7432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рельеф • осадки • газовыделение • объекты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CEC57E-C7C1-4060-8DA2-121B6F798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95500"/>
            <a:ext cx="723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91ED9D-48DD-4BD6-B00F-CC2F8E52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05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6918E0-8319-4524-9ECB-C47351CA8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2669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98A8E2-E44A-43D5-9E02-11B1860B7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7432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планктон • бентос • рыбы • eDNA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C50E62-603F-4141-A965-9D4569E50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723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A338E4-8312-4911-92B1-255E5B3C1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96EFFE-F368-4EEA-BAD0-F9F06A72B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Береговой пояс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16C4DD7-0A4E-486D-9435-5314DCBF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4577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поймы • нерестилища • растительность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C38350-84F8-44E6-80BF-5DCD4EC0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810000"/>
            <a:ext cx="723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42E510-8965-47A7-92AB-04D0FFF6C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019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DE66FD1-3F1B-4A37-9E1B-9B924007E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Человек и хозяйство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431AF6-B202-48A0-9D27-1400B6882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4577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водозабор • сбросы • судоходство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43A0E3-B1FA-49A9-8310-142B516B4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10000"/>
            <a:ext cx="723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9FA1DDD-4CD3-4AC7-BD72-3B72CC7BC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19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F607A72-5702-499C-8A14-174AD336E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9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2A11951-C383-4D51-B356-7A33B7AC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4577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режимы • владельцы • лаборатории • службы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EFD6793-47B9-4D13-821B-786DC863D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650"/>
            <a:ext cx="10820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C967277-26F9-4825-963F-D042CF349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743575"/>
            <a:ext cx="1024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0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Итоговая метрика — жизнеспособность водной системы, а не отдельное показание датчика.</a:t>
            </a:r>
          </a:p>
        </p:txBody>
      </p:sp>
    </p:spTree>
    <p:extLst>
      <p:ext uri="{BB962C8B-B14F-4D97-AF65-F5344CB8AC3E}">
        <p14:creationId xmlns:p14="http://schemas.microsoft.com/office/powerpoint/2010/main" val="125800087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680C44-7CAC-479F-ABBB-E90DABCC5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205CC8-D720-43C2-9DAC-53D1386E9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0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Пять уровней дают непрерывную картину — от бассейна до пробы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E149E1-F40D-40AD-9803-5EF82464F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B37DBD-825C-433C-AE3C-E56412470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A7C7AE-4134-42B7-A2CD-000698FDF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5B309A-0AD3-4B9C-B0BF-7D3764EE2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108204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BFBF78-B51D-4255-B107-A508C053D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022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  ПЛАНЕТАРНЫЙ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3CB89F-FB8A-450D-B813-307004C6F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00225"/>
            <a:ext cx="701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2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водный баланс • температура • лёд • крупные загрязнения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56F323-ACF4-49EA-9901-FFFE7F0B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14600"/>
            <a:ext cx="96774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36472F-65BA-4B40-BE39-5841D51CB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63842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  БАССЕЙНОВЫЙ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ED3CF0-93C1-4F8B-9DD3-08E0EC416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638425"/>
            <a:ext cx="586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2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сток • паводки • засухи • перенос между территориями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BF8C4E-9937-4B1A-9083-9B56EC3C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352800"/>
            <a:ext cx="85344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AC4652-BE62-4D38-AF9F-AFF67B5F0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47662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03  АКВАТОРИАЛЬНЫЙ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76CA73-0433-4F7A-BB6F-06E348DDA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476625"/>
            <a:ext cx="472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275" b="0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водный объект • дно • местообитания • инфраструктура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C451D1-970D-47CC-8F79-B1AC6CB28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191000"/>
            <a:ext cx="73914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DDF0F3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2A9C1C-F2EC-408B-8002-3192680C3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31482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04  ЛОКАЛЬНЫЙ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F42FC9-F5DE-48EF-90F3-BD602DEC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314825"/>
            <a:ext cx="3581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275" b="0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источник нагрузки • водозабор • дамба • трубопровод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87FDA3-1E76-4763-8F25-59949057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029200"/>
            <a:ext cx="62484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1F6F8"/>
          </a:solidFill>
          <a:ln xmlns:a="http://schemas.openxmlformats.org/drawingml/2006/main" w="9525">
            <a:solidFill>
              <a:srgbClr val="CEDD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9D7C50-8088-4C59-ACD1-98E85D399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515302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05  МИКРОУРОВЕНЬ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A333BD-1213-4E2A-8B2E-6016E884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153025"/>
            <a:ext cx="243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275" b="0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проба • биоплёнка • микроорганизм • дефект</a:t>
            </a:r>
          </a:p>
        </p:txBody>
      </p:sp>
    </p:spTree>
    <p:extLst>
      <p:ext uri="{BB962C8B-B14F-4D97-AF65-F5344CB8AC3E}">
        <p14:creationId xmlns:p14="http://schemas.microsoft.com/office/powerpoint/2010/main" val="15376926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F11F7B2-ABC3-4885-94AC-05C90A83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ИЗМЕРИМОСТЬ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0FCDA9-2B9D-4728-9A93-B54E5B236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30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Индекс здоровья раскрывает причину, а не скрывает её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18D94B-1419-454D-B772-094030B6A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3DA960-2DF6-4FC2-87EB-C6F82B7E9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DCF105-8900-42B2-A22E-8ABB8CE51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B078D0-D41E-42FB-8E42-D3A6E9647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EB6178-1ACD-4117-9163-0872579A7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2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A357BE-5ED9-4D33-9371-D28847EF8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955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Гидрология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8E9AAA-22F3-43F4-AFFD-FDEB0B26A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193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режим воды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18BFBF-706A-4A2E-828F-F1B4F9C2A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0764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D7B7AC-DE36-435A-BA6C-7D55FF5B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2002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1096CE-DE6E-4E63-9200-38D719B7C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0955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Гидрохимия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4FAAC5-0452-4FFA-A6CC-D657C1A2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193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качество среды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C16A4-15E1-4279-A830-8DCB5F85F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E8167C-7009-4371-9585-B4E9946E5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242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7AC5C5-C520-4EB6-8873-2DDD4D87D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2194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0C8007-232D-4738-87E5-9D6BEEDD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433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живое сообщество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9CF0F8-07B3-403E-AEFA-0CCF675BE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200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411740-0FB7-4432-9875-6332BD5E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242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9940A73-6A13-47F0-91D2-E42A04F73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2194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Функции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D7853E-75CC-4E55-9AFD-D0FC55CE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433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работа экосистемы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F8FEDB-D912-45B1-9CC3-D80D4EE34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79CF19-4B52-40B5-86A5-BC114FC66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481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E50CB6-7970-4FE5-9281-006872799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3434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Связность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ABD542-9CD2-4448-A7A5-2B06CE6FE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6672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непрерывность местообитаний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D3B6AAC-8C9A-4B5B-89CD-5F0C0A83A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3243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A178FB0-2605-4D89-8162-E5000ADFB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4481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203D654-5F98-4118-9C9A-15F5F37E0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3434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Восстановимость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D2BFCA9-B7A2-4935-A632-7F5CEFBF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6672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возврат к норме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0BC8A5-77B5-411D-9278-B69EAEE49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866900"/>
            <a:ext cx="3981450" cy="3886200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0E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E08777A-E386-4ED6-9B6F-206919C0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52650"/>
            <a:ext cx="3028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43C2D1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43C2D1"/>
                </a:solidFill>
                <a:latin typeface="Arial"/>
                <a:ea typeface="Arial"/>
                <a:cs typeface="Arial"/>
              </a:rPr>
              <a:t>0–100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C5CFC8E-F3F5-4C03-BB23-6FBB32505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743200"/>
            <a:ext cx="321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5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IГЭ = Σ wᵢ × Sᵢ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B08309C-A422-43FB-85F3-1043FFA4F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524250"/>
            <a:ext cx="30670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D7EAF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D7EAF0"/>
                </a:solidFill>
                <a:latin typeface="Arial"/>
                <a:ea typeface="Arial"/>
                <a:cs typeface="Arial"/>
              </a:rPr>
              <a:t>Веса калибруются по референсным участкам и 90-дневной базовой линии.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CF9F493-8959-4522-92C5-48587344A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324350"/>
            <a:ext cx="3067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65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EA19191-14DB-4E77-9AB6-5CB82C881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52950"/>
            <a:ext cx="2952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  риск     L  нагрузка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  качество данных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  готовность     E  эффект</a:t>
            </a:r>
          </a:p>
        </p:txBody>
      </p:sp>
    </p:spTree>
    <p:extLst>
      <p:ext uri="{BB962C8B-B14F-4D97-AF65-F5344CB8AC3E}">
        <p14:creationId xmlns:p14="http://schemas.microsoft.com/office/powerpoint/2010/main" val="18335344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5FDC15-13D4-4EB6-858E-B39B88F7C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975" b="1" i="0">
                <a:solidFill>
                  <a:srgbClr val="117CA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7CA5"/>
                </a:solidFill>
                <a:latin typeface="Arial"/>
                <a:ea typeface="Arial"/>
                <a:cs typeface="Arial"/>
              </a:rPr>
              <a:t>ПОДВОДНАЯ РОБОТОТЕХНИКА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773CB7-4B9A-4C34-B60C-798233E79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150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Мобильный орган чувств — и контролируемого действия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ADFF1B-2AE6-4FAC-AFDA-0BF751AA3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39BBD1-8952-4585-92C9-B5D17E67A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825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ОРИОН 22:22  /  ЭКВИЛИБРИУМ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E00BC0-4E5E-465E-82F1-5D0E6C80C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532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900" b="1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4faba6909f4cb7"/>
          <a:stretch xmlns:a="http://schemas.openxmlformats.org/drawingml/2006/main"/>
        </p:blipFill>
        <p:spPr>
          <a:xfrm xmlns:a="http://schemas.openxmlformats.org/drawingml/2006/main">
            <a:off x="967045" y="1962150"/>
            <a:ext cx="7076561" cy="38481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B3088B-CB3C-4865-8F95-2FEA403F7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09550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C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EE60EA-3FFB-433A-8305-B29CF3ED2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2479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AUV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50FAA3-8FA6-474A-9514-1338EE3E3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5908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картирование и поиск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CD9C7A-2B88-4787-B1EA-87D407645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962275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8F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86D582-62E3-4775-BA00-31F4A5CD7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11467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ROV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10992B-F722-4963-88F0-42C6DE723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457575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инспекция и пробоотбор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AFA0CE-A873-4A32-842C-D26237C81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8290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C2D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C5D8E5-BE06-42CB-B490-244E65665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9814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USV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647BA7-6B9E-45ED-9374-F6D749563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32435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связь, энергия, поддержка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86FE72-AD3E-4658-8D98-43875EB14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695825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1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7E6A02-91B2-4085-8972-A5DA2A8F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8482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16324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63243"/>
                </a:solidFill>
                <a:latin typeface="Arial"/>
                <a:ea typeface="Arial"/>
                <a:cs typeface="Arial"/>
              </a:rPr>
              <a:t>Глайдер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A0CC45-55A4-4811-B0FE-8AD078AF9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191125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E76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7682"/>
                </a:solidFill>
                <a:latin typeface="Arial"/>
                <a:ea typeface="Arial"/>
                <a:cs typeface="Arial"/>
              </a:rPr>
              <a:t>длительные профили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6D63EB-FC47-4075-8AEE-F05568483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619750"/>
            <a:ext cx="27241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A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2C90DA-0908-420D-A5E5-83B151F18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72452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 i="0">
                <a:solidFill>
                  <a:srgbClr val="0E3A52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3A52"/>
                </a:solidFill>
                <a:latin typeface="Arial"/>
                <a:ea typeface="Arial"/>
                <a:cs typeface="Arial"/>
              </a:rPr>
              <a:t>Флот + станции + лаборатория + цифровой двойник</a:t>
            </a:r>
          </a:p>
        </p:txBody>
      </p:sp>
    </p:spTree>
    <p:extLst>
      <p:ext uri="{BB962C8B-B14F-4D97-AF65-F5344CB8AC3E}">
        <p14:creationId xmlns:p14="http://schemas.microsoft.com/office/powerpoint/2010/main" val="19634233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2026-08-26T10:14:54.1260000Z</dcterms:created>
  <dcterms:modified xsi:type="dcterms:W3CDTF">2026-08-26T10:14:54.1260000Z</dcterms:modified>
</coreProperties>
</file>