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wide_infographic_style_underwater_scene_poster_abo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Немедленные действия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50392"/>
            <a:ext cx="10789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EEF7"/>
                </a:solidFill>
                <a:latin typeface="Arial"/>
              </a:defRPr>
            </a:pPr>
            <a:r>
              <a:t>От идеи к проектному паспорту и первому полевому испытанию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25880"/>
            <a:ext cx="1078992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Назначить головной проектный офис и технического интегратора.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Собрать реестр компетенций: КБ, гидроакустика, электроника, материалы, софт, верфи, полигоны.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Выбрать 2–3 стартовые акватории: порт, судостроительный объект, экологический полигон.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Подготовить ТЗ на ROV-инспектор, AUV-картограф, глайдер-монитор и донную станцию.</a:t>
            </a:r>
          </a:p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Сформировать финансовую схему: ОКР, лизинг, сервисные контракты, промышленный консорциум.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Зачем России гидроробототехника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50392"/>
            <a:ext cx="10789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EEF7"/>
                </a:solidFill>
                <a:latin typeface="Arial"/>
              </a:defRPr>
            </a:pPr>
            <a:r>
              <a:t>Акватория становится управляемой только тогда, когда она измеряется регулярно и безопасно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1508760"/>
            <a:ext cx="2468880" cy="16002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58952" y="161848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Инфраструктура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8952" y="2011680"/>
            <a:ext cx="213969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Порты, причалы, ГТС, кабели, трубопроводы, доки и корпуса судов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37560" y="1508760"/>
            <a:ext cx="2468880" cy="16002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02152" y="161848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Экология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2152" y="2011680"/>
            <a:ext cx="213969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Вода, донные отложения, биоценозы, загрязнения, оперативные пробы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080760" y="1508760"/>
            <a:ext cx="2468880" cy="16002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45352" y="161848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Наука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45352" y="2011680"/>
            <a:ext cx="213969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Картография дна, океанология, гидрология, биология, климатические данные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823960" y="1508760"/>
            <a:ext cx="2468880" cy="16002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88552" y="161848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Безопасность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88552" y="2011680"/>
            <a:ext cx="2139696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Поиск, охрана акваторий, обследование опасных объектов, спасательные задачи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3749039"/>
            <a:ext cx="105156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600">
                <a:solidFill>
                  <a:srgbClr val="FFFFFF"/>
                </a:solidFill>
                <a:latin typeface="Arial"/>
              </a:defRPr>
            </a:pPr>
            <a:r>
              <a:t>• Новый рынок для судостроения: носители, док-станции, сервисные суда, испытательные полигоны.</a:t>
            </a:r>
          </a:p>
          <a:p>
            <a:pPr>
              <a:spcAft>
                <a:spcPts val="600"/>
              </a:spcAft>
              <a:defRPr sz="1600">
                <a:solidFill>
                  <a:srgbClr val="FFFFFF"/>
                </a:solidFill>
                <a:latin typeface="Arial"/>
              </a:defRPr>
            </a:pPr>
            <a:r>
              <a:t>• Новая продуктовая линия СПЕЦЗАЩИТЫ: аппарат + данные + сервис + регламент эксплуатации.</a:t>
            </a:r>
          </a:p>
          <a:p>
            <a:pPr>
              <a:spcAft>
                <a:spcPts val="600"/>
              </a:spcAft>
              <a:defRPr sz="1600">
                <a:solidFill>
                  <a:srgbClr val="FFFFFF"/>
                </a:solidFill>
                <a:latin typeface="Arial"/>
              </a:defRPr>
            </a:pPr>
            <a:r>
              <a:t>• Критический контур импортонезависимости: гидроакустика, электроника, материалы, софт, энергетика.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Классы подводных роботизированных систем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417320"/>
            <a:ext cx="1965960" cy="356616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04671" y="1527048"/>
            <a:ext cx="16367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AUV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4671" y="1920240"/>
            <a:ext cx="163677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Автономная картография, обследование, мониторинг</a:t>
            </a:r>
            <a:br/>
            <a:br/>
            <a:r>
              <a:t>Ключ: полезная нагрузка, связь, энергия, навигация, сервис.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926080" y="1417320"/>
            <a:ext cx="1965960" cy="356616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090672" y="1527048"/>
            <a:ext cx="16367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ROV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90672" y="1920240"/>
            <a:ext cx="163677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Точные работы, инспекция, ремонт, манипуляции</a:t>
            </a:r>
            <a:br/>
            <a:br/>
            <a:r>
              <a:t>Ключ: полезная нагрузка, связь, энергия, навигация, сервис.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12080" y="1417320"/>
            <a:ext cx="1965960" cy="356616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76672" y="1527048"/>
            <a:ext cx="16367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Глайдеры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76672" y="1920240"/>
            <a:ext cx="163677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Длительные миссии и мониторинг больших районов</a:t>
            </a:r>
            <a:br/>
            <a:br/>
            <a:r>
              <a:t>Ключ: полезная нагрузка, связь, энергия, навигация, сервис.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98079" y="1417320"/>
            <a:ext cx="1965960" cy="356616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62671" y="1527048"/>
            <a:ext cx="16367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Донные станции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62671" y="1920240"/>
            <a:ext cx="163677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Постоянные сенсоры среды и инфраструктуры</a:t>
            </a:r>
            <a:br/>
            <a:br/>
            <a:r>
              <a:t>Ключ: полезная нагрузка, связь, энергия, навигация, сервис.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784080" y="1417320"/>
            <a:ext cx="1965960" cy="356616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948672" y="1527048"/>
            <a:ext cx="16367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Гибриды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48672" y="1920240"/>
            <a:ext cx="1636776" cy="2971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Автономный переход + управляемая интервенция</a:t>
            </a:r>
            <a:br/>
            <a:br/>
            <a:r>
              <a:t>Ключ: полезная нагрузка, связь, энергия, навигация, сервис.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Архитектура платформы СПЕЦЗАЩИТА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50392"/>
            <a:ext cx="10789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EEF7"/>
                </a:solidFill>
                <a:latin typeface="Arial"/>
              </a:defRPr>
            </a:pPr>
            <a:r>
              <a:t>Производственная кооперация + миссии + цифровой архив данных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2011680" y="2971800"/>
            <a:ext cx="3703320" cy="0"/>
          </a:xfrm>
          <a:prstGeom prst="line">
            <a:avLst/>
          </a:prstGeom>
          <a:ln w="25400">
            <a:solidFill>
              <a:srgbClr val="00BC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>
            <a:off x="5715000" y="2971800"/>
            <a:ext cx="3703320" cy="0"/>
          </a:xfrm>
          <a:prstGeom prst="line">
            <a:avLst/>
          </a:prstGeom>
          <a:ln w="25400">
            <a:solidFill>
              <a:srgbClr val="00BC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5715000" y="1691640"/>
            <a:ext cx="0" cy="2560320"/>
          </a:xfrm>
          <a:prstGeom prst="line">
            <a:avLst/>
          </a:prstGeom>
          <a:ln w="25400">
            <a:solidFill>
              <a:srgbClr val="00BCD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/>
          <p:cNvSpPr/>
          <p:nvPr/>
        </p:nvSpPr>
        <p:spPr>
          <a:xfrm>
            <a:off x="777240" y="2148840"/>
            <a:ext cx="2468880" cy="164592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41832" y="225856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Проектный офис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1832" y="2651760"/>
            <a:ext cx="2139696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ТЗ, кооперация, паспорт пилота, смета, заказчики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60" y="2148840"/>
            <a:ext cx="2468880" cy="164592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45152" y="225856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Техническое ядро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45152" y="2651760"/>
            <a:ext cx="2139696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AUV/ROV, сенсоры, связь, ИИ, материалы, испытания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183879" y="2148840"/>
            <a:ext cx="2468880" cy="164592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8471" y="225856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Эксплуатация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8471" y="2651760"/>
            <a:ext cx="2139696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Миссии, сервис, обучение, отчеты, регламенты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60" y="868680"/>
            <a:ext cx="2468880" cy="9144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45152" y="978407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Данные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45152" y="1371600"/>
            <a:ext cx="21396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Цифровой двойник акватории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80560" y="4343400"/>
            <a:ext cx="2468880" cy="9144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645152" y="445312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Заказчики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645152" y="4846320"/>
            <a:ext cx="213969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Порты, ОСК, экология, безопасность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Технологический стек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50392"/>
            <a:ext cx="10789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EEF7"/>
                </a:solidFill>
                <a:latin typeface="Arial"/>
              </a:defRPr>
            </a:pPr>
            <a:r>
              <a:t>Что надо собирать в единую линейку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37160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Корпуса и плавучесть: композиты, титан, синтактическая пена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Энергия: аккумуляторы, BMS, зарядка, кабельное питание ROV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Навигация: INS, DVL, USBL/LBL, маяки, SLAM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Сенсоры: сонары, камеры, CTD, химия воды, магнитометр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371600"/>
            <a:ext cx="51206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Связь: кабель, акустический модем, буй, спутниковый канал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Манипуляторы: захваты, пробоотбор, резка, очистка, ремонт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ПО и ИИ: миссии, распознавание, 3D-реконструкция, отчеты</a:t>
            </a:r>
          </a:p>
          <a:p>
            <a:pPr>
              <a:spcAft>
                <a:spcPts val="600"/>
              </a:spcAft>
              <a:defRPr sz="1500">
                <a:solidFill>
                  <a:srgbClr val="FFFFFF"/>
                </a:solidFill>
                <a:latin typeface="Arial"/>
              </a:defRPr>
            </a:pPr>
            <a:r>
              <a:t>• Сервис: полигон, операторы, запчасти, модернизация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Связка с судостроением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850392"/>
            <a:ext cx="1078992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D2EEF7"/>
                </a:solidFill>
                <a:latin typeface="Arial"/>
              </a:defRPr>
            </a:pPr>
            <a:r>
              <a:t>ОСК — ВТБ — Инмортранс — Океан 80 как практический контур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2423160" cy="2240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527048"/>
            <a:ext cx="20939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ОСК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1920240"/>
            <a:ext cx="2093976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Верфи, носители, доки, ремонт, интеграция на суда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0440" y="1417320"/>
            <a:ext cx="2423160" cy="2240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85032" y="1527048"/>
            <a:ext cx="20939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ВТБ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85032" y="1920240"/>
            <a:ext cx="2093976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Финансирование, лизинг, контроль активов и исполнения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417320"/>
            <a:ext cx="2423160" cy="2240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9672" y="1527048"/>
            <a:ext cx="20939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СПЕЦЗАЩИТА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9672" y="1920240"/>
            <a:ext cx="2093976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Проектный офис, кооперация, реестр, пилоты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89720" y="1417320"/>
            <a:ext cx="2423160" cy="2240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54312" y="1527048"/>
            <a:ext cx="20939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Инмортранс / Океан 80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4312" y="1920240"/>
            <a:ext cx="2093976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Регламенты, эксплуатация, акватории, обучение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251960"/>
            <a:ext cx="1024128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FFFFFF"/>
                </a:solidFill>
                <a:latin typeface="Arial"/>
              </a:defRPr>
            </a:pPr>
            <a:r>
              <a:t>• Итог: создать не разовый аппарат, а серийную сервисную систему жизненного цикла для портов, судов и акваторий.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Материаловедение для гидроробототехники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325880"/>
            <a:ext cx="2743200" cy="18288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435607"/>
            <a:ext cx="2414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Корпуса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" y="1828800"/>
            <a:ext cx="2414016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Коррозионная стойкость, давление, удар, ремонтопригодность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0" y="1325880"/>
            <a:ext cx="2743200" cy="18288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22191" y="1435607"/>
            <a:ext cx="2414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Оптика и сенсоры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2191" y="1828800"/>
            <a:ext cx="2414016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Сапфир, кварц, прозрачная керамика, герметичные окна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29400" y="1325880"/>
            <a:ext cx="2743200" cy="18288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793992" y="1435607"/>
            <a:ext cx="2414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Покрытия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93992" y="1828800"/>
            <a:ext cx="2414016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Антиобрастание, защита, износостойкость, stealth/шум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601200" y="1325880"/>
            <a:ext cx="1920240" cy="182880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765792" y="1435607"/>
            <a:ext cx="159105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СКФЭ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65792" y="1828800"/>
            <a:ext cx="1591056" cy="1234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Сверхчистые материалы и порошки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3749039"/>
            <a:ext cx="10607040" cy="1508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700">
                <a:solidFill>
                  <a:srgbClr val="FFFFFF"/>
                </a:solidFill>
                <a:latin typeface="Arial"/>
              </a:defRPr>
            </a:pPr>
            <a:r>
              <a:t>• Связать с пакетом «Материаловедение»: техническая керамика, синтетические кристаллы, композиты, покрытия и сверхчистые материалы для электроники и оптики.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Пять стартовых пилотов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325880"/>
            <a:ext cx="3337560" cy="15544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50392" y="1435607"/>
            <a:ext cx="30083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1. Портовая инспекция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0392" y="1828800"/>
            <a:ext cx="3008376" cy="96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ROV + сонар + видеоаналитика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80560" y="1325880"/>
            <a:ext cx="3337560" cy="15544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45152" y="1435607"/>
            <a:ext cx="30083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2. Экологическая акватория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5152" y="1828800"/>
            <a:ext cx="3008376" cy="96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AUV/глайдер + донные станции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75320" y="1325880"/>
            <a:ext cx="3337560" cy="15544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439912" y="1435607"/>
            <a:ext cx="30083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3. Судостроительный сервис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39912" y="1828800"/>
            <a:ext cx="3008376" cy="96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Корпуса судов, доки, винто-рулевые группы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3337560"/>
            <a:ext cx="3337560" cy="15544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0392" y="3447288"/>
            <a:ext cx="30083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4. Поиск и безопасность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" y="3840480"/>
            <a:ext cx="3008376" cy="96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Обследование дна и опасных объектов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480560" y="3337560"/>
            <a:ext cx="3337560" cy="15544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645152" y="3447288"/>
            <a:ext cx="300837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5. Материалы и покрытия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5152" y="3840480"/>
            <a:ext cx="3008376" cy="960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Морские испытания материалов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41B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FFFFFF"/>
                </a:solidFill>
                <a:latin typeface="Arial"/>
              </a:defRPr>
            </a:pPr>
            <a:r>
              <a:t>KPI программы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234440"/>
            <a:ext cx="2743200" cy="3383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96112" y="1344168"/>
            <a:ext cx="2414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Техника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1737360"/>
            <a:ext cx="2414016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Глубина</a:t>
            </a:r>
            <a:br/>
            <a:r>
              <a:t>Автономность</a:t>
            </a:r>
            <a:br/>
            <a:r>
              <a:t>Точность позиционирования</a:t>
            </a:r>
            <a:br/>
            <a:r>
              <a:t>Успешность миссий</a:t>
            </a:r>
            <a:br/>
            <a:r>
              <a:t>Качество данных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03320" y="1234440"/>
            <a:ext cx="2743200" cy="3383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867911" y="1344168"/>
            <a:ext cx="241401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Экономика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7911" y="1737360"/>
            <a:ext cx="2414016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Стоимость миссии</a:t>
            </a:r>
            <a:br/>
            <a:r>
              <a:t>Сервисная выручка</a:t>
            </a:r>
            <a:br/>
            <a:r>
              <a:t>Доля отечественных узлов</a:t>
            </a:r>
            <a:br/>
            <a:r>
              <a:t>Загрузка верфей</a:t>
            </a:r>
            <a:br/>
            <a:r>
              <a:t>Срок окупаемости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75120" y="1234440"/>
            <a:ext cx="2468880" cy="3383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39712" y="1344168"/>
            <a:ext cx="213969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Экология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39712" y="1737360"/>
            <a:ext cx="2139696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Частота мониторинга</a:t>
            </a:r>
            <a:br/>
            <a:r>
              <a:t>Покрытие акватории</a:t>
            </a:r>
            <a:br/>
            <a:r>
              <a:t>Скорость выявления загрязнений</a:t>
            </a:r>
            <a:br/>
            <a:r>
              <a:t>Архив наблюдений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372600" y="1234440"/>
            <a:ext cx="2103120" cy="3383280"/>
          </a:xfrm>
          <a:prstGeom prst="roundRect">
            <a:avLst/>
          </a:prstGeom>
          <a:solidFill>
            <a:srgbClr val="09304C"/>
          </a:solidFill>
          <a:ln w="12700">
            <a:solidFill>
              <a:srgbClr val="0091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537192" y="1344168"/>
            <a:ext cx="1773936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00BCDC"/>
                </a:solidFill>
                <a:latin typeface="Arial"/>
              </a:defRPr>
            </a:pPr>
            <a:r>
              <a:t>Безопасность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537192" y="1737360"/>
            <a:ext cx="1773936" cy="2788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050">
                <a:solidFill>
                  <a:srgbClr val="FFFFFF"/>
                </a:solidFill>
                <a:latin typeface="Arial"/>
              </a:defRPr>
            </a:pPr>
            <a:r>
              <a:t>Время поиска</a:t>
            </a:r>
            <a:br/>
            <a:r>
              <a:t>Риск для людей</a:t>
            </a:r>
            <a:br/>
            <a:r>
              <a:t>Контроль объектов</a:t>
            </a:r>
            <a:br/>
            <a:r>
              <a:t>Готовность к ЧС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51967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800">
                <a:solidFill>
                  <a:srgbClr val="96BECD"/>
                </a:solidFill>
                <a:latin typeface="Arial"/>
              </a:defRPr>
            </a:pPr>
            <a:r>
              <a:t>СПЕЦЗАЩИТА • Гидроробототехника •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