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c785dac5c144a90" /><Relationship Type="http://schemas.openxmlformats.org/officeDocument/2006/relationships/extended-properties" Target="/docProps/app.xml" Id="R51fa378ee42447eb" /><Relationship Type="http://schemas.openxmlformats.org/officeDocument/2006/relationships/officeDocument" Target="/ppt/presentation.xml" Id="Rcde03599500c4c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9034fd05be418c"/>
  </p:sldMasterIdLst>
  <p:notesMasterIdLst>
    <p:notesMasterId xmlns:r="http://schemas.openxmlformats.org/officeDocument/2006/relationships" r:id="R2a89f88401194a1d"/>
  </p:notesMasterIdLst>
  <p:sldIdLst>
    <p:sldId xmlns:r="http://schemas.openxmlformats.org/officeDocument/2006/relationships" id="256" r:id="R350a5e716dcc4e71"/>
    <p:sldId xmlns:r="http://schemas.openxmlformats.org/officeDocument/2006/relationships" id="257" r:id="Rd30563567ae646ef"/>
    <p:sldId xmlns:r="http://schemas.openxmlformats.org/officeDocument/2006/relationships" id="258" r:id="R76ecee980c3b4c8d"/>
    <p:sldId xmlns:r="http://schemas.openxmlformats.org/officeDocument/2006/relationships" id="259" r:id="Rf9f38349ac314ac8"/>
    <p:sldId xmlns:r="http://schemas.openxmlformats.org/officeDocument/2006/relationships" id="260" r:id="R3b6da5ae0910450e"/>
    <p:sldId xmlns:r="http://schemas.openxmlformats.org/officeDocument/2006/relationships" id="261" r:id="Rf251978901814cf7"/>
    <p:sldId xmlns:r="http://schemas.openxmlformats.org/officeDocument/2006/relationships" id="262" r:id="R5c969eca93684626"/>
    <p:sldId xmlns:r="http://schemas.openxmlformats.org/officeDocument/2006/relationships" id="263" r:id="Rbba53e3926764181"/>
    <p:sldId xmlns:r="http://schemas.openxmlformats.org/officeDocument/2006/relationships" id="264" r:id="R86c061550fd64ddc"/>
    <p:sldId xmlns:r="http://schemas.openxmlformats.org/officeDocument/2006/relationships" id="265" r:id="R6ce11f61fcac4d16"/>
    <p:sldId xmlns:r="http://schemas.openxmlformats.org/officeDocument/2006/relationships" id="266" r:id="Re7344b2aadc54c58"/>
    <p:sldId xmlns:r="http://schemas.openxmlformats.org/officeDocument/2006/relationships" id="267" r:id="Race209179c724b1b"/>
    <p:sldId xmlns:r="http://schemas.openxmlformats.org/officeDocument/2006/relationships" id="268" r:id="Rff512e9135864583"/>
    <p:sldId xmlns:r="http://schemas.openxmlformats.org/officeDocument/2006/relationships" id="269" r:id="R283bd72776eb4b77"/>
    <p:sldId xmlns:r="http://schemas.openxmlformats.org/officeDocument/2006/relationships" id="270" r:id="R004650d9edbd47dc"/>
    <p:sldId xmlns:r="http://schemas.openxmlformats.org/officeDocument/2006/relationships" id="271" r:id="R471374ac88324a53"/>
    <p:sldId xmlns:r="http://schemas.openxmlformats.org/officeDocument/2006/relationships" id="272" r:id="R19e456c373f8432c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9e74513bbc64909" /><Relationship Type="http://schemas.openxmlformats.org/officeDocument/2006/relationships/slideMaster" Target="/ppt/slideMasters/slideMaster1.xml" Id="R409034fd05be418c" /><Relationship Type="http://schemas.openxmlformats.org/officeDocument/2006/relationships/notesMaster" Target="/ppt/notesMasters/notesMaster1.xml" Id="R2a89f88401194a1d" /><Relationship Type="http://schemas.openxmlformats.org/officeDocument/2006/relationships/presProps" Target="/ppt/presProps.xml" Id="R9ad749eb287c42c9" /><Relationship Type="http://schemas.openxmlformats.org/officeDocument/2006/relationships/tableStyles" Target="/ppt/tableStyles.xml" Id="Re6f6239243ce4c03" /><Relationship Type="http://schemas.openxmlformats.org/officeDocument/2006/relationships/slide" Target="/ppt/slides/slide1.xml" Id="R350a5e716dcc4e71" /><Relationship Type="http://schemas.openxmlformats.org/officeDocument/2006/relationships/slide" Target="/ppt/slides/slide2.xml" Id="Rd30563567ae646ef" /><Relationship Type="http://schemas.openxmlformats.org/officeDocument/2006/relationships/slide" Target="/ppt/slides/slide3.xml" Id="R76ecee980c3b4c8d" /><Relationship Type="http://schemas.openxmlformats.org/officeDocument/2006/relationships/slide" Target="/ppt/slides/slide4.xml" Id="Rf9f38349ac314ac8" /><Relationship Type="http://schemas.openxmlformats.org/officeDocument/2006/relationships/slide" Target="/ppt/slides/slide5.xml" Id="R3b6da5ae0910450e" /><Relationship Type="http://schemas.openxmlformats.org/officeDocument/2006/relationships/slide" Target="/ppt/slides/slide6.xml" Id="Rf251978901814cf7" /><Relationship Type="http://schemas.openxmlformats.org/officeDocument/2006/relationships/slide" Target="/ppt/slides/slide7.xml" Id="R5c969eca93684626" /><Relationship Type="http://schemas.openxmlformats.org/officeDocument/2006/relationships/slide" Target="/ppt/slides/slide8.xml" Id="Rbba53e3926764181" /><Relationship Type="http://schemas.openxmlformats.org/officeDocument/2006/relationships/slide" Target="/ppt/slides/slide9.xml" Id="R86c061550fd64ddc" /><Relationship Type="http://schemas.openxmlformats.org/officeDocument/2006/relationships/slide" Target="/ppt/slides/slide10.xml" Id="R6ce11f61fcac4d16" /><Relationship Type="http://schemas.openxmlformats.org/officeDocument/2006/relationships/slide" Target="/ppt/slides/slide11.xml" Id="Re7344b2aadc54c58" /><Relationship Type="http://schemas.openxmlformats.org/officeDocument/2006/relationships/slide" Target="/ppt/slides/slide12.xml" Id="Race209179c724b1b" /><Relationship Type="http://schemas.openxmlformats.org/officeDocument/2006/relationships/slide" Target="/ppt/slides/slide13.xml" Id="Rff512e9135864583" /><Relationship Type="http://schemas.openxmlformats.org/officeDocument/2006/relationships/slide" Target="/ppt/slides/slide14.xml" Id="R283bd72776eb4b77" /><Relationship Type="http://schemas.openxmlformats.org/officeDocument/2006/relationships/slide" Target="/ppt/slides/slide15.xml" Id="R004650d9edbd47dc" /><Relationship Type="http://schemas.openxmlformats.org/officeDocument/2006/relationships/slide" Target="/ppt/slides/slide16.xml" Id="R471374ac88324a53" /><Relationship Type="http://schemas.openxmlformats.org/officeDocument/2006/relationships/slide" Target="/ppt/slides/slide17.xml" Id="R19e456c373f8432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ca93afa4d654d8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2a5fe404a0348d8" /><Relationship Type="http://schemas.openxmlformats.org/officeDocument/2006/relationships/notesMaster" Target="/ppt/notesMasters/notesMaster1.xml" Id="Rb04fa0c4ab874fc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e69f404ac6a4e4c" /><Relationship Type="http://schemas.openxmlformats.org/officeDocument/2006/relationships/notesMaster" Target="/ppt/notesMasters/notesMaster1.xml" Id="R2762c3b135fb426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856c845cace4158" /><Relationship Type="http://schemas.openxmlformats.org/officeDocument/2006/relationships/notesMaster" Target="/ppt/notesMasters/notesMaster1.xml" Id="R5a59f7d5a756438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1064299cdb7401b" /><Relationship Type="http://schemas.openxmlformats.org/officeDocument/2006/relationships/notesMaster" Target="/ppt/notesMasters/notesMaster1.xml" Id="R7f7f1475dc1e4e5a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f9d0ef10f3634d96" /><Relationship Type="http://schemas.openxmlformats.org/officeDocument/2006/relationships/notesMaster" Target="/ppt/notesMasters/notesMaster1.xml" Id="R8ac5006ccedf4e87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24149c0f75849d4" /><Relationship Type="http://schemas.openxmlformats.org/officeDocument/2006/relationships/notesMaster" Target="/ppt/notesMasters/notesMaster1.xml" Id="R38510bdd4e744547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d9b6cc232f843b7" /><Relationship Type="http://schemas.openxmlformats.org/officeDocument/2006/relationships/notesMaster" Target="/ppt/notesMasters/notesMaster1.xml" Id="R98c7c2c93d964ba4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6d95eb9f012417c" /><Relationship Type="http://schemas.openxmlformats.org/officeDocument/2006/relationships/notesMaster" Target="/ppt/notesMasters/notesMaster1.xml" Id="R277a31e4342342a3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ca031a6be9b64e32" /><Relationship Type="http://schemas.openxmlformats.org/officeDocument/2006/relationships/notesMaster" Target="/ppt/notesMasters/notesMaster1.xml" Id="R156644cfeb4f4ea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095af3dea964cb3" /><Relationship Type="http://schemas.openxmlformats.org/officeDocument/2006/relationships/notesMaster" Target="/ppt/notesMasters/notesMaster1.xml" Id="R4d710bb86bb5458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60f58dbc0b742e1" /><Relationship Type="http://schemas.openxmlformats.org/officeDocument/2006/relationships/notesMaster" Target="/ppt/notesMasters/notesMaster1.xml" Id="R90aed3996de0414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eb8ac620ecb44b2" /><Relationship Type="http://schemas.openxmlformats.org/officeDocument/2006/relationships/notesMaster" Target="/ppt/notesMasters/notesMaster1.xml" Id="R404775ad722b42f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4c8e8558f894a0c" /><Relationship Type="http://schemas.openxmlformats.org/officeDocument/2006/relationships/notesMaster" Target="/ppt/notesMasters/notesMaster1.xml" Id="R598a350508be43e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58ea02e71fa4a4e" /><Relationship Type="http://schemas.openxmlformats.org/officeDocument/2006/relationships/notesMaster" Target="/ppt/notesMasters/notesMaster1.xml" Id="Rc55f7b0a39d6475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33211926a194b3f" /><Relationship Type="http://schemas.openxmlformats.org/officeDocument/2006/relationships/notesMaster" Target="/ppt/notesMasters/notesMaster1.xml" Id="Rd3d324caa5ca405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817aa84045d4ebf" /><Relationship Type="http://schemas.openxmlformats.org/officeDocument/2006/relationships/notesMaster" Target="/ppt/notesMasters/notesMaster1.xml" Id="Rdbc137d661fd47d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2508015982947c9" /><Relationship Type="http://schemas.openxmlformats.org/officeDocument/2006/relationships/notesMaster" Target="/ppt/notesMasters/notesMaster1.xml" Id="Rd3efe15c49e647e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— ГАСМП «ЭКВИЛИБРИУМ». Стратегическая концепция, версия 1.0, 23 августа 2026 года.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— ГАСМП «ЭКВИЛИБРИУМ». Стратегическая концепция, версия 1.0, 23 августа 2026 года.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— ГАСМП «ЭКВИЛИБРИУМ». Стратегическая концепция, версия 1.0, 23 августа 2026 года.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— ГАСМП «ЭКВИЛИБРИУМ». Стратегическая концепция, версия 1.0, 23 августа 2026 года.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— ГАСМП «ЭКВИЛИБРИУМ». Стратегическая концепция, версия 1.0, 23 августа 2026 года.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— ГАСМП «ЭКВИЛИБРИУМ». Стратегическая концепция, версия 1.0, 23 августа 2026 года.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— ГАСМП «ЭКВИЛИБРИУМ». Стратегическая концепция, версия 1.0, 23 августа 2026 года.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— ГАСМП «ЭКВИЛИБРИУМ». Стратегическая концепция, версия 1.0, 23 августа 2026 года.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— ГАСМП «ЭКВИЛИБРИУМ». Стратегическая концепция, версия 1.0, 23 августа 2026 года.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— ГАСМП «ЭКВИЛИБРИУМ». Стратегическая концепция, версия 1.0, 23 августа 2026 года.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— ГАСМП «ЭКВИЛИБРИУМ». Стратегическая концепция, версия 1.0, 23 августа 2026 года.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— ГАСМП «ЭКВИЛИБРИУМ». Стратегическая концепция, версия 1.0, 23 августа 2026 года.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— ГАСМП «ЭКВИЛИБРИУМ». Стратегическая концепция, версия 1.0, 23 августа 2026 года.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— ГАСМП «ЭКВИЛИБРИУМ». Стратегическая концепция, версия 1.0, 23 августа 2026 года.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— ГАСМП «ЭКВИЛИБРИУМ». Стратегическая концепция, версия 1.0, 23 августа 2026 года.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— ГАСМП «ЭКВИЛИБРИУМ». Стратегическая концепция, версия 1.0, 23 августа 2026 года.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— ГАСМП «ЭКВИЛИБРИУМ». Стратегическая концепция, версия 1.0, 23 августа 2026 года.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e054d29d9491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4b645be85af4730" /><Relationship Type="http://schemas.openxmlformats.org/officeDocument/2006/relationships/slideLayout" Target="/ppt/slideLayouts/slideLayout1.xml" Id="Rfb2cbace82b0475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2cbace82b0475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983cfaf9342a5" /><Relationship Type="http://schemas.openxmlformats.org/officeDocument/2006/relationships/notesSlide" Target="/ppt/notesSlides/notesSlide1.xml" Id="Ra6e7e336593b4e9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d755079c34aa1" /><Relationship Type="http://schemas.openxmlformats.org/officeDocument/2006/relationships/notesSlide" Target="/ppt/notesSlides/notesSlide10.xml" Id="Rab7a7bc9f779457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0f1c8f5534fbc" /><Relationship Type="http://schemas.openxmlformats.org/officeDocument/2006/relationships/notesSlide" Target="/ppt/notesSlides/notesSlide11.xml" Id="Rcc78fb3d70144c0e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75f124f414594" /><Relationship Type="http://schemas.openxmlformats.org/officeDocument/2006/relationships/notesSlide" Target="/ppt/notesSlides/notesSlide12.xml" Id="R6b561e85c81b4d7a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e8c84bdd4447e" /><Relationship Type="http://schemas.openxmlformats.org/officeDocument/2006/relationships/notesSlide" Target="/ppt/notesSlides/notesSlide13.xml" Id="R2e43d772500d40d7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2a68289fc4d40" /><Relationship Type="http://schemas.openxmlformats.org/officeDocument/2006/relationships/notesSlide" Target="/ppt/notesSlides/notesSlide14.xml" Id="R4cde1e4c463d4615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035ed6b9642e8" /><Relationship Type="http://schemas.openxmlformats.org/officeDocument/2006/relationships/notesSlide" Target="/ppt/notesSlides/notesSlide15.xml" Id="Rd7fab8d6807846b4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c1c00023448b1" /><Relationship Type="http://schemas.openxmlformats.org/officeDocument/2006/relationships/notesSlide" Target="/ppt/notesSlides/notesSlide16.xml" Id="R2e8517864d2a409d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0172242384704" /><Relationship Type="http://schemas.openxmlformats.org/officeDocument/2006/relationships/notesSlide" Target="/ppt/notesSlides/notesSlide17.xml" Id="Re523489b00b44d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e7d5161a843d8" /><Relationship Type="http://schemas.openxmlformats.org/officeDocument/2006/relationships/notesSlide" Target="/ppt/notesSlides/notesSlide2.xml" Id="R7e68d09204fd44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40018590a426c" /><Relationship Type="http://schemas.openxmlformats.org/officeDocument/2006/relationships/notesSlide" Target="/ppt/notesSlides/notesSlide3.xml" Id="R128d5dd6c14e4e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d4df12a3e4952" /><Relationship Type="http://schemas.openxmlformats.org/officeDocument/2006/relationships/notesSlide" Target="/ppt/notesSlides/notesSlide4.xml" Id="R516b4e3b738648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68fe6271d4943" /><Relationship Type="http://schemas.openxmlformats.org/officeDocument/2006/relationships/notesSlide" Target="/ppt/notesSlides/notesSlide5.xml" Id="Rfe2e3c53c64941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e0d8b7d92425c" /><Relationship Type="http://schemas.openxmlformats.org/officeDocument/2006/relationships/notesSlide" Target="/ppt/notesSlides/notesSlide6.xml" Id="R5d66e8cefebc45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47bb1876e49da" /><Relationship Type="http://schemas.openxmlformats.org/officeDocument/2006/relationships/notesSlide" Target="/ppt/notesSlides/notesSlide7.xml" Id="R71e58308381246e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e865649814330" /><Relationship Type="http://schemas.openxmlformats.org/officeDocument/2006/relationships/notesSlide" Target="/ppt/notesSlides/notesSlide8.xml" Id="R85b68b4ab1d44c5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10b0ba80f41c1" /><Relationship Type="http://schemas.openxmlformats.org/officeDocument/2006/relationships/notesSlide" Target="/ppt/notesSlides/notesSlide9.xml" Id="R09b9a911b0ec456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EDE2A2A-7B66-46CF-835A-5C0E2C9B9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685800"/>
            <a:ext cx="3714750" cy="3714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F9FC"/>
          </a:solidFill>
          <a:ln xmlns:a="http://schemas.openxmlformats.org/drawingml/2006/main" w="28575">
            <a:solidFill>
              <a:srgbClr val="DDF2FA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A5AFED2-24FB-4F45-BD2C-4591C742F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1181100"/>
            <a:ext cx="2724150" cy="27241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39A6C7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EC8A27A-53FE-4B4A-886C-2715673CE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1752600"/>
            <a:ext cx="1581150" cy="15811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769AA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7F74C4C-9620-4235-97CE-369D737B5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543175"/>
            <a:ext cx="41433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39A6C7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DEAAD81-280E-4AC1-B180-78B403528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495300"/>
            <a:ext cx="0" cy="41243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DF2F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EDB0A7D-382A-4678-8ED7-18111EC1E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22669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69AA"/>
          </a:solidFill>
          <a:ln xmlns:a="http://schemas.openxmlformats.org/drawingml/2006/main" w="0">
            <a:solidFill>
              <a:srgbClr val="1769A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06E5ADF-C356-4B9B-976B-6012DFE10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05875" y="2381250"/>
            <a:ext cx="95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ЗЕМЛЯ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E94D769-E19E-4462-A868-D4E299B6B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590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9A6C7"/>
                </a:solidFill>
              </a:defRPr>
            </a:pPr>
            <a:r>
              <a:rPr sz="1050" b="1">
                <a:solidFill>
                  <a:srgbClr val="39A6C7"/>
                </a:solidFill>
              </a:rPr>
              <a:t>ГЛОБАЛЬНАЯ АЭРОКОСМИЧЕСКАЯ СИСТЕМА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67EBA77-EDA3-46CB-ABC3-EDCC5FDF4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38250"/>
            <a:ext cx="61912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0B2545"/>
                </a:solidFill>
              </a:defRPr>
            </a:pPr>
            <a:r>
              <a:rPr sz="3900" b="1">
                <a:solidFill>
                  <a:srgbClr val="0B2545"/>
                </a:solidFill>
              </a:rPr>
              <a:t>ГАСМП</a:t>
            </a:r>
          </a:p>
          <a:p xmlns:a="http://schemas.openxmlformats.org/drawingml/2006/main">
            <a:pPr algn="l">
              <a:defRPr sz="3900" b="1">
                <a:solidFill>
                  <a:srgbClr val="0B2545"/>
                </a:solidFill>
              </a:defRPr>
            </a:pPr>
            <a:r>
              <a:rPr sz="3900" b="1">
                <a:solidFill>
                  <a:srgbClr val="0B2545"/>
                </a:solidFill>
              </a:rPr>
              <a:t>«ЭКВИЛИБРИУМ»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69E360-8C03-4A1D-9393-1A83377F5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76550"/>
            <a:ext cx="5905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1769AA"/>
                </a:solidFill>
              </a:defRPr>
            </a:pPr>
            <a:r>
              <a:rPr sz="1875" b="0">
                <a:solidFill>
                  <a:srgbClr val="1769AA"/>
                </a:solidFill>
              </a:rPr>
              <a:t>Планетарная система мониторинга,</a:t>
            </a:r>
          </a:p>
          <a:p xmlns:a="http://schemas.openxmlformats.org/drawingml/2006/main">
            <a:pPr algn="l">
              <a:defRPr sz="1875" b="0">
                <a:solidFill>
                  <a:srgbClr val="1769AA"/>
                </a:solidFill>
              </a:defRPr>
            </a:pPr>
            <a:r>
              <a:rPr sz="1875" b="0">
                <a:solidFill>
                  <a:srgbClr val="1769AA"/>
                </a:solidFill>
              </a:rPr>
              <a:t>прогнозирования и раннего предупреждения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91A97D2-F31C-4349-99CE-CACBAECEB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38625"/>
            <a:ext cx="590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4A72C"/>
                </a:solidFill>
              </a:defRPr>
            </a:pPr>
            <a:r>
              <a:rPr sz="1350" b="1">
                <a:solidFill>
                  <a:srgbClr val="D4A72C"/>
                </a:solidFill>
              </a:rPr>
              <a:t>Земля  •  Человек  •  Будущие поколения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9DCB84C-F3A3-4935-AC6A-1BE35011B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24550"/>
            <a:ext cx="590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27D98"/>
                </a:solidFill>
              </a:defRPr>
            </a:pPr>
            <a:r>
              <a:rPr sz="1050" b="0">
                <a:solidFill>
                  <a:srgbClr val="627D98"/>
                </a:solidFill>
              </a:rPr>
              <a:t>Стратегическая презентация  |  2026</a:t>
            </a:r>
          </a:p>
        </p:txBody>
      </p:sp>
    </p:spTree>
    <p:extLst>
      <p:ext uri="{BB962C8B-B14F-4D97-AF65-F5344CB8AC3E}">
        <p14:creationId xmlns:p14="http://schemas.microsoft.com/office/powerpoint/2010/main" val="53106875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4F3AAE8-24E9-420E-9C0C-F1BCAD8E3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1000"/>
            <a:ext cx="857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9A6C7"/>
                </a:solidFill>
              </a:defRPr>
            </a:pPr>
            <a:r>
              <a:rPr sz="975" b="1">
                <a:solidFill>
                  <a:srgbClr val="39A6C7"/>
                </a:solidFill>
              </a:rPr>
              <a:t>УПРАВЛЕНИЕ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6363401-2424-44FE-892A-920297CE2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0B2545"/>
                </a:solidFill>
              </a:defRPr>
            </a:pPr>
            <a:r>
              <a:rPr sz="2625" b="1">
                <a:solidFill>
                  <a:srgbClr val="0B2545"/>
                </a:solidFill>
              </a:rPr>
              <a:t>Глобальная координация не отменяет национальный суверенитет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652355B-3984-414C-8EE0-33688CBFB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D5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2DD6CBD-19C9-4171-86D9-E30F1FFC2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286000"/>
            <a:ext cx="0" cy="3238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9D5E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82DD0AF-E1FD-4A03-998A-E875A0764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1857375"/>
            <a:ext cx="304800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17C76AB-2B8D-42E7-B972-BC8C7A4B3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1914525"/>
            <a:ext cx="2819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МЕЖДУНАРОДНЫЙ</a:t>
            </a:r>
          </a:p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НАБЛЮДАТЕЛЬНЫЙ СОВЕТ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C6CF4F5-5199-43B5-874C-FFE500E3C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714625"/>
            <a:ext cx="2571750" cy="8096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39A6C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3CCE633-71EF-4F27-B019-4AF8C60BA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143250"/>
            <a:ext cx="304800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4F9FC"/>
          </a:solidFill>
          <a:ln xmlns:a="http://schemas.openxmlformats.org/drawingml/2006/main" w="9525">
            <a:solidFill>
              <a:srgbClr val="DDF2FA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1E54E69-2CFE-4DAC-9BF5-6B8EE51C0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200400"/>
            <a:ext cx="2819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2545"/>
                </a:solidFill>
              </a:defRPr>
            </a:pPr>
            <a:r>
              <a:rPr sz="1350" b="1">
                <a:solidFill>
                  <a:srgbClr val="0B2545"/>
                </a:solidFill>
              </a:rPr>
              <a:t>Научно-прогностический совет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2FCA824-2C5C-4AA0-A012-FC5758CD7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714625"/>
            <a:ext cx="2571750" cy="2095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39A6C7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D5C0397-891E-4774-834E-29F1326E5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429125"/>
            <a:ext cx="304800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4F9FC"/>
          </a:solidFill>
          <a:ln xmlns:a="http://schemas.openxmlformats.org/drawingml/2006/main" w="9525">
            <a:solidFill>
              <a:srgbClr val="DDF2F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9EA4E68-5E5B-4856-A227-9FBE019F8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486275"/>
            <a:ext cx="2819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2545"/>
                </a:solidFill>
              </a:defRPr>
            </a:pPr>
            <a:r>
              <a:rPr sz="1350" b="1">
                <a:solidFill>
                  <a:srgbClr val="0B2545"/>
                </a:solidFill>
              </a:rPr>
              <a:t>Центры валидации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D637623-2E1B-452F-A341-3BB8FFC7A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714625"/>
            <a:ext cx="1905000" cy="8096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39A6C7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2B05816-9F6B-41C3-BEF0-6B652C3F6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143250"/>
            <a:ext cx="304800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4F9FC"/>
          </a:solidFill>
          <a:ln xmlns:a="http://schemas.openxmlformats.org/drawingml/2006/main" w="9525">
            <a:solidFill>
              <a:srgbClr val="DDF2F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7D8AD89-6251-45A7-A5E6-3A67C2836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200400"/>
            <a:ext cx="2819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2545"/>
                </a:solidFill>
              </a:defRPr>
            </a:pPr>
            <a:r>
              <a:rPr sz="1350" b="1">
                <a:solidFill>
                  <a:srgbClr val="0B2545"/>
                </a:solidFill>
              </a:rPr>
              <a:t>Глобальный ситуационный центр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74DCB98-1779-4194-BB30-99F906985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714625"/>
            <a:ext cx="1905000" cy="2095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39A6C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F2A8610-61B4-409C-AAF0-1AE991DA0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429125"/>
            <a:ext cx="304800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4F9FC"/>
          </a:solidFill>
          <a:ln xmlns:a="http://schemas.openxmlformats.org/drawingml/2006/main" w="9525">
            <a:solidFill>
              <a:srgbClr val="DDF2F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492F6A6-EC11-413C-BE5E-12CD9BD0C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486275"/>
            <a:ext cx="2819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2545"/>
                </a:solidFill>
              </a:defRPr>
            </a:pPr>
            <a:r>
              <a:rPr sz="1350" b="1">
                <a:solidFill>
                  <a:srgbClr val="0B2545"/>
                </a:solidFill>
              </a:rPr>
              <a:t>Операторы инфраструктуры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852E4EC-50F9-48F1-9242-9387191D8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5429250"/>
            <a:ext cx="41910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769A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8D384ED-B85F-419A-94C2-BECC423BB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5486400"/>
            <a:ext cx="3962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69AA"/>
                </a:solidFill>
              </a:defRPr>
            </a:pPr>
            <a:r>
              <a:rPr sz="1275" b="1">
                <a:solidFill>
                  <a:srgbClr val="1769AA"/>
                </a:solidFill>
              </a:rPr>
              <a:t>НАЦИОНАЛЬНЫЕ И РЕГИОНАЛЬНЫЕ УЗЛЫ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33AFADE-9ECB-4F47-B076-C6155B702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27D98"/>
                </a:solidFill>
              </a:defRPr>
            </a:pPr>
            <a:r>
              <a:rPr sz="825" b="1">
                <a:solidFill>
                  <a:srgbClr val="627D98"/>
                </a:solidFill>
              </a:rPr>
              <a:t>ГАСМП «ЭКВИЛИБРИУМ»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7A1089C-E5CC-4A2B-92B2-43219A80F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77000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27D98"/>
                </a:solidFill>
              </a:defRPr>
            </a:pPr>
            <a:r>
              <a:rPr sz="825" b="1">
                <a:solidFill>
                  <a:srgbClr val="627D98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07962674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8E0F8D0-155C-4AD3-A9CA-433E0F14E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1000"/>
            <a:ext cx="857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9A6C7"/>
                </a:solidFill>
              </a:defRPr>
            </a:pPr>
            <a:r>
              <a:rPr sz="975" b="1">
                <a:solidFill>
                  <a:srgbClr val="39A6C7"/>
                </a:solidFill>
              </a:rPr>
              <a:t>ДАННЫЕ И ДОВЕРИЕ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2357C1B-87C0-4815-882D-E8F65EF0D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0B2545"/>
                </a:solidFill>
              </a:defRPr>
            </a:pPr>
            <a:r>
              <a:rPr sz="2625" b="1">
                <a:solidFill>
                  <a:srgbClr val="0B2545"/>
                </a:solidFill>
              </a:rPr>
              <a:t>Чувствительные данные остаются у владельца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05B2CFC-6143-4B97-ABCA-171EE1704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D5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C0235BE-1394-4136-B63E-C5C3FACAD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2381250"/>
            <a:ext cx="2524125" cy="25241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F9FC"/>
          </a:solidFill>
          <a:ln xmlns:a="http://schemas.openxmlformats.org/drawingml/2006/main" w="28575">
            <a:solidFill>
              <a:srgbClr val="DDF2FA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A478C0A-2843-40CA-A4E4-00AB7D160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90875"/>
            <a:ext cx="185737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B2545"/>
                </a:solidFill>
              </a:defRPr>
            </a:pPr>
            <a:r>
              <a:rPr sz="1650" b="1">
                <a:solidFill>
                  <a:srgbClr val="0B2545"/>
                </a:solidFill>
              </a:rPr>
              <a:t>СУВЕРЕННЫЙ</a:t>
            </a:r>
          </a:p>
          <a:p xmlns:a="http://schemas.openxmlformats.org/drawingml/2006/main">
            <a:pPr algn="ctr">
              <a:defRPr sz="1650" b="1">
                <a:solidFill>
                  <a:srgbClr val="0B2545"/>
                </a:solidFill>
              </a:defRPr>
            </a:pPr>
            <a:r>
              <a:rPr sz="1650" b="1">
                <a:solidFill>
                  <a:srgbClr val="0B2545"/>
                </a:solidFill>
              </a:rPr>
              <a:t>КОНТУР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28A2CF1-919A-4754-ADDE-A722E9E63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381250"/>
            <a:ext cx="2524125" cy="25241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F9FC"/>
          </a:solidFill>
          <a:ln xmlns:a="http://schemas.openxmlformats.org/drawingml/2006/main" w="28575">
            <a:solidFill>
              <a:srgbClr val="DDF2F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DC29A3E-A814-42FA-BE48-90FDBA3DD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190875"/>
            <a:ext cx="166687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769AA"/>
                </a:solidFill>
              </a:defRPr>
            </a:pPr>
            <a:r>
              <a:rPr sz="1800" b="1">
                <a:solidFill>
                  <a:srgbClr val="1769AA"/>
                </a:solidFill>
              </a:rPr>
              <a:t>ОБЩИЙ</a:t>
            </a:r>
          </a:p>
          <a:p xmlns:a="http://schemas.openxmlformats.org/drawingml/2006/main">
            <a:pPr algn="ctr">
              <a:defRPr sz="1800" b="1">
                <a:solidFill>
                  <a:srgbClr val="1769AA"/>
                </a:solidFill>
              </a:defRPr>
            </a:pPr>
            <a:r>
              <a:rPr sz="1800" b="1">
                <a:solidFill>
                  <a:srgbClr val="1769AA"/>
                </a:solidFill>
              </a:rPr>
              <a:t>КОНТУР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82C096C-A595-4879-9A17-BD1A821F7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648075"/>
            <a:ext cx="476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39A6C7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8F14102-E79D-4CD2-83F7-15A3F49FC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238500"/>
            <a:ext cx="4381500" cy="819150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39A6C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30C1A5E-779D-46FA-AE2B-C89182EB9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3295650"/>
            <a:ext cx="41529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769AA"/>
                </a:solidFill>
              </a:defRPr>
            </a:pPr>
            <a:r>
              <a:rPr sz="1200" b="1">
                <a:solidFill>
                  <a:srgbClr val="1769AA"/>
                </a:solidFill>
              </a:rPr>
              <a:t>РАЗРЕШЁННЫЕ ПОКАЗАТЕЛИ • МОДЕЛИ • ПРЕДУПРЕЖДЕНИЯ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9CD19F1-2B54-49C1-A967-209FD593A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2101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9A6C7"/>
          </a:solidFill>
          <a:ln xmlns:a="http://schemas.openxmlformats.org/drawingml/2006/main" w="0">
            <a:solidFill>
              <a:srgbClr val="39A6C7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483DA52-3BE1-49A7-869E-79AB89F9B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143500"/>
            <a:ext cx="3867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83B56"/>
                </a:solidFill>
              </a:defRPr>
            </a:pPr>
            <a:r>
              <a:rPr sz="1350" b="0">
                <a:solidFill>
                  <a:srgbClr val="183B56"/>
                </a:solidFill>
              </a:rPr>
              <a:t>Федеративная аналитика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CEB8E69-7DE9-45C8-BC8C-D0D0B3B18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5530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9A6C7"/>
          </a:solidFill>
          <a:ln xmlns:a="http://schemas.openxmlformats.org/drawingml/2006/main" w="0">
            <a:solidFill>
              <a:srgbClr val="39A6C7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3781786-5F06-4137-A5B0-F500292A3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486400"/>
            <a:ext cx="3867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83B56"/>
                </a:solidFill>
              </a:defRPr>
            </a:pPr>
            <a:r>
              <a:rPr sz="1350" b="0">
                <a:solidFill>
                  <a:srgbClr val="183B56"/>
                </a:solidFill>
              </a:rPr>
              <a:t>Ролевой доступ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5F82FC7-09F2-4303-9D8A-53878F5CC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8959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9A6C7"/>
          </a:solidFill>
          <a:ln xmlns:a="http://schemas.openxmlformats.org/drawingml/2006/main" w="0">
            <a:solidFill>
              <a:srgbClr val="39A6C7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5AFB8F2-2093-46E7-804B-8A4D9BBAB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829300"/>
            <a:ext cx="3867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83B56"/>
                </a:solidFill>
              </a:defRPr>
            </a:pPr>
            <a:r>
              <a:rPr sz="1350" b="0">
                <a:solidFill>
                  <a:srgbClr val="183B56"/>
                </a:solidFill>
              </a:rPr>
              <a:t>Неизменяемый журнал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7C11FDE-3331-4952-80F1-B218713EC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2101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9A6C7"/>
          </a:solidFill>
          <a:ln xmlns:a="http://schemas.openxmlformats.org/drawingml/2006/main" w="0">
            <a:solidFill>
              <a:srgbClr val="39A6C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7EED813-0109-4D3E-9613-994D82B3B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5143500"/>
            <a:ext cx="3962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83B56"/>
                </a:solidFill>
              </a:defRPr>
            </a:pPr>
            <a:r>
              <a:rPr sz="1350" b="0">
                <a:solidFill>
                  <a:srgbClr val="183B56"/>
                </a:solidFill>
              </a:rPr>
              <a:t>Проверяемое происхождение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4E57A3F-A475-4D30-B42A-127222A41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5530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9A6C7"/>
          </a:solidFill>
          <a:ln xmlns:a="http://schemas.openxmlformats.org/drawingml/2006/main" w="0">
            <a:solidFill>
              <a:srgbClr val="39A6C7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954A776-37DF-4950-8A63-AEE2A3267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5486400"/>
            <a:ext cx="3962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83B56"/>
                </a:solidFill>
              </a:defRPr>
            </a:pPr>
            <a:r>
              <a:rPr sz="1350" b="0">
                <a:solidFill>
                  <a:srgbClr val="183B56"/>
                </a:solidFill>
              </a:rPr>
              <a:t>Версионирование моделей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374C90D-6BA9-4678-AB1E-8295C3DE1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8959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9A6C7"/>
          </a:solidFill>
          <a:ln xmlns:a="http://schemas.openxmlformats.org/drawingml/2006/main" w="0">
            <a:solidFill>
              <a:srgbClr val="39A6C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20A370B-2862-4C4C-8825-0D7C33814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5829300"/>
            <a:ext cx="3962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83B56"/>
                </a:solidFill>
              </a:defRPr>
            </a:pPr>
            <a:r>
              <a:rPr sz="1350" b="0">
                <a:solidFill>
                  <a:srgbClr val="183B56"/>
                </a:solidFill>
              </a:rPr>
              <a:t>Независимый аудит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8356B04-2669-4E4E-A81D-1411FCFB6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27D98"/>
                </a:solidFill>
              </a:defRPr>
            </a:pPr>
            <a:r>
              <a:rPr sz="825" b="1">
                <a:solidFill>
                  <a:srgbClr val="627D98"/>
                </a:solidFill>
              </a:rPr>
              <a:t>ГАСМП «ЭКВИЛИБРИУМ»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A795F6F-269F-4B26-A9B4-18F40019A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77000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27D98"/>
                </a:solidFill>
              </a:defRPr>
            </a:pPr>
            <a:r>
              <a:rPr sz="825" b="1">
                <a:solidFill>
                  <a:srgbClr val="627D98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01810113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BE90FB3-FBDA-4DB7-A1DA-904FC4F40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1000"/>
            <a:ext cx="857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9A6C7"/>
                </a:solidFill>
              </a:defRPr>
            </a:pPr>
            <a:r>
              <a:rPr sz="975" b="1">
                <a:solidFill>
                  <a:srgbClr val="39A6C7"/>
                </a:solidFill>
              </a:rPr>
              <a:t>ЕДИНАЯ ЭКОСИСТЕМА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DE9EFA7-58A1-4B42-AF18-745544966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0B2545"/>
                </a:solidFill>
              </a:defRPr>
            </a:pPr>
            <a:r>
              <a:rPr sz="2625" b="1">
                <a:solidFill>
                  <a:srgbClr val="0B2545"/>
                </a:solidFill>
              </a:rPr>
              <a:t>Четыре контура соединяют знание, участие, ресурсы и исполнение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85E2E87-FE5B-4266-BAAF-D52B05A9B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D5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74E60AC-7172-4383-A458-33C06494C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3143250"/>
            <a:ext cx="495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9D5E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0B07139-384E-4437-A628-AC9F5FB2B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86000"/>
            <a:ext cx="22860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769A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C285C41-E077-47B1-A80B-2BA7564ED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343150"/>
            <a:ext cx="20574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769AA"/>
                </a:solidFill>
              </a:defRPr>
            </a:pPr>
            <a:r>
              <a:rPr sz="1650" b="1">
                <a:solidFill>
                  <a:srgbClr val="1769AA"/>
                </a:solidFill>
              </a:rPr>
              <a:t>ЭКВИЛИБРИУМ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631A90F-C238-4D77-BAB7-77CF5A521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476625"/>
            <a:ext cx="2286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183B56"/>
                </a:solidFill>
              </a:defRPr>
            </a:pPr>
            <a:r>
              <a:rPr sz="1275" b="0">
                <a:solidFill>
                  <a:srgbClr val="183B56"/>
                </a:solidFill>
              </a:rPr>
              <a:t>наблюдение • прогноз • контроль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8F7E8BC-6690-498A-B938-A4AFCDC91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3143250"/>
            <a:ext cx="495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9D5E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16233F6-2EA7-4682-964B-28CB8A731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286000"/>
            <a:ext cx="22860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39A6C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DEFA5AA-64CF-4CD8-9653-1C9DE4B20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2343150"/>
            <a:ext cx="20574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39A6C7"/>
                </a:solidFill>
              </a:defRPr>
            </a:pPr>
            <a:r>
              <a:rPr sz="1650" b="1">
                <a:solidFill>
                  <a:srgbClr val="39A6C7"/>
                </a:solidFill>
              </a:rPr>
              <a:t>СФЕРА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3D1395E-5126-48B7-9BD4-6BE7E272B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3476625"/>
            <a:ext cx="2286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183B56"/>
                </a:solidFill>
              </a:defRPr>
            </a:pPr>
            <a:r>
              <a:rPr sz="1275" b="0">
                <a:solidFill>
                  <a:srgbClr val="183B56"/>
                </a:solidFill>
              </a:rPr>
              <a:t>инициативы • коммуникация • участие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C121481-C45B-4050-9AEE-416216647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3143250"/>
            <a:ext cx="495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9D5E2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7FED670-4742-4E46-ADAB-7E181D285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286000"/>
            <a:ext cx="22860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A9D8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73AD9B1-8E49-4248-B459-95B6A6A48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343150"/>
            <a:ext cx="20574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A9D8F"/>
                </a:solidFill>
              </a:defRPr>
            </a:pPr>
            <a:r>
              <a:rPr sz="1650" b="1">
                <a:solidFill>
                  <a:srgbClr val="2A9D8F"/>
                </a:solidFill>
              </a:rPr>
              <a:t>ECO-PPA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14EC06D-9382-4586-9EB8-5FAB04D1C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476625"/>
            <a:ext cx="2286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183B56"/>
                </a:solidFill>
              </a:defRPr>
            </a:pPr>
            <a:r>
              <a:rPr sz="1275" b="0">
                <a:solidFill>
                  <a:srgbClr val="183B56"/>
                </a:solidFill>
              </a:rPr>
              <a:t>мобилизация государственных и частных ресурсов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7F60822-35E3-4A67-8BB8-379094BAD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2286000"/>
            <a:ext cx="22860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4A72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62101E6-0D8A-4121-A9C2-B1C9887C6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2343150"/>
            <a:ext cx="20574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D4A72C"/>
                </a:solidFill>
              </a:defRPr>
            </a:pPr>
            <a:r>
              <a:rPr sz="1650" b="1">
                <a:solidFill>
                  <a:srgbClr val="D4A72C"/>
                </a:solidFill>
              </a:rPr>
              <a:t>СПЕЦЗАЩИТА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0CD66D4-98A1-4098-8837-A1D1C680C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3476625"/>
            <a:ext cx="2286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183B56"/>
                </a:solidFill>
              </a:defRPr>
            </a:pPr>
            <a:r>
              <a:rPr sz="1275" b="0">
                <a:solidFill>
                  <a:srgbClr val="183B56"/>
                </a:solidFill>
              </a:rPr>
              <a:t>кооперация • консорциумы • исполнение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8CDE8E3-1CAC-43D9-8211-EDEB21AA9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095875"/>
            <a:ext cx="8763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0B2545"/>
                </a:solidFill>
              </a:defRPr>
            </a:pPr>
            <a:r>
              <a:rPr sz="1725" b="1">
                <a:solidFill>
                  <a:srgbClr val="0B2545"/>
                </a:solidFill>
              </a:rPr>
              <a:t>Биоценозные точки  •  ESG-IR  •  Единые Унифицированные Технологии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84B285A-1DD4-4E7C-9464-9A194F4F3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27D98"/>
                </a:solidFill>
              </a:defRPr>
            </a:pPr>
            <a:r>
              <a:rPr sz="825" b="1">
                <a:solidFill>
                  <a:srgbClr val="627D98"/>
                </a:solidFill>
              </a:rPr>
              <a:t>ГАСМП «ЭКВИЛИБРИУМ»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5CDDA87-F034-426F-A3AA-41883EA39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77000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27D98"/>
                </a:solidFill>
              </a:defRPr>
            </a:pPr>
            <a:r>
              <a:rPr sz="825" b="1">
                <a:solidFill>
                  <a:srgbClr val="627D98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67095264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C2135D9-CBE6-4F45-8011-572C2ECE7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1000"/>
            <a:ext cx="857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9A6C7"/>
                </a:solidFill>
              </a:defRPr>
            </a:pPr>
            <a:r>
              <a:rPr sz="975" b="1">
                <a:solidFill>
                  <a:srgbClr val="39A6C7"/>
                </a:solidFill>
              </a:rPr>
              <a:t>ПРАКТИЧЕСКИЙ РЕЗУЛЬТАТ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9C2418E-3FEF-4F31-9EBB-CACC20609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0B2545"/>
                </a:solidFill>
              </a:defRPr>
            </a:pPr>
            <a:r>
              <a:rPr sz="2625" b="1">
                <a:solidFill>
                  <a:srgbClr val="0B2545"/>
                </a:solidFill>
              </a:rPr>
              <a:t>Система выпускает решения, которыми можно пользоваться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1C8FFF7-174A-423F-B575-788FA09BF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D5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B4C66E1-85CE-4AA0-8F53-A14C080B1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621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9A6C7"/>
          </a:solidFill>
          <a:ln xmlns:a="http://schemas.openxmlformats.org/drawingml/2006/main" w="0">
            <a:solidFill>
              <a:srgbClr val="39A6C7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00EBF60-6052-4059-9341-99B94E20A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095500"/>
            <a:ext cx="472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83B56"/>
                </a:solidFill>
              </a:defRPr>
            </a:pPr>
            <a:r>
              <a:rPr sz="1575" b="0">
                <a:solidFill>
                  <a:srgbClr val="183B56"/>
                </a:solidFill>
              </a:rPr>
              <a:t>Планетарная карта рисков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A428D3B-6FB6-4394-B7B2-80CE24913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670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9A6C7"/>
          </a:solidFill>
          <a:ln xmlns:a="http://schemas.openxmlformats.org/drawingml/2006/main" w="0">
            <a:solidFill>
              <a:srgbClr val="39A6C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EE8F48D-8D2A-4D9E-BA01-5E1148FE5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800350"/>
            <a:ext cx="472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83B56"/>
                </a:solidFill>
              </a:defRPr>
            </a:pPr>
            <a:r>
              <a:rPr sz="1575" b="0">
                <a:solidFill>
                  <a:srgbClr val="183B56"/>
                </a:solidFill>
              </a:rPr>
              <a:t>Цифровой двойник Земли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440338A-99CC-41EA-9116-51EB53F77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5718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9A6C7"/>
          </a:solidFill>
          <a:ln xmlns:a="http://schemas.openxmlformats.org/drawingml/2006/main" w="0">
            <a:solidFill>
              <a:srgbClr val="39A6C7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79E122B-284D-43F1-B7D0-7CBEF8459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505200"/>
            <a:ext cx="472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83B56"/>
                </a:solidFill>
              </a:defRPr>
            </a:pPr>
            <a:r>
              <a:rPr sz="1575" b="0">
                <a:solidFill>
                  <a:srgbClr val="183B56"/>
                </a:solidFill>
              </a:rPr>
              <a:t>Паспорта устойчивости территорий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984318D-B632-4EED-AA5D-31C7FD947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767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9A6C7"/>
          </a:solidFill>
          <a:ln xmlns:a="http://schemas.openxmlformats.org/drawingml/2006/main" w="0">
            <a:solidFill>
              <a:srgbClr val="39A6C7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89EF812-6DBE-4A94-8322-7CE01505C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210050"/>
            <a:ext cx="472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83B56"/>
                </a:solidFill>
              </a:defRPr>
            </a:pPr>
            <a:r>
              <a:rPr sz="1575" b="0">
                <a:solidFill>
                  <a:srgbClr val="183B56"/>
                </a:solidFill>
              </a:rPr>
              <a:t>Адресное предупреждение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2966603-0862-4EF7-A293-3F5AD01AF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1621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9A6C7"/>
          </a:solidFill>
          <a:ln xmlns:a="http://schemas.openxmlformats.org/drawingml/2006/main" w="0">
            <a:solidFill>
              <a:srgbClr val="39A6C7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D0F3452-C3B2-47F2-813A-77DAEB7E2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095500"/>
            <a:ext cx="472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83B56"/>
                </a:solidFill>
              </a:defRPr>
            </a:pPr>
            <a:r>
              <a:rPr sz="1575" b="0">
                <a:solidFill>
                  <a:srgbClr val="183B56"/>
                </a:solidFill>
              </a:rPr>
              <a:t>Прогнозы воды, урожая и пожаров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E7FC668-C829-41D0-9FFC-2BF7AE5EB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670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9A6C7"/>
          </a:solidFill>
          <a:ln xmlns:a="http://schemas.openxmlformats.org/drawingml/2006/main" w="0">
            <a:solidFill>
              <a:srgbClr val="39A6C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92E0E33-6DC0-486B-AF93-CEA984D5C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800350"/>
            <a:ext cx="472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83B56"/>
                </a:solidFill>
              </a:defRPr>
            </a:pPr>
            <a:r>
              <a:rPr sz="1575" b="0">
                <a:solidFill>
                  <a:srgbClr val="183B56"/>
                </a:solidFill>
              </a:rPr>
              <a:t>Реестр действий и результатов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B9DA3FF-AB79-46F6-B3DD-D0179BBB5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718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9A6C7"/>
          </a:solidFill>
          <a:ln xmlns:a="http://schemas.openxmlformats.org/drawingml/2006/main" w="0">
            <a:solidFill>
              <a:srgbClr val="39A6C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56C1016-0168-4220-A6FA-103CB6E3A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505200"/>
            <a:ext cx="472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83B56"/>
                </a:solidFill>
              </a:defRPr>
            </a:pPr>
            <a:r>
              <a:rPr sz="1575" b="0">
                <a:solidFill>
                  <a:srgbClr val="183B56"/>
                </a:solidFill>
              </a:rPr>
              <a:t>Маркетплейс данных и моделей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8DE24EE-5FC8-403D-AAD1-F3E5622AB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767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9A6C7"/>
          </a:solidFill>
          <a:ln xmlns:a="http://schemas.openxmlformats.org/drawingml/2006/main" w="0">
            <a:solidFill>
              <a:srgbClr val="39A6C7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710886F-506E-4650-A490-3BD97DCC1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210050"/>
            <a:ext cx="472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83B56"/>
                </a:solidFill>
              </a:defRPr>
            </a:pPr>
            <a:r>
              <a:rPr sz="1575" b="0">
                <a:solidFill>
                  <a:srgbClr val="183B56"/>
                </a:solidFill>
              </a:rPr>
              <a:t>Страховые и инвестиционные продукты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40EA82A-0162-4650-A8FB-82954186E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38750"/>
            <a:ext cx="108204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F8B82BF-A8C9-4787-8BC0-B392F7A0C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5353050"/>
            <a:ext cx="10191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Главный продукт — подтверждённая возможность предотвратить ущерб до наступления катастрофы.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5BBBD55-F4C1-4194-A588-0CC1D26C3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27D98"/>
                </a:solidFill>
              </a:defRPr>
            </a:pPr>
            <a:r>
              <a:rPr sz="825" b="1">
                <a:solidFill>
                  <a:srgbClr val="627D98"/>
                </a:solidFill>
              </a:rPr>
              <a:t>ГАСМП «ЭКВИЛИБРИУМ»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E45EFD3-CC76-4D5D-837A-415A52CDA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77000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27D98"/>
                </a:solidFill>
              </a:defRPr>
            </a:pPr>
            <a:r>
              <a:rPr sz="825" b="1">
                <a:solidFill>
                  <a:srgbClr val="627D98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58573195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61FFC1E-38D3-45A9-8316-B0B7EBECA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1000"/>
            <a:ext cx="857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9A6C7"/>
                </a:solidFill>
              </a:defRPr>
            </a:pPr>
            <a:r>
              <a:rPr sz="975" b="1">
                <a:solidFill>
                  <a:srgbClr val="39A6C7"/>
                </a:solidFill>
              </a:rPr>
              <a:t>ЭКОНОМИКА ПРЕДУПРЕЖДЕНИЯ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7107AF8-0C9E-46B4-8C5F-36630D8F9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0B2545"/>
                </a:solidFill>
              </a:defRPr>
            </a:pPr>
            <a:r>
              <a:rPr sz="2625" b="1">
                <a:solidFill>
                  <a:srgbClr val="0B2545"/>
                </a:solidFill>
              </a:rPr>
              <a:t>Предотвращённый ущерб становится измеримым результатом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AB8B3C4-525A-47D4-BE9D-593A2517E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D5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8C3229D-CCE1-4BB6-8899-F78808F2A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90750"/>
            <a:ext cx="2333625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4F9FC"/>
          </a:solidFill>
          <a:ln xmlns:a="http://schemas.openxmlformats.org/drawingml/2006/main" w="9525">
            <a:solidFill>
              <a:srgbClr val="1769AA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E6E6041-6B84-4E7B-93F9-9D257EC04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247900"/>
            <a:ext cx="2105025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69AA"/>
                </a:solidFill>
              </a:defRPr>
            </a:pPr>
            <a:r>
              <a:rPr sz="1350" b="1">
                <a:solidFill>
                  <a:srgbClr val="1769AA"/>
                </a:solidFill>
              </a:rPr>
              <a:t>ГОСУДАРСТВЕННЫЕ</a:t>
            </a:r>
          </a:p>
          <a:p xmlns:a="http://schemas.openxmlformats.org/drawingml/2006/main">
            <a:pPr algn="ctr">
              <a:defRPr sz="1350" b="1">
                <a:solidFill>
                  <a:srgbClr val="1769AA"/>
                </a:solidFill>
              </a:defRPr>
            </a:pPr>
            <a:r>
              <a:rPr sz="1350" b="1">
                <a:solidFill>
                  <a:srgbClr val="1769AA"/>
                </a:solidFill>
              </a:rPr>
              <a:t>ПРОГРАММЫ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90A2D56-AC52-429F-88A2-37C3EA833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2190750"/>
            <a:ext cx="2333625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4F9FC"/>
          </a:solidFill>
          <a:ln xmlns:a="http://schemas.openxmlformats.org/drawingml/2006/main" w="9525">
            <a:solidFill>
              <a:srgbClr val="39A6C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418E328-D7FE-45A9-B2D6-F57342F85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0925" y="2247900"/>
            <a:ext cx="2105025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39A6C7"/>
                </a:solidFill>
              </a:defRPr>
            </a:pPr>
            <a:r>
              <a:rPr sz="1350" b="1">
                <a:solidFill>
                  <a:srgbClr val="39A6C7"/>
                </a:solidFill>
              </a:rPr>
              <a:t>МЕЖДУНАРОДНЫЕ</a:t>
            </a:r>
          </a:p>
          <a:p xmlns:a="http://schemas.openxmlformats.org/drawingml/2006/main">
            <a:pPr algn="ctr">
              <a:defRPr sz="1350" b="1">
                <a:solidFill>
                  <a:srgbClr val="39A6C7"/>
                </a:solidFill>
              </a:defRPr>
            </a:pPr>
            <a:r>
              <a:rPr sz="1350" b="1">
                <a:solidFill>
                  <a:srgbClr val="39A6C7"/>
                </a:solidFill>
              </a:rPr>
              <a:t>ФОНДЫ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03F1F81-CBBB-4EFE-81C3-AEF37AE12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190750"/>
            <a:ext cx="2333625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4F9FC"/>
          </a:solidFill>
          <a:ln xmlns:a="http://schemas.openxmlformats.org/drawingml/2006/main" w="9525">
            <a:solidFill>
              <a:srgbClr val="D4A72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ABC488E-3E16-4FDA-8F9C-85F54AC3C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247900"/>
            <a:ext cx="2105025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D4A72C"/>
                </a:solidFill>
              </a:defRPr>
            </a:pPr>
            <a:r>
              <a:rPr sz="1350" b="1">
                <a:solidFill>
                  <a:srgbClr val="D4A72C"/>
                </a:solidFill>
              </a:rPr>
              <a:t>ГЧП И</a:t>
            </a:r>
          </a:p>
          <a:p xmlns:a="http://schemas.openxmlformats.org/drawingml/2006/main">
            <a:pPr algn="ctr">
              <a:defRPr sz="1350" b="1">
                <a:solidFill>
                  <a:srgbClr val="D4A72C"/>
                </a:solidFill>
              </a:defRPr>
            </a:pPr>
            <a:r>
              <a:rPr sz="1350" b="1">
                <a:solidFill>
                  <a:srgbClr val="D4A72C"/>
                </a:solidFill>
              </a:rPr>
              <a:t>ИНФРАСТРУКТУРА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B7BE550-E8C5-43BF-891A-50D3A85DD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05875" y="2190750"/>
            <a:ext cx="2333625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4F9FC"/>
          </a:solidFill>
          <a:ln xmlns:a="http://schemas.openxmlformats.org/drawingml/2006/main" w="9525">
            <a:solidFill>
              <a:srgbClr val="2A9D8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730267F-6982-4333-82C2-353BB6B1A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0175" y="2247900"/>
            <a:ext cx="2105025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A9D8F"/>
                </a:solidFill>
              </a:defRPr>
            </a:pPr>
            <a:r>
              <a:rPr sz="1350" b="1">
                <a:solidFill>
                  <a:srgbClr val="2A9D8F"/>
                </a:solidFill>
              </a:rPr>
              <a:t>КОРПОРАТИВНЫЕ И</a:t>
            </a:r>
          </a:p>
          <a:p xmlns:a="http://schemas.openxmlformats.org/drawingml/2006/main">
            <a:pPr algn="ctr">
              <a:defRPr sz="1350" b="1">
                <a:solidFill>
                  <a:srgbClr val="2A9D8F"/>
                </a:solidFill>
              </a:defRPr>
            </a:pPr>
            <a:r>
              <a:rPr sz="1350" b="1">
                <a:solidFill>
                  <a:srgbClr val="2A9D8F"/>
                </a:solidFill>
              </a:rPr>
              <a:t>СТРАХОВЫЕ СЕРВИСЫ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BEE2503-BBBD-4F8B-BE99-FD5582B87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43250"/>
            <a:ext cx="0" cy="952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9D5E2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630589D-64CA-4A50-BBDE-B44B0AF7C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3143250"/>
            <a:ext cx="0" cy="952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9D5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3A71FDD-6B74-4143-90E1-D6FA41FC3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143250"/>
            <a:ext cx="0" cy="952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9D5E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CD2DA1F-9036-430A-91FC-96DE5C5F9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67925" y="3143250"/>
            <a:ext cx="0" cy="952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9D5E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B417FE8-CE10-4CBA-8C26-A4DDA27E0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095750"/>
            <a:ext cx="81438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9D5E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5E38200-D1E1-4E5F-9DCD-9423CDDE2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095750"/>
            <a:ext cx="0" cy="381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39A6C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528876F-F3A2-4DEE-932D-5E50E33AB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476750"/>
            <a:ext cx="495300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892BB66-A29D-4ACE-B5F6-D0D3B960E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4533900"/>
            <a:ext cx="4724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ECO-PPA: РЕСУРСЫ ПОД ПОДТВЕРЖДЁННЫЙ РЕЗУЛЬТАТ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4368CF6-13D6-4D1E-ADFF-5108168A0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715000"/>
            <a:ext cx="857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627D98"/>
                </a:solidFill>
              </a:defRPr>
            </a:pPr>
            <a:r>
              <a:rPr sz="1350" b="0">
                <a:solidFill>
                  <a:srgbClr val="627D98"/>
                </a:solidFill>
              </a:rPr>
              <a:t>Методики расчёта предотвращённого ущерба требуют правовой и финансовой верификации.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8DEBEED-2BF4-4911-AAEC-DD21AAB2F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27D98"/>
                </a:solidFill>
              </a:defRPr>
            </a:pPr>
            <a:r>
              <a:rPr sz="825" b="1">
                <a:solidFill>
                  <a:srgbClr val="627D98"/>
                </a:solidFill>
              </a:rPr>
              <a:t>ГАСМП «ЭКВИЛИБРИУМ»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41EEE70-6758-446A-B31D-2E148A1C0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77000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27D98"/>
                </a:solidFill>
              </a:defRPr>
            </a:pPr>
            <a:r>
              <a:rPr sz="825" b="1">
                <a:solidFill>
                  <a:srgbClr val="627D98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95319052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2BBD099-A93C-4B7A-9241-0DD65107D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1000"/>
            <a:ext cx="857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9A6C7"/>
                </a:solidFill>
              </a:defRPr>
            </a:pPr>
            <a:r>
              <a:rPr sz="975" b="1">
                <a:solidFill>
                  <a:srgbClr val="39A6C7"/>
                </a:solidFill>
              </a:rPr>
              <a:t>ДОРОЖНАЯ КАРТА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524B8A7-1331-417B-A216-B9D8367E9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0B2545"/>
                </a:solidFill>
              </a:defRPr>
            </a:pPr>
            <a:r>
              <a:rPr sz="2625" b="1">
                <a:solidFill>
                  <a:srgbClr val="0B2545"/>
                </a:solidFill>
              </a:rPr>
              <a:t>Планетарная система начинается с измеримого пилота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27B2AF5-6DB9-47E0-BFCE-181F3170A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D5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31B6BAA-3857-4424-AB13-0904DF6A7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190875"/>
            <a:ext cx="1371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9D5E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CF29BD6-9A65-4835-9E0D-A39BB134A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857500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38100">
            <a:solidFill>
              <a:srgbClr val="39A6C7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0DFBC44-3E5E-40BC-8AA2-65D7D731E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19225" y="3000375"/>
            <a:ext cx="304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69AA"/>
                </a:solidFill>
              </a:defRPr>
            </a:pPr>
            <a:r>
              <a:rPr sz="1350" b="1">
                <a:solidFill>
                  <a:srgbClr val="1769AA"/>
                </a:solidFill>
              </a:rPr>
              <a:t>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1641E4A-9CB5-45F5-83A6-22D33B4EF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095500"/>
            <a:ext cx="1809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39A6C7"/>
                </a:solidFill>
              </a:defRPr>
            </a:pPr>
            <a:r>
              <a:rPr sz="1350" b="1">
                <a:solidFill>
                  <a:srgbClr val="39A6C7"/>
                </a:solidFill>
              </a:rPr>
              <a:t>0–6 мес.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9BEBE96-78C2-4505-B5B2-CED37A3D4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857625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2545"/>
                </a:solidFill>
              </a:defRPr>
            </a:pPr>
            <a:r>
              <a:rPr sz="1350" b="1">
                <a:solidFill>
                  <a:srgbClr val="0B2545"/>
                </a:solidFill>
              </a:rPr>
              <a:t>ПРЕДПРОЕКТ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3F463DE-4E7F-46FF-B968-C02E1B88D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362450"/>
            <a:ext cx="2095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183B56"/>
                </a:solidFill>
              </a:defRPr>
            </a:pPr>
            <a:r>
              <a:rPr sz="1200" b="0">
                <a:solidFill>
                  <a:srgbClr val="183B56"/>
                </a:solidFill>
              </a:rPr>
              <a:t>консорциум • архитектура • ТЭО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72633BA-1EF7-4D0B-8A3E-024C15CC6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3190875"/>
            <a:ext cx="1371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9D5E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18DE315-0982-4218-930C-FD8289F7B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857500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38100">
            <a:solidFill>
              <a:srgbClr val="0B2545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F3A7802-CE17-4D2F-A955-F3CBD28B6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3325" y="3000375"/>
            <a:ext cx="304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3DC6749-E951-47D6-9914-EB9015B3D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1325" y="2095500"/>
            <a:ext cx="1809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39A6C7"/>
                </a:solidFill>
              </a:defRPr>
            </a:pPr>
            <a:r>
              <a:rPr sz="1350" b="1">
                <a:solidFill>
                  <a:srgbClr val="39A6C7"/>
                </a:solidFill>
              </a:rPr>
              <a:t>6–18 мес.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088DC60-3613-4736-A0A2-86D118BE3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3857625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2545"/>
                </a:solidFill>
              </a:defRPr>
            </a:pPr>
            <a:r>
              <a:rPr sz="1350" b="1">
                <a:solidFill>
                  <a:srgbClr val="0B2545"/>
                </a:solidFill>
              </a:rPr>
              <a:t>ПИЛОТ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F154967-63C0-4A48-8BE5-8A54B3876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4362450"/>
            <a:ext cx="2095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183B56"/>
                </a:solidFill>
              </a:defRPr>
            </a:pPr>
            <a:r>
              <a:rPr sz="1200" b="0">
                <a:solidFill>
                  <a:srgbClr val="183B56"/>
                </a:solidFill>
              </a:rPr>
              <a:t>территория • 3–5 угроз • учение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68C947F-87BC-4015-AB37-BB0C8EBC8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190875"/>
            <a:ext cx="1371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9D5E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212D18A-99AF-4BDC-A02B-3B15D2E9C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857500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38100">
            <a:solidFill>
              <a:srgbClr val="39A6C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EBE1DF8-7396-4A26-AD5F-CAD3BD92B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3000375"/>
            <a:ext cx="304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69AA"/>
                </a:solidFill>
              </a:defRPr>
            </a:pPr>
            <a:r>
              <a:rPr sz="1350" b="1">
                <a:solidFill>
                  <a:srgbClr val="1769AA"/>
                </a:solidFill>
              </a:rPr>
              <a:t>2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B613401-8504-4089-A7FE-AB4999219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5425" y="2095500"/>
            <a:ext cx="1809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39A6C7"/>
                </a:solidFill>
              </a:defRPr>
            </a:pPr>
            <a:r>
              <a:rPr sz="1350" b="1">
                <a:solidFill>
                  <a:srgbClr val="39A6C7"/>
                </a:solidFill>
              </a:rPr>
              <a:t>18–36 мес.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FC6C1A5-B145-427A-98B0-603C2FC53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857625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2545"/>
                </a:solidFill>
              </a:defRPr>
            </a:pPr>
            <a:r>
              <a:rPr sz="1350" b="1">
                <a:solidFill>
                  <a:srgbClr val="0B2545"/>
                </a:solidFill>
              </a:rPr>
              <a:t>НАЦИОНАЛЬНЫЙ КОНТУР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7F6AD29-D6BE-4F13-BC49-68444A1DE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4362450"/>
            <a:ext cx="2095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183B56"/>
                </a:solidFill>
              </a:defRPr>
            </a:pPr>
            <a:r>
              <a:rPr sz="1200" b="0">
                <a:solidFill>
                  <a:srgbClr val="183B56"/>
                </a:solidFill>
              </a:rPr>
              <a:t>ведомства • отрасли • наука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E8F46FF-0A6E-4F32-99A3-7AD78F1E3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190875"/>
            <a:ext cx="1371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9D5E2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738774D-5BB7-49CE-9D56-FB3FCEF8F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857500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38100">
            <a:solidFill>
              <a:srgbClr val="39A6C7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0D3DB21-8526-4E8E-9D43-B928EEE8F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91525" y="3000375"/>
            <a:ext cx="304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69AA"/>
                </a:solidFill>
              </a:defRPr>
            </a:pPr>
            <a:r>
              <a:rPr sz="1350" b="1">
                <a:solidFill>
                  <a:srgbClr val="1769AA"/>
                </a:solidFill>
              </a:rPr>
              <a:t>3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8FA0AF2-20DC-45C9-AB0B-1E5E66D66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9525" y="2095500"/>
            <a:ext cx="1809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39A6C7"/>
                </a:solidFill>
              </a:defRPr>
            </a:pPr>
            <a:r>
              <a:rPr sz="1350" b="1">
                <a:solidFill>
                  <a:srgbClr val="39A6C7"/>
                </a:solidFill>
              </a:rPr>
              <a:t>3–5 лет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8291B49-8939-4CAA-A84C-62D12A3E7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3857625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2545"/>
                </a:solidFill>
              </a:defRPr>
            </a:pPr>
            <a:r>
              <a:rPr sz="1350" b="1">
                <a:solidFill>
                  <a:srgbClr val="0B2545"/>
                </a:solidFill>
              </a:rPr>
              <a:t>ПАРТНЁРСКИЙ КОНТУР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7AA885A-4B8E-4465-A761-9749D4423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4362450"/>
            <a:ext cx="2095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183B56"/>
                </a:solidFill>
              </a:defRPr>
            </a:pPr>
            <a:r>
              <a:rPr sz="1200" b="0">
                <a:solidFill>
                  <a:srgbClr val="183B56"/>
                </a:solidFill>
              </a:rPr>
              <a:t>трансграничные полигоны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75F00F6-C06E-49A3-9E69-525D6D643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3190875"/>
            <a:ext cx="1371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9D5E2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C6D611A-DD12-42BA-BD04-1E5C05458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34650" y="2857500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38100">
            <a:solidFill>
              <a:srgbClr val="39A6C7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39E467B-2CB0-4709-BCC8-A41522554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15625" y="3000375"/>
            <a:ext cx="304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69AA"/>
                </a:solidFill>
              </a:defRPr>
            </a:pPr>
            <a:r>
              <a:rPr sz="1350" b="1">
                <a:solidFill>
                  <a:srgbClr val="1769AA"/>
                </a:solidFill>
              </a:rPr>
              <a:t>4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5BF09FD-7D24-4B66-B25A-396B4D422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53625" y="2095500"/>
            <a:ext cx="1809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39A6C7"/>
                </a:solidFill>
              </a:defRPr>
            </a:pPr>
            <a:r>
              <a:rPr sz="1350" b="1">
                <a:solidFill>
                  <a:srgbClr val="39A6C7"/>
                </a:solidFill>
              </a:rPr>
              <a:t>5–10 лет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461490A-9BBF-4837-905D-6E161D610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3857625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2545"/>
                </a:solidFill>
              </a:defRPr>
            </a:pPr>
            <a:r>
              <a:rPr sz="1350" b="1">
                <a:solidFill>
                  <a:srgbClr val="0B2545"/>
                </a:solidFill>
              </a:rPr>
              <a:t>ПЛАНЕТАРНАЯ СИСТЕМА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16D5D4F-1742-4883-B908-18AE63F5B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4362450"/>
            <a:ext cx="2095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183B56"/>
                </a:solidFill>
              </a:defRPr>
            </a:pPr>
            <a:r>
              <a:rPr sz="1200" b="0">
                <a:solidFill>
                  <a:srgbClr val="183B56"/>
                </a:solidFill>
              </a:rPr>
              <a:t>цифровой двойник • 24/7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9277E2D-2EB3-4C5A-8AC2-6225C03E7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27D98"/>
                </a:solidFill>
              </a:defRPr>
            </a:pPr>
            <a:r>
              <a:rPr sz="825" b="1">
                <a:solidFill>
                  <a:srgbClr val="627D98"/>
                </a:solidFill>
              </a:rPr>
              <a:t>ГАСМП «ЭКВИЛИБРИУМ»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7EF05CD-489F-4E01-929D-16413AE7E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77000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27D98"/>
                </a:solidFill>
              </a:defRPr>
            </a:pPr>
            <a:r>
              <a:rPr sz="825" b="1">
                <a:solidFill>
                  <a:srgbClr val="627D98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862521170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31D5134-19C8-419A-96BA-06CFDA661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1000"/>
            <a:ext cx="857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9A6C7"/>
                </a:solidFill>
              </a:defRPr>
            </a:pPr>
            <a:r>
              <a:rPr sz="975" b="1">
                <a:solidFill>
                  <a:srgbClr val="39A6C7"/>
                </a:solidFill>
              </a:rPr>
              <a:t>ПЕРВЫЙ ЗАПУСК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9C7DDFB-AFD4-4659-B4C6-B5B8E0F25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0B2545"/>
                </a:solidFill>
              </a:defRPr>
            </a:pPr>
            <a:r>
              <a:rPr sz="2625" b="1">
                <a:solidFill>
                  <a:srgbClr val="0B2545"/>
                </a:solidFill>
              </a:rPr>
              <a:t>Пилот должен доказать предупреждение, исполнение и эффект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340DAC6-638C-4B0F-A330-09B028D79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D5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5EF5EDE-42A7-497B-88D1-2E0D40704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1714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150" b="1">
                <a:solidFill>
                  <a:srgbClr val="1769AA"/>
                </a:solidFill>
              </a:defRPr>
            </a:pPr>
            <a:r>
              <a:rPr sz="6150" b="1">
                <a:solidFill>
                  <a:srgbClr val="1769AA"/>
                </a:solidFill>
              </a:rPr>
              <a:t>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85966A7-3A77-48F6-B2C6-B9C4F8C5C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48000"/>
            <a:ext cx="152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B2545"/>
                </a:solidFill>
              </a:defRPr>
            </a:pPr>
            <a:r>
              <a:rPr sz="1500" b="1">
                <a:solidFill>
                  <a:srgbClr val="0B2545"/>
                </a:solidFill>
              </a:rPr>
              <a:t>сценариев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829FFA9-5427-4146-9D24-F9A3B8880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0669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9A6C7"/>
          </a:solidFill>
          <a:ln xmlns:a="http://schemas.openxmlformats.org/drawingml/2006/main" w="0">
            <a:solidFill>
              <a:srgbClr val="39A6C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9A81A55-AC01-4C15-9C49-A8EE67602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000250"/>
            <a:ext cx="7867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83B56"/>
                </a:solidFill>
              </a:defRPr>
            </a:pPr>
            <a:r>
              <a:rPr sz="1575" b="0">
                <a:solidFill>
                  <a:srgbClr val="183B56"/>
                </a:solidFill>
              </a:rPr>
              <a:t>Паводок или природный пожар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2F918A1-06C0-4016-8585-5EC47B61D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7336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9A6C7"/>
          </a:solidFill>
          <a:ln xmlns:a="http://schemas.openxmlformats.org/drawingml/2006/main" w="0">
            <a:solidFill>
              <a:srgbClr val="39A6C7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6E334AA-112A-4126-83BC-100701A2C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667000"/>
            <a:ext cx="7867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83B56"/>
                </a:solidFill>
              </a:defRPr>
            </a:pPr>
            <a:r>
              <a:rPr sz="1575" b="0">
                <a:solidFill>
                  <a:srgbClr val="183B56"/>
                </a:solidFill>
              </a:rPr>
              <a:t>Качество воды и воздуха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6654BDE-05CD-4D5D-90BB-769DDA3F7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4004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9A6C7"/>
          </a:solidFill>
          <a:ln xmlns:a="http://schemas.openxmlformats.org/drawingml/2006/main" w="0">
            <a:solidFill>
              <a:srgbClr val="39A6C7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AA6E297-5DAF-47BE-8E7D-4451D4401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3333750"/>
            <a:ext cx="7867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83B56"/>
                </a:solidFill>
              </a:defRPr>
            </a:pPr>
            <a:r>
              <a:rPr sz="1575" b="0">
                <a:solidFill>
                  <a:srgbClr val="183B56"/>
                </a:solidFill>
              </a:rPr>
              <a:t>Устойчивость критической инфраструктуры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3A6A158-D958-445D-9791-F3D5D505B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0671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9A6C7"/>
          </a:solidFill>
          <a:ln xmlns:a="http://schemas.openxmlformats.org/drawingml/2006/main" w="0">
            <a:solidFill>
              <a:srgbClr val="39A6C7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9DB2F2F-F0F7-4D05-9C42-96A49E86C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4000500"/>
            <a:ext cx="7867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83B56"/>
                </a:solidFill>
              </a:defRPr>
            </a:pPr>
            <a:r>
              <a:rPr sz="1575" b="0">
                <a:solidFill>
                  <a:srgbClr val="183B56"/>
                </a:solidFill>
              </a:rPr>
              <a:t>Биоценозный мониторинг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E234398-07AA-4A7E-A5D1-CEAB45792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7339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9A6C7"/>
          </a:solidFill>
          <a:ln xmlns:a="http://schemas.openxmlformats.org/drawingml/2006/main" w="0">
            <a:solidFill>
              <a:srgbClr val="39A6C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0A7B592-AAE9-43F0-BCC8-883DAF786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4667250"/>
            <a:ext cx="7867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83B56"/>
                </a:solidFill>
              </a:defRPr>
            </a:pPr>
            <a:r>
              <a:rPr sz="1575" b="0">
                <a:solidFill>
                  <a:srgbClr val="183B56"/>
                </a:solidFill>
              </a:rPr>
              <a:t>Адресное предупреждение населения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F01B2B-EEEA-4AEA-8CC2-7A6BF6DCD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DDF2FA"/>
          </a:solidFill>
          <a:ln xmlns:a="http://schemas.openxmlformats.org/drawingml/2006/main" w="9525">
            <a:solidFill>
              <a:srgbClr val="39A6C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FBD2861-6A80-4FF0-8391-1E3D1FFB8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5619750"/>
            <a:ext cx="10191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0B2545"/>
                </a:solidFill>
              </a:defRPr>
            </a:pPr>
            <a:r>
              <a:rPr sz="1575" b="1">
                <a:solidFill>
                  <a:srgbClr val="0B2545"/>
                </a:solidFill>
              </a:rPr>
              <a:t>Цель пилота: получить подтверждённый предотвращённый ущерб и готовую модель масштабирования.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62EEBED-2038-4927-9F3D-984AD0604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27D98"/>
                </a:solidFill>
              </a:defRPr>
            </a:pPr>
            <a:r>
              <a:rPr sz="825" b="1">
                <a:solidFill>
                  <a:srgbClr val="627D98"/>
                </a:solidFill>
              </a:rPr>
              <a:t>ГАСМП «ЭКВИЛИБРИУМ»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2090F9B-BFC5-4612-A280-25E1A5254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77000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27D98"/>
                </a:solidFill>
              </a:defRPr>
            </a:pPr>
            <a:r>
              <a:rPr sz="825" b="1">
                <a:solidFill>
                  <a:srgbClr val="627D98"/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794558046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BFC66DA-7808-4968-B5E6-668252744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9A6C7"/>
                </a:solidFill>
              </a:defRPr>
            </a:pPr>
            <a:r>
              <a:rPr sz="1050" b="1">
                <a:solidFill>
                  <a:srgbClr val="39A6C7"/>
                </a:solidFill>
              </a:rPr>
              <a:t>РЕШЕНИЕ ДЛЯ СТАРТА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77B30F4-EF5A-48E9-BE81-8E3B8153E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43000"/>
            <a:ext cx="7048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2545"/>
                </a:solidFill>
              </a:defRPr>
            </a:pPr>
            <a:r>
              <a:rPr sz="3150" b="1">
                <a:solidFill>
                  <a:srgbClr val="0B2545"/>
                </a:solidFill>
              </a:rPr>
              <a:t>Создать проектный офис</a:t>
            </a:r>
          </a:p>
          <a:p xmlns:a="http://schemas.openxmlformats.org/drawingml/2006/main">
            <a:pPr algn="l">
              <a:defRPr sz="3150" b="1">
                <a:solidFill>
                  <a:srgbClr val="0B2545"/>
                </a:solidFill>
              </a:defRPr>
            </a:pPr>
            <a:r>
              <a:rPr sz="3150" b="1">
                <a:solidFill>
                  <a:srgbClr val="0B2545"/>
                </a:solidFill>
              </a:rPr>
              <a:t>и запустить предпроект ГАСМП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6C63E5E-A039-49DC-828F-ED12EC347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241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9A6C7"/>
          </a:solidFill>
          <a:ln xmlns:a="http://schemas.openxmlformats.org/drawingml/2006/main" w="0">
            <a:solidFill>
              <a:srgbClr val="39A6C7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48A6772-0E91-4C79-A53D-9A23F54DE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857500"/>
            <a:ext cx="7391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83B56"/>
                </a:solidFill>
              </a:defRPr>
            </a:pPr>
            <a:r>
              <a:rPr sz="1500" b="0">
                <a:solidFill>
                  <a:srgbClr val="183B56"/>
                </a:solidFill>
              </a:rPr>
              <a:t>Определить пилотную территорию и пять угроз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F264E47-0D04-4B9D-B516-B284BF225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4575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9A6C7"/>
          </a:solidFill>
          <a:ln xmlns:a="http://schemas.openxmlformats.org/drawingml/2006/main" w="0">
            <a:solidFill>
              <a:srgbClr val="39A6C7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6C3E15F-424C-4A2D-B9A8-251EAE56A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390900"/>
            <a:ext cx="7391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83B56"/>
                </a:solidFill>
              </a:defRPr>
            </a:pPr>
            <a:r>
              <a:rPr sz="1500" b="0">
                <a:solidFill>
                  <a:srgbClr val="183B56"/>
                </a:solidFill>
              </a:rPr>
              <a:t>Утвердить принципы суверенности и валидации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7B90D00-7EC8-4CD9-A615-57BF79905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9909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9A6C7"/>
          </a:solidFill>
          <a:ln xmlns:a="http://schemas.openxmlformats.org/drawingml/2006/main" w="0">
            <a:solidFill>
              <a:srgbClr val="39A6C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1F2E4DD-6375-463D-A5B0-2F2EF2C02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924300"/>
            <a:ext cx="7391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83B56"/>
                </a:solidFill>
              </a:defRPr>
            </a:pPr>
            <a:r>
              <a:rPr sz="1500" b="0">
                <a:solidFill>
                  <a:srgbClr val="183B56"/>
                </a:solidFill>
              </a:rPr>
              <a:t>Сформировать консорциум ЭКВИЛИБРИУМ — СФЕРА — ECO-PPA — СПЕЦЗАЩИТА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FFD4606-1DC6-4097-A874-12C6C3F3C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5243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9A6C7"/>
          </a:solidFill>
          <a:ln xmlns:a="http://schemas.openxmlformats.org/drawingml/2006/main" w="0">
            <a:solidFill>
              <a:srgbClr val="39A6C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9A5622B-8DB0-4D2B-ACA0-35F305051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457700"/>
            <a:ext cx="7391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83B56"/>
                </a:solidFill>
              </a:defRPr>
            </a:pPr>
            <a:r>
              <a:rPr sz="1500" b="0">
                <a:solidFill>
                  <a:srgbClr val="183B56"/>
                </a:solidFill>
              </a:rPr>
              <a:t>Подготовить техническое задание, ТЭО и финансовую модель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1268FAA-79C1-46C5-9164-B138B1D42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0577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9A6C7"/>
          </a:solidFill>
          <a:ln xmlns:a="http://schemas.openxmlformats.org/drawingml/2006/main" w="0">
            <a:solidFill>
              <a:srgbClr val="39A6C7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2A1C640-736A-4BEC-99BA-BF4FDDDB3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991100"/>
            <a:ext cx="7391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83B56"/>
                </a:solidFill>
              </a:defRPr>
            </a:pPr>
            <a:r>
              <a:rPr sz="1500" b="0">
                <a:solidFill>
                  <a:srgbClr val="183B56"/>
                </a:solidFill>
              </a:rPr>
              <a:t>Запустить демонстрационный контур в течение 12 месяцев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515C1ED-46FB-4217-BF1D-5107232CC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1809750"/>
            <a:ext cx="2381250" cy="2381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F9FC"/>
          </a:solidFill>
          <a:ln xmlns:a="http://schemas.openxmlformats.org/drawingml/2006/main" w="28575">
            <a:solidFill>
              <a:srgbClr val="DDF2F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6CA1BAB-4D72-4623-8498-33F9C7E67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2286000"/>
            <a:ext cx="1428750" cy="1428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69AA"/>
          </a:solidFill>
          <a:ln xmlns:a="http://schemas.openxmlformats.org/drawingml/2006/main" w="0">
            <a:solidFill>
              <a:srgbClr val="1769A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818D2B0-8811-405E-8B6A-D9434DCBD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619375"/>
            <a:ext cx="10477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12</a:t>
            </a:r>
          </a:p>
          <a:p xmlns:a="http://schemas.openxmlformats.org/drawingml/2006/main"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МЕС.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42CD1FF-40E3-4956-B980-85A950CC4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0075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769AA"/>
                </a:solidFill>
              </a:defRPr>
            </a:pPr>
            <a:r>
              <a:rPr sz="1875" b="1">
                <a:solidFill>
                  <a:srgbClr val="1769AA"/>
                </a:solidFill>
              </a:rPr>
              <a:t>Увидеть раньше. Понять точнее. Действовать сообща.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324AF89-5CD1-4A79-B19E-1A2F0CD44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27D98"/>
                </a:solidFill>
              </a:defRPr>
            </a:pPr>
            <a:r>
              <a:rPr sz="825" b="1">
                <a:solidFill>
                  <a:srgbClr val="627D98"/>
                </a:solidFill>
              </a:rPr>
              <a:t>ГАСМП «ЭКВИЛИБРИУМ»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A68FE31-2ED7-4682-8BFC-BFAB0705A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77000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27D98"/>
                </a:solidFill>
              </a:defRPr>
            </a:pPr>
            <a:r>
              <a:rPr sz="825" b="1">
                <a:solidFill>
                  <a:srgbClr val="627D98"/>
                </a:solidFill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24497547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F865BF6-BF2A-4AD8-9F42-35E3E1845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1000"/>
            <a:ext cx="857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9A6C7"/>
                </a:solidFill>
              </a:defRPr>
            </a:pPr>
            <a:r>
              <a:rPr sz="975" b="1">
                <a:solidFill>
                  <a:srgbClr val="39A6C7"/>
                </a:solidFill>
              </a:rPr>
              <a:t>ГЛАВНАЯ ИДЕЯ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442A7A8-7221-4DC6-BDE8-777DD795D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0B2545"/>
                </a:solidFill>
              </a:defRPr>
            </a:pPr>
            <a:r>
              <a:rPr sz="2625" b="1">
                <a:solidFill>
                  <a:srgbClr val="0B2545"/>
                </a:solidFill>
              </a:rPr>
              <a:t>Система превращает наблюдение в действие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7A21EB4-8AAD-47D2-9643-486365FA4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57300"/>
            <a:ext cx="1047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7D98"/>
                </a:solidFill>
              </a:defRPr>
            </a:pPr>
            <a:r>
              <a:rPr sz="1350" b="0">
                <a:solidFill>
                  <a:srgbClr val="627D98"/>
                </a:solidFill>
              </a:rPr>
              <a:t>Не ещё один источник данных, а связующая архитектура планетарной ответственности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17A4165-C834-4D76-B3F9-AD40AC7B7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D5E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1338327-23D2-420A-8AD6-3223482B4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143250"/>
            <a:ext cx="400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39A6C7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BC419DA-EF9A-4371-873A-45A2F8B55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16954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4F9FC"/>
          </a:solidFill>
          <a:ln xmlns:a="http://schemas.openxmlformats.org/drawingml/2006/main" w="9525">
            <a:solidFill>
              <a:srgbClr val="DDF2F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6232D49-EA6A-48C9-92ED-C4EC8B724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628900"/>
            <a:ext cx="14668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B2545"/>
                </a:solidFill>
              </a:defRPr>
            </a:pPr>
            <a:r>
              <a:rPr sz="1275" b="1">
                <a:solidFill>
                  <a:srgbClr val="0B2545"/>
                </a:solidFill>
              </a:rPr>
              <a:t>НАБЛЮДЕНИЕ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71D3E61-661D-4A29-BF8A-F37B90BBB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29000"/>
            <a:ext cx="16954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27D98"/>
                </a:solidFill>
              </a:defRPr>
            </a:pPr>
            <a:r>
              <a:rPr sz="1200" b="0">
                <a:solidFill>
                  <a:srgbClr val="627D98"/>
                </a:solidFill>
              </a:rPr>
              <a:t>Данные Земли и космоса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915D9B8-2CAC-44E5-AB4C-13F0A6DDA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143250"/>
            <a:ext cx="400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39A6C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194FDA1-2018-412A-B2B1-323644A98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571750"/>
            <a:ext cx="16954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4F9FC"/>
          </a:solidFill>
          <a:ln xmlns:a="http://schemas.openxmlformats.org/drawingml/2006/main" w="9525">
            <a:solidFill>
              <a:srgbClr val="DDF2F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C7238D4-1A30-4959-A9E2-A93F7B807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628900"/>
            <a:ext cx="14668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B2545"/>
                </a:solidFill>
              </a:defRPr>
            </a:pPr>
            <a:r>
              <a:rPr sz="1275" b="1">
                <a:solidFill>
                  <a:srgbClr val="0B2545"/>
                </a:solidFill>
              </a:rPr>
              <a:t>ПОНИМАНИЕ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263C4ED-EFC6-4793-AA44-929469B9B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429000"/>
            <a:ext cx="16954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27D98"/>
                </a:solidFill>
              </a:defRPr>
            </a:pPr>
            <a:r>
              <a:rPr sz="1200" b="0">
                <a:solidFill>
                  <a:srgbClr val="627D98"/>
                </a:solidFill>
              </a:rPr>
              <a:t>ИИ + научные модели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9B9523C-83F3-47D5-9FE0-5206B7E63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143250"/>
            <a:ext cx="400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39A6C7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BA00B7F-4AC8-4D04-B8ED-A72B80ED3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571750"/>
            <a:ext cx="16954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4F9FC"/>
          </a:solidFill>
          <a:ln xmlns:a="http://schemas.openxmlformats.org/drawingml/2006/main" w="9525">
            <a:solidFill>
              <a:srgbClr val="DDF2F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E5B50BD-DF1B-43C3-B853-8DF6589FA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628900"/>
            <a:ext cx="14668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B2545"/>
                </a:solidFill>
              </a:defRPr>
            </a:pPr>
            <a:r>
              <a:rPr sz="1275" b="1">
                <a:solidFill>
                  <a:srgbClr val="0B2545"/>
                </a:solidFill>
              </a:rPr>
              <a:t>ТРЕВОГА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2AA652E-C391-47D4-A74A-EF7D73186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3429000"/>
            <a:ext cx="16954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27D98"/>
                </a:solidFill>
              </a:defRPr>
            </a:pPr>
            <a:r>
              <a:rPr sz="1200" b="0">
                <a:solidFill>
                  <a:srgbClr val="627D98"/>
                </a:solidFill>
              </a:rPr>
              <a:t>Риск, место, время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8771246-514E-437A-A9E8-35C7D22CE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143250"/>
            <a:ext cx="400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39A6C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19A3BCA-9D58-4004-9B7B-D29CDBFD2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2571750"/>
            <a:ext cx="16954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4F9FC"/>
          </a:solidFill>
          <a:ln xmlns:a="http://schemas.openxmlformats.org/drawingml/2006/main" w="9525">
            <a:solidFill>
              <a:srgbClr val="DDF2F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6A72B7A-480F-4722-98FB-767A252C7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2628900"/>
            <a:ext cx="14668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B2545"/>
                </a:solidFill>
              </a:defRPr>
            </a:pPr>
            <a:r>
              <a:rPr sz="1275" b="1">
                <a:solidFill>
                  <a:srgbClr val="0B2545"/>
                </a:solidFill>
              </a:rPr>
              <a:t>ДЕЙСТВИЕ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EB0C9E2-3C27-4033-A668-C9FBEFB20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3429000"/>
            <a:ext cx="16954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27D98"/>
                </a:solidFill>
              </a:defRPr>
            </a:pPr>
            <a:r>
              <a:rPr sz="1200" b="0">
                <a:solidFill>
                  <a:srgbClr val="627D98"/>
                </a:solidFill>
              </a:rPr>
              <a:t>Ресурсы и исполнители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F719ADC-C06C-4A93-9D88-08419B6A1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571750"/>
            <a:ext cx="16954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DBE83BD-5067-4D45-B049-B678296AD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2628900"/>
            <a:ext cx="14668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РЕЗУЛЬТАТ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AA769BA-8CCA-4E04-8DE8-5041F52DD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429000"/>
            <a:ext cx="16954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27D98"/>
                </a:solidFill>
              </a:defRPr>
            </a:pPr>
            <a:r>
              <a:rPr sz="1200" b="0">
                <a:solidFill>
                  <a:srgbClr val="627D98"/>
                </a:solidFill>
              </a:rPr>
              <a:t>Восстановленное равновесие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DC937E2-0C12-4525-AAD0-391AA9D26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4905375"/>
            <a:ext cx="9810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769AA"/>
                </a:solidFill>
              </a:defRPr>
            </a:pPr>
            <a:r>
              <a:rPr sz="1875" b="1">
                <a:solidFill>
                  <a:srgbClr val="1769AA"/>
                </a:solidFill>
              </a:rPr>
              <a:t>Увидеть раньше  •  Понять точнее  •  Предупредить вовремя  •  Действовать сообща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E4942AC-A9FA-4763-A35C-95C575ECA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27D98"/>
                </a:solidFill>
              </a:defRPr>
            </a:pPr>
            <a:r>
              <a:rPr sz="825" b="1">
                <a:solidFill>
                  <a:srgbClr val="627D98"/>
                </a:solidFill>
              </a:rPr>
              <a:t>ГАСМП «ЭКВИЛИБРИУМ»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06C2918-52CC-473B-A645-1CAE56261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77000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27D98"/>
                </a:solidFill>
              </a:defRPr>
            </a:pPr>
            <a:r>
              <a:rPr sz="825" b="1">
                <a:solidFill>
                  <a:srgbClr val="627D98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06929528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320CC20-14CA-4C70-8F63-92BB59748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1000"/>
            <a:ext cx="857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9A6C7"/>
                </a:solidFill>
              </a:defRPr>
            </a:pPr>
            <a:r>
              <a:rPr sz="975" b="1">
                <a:solidFill>
                  <a:srgbClr val="39A6C7"/>
                </a:solidFill>
              </a:rPr>
              <a:t>ПОЧЕМУ СЕЙЧАС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13EA06C-4223-45B5-9127-CA546D6C4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0B2545"/>
                </a:solidFill>
              </a:defRPr>
            </a:pPr>
            <a:r>
              <a:rPr sz="2625" b="1">
                <a:solidFill>
                  <a:srgbClr val="0B2545"/>
                </a:solidFill>
              </a:rPr>
              <a:t>Угрозы связаны — системы наблюдения разобщены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DC64F1D-33E8-404A-AC1B-B3FE46F7A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D5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675D47E-CD47-4D65-B346-9A0F9CE0D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2333625"/>
            <a:ext cx="2381250" cy="2381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F9FC"/>
          </a:solidFill>
          <a:ln xmlns:a="http://schemas.openxmlformats.org/drawingml/2006/main" w="28575">
            <a:solidFill>
              <a:srgbClr val="DDF2FA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A8D523F-228E-4759-904C-BC3B969F4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524125"/>
            <a:ext cx="3048000" cy="10001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58E26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B688D49-9EB3-4A3A-AD91-B79012DD5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190750"/>
            <a:ext cx="1952625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8E2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766F92D-BF3F-4B5A-A2D9-BB0883D70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247900"/>
            <a:ext cx="17240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E58E26"/>
                </a:solidFill>
              </a:defRPr>
            </a:pPr>
            <a:r>
              <a:rPr sz="1500" b="1">
                <a:solidFill>
                  <a:srgbClr val="E58E26"/>
                </a:solidFill>
              </a:rPr>
              <a:t>Климат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E0F9105-8AD4-4560-95DB-A3E586AEA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3524250"/>
            <a:ext cx="3000375" cy="7143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769AA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0B97EBA-CCFE-4080-A205-DE4FD5B98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3905250"/>
            <a:ext cx="1952625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769A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52508BD-3E42-4758-BE59-0865A1A77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9675" y="3962400"/>
            <a:ext cx="17240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769AA"/>
                </a:solidFill>
              </a:defRPr>
            </a:pPr>
            <a:r>
              <a:rPr sz="1500" b="1">
                <a:solidFill>
                  <a:srgbClr val="1769AA"/>
                </a:solidFill>
              </a:rPr>
              <a:t>Вода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5824A71-4FAA-4467-845E-BB10F5B28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428875"/>
            <a:ext cx="2286000" cy="10953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4A72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0B784E6-B385-4CB9-A369-B17694835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95500"/>
            <a:ext cx="1952625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4A72C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D3BF0BA-90DE-4E97-AC99-E2E8BE19B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152650"/>
            <a:ext cx="17240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D4A72C"/>
                </a:solidFill>
              </a:defRPr>
            </a:pPr>
            <a:r>
              <a:rPr sz="1500" b="1">
                <a:solidFill>
                  <a:srgbClr val="D4A72C"/>
                </a:solidFill>
              </a:rPr>
              <a:t>Энергетика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8D8A775-3683-4A69-9D12-5AE7BB47A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524250"/>
            <a:ext cx="2381250" cy="666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6C63A8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1273341-1214-45A9-8C57-67D8D0AC8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857625"/>
            <a:ext cx="1952625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6C63A8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8F443CE-C7AB-444F-BD49-3CDF8F18C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914775"/>
            <a:ext cx="17240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6C63A8"/>
                </a:solidFill>
              </a:defRPr>
            </a:pPr>
            <a:r>
              <a:rPr sz="1500" b="1">
                <a:solidFill>
                  <a:srgbClr val="6C63A8"/>
                </a:solidFill>
              </a:rPr>
              <a:t>Инфраструктура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E234DE4-310B-494E-94A8-069235CD2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524250"/>
            <a:ext cx="1143000" cy="1905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1495B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663C626-D01E-4FE7-9D34-6ABE3F6F8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5095875"/>
            <a:ext cx="1952625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1495B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0A6D3C6-648D-43DD-B437-B27C7804E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5153025"/>
            <a:ext cx="17240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D1495B"/>
                </a:solidFill>
              </a:defRPr>
            </a:pPr>
            <a:r>
              <a:rPr sz="1500" b="1">
                <a:solidFill>
                  <a:srgbClr val="D1495B"/>
                </a:solidFill>
              </a:rPr>
              <a:t>Здоровье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E4D351A-BB1A-45B2-B6C2-12A28FC9C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5375" y="3095625"/>
            <a:ext cx="180975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F4F9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E86FB92-8E32-4C1E-9194-A57D7B6DE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3190875"/>
            <a:ext cx="1619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0B2545"/>
                </a:solidFill>
              </a:defRPr>
            </a:pPr>
            <a:r>
              <a:rPr sz="1725" b="1">
                <a:solidFill>
                  <a:srgbClr val="0B2545"/>
                </a:solidFill>
              </a:rPr>
              <a:t>КАСКАДНЫЙ</a:t>
            </a:r>
          </a:p>
          <a:p xmlns:a="http://schemas.openxmlformats.org/drawingml/2006/main">
            <a:pPr algn="ctr">
              <a:defRPr sz="1725" b="1">
                <a:solidFill>
                  <a:srgbClr val="0B2545"/>
                </a:solidFill>
              </a:defRPr>
            </a:pPr>
            <a:r>
              <a:rPr sz="1725" b="1">
                <a:solidFill>
                  <a:srgbClr val="0B2545"/>
                </a:solidFill>
              </a:rPr>
              <a:t>РИСК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19E6F8F-EC50-4337-B294-0CC81D4BE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7375"/>
            <a:ext cx="10820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83B56"/>
                </a:solidFill>
              </a:defRPr>
            </a:pPr>
            <a:r>
              <a:rPr sz="1725" b="1">
                <a:solidFill>
                  <a:srgbClr val="183B56"/>
                </a:solidFill>
              </a:rPr>
              <a:t>Одна аномалия запускает последствия в нескольких отраслях и территориях.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6D9EA59-E442-49ED-8257-98183B4A2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27D98"/>
                </a:solidFill>
              </a:defRPr>
            </a:pPr>
            <a:r>
              <a:rPr sz="825" b="1">
                <a:solidFill>
                  <a:srgbClr val="627D98"/>
                </a:solidFill>
              </a:rPr>
              <a:t>ГАСМП «ЭКВИЛИБРИУМ»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95CFA2C-6AF5-4C65-B80A-7C6C2833B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77000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27D98"/>
                </a:solidFill>
              </a:defRPr>
            </a:pPr>
            <a:r>
              <a:rPr sz="825" b="1">
                <a:solidFill>
                  <a:srgbClr val="627D98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65119489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0FD0238-910C-4D96-90EB-E2EA6C06E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1000"/>
            <a:ext cx="857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9A6C7"/>
                </a:solidFill>
              </a:defRPr>
            </a:pPr>
            <a:r>
              <a:rPr sz="975" b="1">
                <a:solidFill>
                  <a:srgbClr val="39A6C7"/>
                </a:solidFill>
              </a:rPr>
              <a:t>АРХИТЕКТУРА НАБЛЮДЕНИЯ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4E5CAD9-2D06-4958-AEE8-615B811D3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0B2545"/>
                </a:solidFill>
              </a:defRPr>
            </a:pPr>
            <a:r>
              <a:rPr sz="2625" b="1">
                <a:solidFill>
                  <a:srgbClr val="0B2545"/>
                </a:solidFill>
              </a:rPr>
              <a:t>Семь уровней создают единую картину планеты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07B9742-29EC-4258-946F-C037F4E27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D5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68A8517-9369-405A-B50F-0F39F5EC5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10820400" cy="428625"/>
          </a:xfrm>
          <a:prstGeom xmlns:a="http://schemas.openxmlformats.org/drawingml/2006/main" prst="roundRect">
            <a:avLst>
              <a:gd name="adj" fmla="val 17778"/>
            </a:avLst>
          </a:prstGeom>
          <a:solidFill xmlns:a="http://schemas.openxmlformats.org/drawingml/2006/main">
            <a:srgbClr val="F4F9FC"/>
          </a:solidFill>
          <a:ln xmlns:a="http://schemas.openxmlformats.org/drawingml/2006/main" w="9525">
            <a:solidFill>
              <a:srgbClr val="B9D5E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92770CB-4270-4196-995D-FA9DC5BFE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000250"/>
            <a:ext cx="2190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69AA"/>
                </a:solidFill>
              </a:defRPr>
            </a:pPr>
            <a:r>
              <a:rPr sz="1275" b="1">
                <a:solidFill>
                  <a:srgbClr val="1769AA"/>
                </a:solidFill>
              </a:rPr>
              <a:t>КОСМОС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E59E7E6-7AEA-48C4-A2D6-98AB340FC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2000250"/>
            <a:ext cx="7953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83B56"/>
                </a:solidFill>
              </a:defRPr>
            </a:pPr>
            <a:r>
              <a:rPr sz="1275" b="0">
                <a:solidFill>
                  <a:srgbClr val="183B56"/>
                </a:solidFill>
              </a:rPr>
              <a:t>Спутники ДЗЗ, метеоаппараты, орбитальные станции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F34A1CF-4168-401A-A5C5-2FDAC3BC4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05075"/>
            <a:ext cx="10820400" cy="428625"/>
          </a:xfrm>
          <a:prstGeom xmlns:a="http://schemas.openxmlformats.org/drawingml/2006/main" prst="roundRect">
            <a:avLst>
              <a:gd name="adj" fmla="val 177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9D5E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5EB132F-1299-4220-90E4-0E69A5CD9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552700"/>
            <a:ext cx="2190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69AA"/>
                </a:solidFill>
              </a:defRPr>
            </a:pPr>
            <a:r>
              <a:rPr sz="1275" b="1">
                <a:solidFill>
                  <a:srgbClr val="1769AA"/>
                </a:solidFill>
              </a:rPr>
              <a:t>СТРАТОСФЕРА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E871749-A917-4EDE-9291-69B572187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2552700"/>
            <a:ext cx="7953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83B56"/>
                </a:solidFill>
              </a:defRPr>
            </a:pPr>
            <a:r>
              <a:rPr sz="1275" b="0">
                <a:solidFill>
                  <a:srgbClr val="183B56"/>
                </a:solidFill>
              </a:rPr>
              <a:t>Аэростаты, высотные БПЛА, псевдоспутники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51C53D3-70D9-4512-87F7-E1E72CD8B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57525"/>
            <a:ext cx="10820400" cy="428625"/>
          </a:xfrm>
          <a:prstGeom xmlns:a="http://schemas.openxmlformats.org/drawingml/2006/main" prst="roundRect">
            <a:avLst>
              <a:gd name="adj" fmla="val 17778"/>
            </a:avLst>
          </a:prstGeom>
          <a:solidFill xmlns:a="http://schemas.openxmlformats.org/drawingml/2006/main">
            <a:srgbClr val="F4F9FC"/>
          </a:solidFill>
          <a:ln xmlns:a="http://schemas.openxmlformats.org/drawingml/2006/main" w="9525">
            <a:solidFill>
              <a:srgbClr val="B9D5E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944B285-2BFE-4F62-97A1-51CEF26C9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05150"/>
            <a:ext cx="2190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69AA"/>
                </a:solidFill>
              </a:defRPr>
            </a:pPr>
            <a:r>
              <a:rPr sz="1275" b="1">
                <a:solidFill>
                  <a:srgbClr val="1769AA"/>
                </a:solidFill>
              </a:rPr>
              <a:t>АВИАЦИЯ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D696238-9D09-4D79-9C57-008CD6CBB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3105150"/>
            <a:ext cx="7953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83B56"/>
                </a:solidFill>
              </a:defRPr>
            </a:pPr>
            <a:r>
              <a:rPr sz="1275" b="0">
                <a:solidFill>
                  <a:srgbClr val="183B56"/>
                </a:solidFill>
              </a:rPr>
              <a:t>Самолёты-лаборатории, БПЛА, вертолёты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CA8E077-FF18-404C-AF3A-F7322E939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09975"/>
            <a:ext cx="10820400" cy="428625"/>
          </a:xfrm>
          <a:prstGeom xmlns:a="http://schemas.openxmlformats.org/drawingml/2006/main" prst="roundRect">
            <a:avLst>
              <a:gd name="adj" fmla="val 177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9D5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D33E3BC-E1F4-4240-BA38-A57250FE8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657600"/>
            <a:ext cx="2190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69AA"/>
                </a:solidFill>
              </a:defRPr>
            </a:pPr>
            <a:r>
              <a:rPr sz="1275" b="1">
                <a:solidFill>
                  <a:srgbClr val="1769AA"/>
                </a:solidFill>
              </a:rPr>
              <a:t>МОРЕ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0484909-E39A-4B7A-9A46-5C71F14DB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3657600"/>
            <a:ext cx="7953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83B56"/>
                </a:solidFill>
              </a:defRPr>
            </a:pPr>
            <a:r>
              <a:rPr sz="1275" b="0">
                <a:solidFill>
                  <a:srgbClr val="183B56"/>
                </a:solidFill>
              </a:rPr>
              <a:t>Буи, суда, подводные станции и аппараты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04ADA58-901D-4B10-8E2F-014C660FB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62425"/>
            <a:ext cx="10820400" cy="428625"/>
          </a:xfrm>
          <a:prstGeom xmlns:a="http://schemas.openxmlformats.org/drawingml/2006/main" prst="roundRect">
            <a:avLst>
              <a:gd name="adj" fmla="val 17778"/>
            </a:avLst>
          </a:prstGeom>
          <a:solidFill xmlns:a="http://schemas.openxmlformats.org/drawingml/2006/main">
            <a:srgbClr val="F4F9FC"/>
          </a:solidFill>
          <a:ln xmlns:a="http://schemas.openxmlformats.org/drawingml/2006/main" w="9525">
            <a:solidFill>
              <a:srgbClr val="B9D5E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99E9753-78ED-45AB-9D49-A68F80814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10050"/>
            <a:ext cx="2190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69AA"/>
                </a:solidFill>
              </a:defRPr>
            </a:pPr>
            <a:r>
              <a:rPr sz="1275" b="1">
                <a:solidFill>
                  <a:srgbClr val="1769AA"/>
                </a:solidFill>
              </a:rPr>
              <a:t>ЗЕМЛЯ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0325FEE-8F8E-48E9-83E3-8C5E9290D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4210050"/>
            <a:ext cx="7953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83B56"/>
                </a:solidFill>
              </a:defRPr>
            </a:pPr>
            <a:r>
              <a:rPr sz="1275" b="0">
                <a:solidFill>
                  <a:srgbClr val="183B56"/>
                </a:solidFill>
              </a:rPr>
              <a:t>Радары, сейсмосети, станции, IoT-датчики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DABEC4A-1A01-4D33-9482-085E60192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14875"/>
            <a:ext cx="10820400" cy="428625"/>
          </a:xfrm>
          <a:prstGeom xmlns:a="http://schemas.openxmlformats.org/drawingml/2006/main" prst="roundRect">
            <a:avLst>
              <a:gd name="adj" fmla="val 177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9D5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A24EDC7-70B9-4B6F-8E6D-C15298662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762500"/>
            <a:ext cx="2190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69AA"/>
                </a:solidFill>
              </a:defRPr>
            </a:pPr>
            <a:r>
              <a:rPr sz="1275" b="1">
                <a:solidFill>
                  <a:srgbClr val="1769AA"/>
                </a:solidFill>
              </a:rPr>
              <a:t>БИОСФЕРА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BA36F0E-2EA9-49DC-B45F-E11B8BF77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4762500"/>
            <a:ext cx="7953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83B56"/>
                </a:solidFill>
              </a:defRPr>
            </a:pPr>
            <a:r>
              <a:rPr sz="1275" b="0">
                <a:solidFill>
                  <a:srgbClr val="183B56"/>
                </a:solidFill>
              </a:rPr>
              <a:t>Биоценозные точки мониторинга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B6FEB51-DBA3-4E60-AEDE-F34385137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67325"/>
            <a:ext cx="10820400" cy="428625"/>
          </a:xfrm>
          <a:prstGeom xmlns:a="http://schemas.openxmlformats.org/drawingml/2006/main" prst="roundRect">
            <a:avLst>
              <a:gd name="adj" fmla="val 17778"/>
            </a:avLst>
          </a:prstGeom>
          <a:solidFill xmlns:a="http://schemas.openxmlformats.org/drawingml/2006/main">
            <a:srgbClr val="F4F9FC"/>
          </a:solidFill>
          <a:ln xmlns:a="http://schemas.openxmlformats.org/drawingml/2006/main" w="9525">
            <a:solidFill>
              <a:srgbClr val="B9D5E2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E97E0E5-9AAD-4E21-903B-DEE217853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314950"/>
            <a:ext cx="2190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69AA"/>
                </a:solidFill>
              </a:defRPr>
            </a:pPr>
            <a:r>
              <a:rPr sz="1275" b="1">
                <a:solidFill>
                  <a:srgbClr val="1769AA"/>
                </a:solidFill>
              </a:rPr>
              <a:t>ОБЩЕСТВО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4F47D8E-4984-462A-AE11-FEF8F8171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5314950"/>
            <a:ext cx="7953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83B56"/>
                </a:solidFill>
              </a:defRPr>
            </a:pPr>
            <a:r>
              <a:rPr sz="1275" b="0">
                <a:solidFill>
                  <a:srgbClr val="183B56"/>
                </a:solidFill>
              </a:rPr>
              <a:t>Реестры, диспетчерские и социальные данные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CEE479E-E790-4CE2-8C1F-ADDC2EC66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27D98"/>
                </a:solidFill>
              </a:defRPr>
            </a:pPr>
            <a:r>
              <a:rPr sz="825" b="1">
                <a:solidFill>
                  <a:srgbClr val="627D98"/>
                </a:solidFill>
              </a:rPr>
              <a:t>ГАСМП «ЭКВИЛИБРИУМ»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CA0789B-5276-462B-A0AF-CFB126A72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77000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27D98"/>
                </a:solidFill>
              </a:defRPr>
            </a:pPr>
            <a:r>
              <a:rPr sz="825" b="1">
                <a:solidFill>
                  <a:srgbClr val="627D98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86511767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7680DF4-8CE4-4A46-9B46-843A6825A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1000"/>
            <a:ext cx="857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9A6C7"/>
                </a:solidFill>
              </a:defRPr>
            </a:pPr>
            <a:r>
              <a:rPr sz="975" b="1">
                <a:solidFill>
                  <a:srgbClr val="39A6C7"/>
                </a:solidFill>
              </a:rPr>
              <a:t>ЦИФРОВОЙ ДВОЙНИК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561F695-0E12-44F2-A905-3731CBC31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0B2545"/>
                </a:solidFill>
              </a:defRPr>
            </a:pPr>
            <a:r>
              <a:rPr sz="2625" b="1">
                <a:solidFill>
                  <a:srgbClr val="0B2545"/>
                </a:solidFill>
              </a:rPr>
              <a:t>Земля становится измеримой системой взаимосвязей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32FFD6F-A105-4853-A36D-053B5F1C1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D5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063C76B-2174-4631-A559-D61964039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143125"/>
            <a:ext cx="3429000" cy="3429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F9FC"/>
          </a:solidFill>
          <a:ln xmlns:a="http://schemas.openxmlformats.org/drawingml/2006/main" w="28575">
            <a:solidFill>
              <a:srgbClr val="DDF2FA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74301D1-4C9B-45E3-AC97-2B993648C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2571750"/>
            <a:ext cx="2571750" cy="25717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39A6C7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EAF2623-0359-431E-8294-7841434DA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3190875"/>
            <a:ext cx="1333500" cy="1333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69AA"/>
          </a:solidFill>
          <a:ln xmlns:a="http://schemas.openxmlformats.org/drawingml/2006/main" w="0">
            <a:solidFill>
              <a:srgbClr val="1769A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EFE7932-CFDA-40FA-8B00-0DB1A5607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47875" y="3524250"/>
            <a:ext cx="1047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ЖИВОЙ</a:t>
            </a:r>
          </a:p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БАЛАНС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A909417-098E-4B66-9DAA-47A322EB0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198120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69AA"/>
                </a:solidFill>
              </a:defRPr>
            </a:pPr>
            <a:r>
              <a:rPr sz="1350" b="1">
                <a:solidFill>
                  <a:srgbClr val="1769AA"/>
                </a:solidFill>
              </a:rPr>
              <a:t>Геофизика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6CCD08A-C451-47E2-A544-84E84DE03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314575"/>
            <a:ext cx="60483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D5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E87A056-AA40-4747-A73C-296CFE5F7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981200"/>
            <a:ext cx="3857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83B56"/>
                </a:solidFill>
              </a:defRPr>
            </a:pPr>
            <a:r>
              <a:rPr sz="1350" b="0">
                <a:solidFill>
                  <a:srgbClr val="183B56"/>
                </a:solidFill>
              </a:rPr>
              <a:t>рельеф • атмосфера • вода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1C163D9-67DD-4759-AC09-A09778084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62890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69AA"/>
                </a:solidFill>
              </a:defRPr>
            </a:pPr>
            <a:r>
              <a:rPr sz="1350" b="1">
                <a:solidFill>
                  <a:srgbClr val="1769AA"/>
                </a:solidFill>
              </a:rPr>
              <a:t>Экология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6BD55F7-4861-410E-B4FE-F16F8F061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962275"/>
            <a:ext cx="60483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D5E2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A1F4AFF-00FD-45D8-B573-CD79278BE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628900"/>
            <a:ext cx="3857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83B56"/>
                </a:solidFill>
              </a:defRPr>
            </a:pPr>
            <a:r>
              <a:rPr sz="1350" b="0">
                <a:solidFill>
                  <a:srgbClr val="183B56"/>
                </a:solidFill>
              </a:rPr>
              <a:t>биоценозы • загрязнение • природный капитал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8F83E97-55FB-4597-B9EA-813C49769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27660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69AA"/>
                </a:solidFill>
              </a:defRPr>
            </a:pPr>
            <a:r>
              <a:rPr sz="1350" b="1">
                <a:solidFill>
                  <a:srgbClr val="1769AA"/>
                </a:solidFill>
              </a:rPr>
              <a:t>Инфраструктура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9890E36-B1C1-47F0-99CD-5F20B88D3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609975"/>
            <a:ext cx="60483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D5E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0786504-481D-4D10-99F7-0A8DC5F7D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276600"/>
            <a:ext cx="3857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83B56"/>
                </a:solidFill>
              </a:defRPr>
            </a:pPr>
            <a:r>
              <a:rPr sz="1350" b="0">
                <a:solidFill>
                  <a:srgbClr val="183B56"/>
                </a:solidFill>
              </a:rPr>
              <a:t>энергетика • транспорт • связь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DEB5EBF-6E04-45E9-81C8-E882679EB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92430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69AA"/>
                </a:solidFill>
              </a:defRPr>
            </a:pPr>
            <a:r>
              <a:rPr sz="1350" b="1">
                <a:solidFill>
                  <a:srgbClr val="1769AA"/>
                </a:solidFill>
              </a:rPr>
              <a:t>Ресурсы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4A5E1ED-9060-444D-BF39-B4E4CC624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4257675"/>
            <a:ext cx="60483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D5E2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BE4BB71-C6A2-4817-8915-822E3BB6F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924300"/>
            <a:ext cx="3857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83B56"/>
                </a:solidFill>
              </a:defRPr>
            </a:pPr>
            <a:r>
              <a:rPr sz="1350" b="0">
                <a:solidFill>
                  <a:srgbClr val="183B56"/>
                </a:solidFill>
              </a:rPr>
              <a:t>резервы • мощности • доступность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6A01AEE-9EEB-4FFE-9499-25D175B84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457200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69AA"/>
                </a:solidFill>
              </a:defRPr>
            </a:pPr>
            <a:r>
              <a:rPr sz="1350" b="1">
                <a:solidFill>
                  <a:srgbClr val="1769AA"/>
                </a:solidFill>
              </a:rPr>
              <a:t>Сценарии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421BF0C-551D-4627-8011-E18E614C7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4905375"/>
            <a:ext cx="60483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D5E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35B9994-B304-4045-8AD1-46E710DC7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3857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83B56"/>
                </a:solidFill>
              </a:defRPr>
            </a:pPr>
            <a:r>
              <a:rPr sz="1350" b="0">
                <a:solidFill>
                  <a:srgbClr val="183B56"/>
                </a:solidFill>
              </a:rPr>
              <a:t>история • прогнозы • последствия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AB96059-AEEC-4E2B-B62F-5A67C59FA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521970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69AA"/>
                </a:solidFill>
              </a:defRPr>
            </a:pPr>
            <a:r>
              <a:rPr sz="1350" b="1">
                <a:solidFill>
                  <a:srgbClr val="1769AA"/>
                </a:solidFill>
              </a:rPr>
              <a:t>Управление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7FA0CE5-AEBF-406E-9CDE-E9F7164E2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5553075"/>
            <a:ext cx="60483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D5E2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ACB2456-55AD-44FC-9C52-4B8378472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219700"/>
            <a:ext cx="3857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83B56"/>
                </a:solidFill>
              </a:defRPr>
            </a:pPr>
            <a:r>
              <a:rPr sz="1350" b="0">
                <a:solidFill>
                  <a:srgbClr val="183B56"/>
                </a:solidFill>
              </a:rPr>
              <a:t>ответственные • действия • статус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F86D1AF-CA5A-4E71-AAA7-F1DD046AD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27D98"/>
                </a:solidFill>
              </a:defRPr>
            </a:pPr>
            <a:r>
              <a:rPr sz="825" b="1">
                <a:solidFill>
                  <a:srgbClr val="627D98"/>
                </a:solidFill>
              </a:rPr>
              <a:t>ГАСМП «ЭКВИЛИБРИУМ»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EF36394-A8AC-492C-A20C-A63E28DAF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77000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27D98"/>
                </a:solidFill>
              </a:defRPr>
            </a:pPr>
            <a:r>
              <a:rPr sz="825" b="1">
                <a:solidFill>
                  <a:srgbClr val="627D98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60746321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E9A4C0E-0127-46C6-84A0-EFFE694C4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1000"/>
            <a:ext cx="857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9A6C7"/>
                </a:solidFill>
              </a:defRPr>
            </a:pPr>
            <a:r>
              <a:rPr sz="975" b="1">
                <a:solidFill>
                  <a:srgbClr val="39A6C7"/>
                </a:solidFill>
              </a:rPr>
              <a:t>ИНТЕЛЛЕКТУАЛЬНОЕ ЯДРО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E6473D7-71E2-4F42-B367-7961352D6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0B2545"/>
                </a:solidFill>
              </a:defRPr>
            </a:pPr>
            <a:r>
              <a:rPr sz="2625" b="1">
                <a:solidFill>
                  <a:srgbClr val="0B2545"/>
                </a:solidFill>
              </a:rPr>
              <a:t>ИИ усиливает эксперта, а не заменяет ответственность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227CDAF-D17F-4E84-8587-BD90D6B91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D5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49C18F9-7DFA-458F-BFD6-23FC4FD12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1714500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F9FC"/>
          </a:solidFill>
          <a:ln xmlns:a="http://schemas.openxmlformats.org/drawingml/2006/main" w="19050">
            <a:solidFill>
              <a:srgbClr val="39A6C7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C98D7D5-FB8B-47CA-8388-ED0DEF95C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72125" y="18288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69AA"/>
                </a:solidFill>
              </a:defRPr>
            </a:pPr>
            <a:r>
              <a:rPr sz="1350" b="1">
                <a:solidFill>
                  <a:srgbClr val="1769AA"/>
                </a:solidFill>
              </a:rPr>
              <a:t>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909E40E-D8B7-4465-B6EA-A50A7D081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2524125"/>
            <a:ext cx="1619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83B56"/>
                </a:solidFill>
              </a:defRPr>
            </a:pPr>
            <a:r>
              <a:rPr sz="1275" b="1">
                <a:solidFill>
                  <a:srgbClr val="183B56"/>
                </a:solidFill>
              </a:rPr>
              <a:t>Собрать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505FC1E-9B8A-473B-98FC-F86E59E4A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3962" y="2524125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F9FC"/>
          </a:solidFill>
          <a:ln xmlns:a="http://schemas.openxmlformats.org/drawingml/2006/main" w="19050">
            <a:solidFill>
              <a:srgbClr val="39A6C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4293CB2-7CF3-47FB-B91C-0DF72D71C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6837" y="2638425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69AA"/>
                </a:solidFill>
              </a:defRPr>
            </a:pPr>
            <a:r>
              <a:rPr sz="1350" b="1">
                <a:solidFill>
                  <a:srgbClr val="1769AA"/>
                </a:solidFill>
              </a:rPr>
              <a:t>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D77A164-AE10-4DD9-B8A0-8B00C4B7C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5337" y="3333750"/>
            <a:ext cx="1619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83B56"/>
                </a:solidFill>
              </a:defRPr>
            </a:pPr>
            <a:r>
              <a:rPr sz="1275" b="1">
                <a:solidFill>
                  <a:srgbClr val="183B56"/>
                </a:solidFill>
              </a:rPr>
              <a:t>Проверить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98489D5-4E2F-4905-8D05-D908DABB1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3962" y="4143375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F9FC"/>
          </a:solidFill>
          <a:ln xmlns:a="http://schemas.openxmlformats.org/drawingml/2006/main" w="19050">
            <a:solidFill>
              <a:srgbClr val="39A6C7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603D41A-775D-4F73-9E57-F233675FC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6837" y="4257675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69AA"/>
                </a:solidFill>
              </a:defRPr>
            </a:pPr>
            <a:r>
              <a:rPr sz="1350" b="1">
                <a:solidFill>
                  <a:srgbClr val="1769AA"/>
                </a:solidFill>
              </a:rPr>
              <a:t>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354FE65-2197-4A51-994A-3B7E99103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5337" y="4953000"/>
            <a:ext cx="1619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83B56"/>
                </a:solidFill>
              </a:defRPr>
            </a:pPr>
            <a:r>
              <a:rPr sz="1275" b="1">
                <a:solidFill>
                  <a:srgbClr val="183B56"/>
                </a:solidFill>
              </a:rPr>
              <a:t>Обнаружить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10A09D6-5D74-45C6-AA86-972731C1A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4953000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F9FC"/>
          </a:solidFill>
          <a:ln xmlns:a="http://schemas.openxmlformats.org/drawingml/2006/main" w="19050">
            <a:solidFill>
              <a:srgbClr val="39A6C7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7760801-2183-43F0-8463-370ACE529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72125" y="50673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69AA"/>
                </a:solidFill>
              </a:defRPr>
            </a:pPr>
            <a:r>
              <a:rPr sz="1350" b="1">
                <a:solidFill>
                  <a:srgbClr val="1769AA"/>
                </a:solidFill>
              </a:rPr>
              <a:t>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E027F46-3579-4531-A763-7E7E1D05D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5762625"/>
            <a:ext cx="1619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83B56"/>
                </a:solidFill>
              </a:defRPr>
            </a:pPr>
            <a:r>
              <a:rPr sz="1275" b="1">
                <a:solidFill>
                  <a:srgbClr val="183B56"/>
                </a:solidFill>
              </a:rPr>
              <a:t>Смоделировать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6D33FCB-EE39-46AA-91C6-FB3F62BDF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4538" y="4143375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19050">
            <a:solidFill>
              <a:srgbClr val="0B2545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0CEF4EA-3DC4-4A91-AA8D-F7F6ACD04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7413" y="4257675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FB1475F-8E74-4911-A607-B7FADB066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5913" y="4953000"/>
            <a:ext cx="1619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83B56"/>
                </a:solidFill>
              </a:defRPr>
            </a:pPr>
            <a:r>
              <a:rPr sz="1275" b="1">
                <a:solidFill>
                  <a:srgbClr val="183B56"/>
                </a:solidFill>
              </a:rPr>
              <a:t>Предупредить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1DB9063-2FA1-430F-B087-925F60660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4538" y="2524125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4F9FC"/>
          </a:solidFill>
          <a:ln xmlns:a="http://schemas.openxmlformats.org/drawingml/2006/main" w="19050">
            <a:solidFill>
              <a:srgbClr val="39A6C7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9956DF2-0F67-4DF1-8508-31FFB8671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7413" y="2638425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69AA"/>
                </a:solidFill>
              </a:defRPr>
            </a:pPr>
            <a:r>
              <a:rPr sz="1350" b="1">
                <a:solidFill>
                  <a:srgbClr val="1769AA"/>
                </a:solidFill>
              </a:rPr>
              <a:t>6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26C6791-8D8A-46F1-93AE-194C43DA2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5913" y="3333750"/>
            <a:ext cx="1619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83B56"/>
                </a:solidFill>
              </a:defRPr>
            </a:pPr>
            <a:r>
              <a:rPr sz="1275" b="1">
                <a:solidFill>
                  <a:srgbClr val="183B56"/>
                </a:solidFill>
              </a:rPr>
              <a:t>Научиться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35D6342-364A-459D-8814-ECED61C52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2714625"/>
            <a:ext cx="2000250" cy="2000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DF2FA"/>
          </a:solidFill>
          <a:ln xmlns:a="http://schemas.openxmlformats.org/drawingml/2006/main" w="0">
            <a:solidFill>
              <a:srgbClr val="DDF2F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00728A6-2FBA-4338-A4DE-CA74B7908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381375"/>
            <a:ext cx="1714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B2545"/>
                </a:solidFill>
              </a:defRPr>
            </a:pPr>
            <a:r>
              <a:rPr sz="1500" b="1">
                <a:solidFill>
                  <a:srgbClr val="0B2545"/>
                </a:solidFill>
              </a:rPr>
              <a:t>ЭКВИЛИБРИУМ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B533BAA-AF25-471A-84E0-9188C26AE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6096000"/>
            <a:ext cx="895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27D98"/>
                </a:solidFill>
              </a:defRPr>
            </a:pPr>
            <a:r>
              <a:rPr sz="1200" b="0">
                <a:solidFill>
                  <a:srgbClr val="627D98"/>
                </a:solidFill>
              </a:rPr>
              <a:t>Каждый прогноз: вероятность • горизонт • территория • масштаб • неопределённость • действие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F54FA3F-390C-43CD-A61D-C5E7D55A3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27D98"/>
                </a:solidFill>
              </a:defRPr>
            </a:pPr>
            <a:r>
              <a:rPr sz="825" b="1">
                <a:solidFill>
                  <a:srgbClr val="627D98"/>
                </a:solidFill>
              </a:rPr>
              <a:t>ГАСМП «ЭКВИЛИБРИУМ»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B4159DD-9009-49BB-A00D-36BE1CE18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77000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27D98"/>
                </a:solidFill>
              </a:defRPr>
            </a:pPr>
            <a:r>
              <a:rPr sz="825" b="1">
                <a:solidFill>
                  <a:srgbClr val="627D98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03358825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30E96FD-DCEC-4076-AB9E-9F3A2B900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1000"/>
            <a:ext cx="857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9A6C7"/>
                </a:solidFill>
              </a:defRPr>
            </a:pPr>
            <a:r>
              <a:rPr sz="975" b="1">
                <a:solidFill>
                  <a:srgbClr val="39A6C7"/>
                </a:solidFill>
              </a:rPr>
              <a:t>ОБЪЕКТЫ МОНИТОРИНГА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B27B22A-C3DA-4FF3-98C4-5A4ECC097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0B2545"/>
                </a:solidFill>
              </a:defRPr>
            </a:pPr>
            <a:r>
              <a:rPr sz="2625" b="1">
                <a:solidFill>
                  <a:srgbClr val="0B2545"/>
                </a:solidFill>
              </a:rPr>
              <a:t>Семь контуров охватывают природу, техносферу и космос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78C9AB8-B12D-40E9-9F7D-85387BA53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D5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024AE29-6038-4F9B-AC68-9B3571A34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14575"/>
            <a:ext cx="171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76200">
            <a:solidFill>
              <a:srgbClr val="E58E2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B96AE7B-58E6-4DE0-BBE6-95B85D6C7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18859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E58E26"/>
                </a:solidFill>
              </a:defRPr>
            </a:pPr>
            <a:r>
              <a:rPr sz="1425" b="1">
                <a:solidFill>
                  <a:srgbClr val="E58E26"/>
                </a:solidFill>
              </a:rPr>
              <a:t>АТМОСФЕРА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4FB97DE-4B93-4FF1-8A30-EE91EC868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257425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83B56"/>
                </a:solidFill>
              </a:defRPr>
            </a:pPr>
            <a:r>
              <a:rPr sz="1275" b="0">
                <a:solidFill>
                  <a:srgbClr val="183B56"/>
                </a:solidFill>
              </a:rPr>
              <a:t>циклоны • засухи • пожары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98AADB0-D873-45A1-B6D6-C665F1C4D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314575"/>
            <a:ext cx="171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76200">
            <a:solidFill>
              <a:srgbClr val="1769A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4AF4F6A-F508-43CF-9B80-14FD65854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8859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69AA"/>
                </a:solidFill>
              </a:defRPr>
            </a:pPr>
            <a:r>
              <a:rPr sz="1425" b="1">
                <a:solidFill>
                  <a:srgbClr val="1769AA"/>
                </a:solidFill>
              </a:rPr>
              <a:t>ГИДРОСФЕРА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15A4D4B-CA71-416C-B665-AE7B0D496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257425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83B56"/>
                </a:solidFill>
              </a:defRPr>
            </a:pPr>
            <a:r>
              <a:rPr sz="1275" b="0">
                <a:solidFill>
                  <a:srgbClr val="183B56"/>
                </a:solidFill>
              </a:rPr>
              <a:t>океаны • паводки • вода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7B27353-3EC6-49DE-8DF9-8FEEDE4F1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05175"/>
            <a:ext cx="171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76200">
            <a:solidFill>
              <a:srgbClr val="6C63A8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E10010A-252C-4AAA-9246-3A6831092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8765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6C63A8"/>
                </a:solidFill>
              </a:defRPr>
            </a:pPr>
            <a:r>
              <a:rPr sz="1425" b="1">
                <a:solidFill>
                  <a:srgbClr val="6C63A8"/>
                </a:solidFill>
              </a:rPr>
              <a:t>ЛИТОСФЕРА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AAE8575-C44C-4DBC-A75C-C25D70E3B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248025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83B56"/>
                </a:solidFill>
              </a:defRPr>
            </a:pPr>
            <a:r>
              <a:rPr sz="1275" b="0">
                <a:solidFill>
                  <a:srgbClr val="183B56"/>
                </a:solidFill>
              </a:rPr>
              <a:t>сейсмика • вулканы • оползни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A542C0B-7816-4F47-991C-A56937450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305175"/>
            <a:ext cx="171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76200">
            <a:solidFill>
              <a:srgbClr val="2A9D8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6A1BFED-6C6F-4C84-86F4-994E0D585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8765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A9D8F"/>
                </a:solidFill>
              </a:defRPr>
            </a:pPr>
            <a:r>
              <a:rPr sz="1425" b="1">
                <a:solidFill>
                  <a:srgbClr val="2A9D8F"/>
                </a:solidFill>
              </a:rPr>
              <a:t>БИОСФЕРА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B07A144-3276-4427-8105-DEB025FB3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248025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83B56"/>
                </a:solidFill>
              </a:defRPr>
            </a:pPr>
            <a:r>
              <a:rPr sz="1275" b="0">
                <a:solidFill>
                  <a:srgbClr val="183B56"/>
                </a:solidFill>
              </a:rPr>
              <a:t>леса • почвы • биоразнообразие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FCD2F64-9924-4948-B408-4BB0D2431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95775"/>
            <a:ext cx="171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76200">
            <a:solidFill>
              <a:srgbClr val="D4A72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E7CCC9C-B8A0-4533-BAB9-C67AC1369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8671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4A72C"/>
                </a:solidFill>
              </a:defRPr>
            </a:pPr>
            <a:r>
              <a:rPr sz="1425" b="1">
                <a:solidFill>
                  <a:srgbClr val="D4A72C"/>
                </a:solidFill>
              </a:rPr>
              <a:t>ТЕХНОСФЕРА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644C268-59D4-445F-BAE9-4A1B3DA43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238625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83B56"/>
                </a:solidFill>
              </a:defRPr>
            </a:pPr>
            <a:r>
              <a:rPr sz="1275" b="0">
                <a:solidFill>
                  <a:srgbClr val="183B56"/>
                </a:solidFill>
              </a:rPr>
              <a:t>энергетика • транспорт • объекты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0F1B884-1D53-4221-A802-B963AF6CD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295775"/>
            <a:ext cx="171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76200">
            <a:solidFill>
              <a:srgbClr val="D1495B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EF475C4-3A86-46D8-93F7-D9C0BD351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8671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1495B"/>
                </a:solidFill>
              </a:defRPr>
            </a:pPr>
            <a:r>
              <a:rPr sz="1425" b="1">
                <a:solidFill>
                  <a:srgbClr val="D1495B"/>
                </a:solidFill>
              </a:rPr>
              <a:t>ГУМАНИТАРНЫЙ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71D1536-4EBA-404B-8793-934624E0D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238625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83B56"/>
                </a:solidFill>
              </a:defRPr>
            </a:pPr>
            <a:r>
              <a:rPr sz="1275" b="0">
                <a:solidFill>
                  <a:srgbClr val="183B56"/>
                </a:solidFill>
              </a:rPr>
              <a:t>эпидемии • продовольствие • миграция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A9EEF26-C1C0-4313-86DD-5ECEBF699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86375"/>
            <a:ext cx="171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76200">
            <a:solidFill>
              <a:srgbClr val="39A6C7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DF507E9-FFB0-4F4F-8F26-F67DEBA76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8577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39A6C7"/>
                </a:solidFill>
              </a:defRPr>
            </a:pPr>
            <a:r>
              <a:rPr sz="1425" b="1">
                <a:solidFill>
                  <a:srgbClr val="39A6C7"/>
                </a:solidFill>
              </a:rPr>
              <a:t>КОСМИЧЕСКИЙ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9A0E1AD-5FCD-478E-9D7C-C98E2B0A5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5229225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83B56"/>
                </a:solidFill>
              </a:defRPr>
            </a:pPr>
            <a:r>
              <a:rPr sz="1275" b="0">
                <a:solidFill>
                  <a:srgbClr val="183B56"/>
                </a:solidFill>
              </a:rPr>
              <a:t>Солнце • радиация • мусор • астероиды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8FFB4BF-E691-4AE5-87A4-7ADEEFCBB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27D98"/>
                </a:solidFill>
              </a:defRPr>
            </a:pPr>
            <a:r>
              <a:rPr sz="825" b="1">
                <a:solidFill>
                  <a:srgbClr val="627D98"/>
                </a:solidFill>
              </a:rPr>
              <a:t>ГАСМП «ЭКВИЛИБРИУМ»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6505D56-DE64-4AE5-B1C9-980239DEA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77000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27D98"/>
                </a:solidFill>
              </a:defRPr>
            </a:pPr>
            <a:r>
              <a:rPr sz="825" b="1">
                <a:solidFill>
                  <a:srgbClr val="627D98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9162187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F68C6FA-96CB-46FB-BA4D-3BAE6DC4C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1000"/>
            <a:ext cx="857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9A6C7"/>
                </a:solidFill>
              </a:defRPr>
            </a:pPr>
            <a:r>
              <a:rPr sz="975" b="1">
                <a:solidFill>
                  <a:srgbClr val="39A6C7"/>
                </a:solidFill>
              </a:rPr>
              <a:t>ПРОГНОЗИРОВАНИЕ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AB0EFB4-A5DF-4BD4-801A-2CE9CD02D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0B2545"/>
                </a:solidFill>
              </a:defRPr>
            </a:pPr>
            <a:r>
              <a:rPr sz="2625" b="1">
                <a:solidFill>
                  <a:srgbClr val="0B2545"/>
                </a:solidFill>
              </a:rPr>
              <a:t>Пять горизонтов связывают оперативные решения со стратегией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95B8962-B7B7-4D6E-80EF-FFF3AC9D2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D5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10179F8-93CF-4B05-A4A1-62E519BC4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71875"/>
            <a:ext cx="990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B9D5E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312ADC7-35D5-4828-B6AD-168C0DBBA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238500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47625">
            <a:solidFill>
              <a:srgbClr val="D1495B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F7290E1-C54B-415A-9FC2-50030F203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38375"/>
            <a:ext cx="1809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D1495B"/>
                </a:solidFill>
              </a:defRPr>
            </a:pPr>
            <a:r>
              <a:rPr sz="1350" b="1">
                <a:solidFill>
                  <a:srgbClr val="D1495B"/>
                </a:solidFill>
              </a:rPr>
              <a:t>МИНУТЫ — 72 Ч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AC558FE-4C78-4E9B-B6AF-0E6766BA0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43375"/>
            <a:ext cx="1809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83B56"/>
                </a:solidFill>
              </a:defRPr>
            </a:pPr>
            <a:r>
              <a:rPr sz="1350" b="1">
                <a:solidFill>
                  <a:srgbClr val="183B56"/>
                </a:solidFill>
              </a:rPr>
              <a:t>Оповещение</a:t>
            </a:r>
          </a:p>
          <a:p xmlns:a="http://schemas.openxmlformats.org/drawingml/2006/main">
            <a:pPr algn="ctr">
              <a:defRPr sz="1350" b="1">
                <a:solidFill>
                  <a:srgbClr val="183B56"/>
                </a:solidFill>
              </a:defRPr>
            </a:pPr>
            <a:r>
              <a:rPr sz="1350" b="1">
                <a:solidFill>
                  <a:srgbClr val="183B56"/>
                </a:solidFill>
              </a:rPr>
              <a:t>и защита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C64B143-C0E0-45BD-BA2F-02936F890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238500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47625">
            <a:solidFill>
              <a:srgbClr val="E58E2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C9D57E1-4405-44DA-A9B2-2986664BD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238375"/>
            <a:ext cx="1809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E58E26"/>
                </a:solidFill>
              </a:defRPr>
            </a:pPr>
            <a:r>
              <a:rPr sz="1350" b="1">
                <a:solidFill>
                  <a:srgbClr val="E58E26"/>
                </a:solidFill>
              </a:rPr>
              <a:t>3–30 СУТОК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441EA65-A1FD-414D-B809-29ED3C4FD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4143375"/>
            <a:ext cx="1809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83B56"/>
                </a:solidFill>
              </a:defRPr>
            </a:pPr>
            <a:r>
              <a:rPr sz="1350" b="1">
                <a:solidFill>
                  <a:srgbClr val="183B56"/>
                </a:solidFill>
              </a:rPr>
              <a:t>Готовность</a:t>
            </a:r>
          </a:p>
          <a:p xmlns:a="http://schemas.openxmlformats.org/drawingml/2006/main">
            <a:pPr algn="ctr">
              <a:defRPr sz="1350" b="1">
                <a:solidFill>
                  <a:srgbClr val="183B56"/>
                </a:solidFill>
              </a:defRPr>
            </a:pPr>
            <a:r>
              <a:rPr sz="1350" b="1">
                <a:solidFill>
                  <a:srgbClr val="183B56"/>
                </a:solidFill>
              </a:rPr>
              <a:t>и логистика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D75CAA7-64AE-440B-BA07-EA640938B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3238500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47625">
            <a:solidFill>
              <a:srgbClr val="D4A72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42C6F49-AF9D-418B-9FDB-E3065CC4A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238375"/>
            <a:ext cx="1809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D4A72C"/>
                </a:solidFill>
              </a:defRPr>
            </a:pPr>
            <a:r>
              <a:rPr sz="1350" b="1">
                <a:solidFill>
                  <a:srgbClr val="D4A72C"/>
                </a:solidFill>
              </a:rPr>
              <a:t>1–12 МЕС.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564E745-29FF-4B6C-AAD7-96CFEE9C5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143375"/>
            <a:ext cx="1809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83B56"/>
                </a:solidFill>
              </a:defRPr>
            </a:pPr>
            <a:r>
              <a:rPr sz="1350" b="1">
                <a:solidFill>
                  <a:srgbClr val="183B56"/>
                </a:solidFill>
              </a:rPr>
              <a:t>Вода, урожай,</a:t>
            </a:r>
          </a:p>
          <a:p xmlns:a="http://schemas.openxmlformats.org/drawingml/2006/main">
            <a:pPr algn="ctr">
              <a:defRPr sz="1350" b="1">
                <a:solidFill>
                  <a:srgbClr val="183B56"/>
                </a:solidFill>
              </a:defRPr>
            </a:pPr>
            <a:r>
              <a:rPr sz="1350" b="1">
                <a:solidFill>
                  <a:srgbClr val="183B56"/>
                </a:solidFill>
              </a:rPr>
              <a:t>профилактика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AA8E4B5-8409-4358-A1F1-AD025345F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238500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47625">
            <a:solidFill>
              <a:srgbClr val="1769A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36ECF34-0795-4593-993C-F2DB6C613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238375"/>
            <a:ext cx="1809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69AA"/>
                </a:solidFill>
              </a:defRPr>
            </a:pPr>
            <a:r>
              <a:rPr sz="1350" b="1">
                <a:solidFill>
                  <a:srgbClr val="1769AA"/>
                </a:solidFill>
              </a:rPr>
              <a:t>1–10 ЛЕТ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65A9C78-FAB8-4C39-86E2-0457B5C0A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4143375"/>
            <a:ext cx="1809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83B56"/>
                </a:solidFill>
              </a:defRPr>
            </a:pPr>
            <a:r>
              <a:rPr sz="1350" b="1">
                <a:solidFill>
                  <a:srgbClr val="183B56"/>
                </a:solidFill>
              </a:rPr>
              <a:t>Инвестиции</a:t>
            </a:r>
          </a:p>
          <a:p xmlns:a="http://schemas.openxmlformats.org/drawingml/2006/main">
            <a:pPr algn="ctr">
              <a:defRPr sz="1350" b="1">
                <a:solidFill>
                  <a:srgbClr val="183B56"/>
                </a:solidFill>
              </a:defRPr>
            </a:pPr>
            <a:r>
              <a:rPr sz="1350" b="1">
                <a:solidFill>
                  <a:srgbClr val="183B56"/>
                </a:solidFill>
              </a:rPr>
              <a:t>и адаптация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827F7F8-9774-47FE-A639-A62C03E8C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238500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47625">
            <a:solidFill>
              <a:srgbClr val="6C63A8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0E8E040-3D19-47EA-9265-7ACE6CF7E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238375"/>
            <a:ext cx="1809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6C63A8"/>
                </a:solidFill>
              </a:defRPr>
            </a:pPr>
            <a:r>
              <a:rPr sz="1350" b="1">
                <a:solidFill>
                  <a:srgbClr val="6C63A8"/>
                </a:solidFill>
              </a:rPr>
              <a:t>10–100 ЛЕТ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D7FD05C-FB60-4ED2-89EB-CC959E87E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143375"/>
            <a:ext cx="1809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83B56"/>
                </a:solidFill>
              </a:defRPr>
            </a:pPr>
            <a:r>
              <a:rPr sz="1350" b="1">
                <a:solidFill>
                  <a:srgbClr val="183B56"/>
                </a:solidFill>
              </a:rPr>
              <a:t>Цивилизационные</a:t>
            </a:r>
          </a:p>
          <a:p xmlns:a="http://schemas.openxmlformats.org/drawingml/2006/main">
            <a:pPr algn="ctr">
              <a:defRPr sz="1350" b="1">
                <a:solidFill>
                  <a:srgbClr val="183B56"/>
                </a:solidFill>
              </a:defRPr>
            </a:pPr>
            <a:r>
              <a:rPr sz="1350" b="1">
                <a:solidFill>
                  <a:srgbClr val="183B56"/>
                </a:solidFill>
              </a:rPr>
              <a:t>сценарии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A9E35E3-E3AF-4E8A-A324-EC9C0F6E2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476875"/>
            <a:ext cx="9144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769AA"/>
                </a:solidFill>
              </a:defRPr>
            </a:pPr>
            <a:r>
              <a:rPr sz="1575" b="1">
                <a:solidFill>
                  <a:srgbClr val="1769AA"/>
                </a:solidFill>
              </a:rPr>
              <a:t>Инерционный  •  Неблагоприятный  •  Критический  •  Управляемый  •  Целевой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8CC12E8-D94C-401E-88B1-BD3DD3EEE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27D98"/>
                </a:solidFill>
              </a:defRPr>
            </a:pPr>
            <a:r>
              <a:rPr sz="825" b="1">
                <a:solidFill>
                  <a:srgbClr val="627D98"/>
                </a:solidFill>
              </a:rPr>
              <a:t>ГАСМП «ЭКВИЛИБРИУМ»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1A0D4CC-DFFF-4C2F-9B24-1F286201D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77000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27D98"/>
                </a:solidFill>
              </a:defRPr>
            </a:pPr>
            <a:r>
              <a:rPr sz="825" b="1">
                <a:solidFill>
                  <a:srgbClr val="627D98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0685186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DD3E8FE-B895-47D5-A9C5-D8C1CE836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1000"/>
            <a:ext cx="857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9A6C7"/>
                </a:solidFill>
              </a:defRPr>
            </a:pPr>
            <a:r>
              <a:rPr sz="975" b="1">
                <a:solidFill>
                  <a:srgbClr val="39A6C7"/>
                </a:solidFill>
              </a:rPr>
              <a:t>РАННЕЕ ПРЕДУПРЕЖДЕНИЕ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4A88F67-7847-4801-BDA2-6E05F95E9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0B2545"/>
                </a:solidFill>
              </a:defRPr>
            </a:pPr>
            <a:r>
              <a:rPr sz="2625" b="1">
                <a:solidFill>
                  <a:srgbClr val="0B2545"/>
                </a:solidFill>
              </a:rPr>
              <a:t>У каждого сигнала появляется владелец, срок и действие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2F1D741-CE1F-4CDC-914A-ECA0A1848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D5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30AFA4D-EA60-46D6-8D7C-EDC195B8F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3143250"/>
            <a:ext cx="304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39A6C7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23E89BD-0361-441F-A8BE-0D1F2661B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67000"/>
            <a:ext cx="13144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4F9FC"/>
          </a:solidFill>
          <a:ln xmlns:a="http://schemas.openxmlformats.org/drawingml/2006/main" w="9525">
            <a:solidFill>
              <a:srgbClr val="DDF2F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AF44953-DD3B-4A5F-B8A2-7CD2E9C15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24150"/>
            <a:ext cx="10858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B2545"/>
                </a:solidFill>
              </a:defRPr>
            </a:pPr>
            <a:r>
              <a:rPr sz="1125" b="1">
                <a:solidFill>
                  <a:srgbClr val="0B2545"/>
                </a:solidFill>
              </a:rPr>
              <a:t>СИГНАЛ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016705A-4DCD-401E-8639-55E62CCD3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143250"/>
            <a:ext cx="304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39A6C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B2AD4AF-03C6-45B2-843A-A320BB105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2667000"/>
            <a:ext cx="13144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4F9FC"/>
          </a:solidFill>
          <a:ln xmlns:a="http://schemas.openxmlformats.org/drawingml/2006/main" w="9525">
            <a:solidFill>
              <a:srgbClr val="DDF2FA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FD85FBF-A43E-41E4-B913-80701A15E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2724150"/>
            <a:ext cx="10858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B2545"/>
                </a:solidFill>
              </a:defRPr>
            </a:pPr>
            <a:r>
              <a:rPr sz="1125" b="1">
                <a:solidFill>
                  <a:srgbClr val="0B2545"/>
                </a:solidFill>
              </a:rPr>
              <a:t>АНОМАЛИЯ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74EB089-025A-4DF0-B7D8-B40A4F1D8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3143250"/>
            <a:ext cx="304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39A6C7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02D2963-B169-4A48-B2D7-F310AD17D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2667000"/>
            <a:ext cx="13144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4F9FC"/>
          </a:solidFill>
          <a:ln xmlns:a="http://schemas.openxmlformats.org/drawingml/2006/main" w="9525">
            <a:solidFill>
              <a:srgbClr val="DDF2F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AC6FD15-8E99-447C-A332-9252FF61A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2724150"/>
            <a:ext cx="10858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B2545"/>
                </a:solidFill>
              </a:defRPr>
            </a:pPr>
            <a:r>
              <a:rPr sz="1125" b="1">
                <a:solidFill>
                  <a:srgbClr val="0B2545"/>
                </a:solidFill>
              </a:rPr>
              <a:t>ПРОВЕРКА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6B9CEE5-A6BF-4E6A-A4DB-7A8FDA12F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143250"/>
            <a:ext cx="304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39A6C7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128B346-3629-4D20-B183-801DDF32D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667000"/>
            <a:ext cx="13144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4F9FC"/>
          </a:solidFill>
          <a:ln xmlns:a="http://schemas.openxmlformats.org/drawingml/2006/main" w="9525">
            <a:solidFill>
              <a:srgbClr val="DDF2F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6A15A18-AC92-4862-A808-EBD069992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2724150"/>
            <a:ext cx="10858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B2545"/>
                </a:solidFill>
              </a:defRPr>
            </a:pPr>
            <a:r>
              <a:rPr sz="1125" b="1">
                <a:solidFill>
                  <a:srgbClr val="0B2545"/>
                </a:solidFill>
              </a:rPr>
              <a:t>ТРЕВОГА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9C155B0-2057-4A3E-A85C-EC4AD082F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143250"/>
            <a:ext cx="304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39A6C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35C1CF3-9B13-4DE4-AB13-B0C58F8C3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667000"/>
            <a:ext cx="13144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4F9FC"/>
          </a:solidFill>
          <a:ln xmlns:a="http://schemas.openxmlformats.org/drawingml/2006/main" w="9525">
            <a:solidFill>
              <a:srgbClr val="DDF2F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B1C9B6D-5E0C-4AD4-B558-BC4797028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2724150"/>
            <a:ext cx="10858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B2545"/>
                </a:solidFill>
              </a:defRPr>
            </a:pPr>
            <a:r>
              <a:rPr sz="1125" b="1">
                <a:solidFill>
                  <a:srgbClr val="0B2545"/>
                </a:solidFill>
              </a:rPr>
              <a:t>РЕШЕНИЕ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5BC9319-5230-4AB1-BF8F-27D76046C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53650" y="3143250"/>
            <a:ext cx="304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39A6C7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215B0DA-6BE4-44C4-9DC3-CE9A57EE2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667000"/>
            <a:ext cx="13144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E398AB9-F104-4F15-A15A-452EA3D5B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724150"/>
            <a:ext cx="10858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ИСПОЛН.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875DDE1-B700-45D0-B16E-C7EFCFD21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2667000"/>
            <a:ext cx="13144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4F9FC"/>
          </a:solidFill>
          <a:ln xmlns:a="http://schemas.openxmlformats.org/drawingml/2006/main" w="9525">
            <a:solidFill>
              <a:srgbClr val="DDF2F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B5EA731-F889-4262-A550-E6B60B2D6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10850" y="2724150"/>
            <a:ext cx="10858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B2545"/>
                </a:solidFill>
              </a:defRPr>
            </a:pPr>
            <a:r>
              <a:rPr sz="1125" b="1">
                <a:solidFill>
                  <a:srgbClr val="0B2545"/>
                </a:solidFill>
              </a:rPr>
              <a:t>КОНТРОЛЬ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3B887FE-FD07-43C4-A13C-5FF8AA09E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095750"/>
            <a:ext cx="371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769AA"/>
                </a:solidFill>
              </a:defRPr>
            </a:pPr>
            <a:r>
              <a:rPr sz="1650" b="1">
                <a:solidFill>
                  <a:srgbClr val="1769AA"/>
                </a:solidFill>
              </a:rPr>
              <a:t>ECO-PPA мобилизует ресурсы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2AE42D2-6EF7-4A5E-ABFE-AB75117BF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4572000"/>
            <a:ext cx="4667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183B56"/>
                </a:solidFill>
              </a:defRPr>
            </a:pPr>
            <a:r>
              <a:rPr sz="1500" b="0">
                <a:solidFill>
                  <a:srgbClr val="183B56"/>
                </a:solidFill>
              </a:rPr>
              <a:t>СПЕЦЗАЩИТА формирует проектные консорциумы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AC010F2-2A52-4A97-8B7E-B814F7A7E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5238750"/>
            <a:ext cx="4000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2A9D8F"/>
                </a:solidFill>
              </a:defRPr>
            </a:pPr>
            <a:r>
              <a:rPr sz="1500" b="1">
                <a:solidFill>
                  <a:srgbClr val="2A9D8F"/>
                </a:solidFill>
              </a:rPr>
              <a:t>ЭКВИЛИБРИУМ подтверждает результат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49A34D8-8EA4-4F57-9A5B-C91DF72CC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27D98"/>
                </a:solidFill>
              </a:defRPr>
            </a:pPr>
            <a:r>
              <a:rPr sz="825" b="1">
                <a:solidFill>
                  <a:srgbClr val="627D98"/>
                </a:solidFill>
              </a:rPr>
              <a:t>ГАСМП «ЭКВИЛИБРИУМ»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C0FF10A-1542-47A1-981A-4BC98279B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77000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27D98"/>
                </a:solidFill>
              </a:defRPr>
            </a:pPr>
            <a:r>
              <a:rPr sz="825" b="1">
                <a:solidFill>
                  <a:srgbClr val="627D98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2663408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2026-08-23T09:50:14.8790000Z</dcterms:created>
  <dcterms:modified xsi:type="dcterms:W3CDTF">2026-08-23T09:50:14.8790000Z</dcterms:modified>
</coreProperties>
</file>