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4ebcc2dec384900" /><Relationship Type="http://schemas.openxmlformats.org/officeDocument/2006/relationships/extended-properties" Target="/docProps/app.xml" Id="R7ec263b6be694891" /><Relationship Type="http://schemas.openxmlformats.org/officeDocument/2006/relationships/officeDocument" Target="/ppt/presentation.xml" Id="R2a8c1d3805ed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3c92b52a142d0"/>
  </p:sldMasterIdLst>
  <p:notesMasterIdLst>
    <p:notesMasterId xmlns:r="http://schemas.openxmlformats.org/officeDocument/2006/relationships" r:id="Rb4e6a3a4a9c24322"/>
  </p:notesMasterIdLst>
  <p:sldIdLst>
    <p:sldId xmlns:r="http://schemas.openxmlformats.org/officeDocument/2006/relationships" id="256" r:id="R201692ee2edd40a0"/>
    <p:sldId xmlns:r="http://schemas.openxmlformats.org/officeDocument/2006/relationships" id="257" r:id="R398f268b50904627"/>
    <p:sldId xmlns:r="http://schemas.openxmlformats.org/officeDocument/2006/relationships" id="258" r:id="R4ff3032716be4143"/>
    <p:sldId xmlns:r="http://schemas.openxmlformats.org/officeDocument/2006/relationships" id="259" r:id="R9bab0d70fd30409d"/>
    <p:sldId xmlns:r="http://schemas.openxmlformats.org/officeDocument/2006/relationships" id="260" r:id="Ra6086dc86a5e4a44"/>
    <p:sldId xmlns:r="http://schemas.openxmlformats.org/officeDocument/2006/relationships" id="261" r:id="Ra5743a3629234622"/>
    <p:sldId xmlns:r="http://schemas.openxmlformats.org/officeDocument/2006/relationships" id="262" r:id="R4c0f7ca6da9c4883"/>
    <p:sldId xmlns:r="http://schemas.openxmlformats.org/officeDocument/2006/relationships" id="263" r:id="R42add21e6bfd4d71"/>
    <p:sldId xmlns:r="http://schemas.openxmlformats.org/officeDocument/2006/relationships" id="264" r:id="Rf126795e32f04d16"/>
    <p:sldId xmlns:r="http://schemas.openxmlformats.org/officeDocument/2006/relationships" id="265" r:id="R07d3d6706039480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c45c9784a3d4e92" /><Relationship Type="http://schemas.openxmlformats.org/officeDocument/2006/relationships/slideMaster" Target="/ppt/slideMasters/slideMaster1.xml" Id="Rd993c92b52a142d0" /><Relationship Type="http://schemas.openxmlformats.org/officeDocument/2006/relationships/notesMaster" Target="/ppt/notesMasters/notesMaster1.xml" Id="Rb4e6a3a4a9c24322" /><Relationship Type="http://schemas.openxmlformats.org/officeDocument/2006/relationships/presProps" Target="/ppt/presProps.xml" Id="Raa83c35d03a343ca" /><Relationship Type="http://schemas.openxmlformats.org/officeDocument/2006/relationships/tableStyles" Target="/ppt/tableStyles.xml" Id="R494e18ee5e424d44" /><Relationship Type="http://schemas.openxmlformats.org/officeDocument/2006/relationships/slide" Target="/ppt/slides/slide1.xml" Id="R201692ee2edd40a0" /><Relationship Type="http://schemas.openxmlformats.org/officeDocument/2006/relationships/slide" Target="/ppt/slides/slide2.xml" Id="R398f268b50904627" /><Relationship Type="http://schemas.openxmlformats.org/officeDocument/2006/relationships/slide" Target="/ppt/slides/slide3.xml" Id="R4ff3032716be4143" /><Relationship Type="http://schemas.openxmlformats.org/officeDocument/2006/relationships/slide" Target="/ppt/slides/slide4.xml" Id="R9bab0d70fd30409d" /><Relationship Type="http://schemas.openxmlformats.org/officeDocument/2006/relationships/slide" Target="/ppt/slides/slide5.xml" Id="Ra6086dc86a5e4a44" /><Relationship Type="http://schemas.openxmlformats.org/officeDocument/2006/relationships/slide" Target="/ppt/slides/slide6.xml" Id="Ra5743a3629234622" /><Relationship Type="http://schemas.openxmlformats.org/officeDocument/2006/relationships/slide" Target="/ppt/slides/slide7.xml" Id="R4c0f7ca6da9c4883" /><Relationship Type="http://schemas.openxmlformats.org/officeDocument/2006/relationships/slide" Target="/ppt/slides/slide8.xml" Id="R42add21e6bfd4d71" /><Relationship Type="http://schemas.openxmlformats.org/officeDocument/2006/relationships/slide" Target="/ppt/slides/slide9.xml" Id="Rf126795e32f04d16" /><Relationship Type="http://schemas.openxmlformats.org/officeDocument/2006/relationships/slide" Target="/ppt/slides/slide10.xml" Id="R07d3d6706039480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398555ea09241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086f3c170574927" /><Relationship Type="http://schemas.openxmlformats.org/officeDocument/2006/relationships/notesMaster" Target="/ppt/notesMasters/notesMaster1.xml" Id="R90079ce8a14c4e0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f20bbf5c72479d" /><Relationship Type="http://schemas.openxmlformats.org/officeDocument/2006/relationships/notesMaster" Target="/ppt/notesMasters/notesMaster1.xml" Id="R09f6f1de6faa446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34fcea2545d43e4" /><Relationship Type="http://schemas.openxmlformats.org/officeDocument/2006/relationships/notesMaster" Target="/ppt/notesMasters/notesMaster1.xml" Id="Ree96b89567ac4a2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cd10585ebe24b65" /><Relationship Type="http://schemas.openxmlformats.org/officeDocument/2006/relationships/notesMaster" Target="/ppt/notesMasters/notesMaster1.xml" Id="R320c634c0a4249b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806baff67df4fff" /><Relationship Type="http://schemas.openxmlformats.org/officeDocument/2006/relationships/notesMaster" Target="/ppt/notesMasters/notesMaster1.xml" Id="R1462e92bebc04c1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c78ddd33fd48b5" /><Relationship Type="http://schemas.openxmlformats.org/officeDocument/2006/relationships/notesMaster" Target="/ppt/notesMasters/notesMaster1.xml" Id="R163da3cf882d4a1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be60324cc7e47a2" /><Relationship Type="http://schemas.openxmlformats.org/officeDocument/2006/relationships/notesMaster" Target="/ppt/notesMasters/notesMaster1.xml" Id="R9e0a4e5114f546a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c43da3f04ba495f" /><Relationship Type="http://schemas.openxmlformats.org/officeDocument/2006/relationships/notesMaster" Target="/ppt/notesMasters/notesMaster1.xml" Id="R49f07fd3cefd42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4d6319d91c74249" /><Relationship Type="http://schemas.openxmlformats.org/officeDocument/2006/relationships/notesMaster" Target="/ppt/notesMasters/notesMaster1.xml" Id="Rb3acc8db4e6d43d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17633128a374e3e" /><Relationship Type="http://schemas.openxmlformats.org/officeDocument/2006/relationships/notesMaster" Target="/ppt/notesMasters/notesMaster1.xml" Id="Rb9569f9390464c6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титульный лист; ст. 25, стр. 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п. 25.3, стр. 24; ст. 26–30, стр. 24–25; ст. 32, стр. 26.</a:t>
            </a:r>
          </a:p>
          <a:p xmlns:a="http://schemas.openxmlformats.org/drawingml/2006/main">
            <a:r>
              <a:t>- Предлагаемый порядок внедрения реестра — практическая рекомендация на основании Устава.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пп. 25.1–25.3, стр. 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определения «паевой фонд», «неделимый фонд», «фонд развития», ст. 1, стр. 3–4.</a:t>
            </a:r>
          </a:p>
          <a:p xmlns:a="http://schemas.openxmlformats.org/drawingml/2006/main">
            <a:r>
              <a:t>- УСТАВ НПК НПО «СПЕЦЗАЩИТА» — ст. 20–23, стр. 22–23; пп. 25.1–25.3, стр. 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определения инвестиционного, резервного, страхового и гарантийно-поручительского фондов, ст. 1, стр. 3–4.</a:t>
            </a:r>
          </a:p>
          <a:p xmlns:a="http://schemas.openxmlformats.org/drawingml/2006/main">
            <a:r>
              <a:t>- УСТАВ НПК НПО «СПЕЦЗАЩИТА» — п. 25.2, стр. 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определения фонда взаимопомощи и фонда материальной поддержки, ст. 1, стр. 4.</a:t>
            </a:r>
          </a:p>
          <a:p xmlns:a="http://schemas.openxmlformats.org/drawingml/2006/main">
            <a:r>
              <a:t>- УСТАВ НПК НПО «СПЕЦЗАЩИТА» — п. 3.2, стр. 6; пп. 25.2–25.3, стр. 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определения «пай-фонд», «пай/счёт», «текущий счёт», «депозитный счёт», ст. 1, стр. 3–4.</a:t>
            </a:r>
          </a:p>
          <a:p xmlns:a="http://schemas.openxmlformats.org/drawingml/2006/main">
            <a:r>
              <a:t>- УСТАВ НПК НПО «СПЕЦЗАЩИТА» — п. 20.4 и ст. 22–24, стр. 22–24.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компетенция Общего собрания и Совета, разделы об органах управления, стр. 13–20.</a:t>
            </a:r>
          </a:p>
          <a:p xmlns:a="http://schemas.openxmlformats.org/drawingml/2006/main">
            <a:r>
              <a:t>- УСТАВ НПК НПО «СПЕЦЗАЩИТА» — п. 25.3, стр. 24; ст. 29–30, стр. 25.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п. 25.3, стр. 24; ст. 26–30, стр. 24–25.</a:t>
            </a:r>
          </a:p>
          <a:p xmlns:a="http://schemas.openxmlformats.org/drawingml/2006/main">
            <a:r>
              <a:t>- Вывод о комплекте подтверждающих документов сделан аналитически из требований Устава к решениям, положениям, учёту, отчётности и контролю.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НПК НПО «СПЕЦЗАЩИТА» — ст. 1, стр. 3–4; п. 3.3, стр. 8–9; п. 20.4, стр. 22; ст. 22–25, стр. 22–24.</a:t>
            </a:r>
          </a:p>
          <a:p xmlns:a="http://schemas.openxmlformats.org/drawingml/2006/main">
            <a:r>
              <a:t>- Выделенные неоднозначности являются результатом сопоставления указанных положений Устава.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e1a1ab0a8481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d16816836674e0d" /><Relationship Type="http://schemas.openxmlformats.org/officeDocument/2006/relationships/slideLayout" Target="/ppt/slideLayouts/slideLayout1.xml" Id="R6b89d04d56524b8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9d04d56524b8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fcdc44d04f03" /><Relationship Type="http://schemas.openxmlformats.org/officeDocument/2006/relationships/notesSlide" Target="/ppt/notesSlides/notesSlide1.xml" Id="R96ebcd40bf09449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f93cc8044dcf" /><Relationship Type="http://schemas.openxmlformats.org/officeDocument/2006/relationships/notesSlide" Target="/ppt/notesSlides/notesSlide10.xml" Id="R656460a4c5c6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d8b76f6c04f07" /><Relationship Type="http://schemas.openxmlformats.org/officeDocument/2006/relationships/notesSlide" Target="/ppt/notesSlides/notesSlide2.xml" Id="R393b3bb29b67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d502d6ac4392" /><Relationship Type="http://schemas.openxmlformats.org/officeDocument/2006/relationships/notesSlide" Target="/ppt/notesSlides/notesSlide3.xml" Id="R73cdf16e0412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6bc58f1940b2" /><Relationship Type="http://schemas.openxmlformats.org/officeDocument/2006/relationships/notesSlide" Target="/ppt/notesSlides/notesSlide4.xml" Id="R95234f0711b2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5398d3624cc0" /><Relationship Type="http://schemas.openxmlformats.org/officeDocument/2006/relationships/notesSlide" Target="/ppt/notesSlides/notesSlide5.xml" Id="Rc0b6b10fe3da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26a7a2d84881" /><Relationship Type="http://schemas.openxmlformats.org/officeDocument/2006/relationships/notesSlide" Target="/ppt/notesSlides/notesSlide6.xml" Id="R8dbf52d9ec0e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8929656a4f00" /><Relationship Type="http://schemas.openxmlformats.org/officeDocument/2006/relationships/notesSlide" Target="/ppt/notesSlides/notesSlide7.xml" Id="Rfc98ab569111457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ba6a03524e23" /><Relationship Type="http://schemas.openxmlformats.org/officeDocument/2006/relationships/notesSlide" Target="/ppt/notesSlides/notesSlide8.xml" Id="Rb2bc112aa2f7460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f3d394d5a4405" /><Relationship Type="http://schemas.openxmlformats.org/officeDocument/2006/relationships/notesSlide" Target="/ppt/notesSlides/notesSlide9.xml" Id="Rebe52351f7fa43c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-kicker">
            <a:extLst xmlns:a="http://schemas.openxmlformats.org/drawingml/2006/main">
              <a:ext uri="{FF2B5EF4-FFF2-40B4-BE49-F238E27FC236}">
                <a16:creationId xmlns:a16="http://schemas.microsoft.com/office/drawing/2014/main" id="{CFA050DF-4F75-41D5-97F9-12E547A4B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НПК НПО «СПЕЦЗАЩИТА»</a:t>
            </a:r>
          </a:p>
        </p:txBody>
      </p:sp>
      <p:sp>
        <p:nvSpPr>
          <p:cNvPr id="2" name="s1-rule">
            <a:extLst xmlns:a="http://schemas.openxmlformats.org/drawingml/2006/main">
              <a:ext uri="{FF2B5EF4-FFF2-40B4-BE49-F238E27FC236}">
                <a16:creationId xmlns:a16="http://schemas.microsoft.com/office/drawing/2014/main" id="{B9B845A4-C044-4712-85A2-CA3458DE6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323975"/>
            <a:ext cx="114014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3" name="s1-title">
            <a:extLst xmlns:a="http://schemas.openxmlformats.org/drawingml/2006/main">
              <a:ext uri="{FF2B5EF4-FFF2-40B4-BE49-F238E27FC236}">
                <a16:creationId xmlns:a16="http://schemas.microsoft.com/office/drawing/2014/main" id="{F18ABA18-1853-4B0F-9F28-EE8EC99C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724025"/>
            <a:ext cx="9477375" cy="196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Фонды Кооператива</a:t>
            </a:r>
          </a:p>
        </p:txBody>
      </p:sp>
      <p:sp>
        <p:nvSpPr>
          <p:cNvPr id="4" name="s1-subtitle">
            <a:extLst xmlns:a="http://schemas.openxmlformats.org/drawingml/2006/main">
              <a:ext uri="{FF2B5EF4-FFF2-40B4-BE49-F238E27FC236}">
                <a16:creationId xmlns:a16="http://schemas.microsoft.com/office/drawing/2014/main" id="{778C8FEB-3744-4989-9399-3F9C5344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733925"/>
            <a:ext cx="7239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Уставный реестр, разграничение конструкций</a:t>
            </a:r>
          </a:p>
          <a:p xmlns:a="http://schemas.openxmlformats.org/drawingml/2006/main">
            <a:pPr algn="l">
              <a:defRPr sz="18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и система документального контроля</a:t>
            </a:r>
          </a:p>
        </p:txBody>
      </p:sp>
      <p:sp>
        <p:nvSpPr>
          <p:cNvPr id="5" name="s1-mark">
            <a:extLst xmlns:a="http://schemas.openxmlformats.org/drawingml/2006/main">
              <a:ext uri="{FF2B5EF4-FFF2-40B4-BE49-F238E27FC236}">
                <a16:creationId xmlns:a16="http://schemas.microsoft.com/office/drawing/2014/main" id="{223CBFCB-A4D9-48DE-A946-170992902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3733800"/>
            <a:ext cx="1619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84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84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6" name="s1-mark-label">
            <a:extLst xmlns:a="http://schemas.openxmlformats.org/drawingml/2006/main">
              <a:ext uri="{FF2B5EF4-FFF2-40B4-BE49-F238E27FC236}">
                <a16:creationId xmlns:a16="http://schemas.microsoft.com/office/drawing/2014/main" id="{17C07BEB-CB94-48CE-AC45-E84AF8FA9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457825"/>
            <a:ext cx="233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основных фондов</a:t>
            </a:r>
          </a:p>
          <a:p xmlns:a="http://schemas.openxmlformats.org/drawingml/2006/main">
            <a:pPr algn="r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по статье 25</a:t>
            </a:r>
          </a:p>
        </p:txBody>
      </p:sp>
    </p:spTree>
    <p:extLst>
      <p:ext uri="{BB962C8B-B14F-4D97-AF65-F5344CB8AC3E}">
        <p14:creationId xmlns:p14="http://schemas.microsoft.com/office/powerpoint/2010/main" val="61652410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10">
            <a:extLst xmlns:a="http://schemas.openxmlformats.org/drawingml/2006/main">
              <a:ext uri="{FF2B5EF4-FFF2-40B4-BE49-F238E27FC236}">
                <a16:creationId xmlns:a16="http://schemas.microsoft.com/office/drawing/2014/main" id="{490AC261-A0DD-440A-8E84-F399CA1B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187FB944-FDF6-4303-9521-68ABC2B92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Следующий шаг — документально подтвердить каждый фонд</a:t>
            </a:r>
          </a:p>
        </p:txBody>
      </p:sp>
      <p:sp>
        <p:nvSpPr>
          <p:cNvPr id="3" name="number-10">
            <a:extLst xmlns:a="http://schemas.openxmlformats.org/drawingml/2006/main">
              <a:ext uri="{FF2B5EF4-FFF2-40B4-BE49-F238E27FC236}">
                <a16:creationId xmlns:a16="http://schemas.microsoft.com/office/drawing/2014/main" id="{6558DBAE-D538-4D75-BA1E-EA9B7E18B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10-line">
            <a:extLst xmlns:a="http://schemas.openxmlformats.org/drawingml/2006/main">
              <a:ext uri="{FF2B5EF4-FFF2-40B4-BE49-F238E27FC236}">
                <a16:creationId xmlns:a16="http://schemas.microsoft.com/office/drawing/2014/main" id="{90A986FD-A206-4282-BA5A-EEC0E3C42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28975"/>
            <a:ext cx="10334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5" name="s10-node-0">
            <a:extLst xmlns:a="http://schemas.openxmlformats.org/drawingml/2006/main">
              <a:ext uri="{FF2B5EF4-FFF2-40B4-BE49-F238E27FC236}">
                <a16:creationId xmlns:a16="http://schemas.microsoft.com/office/drawing/2014/main" id="{053CE905-C8B4-4E60-BE47-157221DA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52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6" name="s10-node-1">
            <a:extLst xmlns:a="http://schemas.openxmlformats.org/drawingml/2006/main">
              <a:ext uri="{FF2B5EF4-FFF2-40B4-BE49-F238E27FC236}">
                <a16:creationId xmlns:a16="http://schemas.microsoft.com/office/drawing/2014/main" id="{369E072A-1D18-402C-83A8-694FC31D0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152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7" name="s10-node-2">
            <a:extLst xmlns:a="http://schemas.openxmlformats.org/drawingml/2006/main">
              <a:ext uri="{FF2B5EF4-FFF2-40B4-BE49-F238E27FC236}">
                <a16:creationId xmlns:a16="http://schemas.microsoft.com/office/drawing/2014/main" id="{2D71CA9A-B7E9-4D24-91C1-889167BA2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15277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8" name="s10-k-0">
            <a:extLst xmlns:a="http://schemas.openxmlformats.org/drawingml/2006/main">
              <a:ext uri="{FF2B5EF4-FFF2-40B4-BE49-F238E27FC236}">
                <a16:creationId xmlns:a16="http://schemas.microsoft.com/office/drawing/2014/main" id="{E071B3AD-32C1-429A-A455-479F41ADB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051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36273"/>
                </a:solidFill>
                <a:latin typeface="Arial"/>
                <a:ea typeface="Arial"/>
                <a:cs typeface="Arial"/>
              </a:rPr>
              <a:t>ЭТАП 1</a:t>
            </a:r>
          </a:p>
        </p:txBody>
      </p:sp>
      <p:sp>
        <p:nvSpPr>
          <p:cNvPr id="9" name="s10-t-0">
            <a:extLst xmlns:a="http://schemas.openxmlformats.org/drawingml/2006/main">
              <a:ext uri="{FF2B5EF4-FFF2-40B4-BE49-F238E27FC236}">
                <a16:creationId xmlns:a16="http://schemas.microsoft.com/office/drawing/2014/main" id="{80FD01C9-C234-416F-B8A6-887E14BA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95700"/>
            <a:ext cx="3000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Инвентаризация</a:t>
            </a:r>
          </a:p>
        </p:txBody>
      </p:sp>
      <p:sp>
        <p:nvSpPr>
          <p:cNvPr id="10" name="s10-b-0">
            <a:extLst xmlns:a="http://schemas.openxmlformats.org/drawingml/2006/main">
              <a:ext uri="{FF2B5EF4-FFF2-40B4-BE49-F238E27FC236}">
                <a16:creationId xmlns:a16="http://schemas.microsoft.com/office/drawing/2014/main" id="{2F94DB41-BA69-445D-9BBA-DA7EEC542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52925"/>
            <a:ext cx="300037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Собрать решения, положения, остатки, договоры и ответственных по Ф-001…Ф-009.</a:t>
            </a:r>
          </a:p>
        </p:txBody>
      </p:sp>
      <p:sp>
        <p:nvSpPr>
          <p:cNvPr id="11" name="s10-k-1">
            <a:extLst xmlns:a="http://schemas.openxmlformats.org/drawingml/2006/main">
              <a:ext uri="{FF2B5EF4-FFF2-40B4-BE49-F238E27FC236}">
                <a16:creationId xmlns:a16="http://schemas.microsoft.com/office/drawing/2014/main" id="{E32464EF-12CF-494C-838D-DA2DC79CB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7051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36273"/>
                </a:solidFill>
                <a:latin typeface="Arial"/>
                <a:ea typeface="Arial"/>
                <a:cs typeface="Arial"/>
              </a:rPr>
              <a:t>ЭТАП 2</a:t>
            </a:r>
          </a:p>
        </p:txBody>
      </p:sp>
      <p:sp>
        <p:nvSpPr>
          <p:cNvPr id="12" name="s10-t-1">
            <a:extLst xmlns:a="http://schemas.openxmlformats.org/drawingml/2006/main">
              <a:ext uri="{FF2B5EF4-FFF2-40B4-BE49-F238E27FC236}">
                <a16:creationId xmlns:a16="http://schemas.microsoft.com/office/drawing/2014/main" id="{9A9CB7A5-9CA0-43A5-B54D-98A3DB03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695700"/>
            <a:ext cx="3000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Нормативная фиксация</a:t>
            </a:r>
          </a:p>
        </p:txBody>
      </p:sp>
      <p:sp>
        <p:nvSpPr>
          <p:cNvPr id="13" name="s10-b-1">
            <a:extLst xmlns:a="http://schemas.openxmlformats.org/drawingml/2006/main">
              <a:ext uri="{FF2B5EF4-FFF2-40B4-BE49-F238E27FC236}">
                <a16:creationId xmlns:a16="http://schemas.microsoft.com/office/drawing/2014/main" id="{46AE8990-CB1B-454A-B81A-835ED604F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352925"/>
            <a:ext cx="300037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Закрыть пробелы: утвердить положения, лимиты, учётные счета и маршруты согласования.</a:t>
            </a:r>
          </a:p>
        </p:txBody>
      </p:sp>
      <p:sp>
        <p:nvSpPr>
          <p:cNvPr id="14" name="s10-k-2">
            <a:extLst xmlns:a="http://schemas.openxmlformats.org/drawingml/2006/main">
              <a:ext uri="{FF2B5EF4-FFF2-40B4-BE49-F238E27FC236}">
                <a16:creationId xmlns:a16="http://schemas.microsoft.com/office/drawing/2014/main" id="{C88027DE-627D-4F35-9DB9-453F1EF84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051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ЭТАП 3</a:t>
            </a:r>
          </a:p>
        </p:txBody>
      </p:sp>
      <p:sp>
        <p:nvSpPr>
          <p:cNvPr id="15" name="s10-t-2">
            <a:extLst xmlns:a="http://schemas.openxmlformats.org/drawingml/2006/main">
              <a:ext uri="{FF2B5EF4-FFF2-40B4-BE49-F238E27FC236}">
                <a16:creationId xmlns:a16="http://schemas.microsoft.com/office/drawing/2014/main" id="{605FFE90-44BB-4B8E-B5F5-D58B3B23F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95700"/>
            <a:ext cx="3000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Запуск реестра</a:t>
            </a:r>
          </a:p>
        </p:txBody>
      </p:sp>
      <p:sp>
        <p:nvSpPr>
          <p:cNvPr id="16" name="s10-b-2">
            <a:extLst xmlns:a="http://schemas.openxmlformats.org/drawingml/2006/main">
              <a:ext uri="{FF2B5EF4-FFF2-40B4-BE49-F238E27FC236}">
                <a16:creationId xmlns:a16="http://schemas.microsoft.com/office/drawing/2014/main" id="{D3B43018-A0A8-415F-A63D-401FCED0B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352925"/>
            <a:ext cx="300037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Внести суммы и документы, назначить владельцев данных, установить ежеквартальную сверку.</a:t>
            </a:r>
          </a:p>
        </p:txBody>
      </p:sp>
      <p:sp>
        <p:nvSpPr>
          <p:cNvPr id="17" name="s10-result-bg">
            <a:extLst xmlns:a="http://schemas.openxmlformats.org/drawingml/2006/main">
              <a:ext uri="{FF2B5EF4-FFF2-40B4-BE49-F238E27FC236}">
                <a16:creationId xmlns:a16="http://schemas.microsoft.com/office/drawing/2014/main" id="{B6CCC320-FB70-4FBB-8A9F-43D544680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57850"/>
            <a:ext cx="10334625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6FC"/>
          </a:solidFill>
          <a:ln xmlns:a="http://schemas.openxmlformats.org/drawingml/2006/main" w="0">
            <a:solidFill>
              <a:srgbClr val="EAF6FC"/>
            </a:solidFill>
            <a:prstDash val="solid"/>
          </a:ln>
        </p:spPr>
      </p:sp>
      <p:sp>
        <p:nvSpPr>
          <p:cNvPr id="18" name="s10-result">
            <a:extLst xmlns:a="http://schemas.openxmlformats.org/drawingml/2006/main">
              <a:ext uri="{FF2B5EF4-FFF2-40B4-BE49-F238E27FC236}">
                <a16:creationId xmlns:a16="http://schemas.microsoft.com/office/drawing/2014/main" id="{C71FE43A-A188-469B-9A5A-BB7C499A1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743575"/>
            <a:ext cx="9858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Результат: по каждому фонду видны основание, статус, владелец, размер, остаток и подтверждающие документы.</a:t>
            </a:r>
          </a:p>
        </p:txBody>
      </p:sp>
    </p:spTree>
    <p:extLst>
      <p:ext uri="{BB962C8B-B14F-4D97-AF65-F5344CB8AC3E}">
        <p14:creationId xmlns:p14="http://schemas.microsoft.com/office/powerpoint/2010/main" val="12613800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2">
            <a:extLst xmlns:a="http://schemas.openxmlformats.org/drawingml/2006/main">
              <a:ext uri="{FF2B5EF4-FFF2-40B4-BE49-F238E27FC236}">
                <a16:creationId xmlns:a16="http://schemas.microsoft.com/office/drawing/2014/main" id="{B2B6F4CC-3C8F-4DE4-808A-9458D1448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2D6215DE-0C11-4375-A7BC-B8480DD1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Устав прямо предусматривает 8 основных фондов</a:t>
            </a:r>
          </a:p>
        </p:txBody>
      </p:sp>
      <p:sp>
        <p:nvSpPr>
          <p:cNvPr id="3" name="number-2">
            <a:extLst xmlns:a="http://schemas.openxmlformats.org/drawingml/2006/main">
              <a:ext uri="{FF2B5EF4-FFF2-40B4-BE49-F238E27FC236}">
                <a16:creationId xmlns:a16="http://schemas.microsoft.com/office/drawing/2014/main" id="{20026C93-63AF-4629-9930-872F0FFD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s2-lead">
            <a:extLst xmlns:a="http://schemas.openxmlformats.org/drawingml/2006/main">
              <a:ext uri="{FF2B5EF4-FFF2-40B4-BE49-F238E27FC236}">
                <a16:creationId xmlns:a16="http://schemas.microsoft.com/office/drawing/2014/main" id="{D69E8E36-EF8E-4724-9D57-13CEFA567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57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Ключевой вывод</a:t>
            </a:r>
          </a:p>
        </p:txBody>
      </p:sp>
      <p:sp>
        <p:nvSpPr>
          <p:cNvPr id="5" name="s2-body">
            <a:extLst xmlns:a="http://schemas.openxmlformats.org/drawingml/2006/main">
              <a:ext uri="{FF2B5EF4-FFF2-40B4-BE49-F238E27FC236}">
                <a16:creationId xmlns:a16="http://schemas.microsoft.com/office/drawing/2014/main" id="{A7D10D9B-4339-4557-BB0D-5D5017CD6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1049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Пункт 25.1 отдельно образует паевой фонд. Пункт 25.2 перечисляет ещё семь фондов. Но Устав сам по себе не подтверждает их фактическое формирование, размер или остаток.</a:t>
            </a:r>
          </a:p>
        </p:txBody>
      </p:sp>
      <p:sp>
        <p:nvSpPr>
          <p:cNvPr id="6" name="s2-left">
            <a:extLst xmlns:a="http://schemas.openxmlformats.org/drawingml/2006/main">
              <a:ext uri="{FF2B5EF4-FFF2-40B4-BE49-F238E27FC236}">
                <a16:creationId xmlns:a16="http://schemas.microsoft.com/office/drawing/2014/main" id="{4B96E6FB-88CF-4EDB-9E1E-859DBA7E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33750"/>
            <a:ext cx="5534025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AF6FC"/>
          </a:solidFill>
          <a:ln xmlns:a="http://schemas.openxmlformats.org/drawingml/2006/main" w="0">
            <a:solidFill>
              <a:srgbClr val="EAF6FC"/>
            </a:solidFill>
            <a:prstDash val="solid"/>
          </a:ln>
        </p:spPr>
      </p:sp>
      <p:sp>
        <p:nvSpPr>
          <p:cNvPr id="7" name="s2-eight">
            <a:extLst xmlns:a="http://schemas.openxmlformats.org/drawingml/2006/main">
              <a:ext uri="{FF2B5EF4-FFF2-40B4-BE49-F238E27FC236}">
                <a16:creationId xmlns:a16="http://schemas.microsoft.com/office/drawing/2014/main" id="{A8AF128C-A72E-4B05-BA29-CD524AA48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524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6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66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8" name="s2-eight-label">
            <a:extLst xmlns:a="http://schemas.openxmlformats.org/drawingml/2006/main">
              <a:ext uri="{FF2B5EF4-FFF2-40B4-BE49-F238E27FC236}">
                <a16:creationId xmlns:a16="http://schemas.microsoft.com/office/drawing/2014/main" id="{8D2C443A-9061-4FAB-AA16-9C9AFEAF6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676650"/>
            <a:ext cx="2857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основных</a:t>
            </a:r>
          </a:p>
          <a:p xmlns:a="http://schemas.openxmlformats.org/drawingml/2006/main">
            <a:pPr algn="l">
              <a:defRPr sz="23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фондов</a:t>
            </a:r>
          </a:p>
        </p:txBody>
      </p:sp>
      <p:sp>
        <p:nvSpPr>
          <p:cNvPr id="9" name="s2-groups">
            <a:extLst xmlns:a="http://schemas.openxmlformats.org/drawingml/2006/main">
              <a:ext uri="{FF2B5EF4-FFF2-40B4-BE49-F238E27FC236}">
                <a16:creationId xmlns:a16="http://schemas.microsoft.com/office/drawing/2014/main" id="{C724413F-7064-4F62-ADE8-7442E2F9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3 — имущественное ядро</a:t>
            </a:r>
          </a:p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4 — инвестиции и защита рисков</a:t>
            </a:r>
          </a:p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1 — взаимопомощь</a:t>
            </a:r>
          </a:p>
        </p:txBody>
      </p:sp>
      <p:sp>
        <p:nvSpPr>
          <p:cNvPr id="10" name="s2-right">
            <a:extLst xmlns:a="http://schemas.openxmlformats.org/drawingml/2006/main">
              <a:ext uri="{FF2B5EF4-FFF2-40B4-BE49-F238E27FC236}">
                <a16:creationId xmlns:a16="http://schemas.microsoft.com/office/drawing/2014/main" id="{4ADF48BF-0929-4441-82AC-FDC02BB89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333750"/>
            <a:ext cx="5534025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11" name="s2-status-k">
            <a:extLst xmlns:a="http://schemas.openxmlformats.org/drawingml/2006/main">
              <a:ext uri="{FF2B5EF4-FFF2-40B4-BE49-F238E27FC236}">
                <a16:creationId xmlns:a16="http://schemas.microsoft.com/office/drawing/2014/main" id="{E647231C-5FC6-449B-A2E9-141CD1AD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590925"/>
            <a:ext cx="485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7706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7706"/>
                </a:solidFill>
                <a:latin typeface="Arial"/>
                <a:ea typeface="Arial"/>
                <a:cs typeface="Arial"/>
              </a:rPr>
              <a:t>СТАТУС ДЛЯ РЕЕСТРА</a:t>
            </a:r>
          </a:p>
        </p:txBody>
      </p:sp>
      <p:sp>
        <p:nvSpPr>
          <p:cNvPr id="12" name="s2-status">
            <a:extLst xmlns:a="http://schemas.openxmlformats.org/drawingml/2006/main">
              <a:ext uri="{FF2B5EF4-FFF2-40B4-BE49-F238E27FC236}">
                <a16:creationId xmlns:a16="http://schemas.microsoft.com/office/drawing/2014/main" id="{392051B9-6550-4455-B82F-3B0B83C3D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96240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Предусмотрен Уставом</a:t>
            </a:r>
          </a:p>
        </p:txBody>
      </p:sp>
      <p:sp>
        <p:nvSpPr>
          <p:cNvPr id="13" name="s2-status-body">
            <a:extLst xmlns:a="http://schemas.openxmlformats.org/drawingml/2006/main">
              <a:ext uri="{FF2B5EF4-FFF2-40B4-BE49-F238E27FC236}">
                <a16:creationId xmlns:a16="http://schemas.microsoft.com/office/drawing/2014/main" id="{CAF98B66-0D45-4543-B774-CA133CB65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81525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Фактическое создание и сумма — только после проверки решения, положения, учёта и отчётности.</a:t>
            </a:r>
          </a:p>
        </p:txBody>
      </p:sp>
    </p:spTree>
    <p:extLst>
      <p:ext uri="{BB962C8B-B14F-4D97-AF65-F5344CB8AC3E}">
        <p14:creationId xmlns:p14="http://schemas.microsoft.com/office/powerpoint/2010/main" val="4429245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accent-3">
            <a:extLst xmlns:a="http://schemas.openxmlformats.org/drawingml/2006/main">
              <a:ext uri="{FF2B5EF4-FFF2-40B4-BE49-F238E27FC236}">
                <a16:creationId xmlns:a16="http://schemas.microsoft.com/office/drawing/2014/main" id="{09648267-10D0-4A93-8207-F15505D14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752B4B8B-4101-4230-8733-FAA7E5930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Три фонда формируют имущественное ядро</a:t>
            </a:r>
          </a:p>
        </p:txBody>
      </p:sp>
      <p:sp>
        <p:nvSpPr>
          <p:cNvPr id="3" name="number-3">
            <a:extLst xmlns:a="http://schemas.openxmlformats.org/drawingml/2006/main">
              <a:ext uri="{FF2B5EF4-FFF2-40B4-BE49-F238E27FC236}">
                <a16:creationId xmlns:a16="http://schemas.microsoft.com/office/drawing/2014/main" id="{8F295462-4A7C-4B41-A66E-78AB397E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s3-f1-rule">
            <a:extLst xmlns:a="http://schemas.openxmlformats.org/drawingml/2006/main">
              <a:ext uri="{FF2B5EF4-FFF2-40B4-BE49-F238E27FC236}">
                <a16:creationId xmlns:a16="http://schemas.microsoft.com/office/drawing/2014/main" id="{768E254F-D3FC-48E9-9344-E6BC6D95E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1927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5" name="s3-f1-kicker">
            <a:extLst xmlns:a="http://schemas.openxmlformats.org/drawingml/2006/main">
              <a:ext uri="{FF2B5EF4-FFF2-40B4-BE49-F238E27FC236}">
                <a16:creationId xmlns:a16="http://schemas.microsoft.com/office/drawing/2014/main" id="{40A30373-AB92-4FA3-AF4C-7AF1CCC12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9072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Ф-001</a:t>
            </a:r>
          </a:p>
        </p:txBody>
      </p:sp>
      <p:sp>
        <p:nvSpPr>
          <p:cNvPr id="6" name="s3-f1-title">
            <a:extLst xmlns:a="http://schemas.openxmlformats.org/drawingml/2006/main">
              <a:ext uri="{FF2B5EF4-FFF2-40B4-BE49-F238E27FC236}">
                <a16:creationId xmlns:a16="http://schemas.microsoft.com/office/drawing/2014/main" id="{DC0E463A-74BE-4D64-A643-8C553D607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9552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Паевой фонд</a:t>
            </a:r>
          </a:p>
        </p:txBody>
      </p:sp>
      <p:sp>
        <p:nvSpPr>
          <p:cNvPr id="7" name="s3-f1-body">
            <a:extLst xmlns:a="http://schemas.openxmlformats.org/drawingml/2006/main">
              <a:ext uri="{FF2B5EF4-FFF2-40B4-BE49-F238E27FC236}">
                <a16:creationId xmlns:a16="http://schemas.microsoft.com/office/drawing/2014/main" id="{ADFC747A-321A-4672-9048-7D1C3B84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86075"/>
            <a:ext cx="5191125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Складочный капитал Кооператива: паевые и иные имущественные взносы членов; база для отражения паёв.</a:t>
            </a:r>
          </a:p>
        </p:txBody>
      </p:sp>
      <p:sp>
        <p:nvSpPr>
          <p:cNvPr id="8" name="s3-f2-rule">
            <a:extLst xmlns:a="http://schemas.openxmlformats.org/drawingml/2006/main">
              <a:ext uri="{FF2B5EF4-FFF2-40B4-BE49-F238E27FC236}">
                <a16:creationId xmlns:a16="http://schemas.microsoft.com/office/drawing/2014/main" id="{341F75BE-F716-4670-86CE-CA2C9FF0D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81927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9" name="s3-f2-kicker">
            <a:extLst xmlns:a="http://schemas.openxmlformats.org/drawingml/2006/main">
              <a:ext uri="{FF2B5EF4-FFF2-40B4-BE49-F238E27FC236}">
                <a16:creationId xmlns:a16="http://schemas.microsoft.com/office/drawing/2014/main" id="{D0C631A5-F380-429B-AB7A-AEE33A026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99072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Ф-002</a:t>
            </a:r>
          </a:p>
        </p:txBody>
      </p:sp>
      <p:sp>
        <p:nvSpPr>
          <p:cNvPr id="10" name="s3-f2-title">
            <a:extLst xmlns:a="http://schemas.openxmlformats.org/drawingml/2006/main">
              <a:ext uri="{FF2B5EF4-FFF2-40B4-BE49-F238E27FC236}">
                <a16:creationId xmlns:a16="http://schemas.microsoft.com/office/drawing/2014/main" id="{9C92029E-5EF4-4817-A511-E96E0D13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29552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Неделимый фонд</a:t>
            </a:r>
          </a:p>
        </p:txBody>
      </p:sp>
      <p:sp>
        <p:nvSpPr>
          <p:cNvPr id="11" name="s3-f2-body">
            <a:extLst xmlns:a="http://schemas.openxmlformats.org/drawingml/2006/main">
              <a:ext uri="{FF2B5EF4-FFF2-40B4-BE49-F238E27FC236}">
                <a16:creationId xmlns:a16="http://schemas.microsoft.com/office/drawing/2014/main" id="{480E3792-901B-4EB4-B037-B8070761C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886075"/>
            <a:ext cx="5191125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Часть имущества, не распределяемая между членами. Порядок формирования и использования требует отдельного решения.</a:t>
            </a:r>
          </a:p>
        </p:txBody>
      </p:sp>
      <p:sp>
        <p:nvSpPr>
          <p:cNvPr id="12" name="s3-f3-rule">
            <a:extLst xmlns:a="http://schemas.openxmlformats.org/drawingml/2006/main">
              <a:ext uri="{FF2B5EF4-FFF2-40B4-BE49-F238E27FC236}">
                <a16:creationId xmlns:a16="http://schemas.microsoft.com/office/drawing/2014/main" id="{3E8E3F44-6E7B-42FE-A605-D612629EF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3-f3-kicker">
            <a:extLst xmlns:a="http://schemas.openxmlformats.org/drawingml/2006/main">
              <a:ext uri="{FF2B5EF4-FFF2-40B4-BE49-F238E27FC236}">
                <a16:creationId xmlns:a16="http://schemas.microsoft.com/office/drawing/2014/main" id="{BCCAC3A9-DCEC-40A1-A26E-9D6BD4E5F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8147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Ф-003</a:t>
            </a:r>
          </a:p>
        </p:txBody>
      </p:sp>
      <p:sp>
        <p:nvSpPr>
          <p:cNvPr id="14" name="s3-f3-title">
            <a:extLst xmlns:a="http://schemas.openxmlformats.org/drawingml/2006/main">
              <a:ext uri="{FF2B5EF4-FFF2-40B4-BE49-F238E27FC236}">
                <a16:creationId xmlns:a16="http://schemas.microsoft.com/office/drawing/2014/main" id="{761C08D3-8066-45A3-ABBC-DF91240C7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8627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 развития</a:t>
            </a:r>
          </a:p>
        </p:txBody>
      </p:sp>
      <p:sp>
        <p:nvSpPr>
          <p:cNvPr id="15" name="s3-f3-body">
            <a:extLst xmlns:a="http://schemas.openxmlformats.org/drawingml/2006/main">
              <a:ext uri="{FF2B5EF4-FFF2-40B4-BE49-F238E27FC236}">
                <a16:creationId xmlns:a16="http://schemas.microsoft.com/office/drawing/2014/main" id="{22A00C77-E7A4-41AC-AD58-24ACA2E96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76825"/>
            <a:ext cx="5191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Финансирует проекты и программы Кооператива; с ним связаны целевые паи и пай-фонды полных членов.</a:t>
            </a:r>
          </a:p>
        </p:txBody>
      </p:sp>
      <p:sp>
        <p:nvSpPr>
          <p:cNvPr id="16" name="s3-caveat-bg">
            <a:extLst xmlns:a="http://schemas.openxmlformats.org/drawingml/2006/main">
              <a:ext uri="{FF2B5EF4-FFF2-40B4-BE49-F238E27FC236}">
                <a16:creationId xmlns:a16="http://schemas.microsoft.com/office/drawing/2014/main" id="{BFE2278A-57B9-447E-8B69-CA6DF6CFD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10025"/>
            <a:ext cx="5534025" cy="1685925"/>
          </a:xfrm>
          <a:prstGeom xmlns:a="http://schemas.openxmlformats.org/drawingml/2006/main" prst="roundRect">
            <a:avLst>
              <a:gd name="adj" fmla="val 4520"/>
            </a:avLst>
          </a:prstGeom>
          <a:solidFill xmlns:a="http://schemas.openxmlformats.org/drawingml/2006/main">
            <a:srgbClr val="EAF6FC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17" name="s3-caveat-rule">
            <a:extLst xmlns:a="http://schemas.openxmlformats.org/drawingml/2006/main">
              <a:ext uri="{FF2B5EF4-FFF2-40B4-BE49-F238E27FC236}">
                <a16:creationId xmlns:a16="http://schemas.microsoft.com/office/drawing/2014/main" id="{1FEF1953-90FC-4A24-8545-B940699B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10025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8" name="s3-caveat-kicker">
            <a:extLst xmlns:a="http://schemas.openxmlformats.org/drawingml/2006/main">
              <a:ext uri="{FF2B5EF4-FFF2-40B4-BE49-F238E27FC236}">
                <a16:creationId xmlns:a16="http://schemas.microsoft.com/office/drawing/2014/main" id="{265380F8-50FA-4A01-B70C-92EE1BBE9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19575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КОНТРОЛЬНАЯ ТОЧКА</a:t>
            </a:r>
          </a:p>
        </p:txBody>
      </p:sp>
      <p:sp>
        <p:nvSpPr>
          <p:cNvPr id="19" name="s3-caveat-title">
            <a:extLst xmlns:a="http://schemas.openxmlformats.org/drawingml/2006/main">
              <a:ext uri="{FF2B5EF4-FFF2-40B4-BE49-F238E27FC236}">
                <a16:creationId xmlns:a16="http://schemas.microsoft.com/office/drawing/2014/main" id="{35408B81-D5E7-4195-B3B2-D20B0F6AD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505325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Статус фонда развития неоднозначен</a:t>
            </a:r>
          </a:p>
        </p:txBody>
      </p:sp>
      <p:sp>
        <p:nvSpPr>
          <p:cNvPr id="20" name="s3-caveat-body">
            <a:extLst xmlns:a="http://schemas.openxmlformats.org/drawingml/2006/main">
              <a:ext uri="{FF2B5EF4-FFF2-40B4-BE49-F238E27FC236}">
                <a16:creationId xmlns:a16="http://schemas.microsoft.com/office/drawing/2014/main" id="{A656C8B5-FCE6-4CB9-A086-8C9A3AD21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981575"/>
            <a:ext cx="50768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Устав описывает его как часть паевого фонда, имущество в управлении и имущество со специальным статусом. Нужна единая учётная модель.</a:t>
            </a:r>
          </a:p>
        </p:txBody>
      </p:sp>
    </p:spTree>
    <p:extLst>
      <p:ext uri="{BB962C8B-B14F-4D97-AF65-F5344CB8AC3E}">
        <p14:creationId xmlns:p14="http://schemas.microsoft.com/office/powerpoint/2010/main" val="95022444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4">
            <a:extLst xmlns:a="http://schemas.openxmlformats.org/drawingml/2006/main">
              <a:ext uri="{FF2B5EF4-FFF2-40B4-BE49-F238E27FC236}">
                <a16:creationId xmlns:a16="http://schemas.microsoft.com/office/drawing/2014/main" id="{23ADF795-86A5-4D8D-9168-FEC94121F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8B265F0E-BB49-4C47-8480-307837F96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Четыре фонда разделяют инвестиции и риски</a:t>
            </a:r>
          </a:p>
        </p:txBody>
      </p:sp>
      <p:sp>
        <p:nvSpPr>
          <p:cNvPr id="3" name="number-4">
            <a:extLst xmlns:a="http://schemas.openxmlformats.org/drawingml/2006/main">
              <a:ext uri="{FF2B5EF4-FFF2-40B4-BE49-F238E27FC236}">
                <a16:creationId xmlns:a16="http://schemas.microsoft.com/office/drawing/2014/main" id="{0864830B-A820-4DF7-B852-16159510F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s4-0-rule">
            <a:extLst xmlns:a="http://schemas.openxmlformats.org/drawingml/2006/main">
              <a:ext uri="{FF2B5EF4-FFF2-40B4-BE49-F238E27FC236}">
                <a16:creationId xmlns:a16="http://schemas.microsoft.com/office/drawing/2014/main" id="{05BE8A97-D442-4B75-B6C2-A8A06C88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5" name="s4-0-kicker">
            <a:extLst xmlns:a="http://schemas.openxmlformats.org/drawingml/2006/main">
              <a:ext uri="{FF2B5EF4-FFF2-40B4-BE49-F238E27FC236}">
                <a16:creationId xmlns:a16="http://schemas.microsoft.com/office/drawing/2014/main" id="{DA1EBE69-F6BA-497B-884E-7CCEFCC1A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81200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Ф-004</a:t>
            </a:r>
          </a:p>
        </p:txBody>
      </p:sp>
      <p:sp>
        <p:nvSpPr>
          <p:cNvPr id="6" name="s4-0-title">
            <a:extLst xmlns:a="http://schemas.openxmlformats.org/drawingml/2006/main">
              <a:ext uri="{FF2B5EF4-FFF2-40B4-BE49-F238E27FC236}">
                <a16:creationId xmlns:a16="http://schemas.microsoft.com/office/drawing/2014/main" id="{D1EBF9CF-1DAD-4B89-B9DF-9C083A41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0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Инвестиционный</a:t>
            </a:r>
          </a:p>
        </p:txBody>
      </p:sp>
      <p:sp>
        <p:nvSpPr>
          <p:cNvPr id="7" name="s4-0-body">
            <a:extLst xmlns:a="http://schemas.openxmlformats.org/drawingml/2006/main">
              <a:ext uri="{FF2B5EF4-FFF2-40B4-BE49-F238E27FC236}">
                <a16:creationId xmlns:a16="http://schemas.microsoft.com/office/drawing/2014/main" id="{332BFFF5-915D-4299-9280-FE69E618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5191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Инвестиции и развитие инфраструктуры; направления вложений должны быть закреплены положением.</a:t>
            </a:r>
          </a:p>
        </p:txBody>
      </p:sp>
      <p:sp>
        <p:nvSpPr>
          <p:cNvPr id="8" name="s4-1-rule">
            <a:extLst xmlns:a="http://schemas.openxmlformats.org/drawingml/2006/main">
              <a:ext uri="{FF2B5EF4-FFF2-40B4-BE49-F238E27FC236}">
                <a16:creationId xmlns:a16="http://schemas.microsoft.com/office/drawing/2014/main" id="{3990CF11-1BA0-4665-A048-37906F292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80975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9" name="s4-1-kicker">
            <a:extLst xmlns:a="http://schemas.openxmlformats.org/drawingml/2006/main">
              <a:ext uri="{FF2B5EF4-FFF2-40B4-BE49-F238E27FC236}">
                <a16:creationId xmlns:a16="http://schemas.microsoft.com/office/drawing/2014/main" id="{2DD7AFC9-EE6B-441F-97E2-ECED3A6A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981200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Ф-005</a:t>
            </a:r>
          </a:p>
        </p:txBody>
      </p:sp>
      <p:sp>
        <p:nvSpPr>
          <p:cNvPr id="10" name="s4-1-title">
            <a:extLst xmlns:a="http://schemas.openxmlformats.org/drawingml/2006/main">
              <a:ext uri="{FF2B5EF4-FFF2-40B4-BE49-F238E27FC236}">
                <a16:creationId xmlns:a16="http://schemas.microsoft.com/office/drawing/2014/main" id="{2944FA5A-6D60-44ED-8BA1-971A2237D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286000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Резервный</a:t>
            </a:r>
          </a:p>
        </p:txBody>
      </p:sp>
      <p:sp>
        <p:nvSpPr>
          <p:cNvPr id="11" name="s4-1-body">
            <a:extLst xmlns:a="http://schemas.openxmlformats.org/drawingml/2006/main">
              <a:ext uri="{FF2B5EF4-FFF2-40B4-BE49-F238E27FC236}">
                <a16:creationId xmlns:a16="http://schemas.microsoft.com/office/drawing/2014/main" id="{3F30B4FD-F566-4B00-AC1C-0B66F6558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857500"/>
            <a:ext cx="5191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Покрытие убытков и непредвиденных расходов; нужен лимит и порядок восстановления.</a:t>
            </a:r>
          </a:p>
        </p:txBody>
      </p:sp>
      <p:sp>
        <p:nvSpPr>
          <p:cNvPr id="12" name="s4-2-rule">
            <a:extLst xmlns:a="http://schemas.openxmlformats.org/drawingml/2006/main">
              <a:ext uri="{FF2B5EF4-FFF2-40B4-BE49-F238E27FC236}">
                <a16:creationId xmlns:a16="http://schemas.microsoft.com/office/drawing/2014/main" id="{8415BE9A-494C-4C56-BBDC-121EF7C7E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4-2-kicker">
            <a:extLst xmlns:a="http://schemas.openxmlformats.org/drawingml/2006/main">
              <a:ext uri="{FF2B5EF4-FFF2-40B4-BE49-F238E27FC236}">
                <a16:creationId xmlns:a16="http://schemas.microsoft.com/office/drawing/2014/main" id="{AEB6CFD6-7EB2-49B4-8403-7E24CEB01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8147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Ф-006</a:t>
            </a:r>
          </a:p>
        </p:txBody>
      </p:sp>
      <p:sp>
        <p:nvSpPr>
          <p:cNvPr id="14" name="s4-2-title">
            <a:extLst xmlns:a="http://schemas.openxmlformats.org/drawingml/2006/main">
              <a:ext uri="{FF2B5EF4-FFF2-40B4-BE49-F238E27FC236}">
                <a16:creationId xmlns:a16="http://schemas.microsoft.com/office/drawing/2014/main" id="{641CF4FC-2750-4EC8-86D8-B39BCA05B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8627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Страховой</a:t>
            </a:r>
          </a:p>
        </p:txBody>
      </p:sp>
      <p:sp>
        <p:nvSpPr>
          <p:cNvPr id="15" name="s4-2-body">
            <a:extLst xmlns:a="http://schemas.openxmlformats.org/drawingml/2006/main">
              <a:ext uri="{FF2B5EF4-FFF2-40B4-BE49-F238E27FC236}">
                <a16:creationId xmlns:a16="http://schemas.microsoft.com/office/drawing/2014/main" id="{3C70B820-8F1E-48C6-8097-CF2BCCDE0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57775"/>
            <a:ext cx="5191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Финансирование страховой защиты и связанных расходов без автоматического статуса страховщика.</a:t>
            </a:r>
          </a:p>
        </p:txBody>
      </p:sp>
      <p:sp>
        <p:nvSpPr>
          <p:cNvPr id="16" name="s4-3-rule">
            <a:extLst xmlns:a="http://schemas.openxmlformats.org/drawingml/2006/main">
              <a:ext uri="{FF2B5EF4-FFF2-40B4-BE49-F238E27FC236}">
                <a16:creationId xmlns:a16="http://schemas.microsoft.com/office/drawing/2014/main" id="{E9015AAD-C6EE-4F07-A26A-6ADEA6CB2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1002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7" name="s4-3-kicker">
            <a:extLst xmlns:a="http://schemas.openxmlformats.org/drawingml/2006/main">
              <a:ext uri="{FF2B5EF4-FFF2-40B4-BE49-F238E27FC236}">
                <a16:creationId xmlns:a16="http://schemas.microsoft.com/office/drawing/2014/main" id="{66DE4E33-0BE0-4510-A267-F7A336A6A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18147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Ф-007</a:t>
            </a:r>
          </a:p>
        </p:txBody>
      </p:sp>
      <p:sp>
        <p:nvSpPr>
          <p:cNvPr id="18" name="s4-3-title">
            <a:extLst xmlns:a="http://schemas.openxmlformats.org/drawingml/2006/main">
              <a:ext uri="{FF2B5EF4-FFF2-40B4-BE49-F238E27FC236}">
                <a16:creationId xmlns:a16="http://schemas.microsoft.com/office/drawing/2014/main" id="{DF03B3E7-7C58-42AE-8CED-EF3C37D78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48627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Гарантийно-поручительский</a:t>
            </a:r>
          </a:p>
        </p:txBody>
      </p:sp>
      <p:sp>
        <p:nvSpPr>
          <p:cNvPr id="19" name="s4-3-body">
            <a:extLst xmlns:a="http://schemas.openxmlformats.org/drawingml/2006/main">
              <a:ext uri="{FF2B5EF4-FFF2-40B4-BE49-F238E27FC236}">
                <a16:creationId xmlns:a16="http://schemas.microsoft.com/office/drawing/2014/main" id="{483FD7AA-A1C7-48F9-A090-8AC7DDAFD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5057775"/>
            <a:ext cx="5191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Обеспечение гарантий и поручительств; нужны лимиты риска, обеспечение и мониторинг обязательств.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4914041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5">
            <a:extLst xmlns:a="http://schemas.openxmlformats.org/drawingml/2006/main">
              <a:ext uri="{FF2B5EF4-FFF2-40B4-BE49-F238E27FC236}">
                <a16:creationId xmlns:a16="http://schemas.microsoft.com/office/drawing/2014/main" id="{348D7A20-2BE9-49AA-A9E8-F3ED24C2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26DCC289-9A19-459C-AF67-586DB3B4D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Взаимопомощь и материальная поддержка — разные конструкции</a:t>
            </a:r>
          </a:p>
        </p:txBody>
      </p:sp>
      <p:sp>
        <p:nvSpPr>
          <p:cNvPr id="3" name="number-5">
            <a:extLst xmlns:a="http://schemas.openxmlformats.org/drawingml/2006/main">
              <a:ext uri="{FF2B5EF4-FFF2-40B4-BE49-F238E27FC236}">
                <a16:creationId xmlns:a16="http://schemas.microsoft.com/office/drawing/2014/main" id="{2B8A5321-0E4F-4B68-B35F-EB58825AD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s5-lead">
            <a:extLst xmlns:a="http://schemas.openxmlformats.org/drawingml/2006/main">
              <a:ext uri="{FF2B5EF4-FFF2-40B4-BE49-F238E27FC236}">
                <a16:creationId xmlns:a16="http://schemas.microsoft.com/office/drawing/2014/main" id="{026A36C8-8BCF-42EF-AF77-BCAC0F0C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335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Их нельзя автоматически объединять: различаются уставное основание и уровень определённости.</a:t>
            </a:r>
          </a:p>
        </p:txBody>
      </p:sp>
      <p:sp>
        <p:nvSpPr>
          <p:cNvPr id="5" name="s5-left-bg">
            <a:extLst xmlns:a="http://schemas.openxmlformats.org/drawingml/2006/main">
              <a:ext uri="{FF2B5EF4-FFF2-40B4-BE49-F238E27FC236}">
                <a16:creationId xmlns:a16="http://schemas.microsoft.com/office/drawing/2014/main" id="{88EE9AC6-CA43-49DA-8267-9AAAF92F6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24150"/>
            <a:ext cx="5534025" cy="2943225"/>
          </a:xfrm>
          <a:prstGeom xmlns:a="http://schemas.openxmlformats.org/drawingml/2006/main" prst="roundRect">
            <a:avLst>
              <a:gd name="adj" fmla="val 2589"/>
            </a:avLst>
          </a:prstGeom>
          <a:solidFill xmlns:a="http://schemas.openxmlformats.org/drawingml/2006/main">
            <a:srgbClr val="EAF6FC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6" name="s5-left-rule">
            <a:extLst xmlns:a="http://schemas.openxmlformats.org/drawingml/2006/main">
              <a:ext uri="{FF2B5EF4-FFF2-40B4-BE49-F238E27FC236}">
                <a16:creationId xmlns:a16="http://schemas.microsoft.com/office/drawing/2014/main" id="{880D83C4-80A1-4FF2-A8FD-951D34E5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24150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7" name="s5-left-kicker">
            <a:extLst xmlns:a="http://schemas.openxmlformats.org/drawingml/2006/main">
              <a:ext uri="{FF2B5EF4-FFF2-40B4-BE49-F238E27FC236}">
                <a16:creationId xmlns:a16="http://schemas.microsoft.com/office/drawing/2014/main" id="{EB1D29E3-7138-4CC9-9BC1-83E602283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33700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Ф-008 • ОСНОВНОЙ</a:t>
            </a:r>
          </a:p>
        </p:txBody>
      </p:sp>
      <p:sp>
        <p:nvSpPr>
          <p:cNvPr id="8" name="s5-left-title">
            <a:extLst xmlns:a="http://schemas.openxmlformats.org/drawingml/2006/main">
              <a:ext uri="{FF2B5EF4-FFF2-40B4-BE49-F238E27FC236}">
                <a16:creationId xmlns:a16="http://schemas.microsoft.com/office/drawing/2014/main" id="{6F58B98B-98B3-4C8C-ABBD-F7271CC6B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 взаимопомощи членов</a:t>
            </a:r>
          </a:p>
        </p:txBody>
      </p:sp>
      <p:sp>
        <p:nvSpPr>
          <p:cNvPr id="9" name="s5-left-body">
            <a:extLst xmlns:a="http://schemas.openxmlformats.org/drawingml/2006/main">
              <a:ext uri="{FF2B5EF4-FFF2-40B4-BE49-F238E27FC236}">
                <a16:creationId xmlns:a16="http://schemas.microsoft.com/office/drawing/2014/main" id="{A404A539-BCEE-4174-932A-1A613273E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86200"/>
            <a:ext cx="5076825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Прямо включён в перечень п. 25.2. Назначение — взаимная поддержка членов на условиях, которые необходимо закрепить отдельным положением.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Статус: предусмотрен Уставом.</a:t>
            </a:r>
          </a:p>
        </p:txBody>
      </p:sp>
      <p:sp>
        <p:nvSpPr>
          <p:cNvPr id="10" name="s5-right-bg">
            <a:extLst xmlns:a="http://schemas.openxmlformats.org/drawingml/2006/main">
              <a:ext uri="{FF2B5EF4-FFF2-40B4-BE49-F238E27FC236}">
                <a16:creationId xmlns:a16="http://schemas.microsoft.com/office/drawing/2014/main" id="{9AA73F13-0361-4161-A77C-B0043B0D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24150"/>
            <a:ext cx="5534025" cy="2943225"/>
          </a:xfrm>
          <a:prstGeom xmlns:a="http://schemas.openxmlformats.org/drawingml/2006/main" prst="roundRect">
            <a:avLst>
              <a:gd name="adj" fmla="val 2589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11" name="s5-right-rule">
            <a:extLst xmlns:a="http://schemas.openxmlformats.org/drawingml/2006/main">
              <a:ext uri="{FF2B5EF4-FFF2-40B4-BE49-F238E27FC236}">
                <a16:creationId xmlns:a16="http://schemas.microsoft.com/office/drawing/2014/main" id="{0985339D-F80B-4E12-BDBE-8CB25887B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24150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2" name="s5-right-kicker">
            <a:extLst xmlns:a="http://schemas.openxmlformats.org/drawingml/2006/main">
              <a:ext uri="{FF2B5EF4-FFF2-40B4-BE49-F238E27FC236}">
                <a16:creationId xmlns:a16="http://schemas.microsoft.com/office/drawing/2014/main" id="{51909976-69ED-4E5C-BAE9-EBFFABF01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933700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7706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7706"/>
                </a:solidFill>
                <a:latin typeface="Arial"/>
                <a:ea typeface="Arial"/>
                <a:cs typeface="Arial"/>
              </a:rPr>
              <a:t>Ф-009 • ДОПОЛНИТЕЛЬНЫЙ</a:t>
            </a:r>
          </a:p>
        </p:txBody>
      </p:sp>
      <p:sp>
        <p:nvSpPr>
          <p:cNvPr id="13" name="s5-right-title">
            <a:extLst xmlns:a="http://schemas.openxmlformats.org/drawingml/2006/main">
              <a:ext uri="{FF2B5EF4-FFF2-40B4-BE49-F238E27FC236}">
                <a16:creationId xmlns:a16="http://schemas.microsoft.com/office/drawing/2014/main" id="{B65B0EB1-E8F5-42E7-9706-8F8CAD41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219450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 материальной поддержки</a:t>
            </a:r>
          </a:p>
        </p:txBody>
      </p:sp>
      <p:sp>
        <p:nvSpPr>
          <p:cNvPr id="14" name="s5-right-body">
            <a:extLst xmlns:a="http://schemas.openxmlformats.org/drawingml/2006/main">
              <a:ext uri="{FF2B5EF4-FFF2-40B4-BE49-F238E27FC236}">
                <a16:creationId xmlns:a16="http://schemas.microsoft.com/office/drawing/2014/main" id="{19278840-B9A2-4FE9-8540-761474205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886200"/>
            <a:ext cx="5076825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Определён в ст. 1 и упомянут в целях, но отсутствует в перечне п. 25.2. Если используется, его следует отдельно образовать как «иной фонд».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Статус: требует решения Общего собрания.</a:t>
            </a:r>
          </a:p>
        </p:txBody>
      </p:sp>
    </p:spTree>
    <p:extLst>
      <p:ext uri="{BB962C8B-B14F-4D97-AF65-F5344CB8AC3E}">
        <p14:creationId xmlns:p14="http://schemas.microsoft.com/office/powerpoint/2010/main" val="142373398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6">
            <a:extLst xmlns:a="http://schemas.openxmlformats.org/drawingml/2006/main">
              <a:ext uri="{FF2B5EF4-FFF2-40B4-BE49-F238E27FC236}">
                <a16:creationId xmlns:a16="http://schemas.microsoft.com/office/drawing/2014/main" id="{3C8EEDF7-DB26-459D-9C1E-7C726D337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82CDA49C-9784-4A88-A057-249A5CAF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Пай-фонд — механизм учёта доли, а не отдельный общий фонд</a:t>
            </a:r>
          </a:p>
        </p:txBody>
      </p:sp>
      <p:sp>
        <p:nvSpPr>
          <p:cNvPr id="3" name="number-6">
            <a:extLst xmlns:a="http://schemas.openxmlformats.org/drawingml/2006/main">
              <a:ext uri="{FF2B5EF4-FFF2-40B4-BE49-F238E27FC236}">
                <a16:creationId xmlns:a16="http://schemas.microsoft.com/office/drawing/2014/main" id="{BD19446E-611A-41AC-B7C6-19875FDC7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s6-line">
            <a:extLst xmlns:a="http://schemas.openxmlformats.org/drawingml/2006/main">
              <a:ext uri="{FF2B5EF4-FFF2-40B4-BE49-F238E27FC236}">
                <a16:creationId xmlns:a16="http://schemas.microsoft.com/office/drawing/2014/main" id="{380C6DFF-E8CD-4A64-BCFE-603B7A3FE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24225"/>
            <a:ext cx="10334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5" name="s6-node-0">
            <a:extLst xmlns:a="http://schemas.openxmlformats.org/drawingml/2006/main">
              <a:ext uri="{FF2B5EF4-FFF2-40B4-BE49-F238E27FC236}">
                <a16:creationId xmlns:a16="http://schemas.microsoft.com/office/drawing/2014/main" id="{941F685D-5F9B-414D-9186-475381E80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4802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6" name="s6-node-1">
            <a:extLst xmlns:a="http://schemas.openxmlformats.org/drawingml/2006/main">
              <a:ext uri="{FF2B5EF4-FFF2-40B4-BE49-F238E27FC236}">
                <a16:creationId xmlns:a16="http://schemas.microsoft.com/office/drawing/2014/main" id="{AC5BDA15-7BE0-4071-B055-2732B8A7D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4802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7" name="s6-node-2">
            <a:extLst xmlns:a="http://schemas.openxmlformats.org/drawingml/2006/main">
              <a:ext uri="{FF2B5EF4-FFF2-40B4-BE49-F238E27FC236}">
                <a16:creationId xmlns:a16="http://schemas.microsoft.com/office/drawing/2014/main" id="{21297F5E-3D21-483C-961A-67261AF18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4802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8" name="s6-k-0">
            <a:extLst xmlns:a="http://schemas.openxmlformats.org/drawingml/2006/main">
              <a:ext uri="{FF2B5EF4-FFF2-40B4-BE49-F238E27FC236}">
                <a16:creationId xmlns:a16="http://schemas.microsoft.com/office/drawing/2014/main" id="{7355D57E-30B6-4B3A-8945-02211CE09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36273"/>
                </a:solidFill>
                <a:latin typeface="Arial"/>
                <a:ea typeface="Arial"/>
                <a:cs typeface="Arial"/>
              </a:rPr>
              <a:t>ШАГ 1</a:t>
            </a:r>
          </a:p>
        </p:txBody>
      </p:sp>
      <p:sp>
        <p:nvSpPr>
          <p:cNvPr id="9" name="s6-t-0">
            <a:extLst xmlns:a="http://schemas.openxmlformats.org/drawingml/2006/main">
              <a:ext uri="{FF2B5EF4-FFF2-40B4-BE49-F238E27FC236}">
                <a16:creationId xmlns:a16="http://schemas.microsoft.com/office/drawing/2014/main" id="{6681BB77-546F-44BE-BD6E-CC2D25555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81425"/>
            <a:ext cx="3000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 развития</a:t>
            </a:r>
          </a:p>
        </p:txBody>
      </p:sp>
      <p:sp>
        <p:nvSpPr>
          <p:cNvPr id="10" name="s6-b-0">
            <a:extLst xmlns:a="http://schemas.openxmlformats.org/drawingml/2006/main">
              <a:ext uri="{FF2B5EF4-FFF2-40B4-BE49-F238E27FC236}">
                <a16:creationId xmlns:a16="http://schemas.microsoft.com/office/drawing/2014/main" id="{DFF77CE5-75D0-47AB-B24C-F26F5F2DA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38650"/>
            <a:ext cx="300037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Ф-003 аккумулирует имущество и финансирует утверждённые проекты и программы.</a:t>
            </a:r>
          </a:p>
        </p:txBody>
      </p:sp>
      <p:sp>
        <p:nvSpPr>
          <p:cNvPr id="11" name="s6-k-1">
            <a:extLst xmlns:a="http://schemas.openxmlformats.org/drawingml/2006/main">
              <a:ext uri="{FF2B5EF4-FFF2-40B4-BE49-F238E27FC236}">
                <a16:creationId xmlns:a16="http://schemas.microsoft.com/office/drawing/2014/main" id="{7A3BB36C-5246-4182-AD55-A6E3B3BE7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8003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36273"/>
                </a:solidFill>
                <a:latin typeface="Arial"/>
                <a:ea typeface="Arial"/>
                <a:cs typeface="Arial"/>
              </a:rPr>
              <a:t>ШАГ 2</a:t>
            </a:r>
          </a:p>
        </p:txBody>
      </p:sp>
      <p:sp>
        <p:nvSpPr>
          <p:cNvPr id="12" name="s6-t-1">
            <a:extLst xmlns:a="http://schemas.openxmlformats.org/drawingml/2006/main">
              <a:ext uri="{FF2B5EF4-FFF2-40B4-BE49-F238E27FC236}">
                <a16:creationId xmlns:a16="http://schemas.microsoft.com/office/drawing/2014/main" id="{F3592685-AA18-49D0-80AF-D5A7C973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81425"/>
            <a:ext cx="3000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Проект / программа</a:t>
            </a:r>
          </a:p>
        </p:txBody>
      </p:sp>
      <p:sp>
        <p:nvSpPr>
          <p:cNvPr id="13" name="s6-b-1">
            <a:extLst xmlns:a="http://schemas.openxmlformats.org/drawingml/2006/main">
              <a:ext uri="{FF2B5EF4-FFF2-40B4-BE49-F238E27FC236}">
                <a16:creationId xmlns:a16="http://schemas.microsoft.com/office/drawing/2014/main" id="{2E64C8FB-233E-4213-83A4-1CF3EA760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438650"/>
            <a:ext cx="300037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Целевые средства распределяются и учитываются в рамках конкретного проекта.</a:t>
            </a:r>
          </a:p>
        </p:txBody>
      </p:sp>
      <p:sp>
        <p:nvSpPr>
          <p:cNvPr id="14" name="s6-k-2">
            <a:extLst xmlns:a="http://schemas.openxmlformats.org/drawingml/2006/main">
              <a:ext uri="{FF2B5EF4-FFF2-40B4-BE49-F238E27FC236}">
                <a16:creationId xmlns:a16="http://schemas.microsoft.com/office/drawing/2014/main" id="{1BC7503E-4B6C-45AC-A510-66CDB59BB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003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ШАГ 3</a:t>
            </a:r>
          </a:p>
        </p:txBody>
      </p:sp>
      <p:sp>
        <p:nvSpPr>
          <p:cNvPr id="15" name="s6-t-2">
            <a:extLst xmlns:a="http://schemas.openxmlformats.org/drawingml/2006/main">
              <a:ext uri="{FF2B5EF4-FFF2-40B4-BE49-F238E27FC236}">
                <a16:creationId xmlns:a16="http://schemas.microsoft.com/office/drawing/2014/main" id="{17D7535D-F90A-4FD2-BEF2-8273C5566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781425"/>
            <a:ext cx="3000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Пай-фонд члена</a:t>
            </a:r>
          </a:p>
        </p:txBody>
      </p:sp>
      <p:sp>
        <p:nvSpPr>
          <p:cNvPr id="16" name="s6-b-2">
            <a:extLst xmlns:a="http://schemas.openxmlformats.org/drawingml/2006/main">
              <a:ext uri="{FF2B5EF4-FFF2-40B4-BE49-F238E27FC236}">
                <a16:creationId xmlns:a16="http://schemas.microsoft.com/office/drawing/2014/main" id="{DDD1CB08-22D3-45BF-9332-DE2101BA4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38650"/>
            <a:ext cx="300037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Доля фонда развития, переданная в управление полному члену и отражённая на пай/счёте.</a:t>
            </a:r>
          </a:p>
        </p:txBody>
      </p:sp>
      <p:sp>
        <p:nvSpPr>
          <p:cNvPr id="17" name="s6-note-bg">
            <a:extLst xmlns:a="http://schemas.openxmlformats.org/drawingml/2006/main">
              <a:ext uri="{FF2B5EF4-FFF2-40B4-BE49-F238E27FC236}">
                <a16:creationId xmlns:a16="http://schemas.microsoft.com/office/drawing/2014/main" id="{D1ED1CA8-26C9-49DC-B110-B332AA42D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715000"/>
            <a:ext cx="1033462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6FC"/>
          </a:solidFill>
          <a:ln xmlns:a="http://schemas.openxmlformats.org/drawingml/2006/main" w="0">
            <a:solidFill>
              <a:srgbClr val="EAF6FC"/>
            </a:solidFill>
            <a:prstDash val="solid"/>
          </a:ln>
        </p:spPr>
      </p:sp>
      <p:sp>
        <p:nvSpPr>
          <p:cNvPr id="18" name="s6-note">
            <a:extLst xmlns:a="http://schemas.openxmlformats.org/drawingml/2006/main">
              <a:ext uri="{FF2B5EF4-FFF2-40B4-BE49-F238E27FC236}">
                <a16:creationId xmlns:a16="http://schemas.microsoft.com/office/drawing/2014/main" id="{2560925D-EA9F-4DFE-87EC-6EA6109A8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876925"/>
            <a:ext cx="985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Ассоциированные члены используют текущие и депозитные счета; это не пай-фонд.</a:t>
            </a:r>
          </a:p>
        </p:txBody>
      </p:sp>
    </p:spTree>
    <p:extLst>
      <p:ext uri="{BB962C8B-B14F-4D97-AF65-F5344CB8AC3E}">
        <p14:creationId xmlns:p14="http://schemas.microsoft.com/office/powerpoint/2010/main" val="15224983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7">
            <a:extLst xmlns:a="http://schemas.openxmlformats.org/drawingml/2006/main">
              <a:ext uri="{FF2B5EF4-FFF2-40B4-BE49-F238E27FC236}">
                <a16:creationId xmlns:a16="http://schemas.microsoft.com/office/drawing/2014/main" id="{AD9E859E-63E9-4950-B565-CEE2648B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E3B69152-DC82-4E40-B7E8-801E40203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Управление фондами распределено между четырьмя органами</a:t>
            </a:r>
          </a:p>
        </p:txBody>
      </p:sp>
      <p:sp>
        <p:nvSpPr>
          <p:cNvPr id="3" name="number-7">
            <a:extLst xmlns:a="http://schemas.openxmlformats.org/drawingml/2006/main">
              <a:ext uri="{FF2B5EF4-FFF2-40B4-BE49-F238E27FC236}">
                <a16:creationId xmlns:a16="http://schemas.microsoft.com/office/drawing/2014/main" id="{6E6B6586-7722-4BA4-A1CF-A05E3C7DE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s7-0-rule">
            <a:extLst xmlns:a="http://schemas.openxmlformats.org/drawingml/2006/main">
              <a:ext uri="{FF2B5EF4-FFF2-40B4-BE49-F238E27FC236}">
                <a16:creationId xmlns:a16="http://schemas.microsoft.com/office/drawing/2014/main" id="{D7A63953-342F-4872-ABBD-2FAB1B162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5" name="s7-0-kicker">
            <a:extLst xmlns:a="http://schemas.openxmlformats.org/drawingml/2006/main">
              <a:ext uri="{FF2B5EF4-FFF2-40B4-BE49-F238E27FC236}">
                <a16:creationId xmlns:a16="http://schemas.microsoft.com/office/drawing/2014/main" id="{18B024CB-FD5D-48F4-BAC8-C9A1C6948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81200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s7-0-title">
            <a:extLst xmlns:a="http://schemas.openxmlformats.org/drawingml/2006/main">
              <a:ext uri="{FF2B5EF4-FFF2-40B4-BE49-F238E27FC236}">
                <a16:creationId xmlns:a16="http://schemas.microsoft.com/office/drawing/2014/main" id="{3E7F6BD8-736E-4166-89F4-0D0C02ABC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0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Общее собрание</a:t>
            </a:r>
          </a:p>
        </p:txBody>
      </p:sp>
      <p:sp>
        <p:nvSpPr>
          <p:cNvPr id="7" name="s7-0-body">
            <a:extLst xmlns:a="http://schemas.openxmlformats.org/drawingml/2006/main">
              <a:ext uri="{FF2B5EF4-FFF2-40B4-BE49-F238E27FC236}">
                <a16:creationId xmlns:a16="http://schemas.microsoft.com/office/drawing/2014/main" id="{DADD924F-29FB-443F-A687-B08F80AC0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38450"/>
            <a:ext cx="51911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Утверждает положения о фондах, размеры и порядок формирования/использования; принимает ключевые решения.</a:t>
            </a:r>
          </a:p>
        </p:txBody>
      </p:sp>
      <p:sp>
        <p:nvSpPr>
          <p:cNvPr id="8" name="s7-1-rule">
            <a:extLst xmlns:a="http://schemas.openxmlformats.org/drawingml/2006/main">
              <a:ext uri="{FF2B5EF4-FFF2-40B4-BE49-F238E27FC236}">
                <a16:creationId xmlns:a16="http://schemas.microsoft.com/office/drawing/2014/main" id="{AE2EFB6C-242C-49C6-BFC4-7CAC3A9E1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80975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9" name="s7-1-kicker">
            <a:extLst xmlns:a="http://schemas.openxmlformats.org/drawingml/2006/main">
              <a:ext uri="{FF2B5EF4-FFF2-40B4-BE49-F238E27FC236}">
                <a16:creationId xmlns:a16="http://schemas.microsoft.com/office/drawing/2014/main" id="{D1F89C37-8944-4B8B-B372-F5277F2E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981200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7-1-title">
            <a:extLst xmlns:a="http://schemas.openxmlformats.org/drawingml/2006/main">
              <a:ext uri="{FF2B5EF4-FFF2-40B4-BE49-F238E27FC236}">
                <a16:creationId xmlns:a16="http://schemas.microsoft.com/office/drawing/2014/main" id="{3442C422-13E1-4196-893B-C8041B512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286000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Совет Кооператива</a:t>
            </a:r>
          </a:p>
        </p:txBody>
      </p:sp>
      <p:sp>
        <p:nvSpPr>
          <p:cNvPr id="11" name="s7-1-body">
            <a:extLst xmlns:a="http://schemas.openxmlformats.org/drawingml/2006/main">
              <a:ext uri="{FF2B5EF4-FFF2-40B4-BE49-F238E27FC236}">
                <a16:creationId xmlns:a16="http://schemas.microsoft.com/office/drawing/2014/main" id="{8E3CC073-6CDA-4D4F-89D8-7C16524D6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838450"/>
            <a:ext cx="51911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Вносит проекты положений, утверждает бюджет, контролирует Правление; может назначить доверительного управляющего.</a:t>
            </a:r>
          </a:p>
        </p:txBody>
      </p:sp>
      <p:sp>
        <p:nvSpPr>
          <p:cNvPr id="12" name="s7-2-rule">
            <a:extLst xmlns:a="http://schemas.openxmlformats.org/drawingml/2006/main">
              <a:ext uri="{FF2B5EF4-FFF2-40B4-BE49-F238E27FC236}">
                <a16:creationId xmlns:a16="http://schemas.microsoft.com/office/drawing/2014/main" id="{F645A263-72F4-45C0-B95A-2947E672A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7-2-kicker">
            <a:extLst xmlns:a="http://schemas.openxmlformats.org/drawingml/2006/main">
              <a:ext uri="{FF2B5EF4-FFF2-40B4-BE49-F238E27FC236}">
                <a16:creationId xmlns:a16="http://schemas.microsoft.com/office/drawing/2014/main" id="{BA6D5606-D558-43B2-92D1-4420DD6A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8147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s7-2-title">
            <a:extLst xmlns:a="http://schemas.openxmlformats.org/drawingml/2006/main">
              <a:ext uri="{FF2B5EF4-FFF2-40B4-BE49-F238E27FC236}">
                <a16:creationId xmlns:a16="http://schemas.microsoft.com/office/drawing/2014/main" id="{CE8C4996-DB1E-4C93-A334-83A642882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8627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Правление</a:t>
            </a:r>
          </a:p>
        </p:txBody>
      </p:sp>
      <p:sp>
        <p:nvSpPr>
          <p:cNvPr id="15" name="s7-2-body">
            <a:extLst xmlns:a="http://schemas.openxmlformats.org/drawingml/2006/main">
              <a:ext uri="{FF2B5EF4-FFF2-40B4-BE49-F238E27FC236}">
                <a16:creationId xmlns:a16="http://schemas.microsoft.com/office/drawing/2014/main" id="{7D8B2927-D821-4F10-9D7F-B39E2F3EA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38725"/>
            <a:ext cx="51911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Исполняет решения, ведёт текущие операции, организует договоры, платежи и первичный учёт.</a:t>
            </a:r>
          </a:p>
        </p:txBody>
      </p:sp>
      <p:sp>
        <p:nvSpPr>
          <p:cNvPr id="16" name="s7-3-rule">
            <a:extLst xmlns:a="http://schemas.openxmlformats.org/drawingml/2006/main">
              <a:ext uri="{FF2B5EF4-FFF2-40B4-BE49-F238E27FC236}">
                <a16:creationId xmlns:a16="http://schemas.microsoft.com/office/drawing/2014/main" id="{A6490414-22B3-40A1-B79D-5304F502E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10025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7" name="s7-3-kicker">
            <a:extLst xmlns:a="http://schemas.openxmlformats.org/drawingml/2006/main">
              <a:ext uri="{FF2B5EF4-FFF2-40B4-BE49-F238E27FC236}">
                <a16:creationId xmlns:a16="http://schemas.microsoft.com/office/drawing/2014/main" id="{42E9BEA7-FAE4-48F7-B3FA-8E1C9B027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181475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s7-3-title">
            <a:extLst xmlns:a="http://schemas.openxmlformats.org/drawingml/2006/main">
              <a:ext uri="{FF2B5EF4-FFF2-40B4-BE49-F238E27FC236}">
                <a16:creationId xmlns:a16="http://schemas.microsoft.com/office/drawing/2014/main" id="{818BAFB3-E790-4754-9BF3-22CDB0022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486275"/>
            <a:ext cx="519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Ревизионная комиссия</a:t>
            </a:r>
          </a:p>
        </p:txBody>
      </p:sp>
      <p:sp>
        <p:nvSpPr>
          <p:cNvPr id="19" name="s7-3-body">
            <a:extLst xmlns:a="http://schemas.openxmlformats.org/drawingml/2006/main">
              <a:ext uri="{FF2B5EF4-FFF2-40B4-BE49-F238E27FC236}">
                <a16:creationId xmlns:a16="http://schemas.microsoft.com/office/drawing/2014/main" id="{06630B62-88F0-4BB8-BFCB-286CF6888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5038725"/>
            <a:ext cx="51911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Проверяет финансово-хозяйственную деятельность, отчётность и соблюдение утверждённых правил.</a:t>
            </a:r>
          </a:p>
        </p:txBody>
      </p:sp>
    </p:spTree>
    <p:extLst>
      <p:ext uri="{BB962C8B-B14F-4D97-AF65-F5344CB8AC3E}">
        <p14:creationId xmlns:p14="http://schemas.microsoft.com/office/powerpoint/2010/main" val="8827587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accent-8">
            <a:extLst xmlns:a="http://schemas.openxmlformats.org/drawingml/2006/main">
              <a:ext uri="{FF2B5EF4-FFF2-40B4-BE49-F238E27FC236}">
                <a16:creationId xmlns:a16="http://schemas.microsoft.com/office/drawing/2014/main" id="{1B5A91AB-DE88-454F-A9B4-167073FAE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4AF5A169-A861-44CD-B1EF-E5FD2CE36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Действующий реестр должен подтверждаться 6 пакетами документов</a:t>
            </a:r>
          </a:p>
        </p:txBody>
      </p:sp>
      <p:sp>
        <p:nvSpPr>
          <p:cNvPr id="3" name="number-8">
            <a:extLst xmlns:a="http://schemas.openxmlformats.org/drawingml/2006/main">
              <a:ext uri="{FF2B5EF4-FFF2-40B4-BE49-F238E27FC236}">
                <a16:creationId xmlns:a16="http://schemas.microsoft.com/office/drawing/2014/main" id="{27882CA7-A7F2-433C-8586-4D286A939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8-k-0">
            <a:extLst xmlns:a="http://schemas.openxmlformats.org/drawingml/2006/main">
              <a:ext uri="{FF2B5EF4-FFF2-40B4-BE49-F238E27FC236}">
                <a16:creationId xmlns:a16="http://schemas.microsoft.com/office/drawing/2014/main" id="{097F6C70-7C07-4737-9873-928FD33F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8-t-0">
            <a:extLst xmlns:a="http://schemas.openxmlformats.org/drawingml/2006/main">
              <a:ext uri="{FF2B5EF4-FFF2-40B4-BE49-F238E27FC236}">
                <a16:creationId xmlns:a16="http://schemas.microsoft.com/office/drawing/2014/main" id="{526D5026-AFBE-42B7-AB45-EF17A46DF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33600"/>
            <a:ext cx="333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6" name="s8-b-0">
            <a:extLst xmlns:a="http://schemas.openxmlformats.org/drawingml/2006/main">
              <a:ext uri="{FF2B5EF4-FFF2-40B4-BE49-F238E27FC236}">
                <a16:creationId xmlns:a16="http://schemas.microsoft.com/office/drawing/2014/main" id="{50539114-BD18-4ED0-B173-8487F0A0D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3842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создать фонд, определить дату и ответственных</a:t>
            </a:r>
          </a:p>
        </p:txBody>
      </p:sp>
      <p:sp>
        <p:nvSpPr>
          <p:cNvPr id="7" name="s8-r-0">
            <a:extLst xmlns:a="http://schemas.openxmlformats.org/drawingml/2006/main">
              <a:ext uri="{FF2B5EF4-FFF2-40B4-BE49-F238E27FC236}">
                <a16:creationId xmlns:a16="http://schemas.microsoft.com/office/drawing/2014/main" id="{A97F7ACF-A972-402F-B808-1383DA995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48050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8" name="s8-k-1">
            <a:extLst xmlns:a="http://schemas.openxmlformats.org/drawingml/2006/main">
              <a:ext uri="{FF2B5EF4-FFF2-40B4-BE49-F238E27FC236}">
                <a16:creationId xmlns:a16="http://schemas.microsoft.com/office/drawing/2014/main" id="{B66FF70D-4BF7-4AB6-972B-A529CCEB7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79070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8-t-1">
            <a:extLst xmlns:a="http://schemas.openxmlformats.org/drawingml/2006/main">
              <a:ext uri="{FF2B5EF4-FFF2-40B4-BE49-F238E27FC236}">
                <a16:creationId xmlns:a16="http://schemas.microsoft.com/office/drawing/2014/main" id="{31742D26-A4B4-458C-94EC-74BD111C0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133600"/>
            <a:ext cx="333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Положение</a:t>
            </a:r>
          </a:p>
        </p:txBody>
      </p:sp>
      <p:sp>
        <p:nvSpPr>
          <p:cNvPr id="10" name="s8-b-1">
            <a:extLst xmlns:a="http://schemas.openxmlformats.org/drawingml/2006/main">
              <a:ext uri="{FF2B5EF4-FFF2-40B4-BE49-F238E27FC236}">
                <a16:creationId xmlns:a16="http://schemas.microsoft.com/office/drawing/2014/main" id="{9BD22DA9-4CE6-46AE-AAF3-26B2A4617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63842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источники, цели, лимиты, разрешённые операции</a:t>
            </a:r>
          </a:p>
        </p:txBody>
      </p:sp>
      <p:sp>
        <p:nvSpPr>
          <p:cNvPr id="11" name="s8-r-1">
            <a:extLst xmlns:a="http://schemas.openxmlformats.org/drawingml/2006/main">
              <a:ext uri="{FF2B5EF4-FFF2-40B4-BE49-F238E27FC236}">
                <a16:creationId xmlns:a16="http://schemas.microsoft.com/office/drawing/2014/main" id="{9A2C618F-F1A7-458F-AA05-D23E8DE1C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448050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12" name="s8-k-2">
            <a:extLst xmlns:a="http://schemas.openxmlformats.org/drawingml/2006/main">
              <a:ext uri="{FF2B5EF4-FFF2-40B4-BE49-F238E27FC236}">
                <a16:creationId xmlns:a16="http://schemas.microsoft.com/office/drawing/2014/main" id="{9C9778AC-B9C6-4480-8AD4-84653DEE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79070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8-t-2">
            <a:extLst xmlns:a="http://schemas.openxmlformats.org/drawingml/2006/main">
              <a:ext uri="{FF2B5EF4-FFF2-40B4-BE49-F238E27FC236}">
                <a16:creationId xmlns:a16="http://schemas.microsoft.com/office/drawing/2014/main" id="{24E4CCB9-639D-42AE-BC20-1FBE949DE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133600"/>
            <a:ext cx="333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Бюджет</a:t>
            </a:r>
          </a:p>
        </p:txBody>
      </p:sp>
      <p:sp>
        <p:nvSpPr>
          <p:cNvPr id="14" name="s8-b-2">
            <a:extLst xmlns:a="http://schemas.openxmlformats.org/drawingml/2006/main">
              <a:ext uri="{FF2B5EF4-FFF2-40B4-BE49-F238E27FC236}">
                <a16:creationId xmlns:a16="http://schemas.microsoft.com/office/drawing/2014/main" id="{88B23759-43DA-42A8-BDBA-1EB45EF9B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63842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план поступлений, расходов и остатков</a:t>
            </a:r>
          </a:p>
        </p:txBody>
      </p:sp>
      <p:sp>
        <p:nvSpPr>
          <p:cNvPr id="15" name="s8-r-2">
            <a:extLst xmlns:a="http://schemas.openxmlformats.org/drawingml/2006/main">
              <a:ext uri="{FF2B5EF4-FFF2-40B4-BE49-F238E27FC236}">
                <a16:creationId xmlns:a16="http://schemas.microsoft.com/office/drawing/2014/main" id="{9C944EB0-29C0-44C9-8FB4-ED229D475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448050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16" name="s8-k-3">
            <a:extLst xmlns:a="http://schemas.openxmlformats.org/drawingml/2006/main">
              <a:ext uri="{FF2B5EF4-FFF2-40B4-BE49-F238E27FC236}">
                <a16:creationId xmlns:a16="http://schemas.microsoft.com/office/drawing/2014/main" id="{5C060143-5EA6-42E9-A054-F22D02180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5762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8-t-3">
            <a:extLst xmlns:a="http://schemas.openxmlformats.org/drawingml/2006/main">
              <a:ext uri="{FF2B5EF4-FFF2-40B4-BE49-F238E27FC236}">
                <a16:creationId xmlns:a16="http://schemas.microsoft.com/office/drawing/2014/main" id="{A2DB903F-EC6C-45FF-B45F-59E27E227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00525"/>
            <a:ext cx="333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Учёт</a:t>
            </a:r>
          </a:p>
        </p:txBody>
      </p:sp>
      <p:sp>
        <p:nvSpPr>
          <p:cNvPr id="18" name="s8-b-3">
            <a:extLst xmlns:a="http://schemas.openxmlformats.org/drawingml/2006/main">
              <a:ext uri="{FF2B5EF4-FFF2-40B4-BE49-F238E27FC236}">
                <a16:creationId xmlns:a16="http://schemas.microsoft.com/office/drawing/2014/main" id="{78862E50-1C9E-4A5B-B2DB-244B03050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счета, аналитика, первичные документы и сверки</a:t>
            </a:r>
          </a:p>
        </p:txBody>
      </p:sp>
      <p:sp>
        <p:nvSpPr>
          <p:cNvPr id="19" name="s8-r-3">
            <a:extLst xmlns:a="http://schemas.openxmlformats.org/drawingml/2006/main">
              <a:ext uri="{FF2B5EF4-FFF2-40B4-BE49-F238E27FC236}">
                <a16:creationId xmlns:a16="http://schemas.microsoft.com/office/drawing/2014/main" id="{D2A3ECD7-1A79-4268-9A9D-C9F66A3F9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1497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20" name="s8-k-4">
            <a:extLst xmlns:a="http://schemas.openxmlformats.org/drawingml/2006/main">
              <a:ext uri="{FF2B5EF4-FFF2-40B4-BE49-F238E27FC236}">
                <a16:creationId xmlns:a16="http://schemas.microsoft.com/office/drawing/2014/main" id="{C553EE24-0A4F-4788-90E6-007D504A0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85762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s8-t-4">
            <a:extLst xmlns:a="http://schemas.openxmlformats.org/drawingml/2006/main">
              <a:ext uri="{FF2B5EF4-FFF2-40B4-BE49-F238E27FC236}">
                <a16:creationId xmlns:a16="http://schemas.microsoft.com/office/drawing/2014/main" id="{59969740-A56A-4D96-95DE-E259CDF72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200525"/>
            <a:ext cx="333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2" name="s8-b-4">
            <a:extLst xmlns:a="http://schemas.openxmlformats.org/drawingml/2006/main">
              <a:ext uri="{FF2B5EF4-FFF2-40B4-BE49-F238E27FC236}">
                <a16:creationId xmlns:a16="http://schemas.microsoft.com/office/drawing/2014/main" id="{4D169A9F-8D86-4BF4-933E-87B9C274B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7053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приказы, договоры, платежи и полномочия</a:t>
            </a:r>
          </a:p>
        </p:txBody>
      </p:sp>
      <p:sp>
        <p:nvSpPr>
          <p:cNvPr id="23" name="s8-r-4">
            <a:extLst xmlns:a="http://schemas.openxmlformats.org/drawingml/2006/main">
              <a:ext uri="{FF2B5EF4-FFF2-40B4-BE49-F238E27FC236}">
                <a16:creationId xmlns:a16="http://schemas.microsoft.com/office/drawing/2014/main" id="{F1A369D6-34A3-4C86-AAFA-600CF90F3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551497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  <p:sp>
        <p:nvSpPr>
          <p:cNvPr id="24" name="s8-k-5">
            <a:extLst xmlns:a="http://schemas.openxmlformats.org/drawingml/2006/main">
              <a:ext uri="{FF2B5EF4-FFF2-40B4-BE49-F238E27FC236}">
                <a16:creationId xmlns:a16="http://schemas.microsoft.com/office/drawing/2014/main" id="{FA5BAF4B-BE54-4BC8-B1F1-595A5B780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5762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5" name="s8-t-5">
            <a:extLst xmlns:a="http://schemas.openxmlformats.org/drawingml/2006/main">
              <a:ext uri="{FF2B5EF4-FFF2-40B4-BE49-F238E27FC236}">
                <a16:creationId xmlns:a16="http://schemas.microsoft.com/office/drawing/2014/main" id="{85129B58-D7FD-4721-94B8-DBCC5DDAE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200525"/>
            <a:ext cx="333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26" name="s8-b-5">
            <a:extLst xmlns:a="http://schemas.openxmlformats.org/drawingml/2006/main">
              <a:ext uri="{FF2B5EF4-FFF2-40B4-BE49-F238E27FC236}">
                <a16:creationId xmlns:a16="http://schemas.microsoft.com/office/drawing/2014/main" id="{0BEE4819-B1A2-4C2C-B9E1-73F82A325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7053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отчётность, ревизии, решения по отклонениям</a:t>
            </a:r>
          </a:p>
        </p:txBody>
      </p:sp>
      <p:sp>
        <p:nvSpPr>
          <p:cNvPr id="27" name="s8-r-5">
            <a:extLst xmlns:a="http://schemas.openxmlformats.org/drawingml/2006/main">
              <a:ext uri="{FF2B5EF4-FFF2-40B4-BE49-F238E27FC236}">
                <a16:creationId xmlns:a16="http://schemas.microsoft.com/office/drawing/2014/main" id="{F6A03D73-E24B-4285-8ABE-827D622E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51497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solidFill>
              <a:srgbClr val="DCE3E9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884149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-9">
            <a:extLst xmlns:a="http://schemas.openxmlformats.org/drawingml/2006/main">
              <a:ext uri="{FF2B5EF4-FFF2-40B4-BE49-F238E27FC236}">
                <a16:creationId xmlns:a16="http://schemas.microsoft.com/office/drawing/2014/main" id="{E1D852AB-7002-4592-8470-1B5C06B06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2E1183FC-B3F5-42BA-98CF-7531C9DBB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 запуске реестра критичны четыре неоднозначности</a:t>
            </a:r>
          </a:p>
        </p:txBody>
      </p:sp>
      <p:sp>
        <p:nvSpPr>
          <p:cNvPr id="3" name="number-9">
            <a:extLst xmlns:a="http://schemas.openxmlformats.org/drawingml/2006/main">
              <a:ext uri="{FF2B5EF4-FFF2-40B4-BE49-F238E27FC236}">
                <a16:creationId xmlns:a16="http://schemas.microsoft.com/office/drawing/2014/main" id="{DF8E3777-A228-4A50-869E-4F4857144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A97A6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A97A6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s9-0-bg">
            <a:extLst xmlns:a="http://schemas.openxmlformats.org/drawingml/2006/main">
              <a:ext uri="{FF2B5EF4-FFF2-40B4-BE49-F238E27FC236}">
                <a16:creationId xmlns:a16="http://schemas.microsoft.com/office/drawing/2014/main" id="{D0F102BE-610A-44CB-B457-5918F8AB1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534025" cy="1762125"/>
          </a:xfrm>
          <a:prstGeom xmlns:a="http://schemas.openxmlformats.org/drawingml/2006/main" prst="roundRect">
            <a:avLst>
              <a:gd name="adj" fmla="val 4324"/>
            </a:avLst>
          </a:prstGeom>
          <a:solidFill xmlns:a="http://schemas.openxmlformats.org/drawingml/2006/main">
            <a:srgbClr val="EAF6FC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5" name="s9-0-rule">
            <a:extLst xmlns:a="http://schemas.openxmlformats.org/drawingml/2006/main">
              <a:ext uri="{FF2B5EF4-FFF2-40B4-BE49-F238E27FC236}">
                <a16:creationId xmlns:a16="http://schemas.microsoft.com/office/drawing/2014/main" id="{35B8C8FD-BFED-4ACE-A26A-8AF2E4EF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" name="s9-0-kicker">
            <a:extLst xmlns:a="http://schemas.openxmlformats.org/drawingml/2006/main">
              <a:ext uri="{FF2B5EF4-FFF2-40B4-BE49-F238E27FC236}">
                <a16:creationId xmlns:a16="http://schemas.microsoft.com/office/drawing/2014/main" id="{5B9AB7ED-01E9-4066-A1DD-5E7580E7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71675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s9-0-title">
            <a:extLst xmlns:a="http://schemas.openxmlformats.org/drawingml/2006/main">
              <a:ext uri="{FF2B5EF4-FFF2-40B4-BE49-F238E27FC236}">
                <a16:creationId xmlns:a16="http://schemas.microsoft.com/office/drawing/2014/main" id="{B6546C4B-65EB-400A-9731-AF1E9AA1F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57425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Статус фонда развития</a:t>
            </a:r>
          </a:p>
        </p:txBody>
      </p:sp>
      <p:sp>
        <p:nvSpPr>
          <p:cNvPr id="8" name="s9-0-body">
            <a:extLst xmlns:a="http://schemas.openxmlformats.org/drawingml/2006/main">
              <a:ext uri="{FF2B5EF4-FFF2-40B4-BE49-F238E27FC236}">
                <a16:creationId xmlns:a16="http://schemas.microsoft.com/office/drawing/2014/main" id="{B9333382-00F2-48A1-9B56-523BB93F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24150"/>
            <a:ext cx="5076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Одновременно часть паевого фонда, имущество в управлении и объект со специальным статусом.</a:t>
            </a:r>
          </a:p>
        </p:txBody>
      </p:sp>
      <p:sp>
        <p:nvSpPr>
          <p:cNvPr id="9" name="s9-1-bg">
            <a:extLst xmlns:a="http://schemas.openxmlformats.org/drawingml/2006/main">
              <a:ext uri="{FF2B5EF4-FFF2-40B4-BE49-F238E27FC236}">
                <a16:creationId xmlns:a16="http://schemas.microsoft.com/office/drawing/2014/main" id="{6D583306-34BB-41C9-A0A2-0178AAC4D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762125"/>
            <a:ext cx="5534025" cy="1762125"/>
          </a:xfrm>
          <a:prstGeom xmlns:a="http://schemas.openxmlformats.org/drawingml/2006/main" prst="roundRect">
            <a:avLst>
              <a:gd name="adj" fmla="val 4324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10" name="s9-1-rule">
            <a:extLst xmlns:a="http://schemas.openxmlformats.org/drawingml/2006/main">
              <a:ext uri="{FF2B5EF4-FFF2-40B4-BE49-F238E27FC236}">
                <a16:creationId xmlns:a16="http://schemas.microsoft.com/office/drawing/2014/main" id="{12CA4CEC-9BBB-47A4-934F-C213EA11E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762125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1" name="s9-1-kicker">
            <a:extLst xmlns:a="http://schemas.openxmlformats.org/drawingml/2006/main">
              <a:ext uri="{FF2B5EF4-FFF2-40B4-BE49-F238E27FC236}">
                <a16:creationId xmlns:a16="http://schemas.microsoft.com/office/drawing/2014/main" id="{537A9A52-EB3A-4B17-AAFE-D247EA2A5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971675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9-1-title">
            <a:extLst xmlns:a="http://schemas.openxmlformats.org/drawingml/2006/main">
              <a:ext uri="{FF2B5EF4-FFF2-40B4-BE49-F238E27FC236}">
                <a16:creationId xmlns:a16="http://schemas.microsoft.com/office/drawing/2014/main" id="{5B8FB31E-9FEC-4916-92A8-FB0205CC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257425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Компетенция органов</a:t>
            </a:r>
          </a:p>
        </p:txBody>
      </p:sp>
      <p:sp>
        <p:nvSpPr>
          <p:cNvPr id="13" name="s9-1-body">
            <a:extLst xmlns:a="http://schemas.openxmlformats.org/drawingml/2006/main">
              <a:ext uri="{FF2B5EF4-FFF2-40B4-BE49-F238E27FC236}">
                <a16:creationId xmlns:a16="http://schemas.microsoft.com/office/drawing/2014/main" id="{E86976D6-197D-403E-8A33-1813CFBD0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724150"/>
            <a:ext cx="5076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Формулировки о неделимом и инвестиционном фондах требуют единого маршрута решений.</a:t>
            </a:r>
          </a:p>
        </p:txBody>
      </p:sp>
      <p:sp>
        <p:nvSpPr>
          <p:cNvPr id="14" name="s9-2-bg">
            <a:extLst xmlns:a="http://schemas.openxmlformats.org/drawingml/2006/main">
              <a:ext uri="{FF2B5EF4-FFF2-40B4-BE49-F238E27FC236}">
                <a16:creationId xmlns:a16="http://schemas.microsoft.com/office/drawing/2014/main" id="{ECB0FED1-8C5E-4594-AF1B-72EA1351A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86200"/>
            <a:ext cx="5534025" cy="1762125"/>
          </a:xfrm>
          <a:prstGeom xmlns:a="http://schemas.openxmlformats.org/drawingml/2006/main" prst="roundRect">
            <a:avLst>
              <a:gd name="adj" fmla="val 4324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15" name="s9-2-rule">
            <a:extLst xmlns:a="http://schemas.openxmlformats.org/drawingml/2006/main">
              <a:ext uri="{FF2B5EF4-FFF2-40B4-BE49-F238E27FC236}">
                <a16:creationId xmlns:a16="http://schemas.microsoft.com/office/drawing/2014/main" id="{8B0768F1-2FFC-43B2-B43B-15F0D611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86200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6" name="s9-2-kicker">
            <a:extLst xmlns:a="http://schemas.openxmlformats.org/drawingml/2006/main">
              <a:ext uri="{FF2B5EF4-FFF2-40B4-BE49-F238E27FC236}">
                <a16:creationId xmlns:a16="http://schemas.microsoft.com/office/drawing/2014/main" id="{8934C586-AA90-46B9-A35F-5897AA50B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95750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s9-2-title">
            <a:extLst xmlns:a="http://schemas.openxmlformats.org/drawingml/2006/main">
              <a:ext uri="{FF2B5EF4-FFF2-40B4-BE49-F238E27FC236}">
                <a16:creationId xmlns:a16="http://schemas.microsoft.com/office/drawing/2014/main" id="{0BCE9A9B-731C-444A-864A-150A4BC5C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Границы защитных фондов</a:t>
            </a:r>
          </a:p>
        </p:txBody>
      </p:sp>
      <p:sp>
        <p:nvSpPr>
          <p:cNvPr id="18" name="s9-2-body">
            <a:extLst xmlns:a="http://schemas.openxmlformats.org/drawingml/2006/main">
              <a:ext uri="{FF2B5EF4-FFF2-40B4-BE49-F238E27FC236}">
                <a16:creationId xmlns:a16="http://schemas.microsoft.com/office/drawing/2014/main" id="{E5452474-1B89-470A-8382-AAC0B932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48225"/>
            <a:ext cx="5076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Резервный, страховой и гарантийный контуры должны иметь разные события, лимиты и учёт.</a:t>
            </a:r>
          </a:p>
        </p:txBody>
      </p:sp>
      <p:sp>
        <p:nvSpPr>
          <p:cNvPr id="19" name="s9-3-bg">
            <a:extLst xmlns:a="http://schemas.openxmlformats.org/drawingml/2006/main">
              <a:ext uri="{FF2B5EF4-FFF2-40B4-BE49-F238E27FC236}">
                <a16:creationId xmlns:a16="http://schemas.microsoft.com/office/drawing/2014/main" id="{27E9A68A-66B4-4E2A-A20E-D151CA158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886200"/>
            <a:ext cx="5534025" cy="1762125"/>
          </a:xfrm>
          <a:prstGeom xmlns:a="http://schemas.openxmlformats.org/drawingml/2006/main" prst="roundRect">
            <a:avLst>
              <a:gd name="adj" fmla="val 4324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solidFill>
              <a:srgbClr val="F3F5F7"/>
            </a:solidFill>
            <a:prstDash val="solid"/>
          </a:ln>
        </p:spPr>
      </p:sp>
      <p:sp>
        <p:nvSpPr>
          <p:cNvPr id="20" name="s9-3-rule">
            <a:extLst xmlns:a="http://schemas.openxmlformats.org/drawingml/2006/main">
              <a:ext uri="{FF2B5EF4-FFF2-40B4-BE49-F238E27FC236}">
                <a16:creationId xmlns:a16="http://schemas.microsoft.com/office/drawing/2014/main" id="{2B4BA525-876D-44FE-B30D-26A57A69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886200"/>
            <a:ext cx="55340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1" name="s9-3-kicker">
            <a:extLst xmlns:a="http://schemas.openxmlformats.org/drawingml/2006/main">
              <a:ext uri="{FF2B5EF4-FFF2-40B4-BE49-F238E27FC236}">
                <a16:creationId xmlns:a16="http://schemas.microsoft.com/office/drawing/2014/main" id="{4A9945C7-266C-4787-8F6B-C515C335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095750"/>
            <a:ext cx="50768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s9-3-title">
            <a:extLst xmlns:a="http://schemas.openxmlformats.org/drawingml/2006/main">
              <a:ext uri="{FF2B5EF4-FFF2-40B4-BE49-F238E27FC236}">
                <a16:creationId xmlns:a16="http://schemas.microsoft.com/office/drawing/2014/main" id="{F04309A0-859A-43A8-A3FD-AB2474D54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381500"/>
            <a:ext cx="50768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Регулируемые названия</a:t>
            </a:r>
          </a:p>
        </p:txBody>
      </p:sp>
      <p:sp>
        <p:nvSpPr>
          <p:cNvPr id="23" name="s9-3-body">
            <a:extLst xmlns:a="http://schemas.openxmlformats.org/drawingml/2006/main">
              <a:ext uri="{FF2B5EF4-FFF2-40B4-BE49-F238E27FC236}">
                <a16:creationId xmlns:a16="http://schemas.microsoft.com/office/drawing/2014/main" id="{EF5AB961-42CE-4193-99B3-03BE4C2CF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848225"/>
            <a:ext cx="5076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36273"/>
                </a:solidFill>
                <a:latin typeface="Arial"/>
                <a:ea typeface="Arial"/>
                <a:cs typeface="Arial"/>
              </a:rPr>
              <a:t>Слова «инвестиционный», «страховой» и «пенсионный» сами по себе не создают лицензии или специальный статус.</a:t>
            </a:r>
          </a:p>
        </p:txBody>
      </p:sp>
      <p:sp>
        <p:nvSpPr>
          <p:cNvPr id="24" name="s9-action">
            <a:extLst xmlns:a="http://schemas.openxmlformats.org/drawingml/2006/main">
              <a:ext uri="{FF2B5EF4-FFF2-40B4-BE49-F238E27FC236}">
                <a16:creationId xmlns:a16="http://schemas.microsoft.com/office/drawing/2014/main" id="{17068847-EBAD-4C97-8415-3992FB804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Снижение риска: утвердить отдельные положения и единую модель аналитического учёта до проведения операций.</a:t>
            </a:r>
          </a:p>
        </p:txBody>
      </p:sp>
    </p:spTree>
    <p:extLst>
      <p:ext uri="{BB962C8B-B14F-4D97-AF65-F5344CB8AC3E}">
        <p14:creationId xmlns:p14="http://schemas.microsoft.com/office/powerpoint/2010/main" val="9188641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2026-08-26T12:09:19.6710000Z</dcterms:created>
  <dcterms:modified xsi:type="dcterms:W3CDTF">2026-08-26T12:09:19.6710000Z</dcterms:modified>
</coreProperties>
</file>