
<file path=[Content_Types].xml><?xml version="1.0" encoding="utf-8"?>
<Types xmlns="http://schemas.openxmlformats.org/package/2006/content-types">
  <Default Extension="xml" ContentType="application/vnd.openxmlformats-package.core-properties+xml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079f45814f9347f9" /><Relationship Type="http://schemas.openxmlformats.org/officeDocument/2006/relationships/extended-properties" Target="/docProps/app.xml" Id="R72522a0485c24435" /><Relationship Type="http://schemas.openxmlformats.org/officeDocument/2006/relationships/officeDocument" Target="/ppt/presentation.xml" Id="R8ec746d897ab4ac2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6c909fa0ef5f4d54"/>
  </p:sldMasterIdLst>
  <p:notesMasterIdLst>
    <p:notesMasterId xmlns:r="http://schemas.openxmlformats.org/officeDocument/2006/relationships" r:id="R5e7b425e430149a5"/>
  </p:notesMasterIdLst>
  <p:sldIdLst>
    <p:sldId xmlns:r="http://schemas.openxmlformats.org/officeDocument/2006/relationships" id="256" r:id="R5124a81a68ef4113"/>
    <p:sldId xmlns:r="http://schemas.openxmlformats.org/officeDocument/2006/relationships" id="257" r:id="Ra3ba9159b970481f"/>
    <p:sldId xmlns:r="http://schemas.openxmlformats.org/officeDocument/2006/relationships" id="258" r:id="Rc58190650bc64bf0"/>
    <p:sldId xmlns:r="http://schemas.openxmlformats.org/officeDocument/2006/relationships" id="259" r:id="Rcfe7ed45c9594d19"/>
    <p:sldId xmlns:r="http://schemas.openxmlformats.org/officeDocument/2006/relationships" id="260" r:id="R7771465b53094157"/>
    <p:sldId xmlns:r="http://schemas.openxmlformats.org/officeDocument/2006/relationships" id="261" r:id="R3144c629155d4dd4"/>
    <p:sldId xmlns:r="http://schemas.openxmlformats.org/officeDocument/2006/relationships" id="262" r:id="Rde4834b90b9a44d7"/>
    <p:sldId xmlns:r="http://schemas.openxmlformats.org/officeDocument/2006/relationships" id="263" r:id="R05b35f5c2ba94750"/>
    <p:sldId xmlns:r="http://schemas.openxmlformats.org/officeDocument/2006/relationships" id="264" r:id="R636696e409f94b90"/>
    <p:sldId xmlns:r="http://schemas.openxmlformats.org/officeDocument/2006/relationships" id="265" r:id="R7fa125e399ed460c"/>
    <p:sldId xmlns:r="http://schemas.openxmlformats.org/officeDocument/2006/relationships" id="266" r:id="R0c5b760f6c204a37"/>
    <p:sldId xmlns:r="http://schemas.openxmlformats.org/officeDocument/2006/relationships" id="267" r:id="R5df33025fd364d8e"/>
    <p:sldId xmlns:r="http://schemas.openxmlformats.org/officeDocument/2006/relationships" id="268" r:id="R3a77278e213241fd"/>
    <p:sldId xmlns:r="http://schemas.openxmlformats.org/officeDocument/2006/relationships" id="269" r:id="R09b3ef9325c146e7"/>
    <p:sldId xmlns:r="http://schemas.openxmlformats.org/officeDocument/2006/relationships" id="270" r:id="R4d22bb0ccb2d4753"/>
    <p:sldId xmlns:r="http://schemas.openxmlformats.org/officeDocument/2006/relationships" id="271" r:id="R6d7e88e232b949d9"/>
    <p:sldId xmlns:r="http://schemas.openxmlformats.org/officeDocument/2006/relationships" id="272" r:id="R95450b48a9b7474c"/>
    <p:sldId xmlns:r="http://schemas.openxmlformats.org/officeDocument/2006/relationships" id="273" r:id="Rd771127320da4d08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d0e1883b7ae94893" /><Relationship Type="http://schemas.openxmlformats.org/officeDocument/2006/relationships/slideMaster" Target="/ppt/slideMasters/slideMaster1.xml" Id="R6c909fa0ef5f4d54" /><Relationship Type="http://schemas.openxmlformats.org/officeDocument/2006/relationships/notesMaster" Target="/ppt/notesMasters/notesMaster1.xml" Id="R5e7b425e430149a5" /><Relationship Type="http://schemas.openxmlformats.org/officeDocument/2006/relationships/presProps" Target="/ppt/presProps.xml" Id="R0a8d307f66c74bd6" /><Relationship Type="http://schemas.openxmlformats.org/officeDocument/2006/relationships/tableStyles" Target="/ppt/tableStyles.xml" Id="Rce9b06aa7988414d" /><Relationship Type="http://schemas.openxmlformats.org/officeDocument/2006/relationships/slide" Target="/ppt/slides/slide1.xml" Id="R5124a81a68ef4113" /><Relationship Type="http://schemas.openxmlformats.org/officeDocument/2006/relationships/slide" Target="/ppt/slides/slide2.xml" Id="Ra3ba9159b970481f" /><Relationship Type="http://schemas.openxmlformats.org/officeDocument/2006/relationships/slide" Target="/ppt/slides/slide3.xml" Id="Rc58190650bc64bf0" /><Relationship Type="http://schemas.openxmlformats.org/officeDocument/2006/relationships/slide" Target="/ppt/slides/slide4.xml" Id="Rcfe7ed45c9594d19" /><Relationship Type="http://schemas.openxmlformats.org/officeDocument/2006/relationships/slide" Target="/ppt/slides/slide5.xml" Id="R7771465b53094157" /><Relationship Type="http://schemas.openxmlformats.org/officeDocument/2006/relationships/slide" Target="/ppt/slides/slide6.xml" Id="R3144c629155d4dd4" /><Relationship Type="http://schemas.openxmlformats.org/officeDocument/2006/relationships/slide" Target="/ppt/slides/slide7.xml" Id="Rde4834b90b9a44d7" /><Relationship Type="http://schemas.openxmlformats.org/officeDocument/2006/relationships/slide" Target="/ppt/slides/slide8.xml" Id="R05b35f5c2ba94750" /><Relationship Type="http://schemas.openxmlformats.org/officeDocument/2006/relationships/slide" Target="/ppt/slides/slide9.xml" Id="R636696e409f94b90" /><Relationship Type="http://schemas.openxmlformats.org/officeDocument/2006/relationships/slide" Target="/ppt/slides/slide10.xml" Id="R7fa125e399ed460c" /><Relationship Type="http://schemas.openxmlformats.org/officeDocument/2006/relationships/slide" Target="/ppt/slides/slide11.xml" Id="R0c5b760f6c204a37" /><Relationship Type="http://schemas.openxmlformats.org/officeDocument/2006/relationships/slide" Target="/ppt/slides/slide12.xml" Id="R5df33025fd364d8e" /><Relationship Type="http://schemas.openxmlformats.org/officeDocument/2006/relationships/slide" Target="/ppt/slides/slide13.xml" Id="R3a77278e213241fd" /><Relationship Type="http://schemas.openxmlformats.org/officeDocument/2006/relationships/slide" Target="/ppt/slides/slide14.xml" Id="R09b3ef9325c146e7" /><Relationship Type="http://schemas.openxmlformats.org/officeDocument/2006/relationships/slide" Target="/ppt/slides/slide15.xml" Id="R4d22bb0ccb2d4753" /><Relationship Type="http://schemas.openxmlformats.org/officeDocument/2006/relationships/slide" Target="/ppt/slides/slide16.xml" Id="R6d7e88e232b949d9" /><Relationship Type="http://schemas.openxmlformats.org/officeDocument/2006/relationships/slide" Target="/ppt/slides/slide17.xml" Id="R95450b48a9b7474c" /><Relationship Type="http://schemas.openxmlformats.org/officeDocument/2006/relationships/slide" Target="/ppt/slides/slide18.xml" Id="Rd771127320da4d08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5b0f1e12ca3b41ba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97bb7b11a4742e9" /><Relationship Type="http://schemas.openxmlformats.org/officeDocument/2006/relationships/notesMaster" Target="/ppt/notesMasters/notesMaster1.xml" Id="R39fe4264dc7c4dd7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4a77c60a6e3340c5" /><Relationship Type="http://schemas.openxmlformats.org/officeDocument/2006/relationships/notesMaster" Target="/ppt/notesMasters/notesMaster1.xml" Id="R37ab6d03cd984934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8e0fcbccdbf54aaa" /><Relationship Type="http://schemas.openxmlformats.org/officeDocument/2006/relationships/notesMaster" Target="/ppt/notesMasters/notesMaster1.xml" Id="Rf989fddfff974c8c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e00904fb4c894dbc" /><Relationship Type="http://schemas.openxmlformats.org/officeDocument/2006/relationships/notesMaster" Target="/ppt/notesMasters/notesMaster1.xml" Id="R3de7fb7e19864590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79899d8ac1314a42" /><Relationship Type="http://schemas.openxmlformats.org/officeDocument/2006/relationships/notesMaster" Target="/ppt/notesMasters/notesMaster1.xml" Id="Rfbe3b1f3ff134861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6c5b4109e6874a20" /><Relationship Type="http://schemas.openxmlformats.org/officeDocument/2006/relationships/notesMaster" Target="/ppt/notesMasters/notesMaster1.xml" Id="R710749f2b0454619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d68e4745ca334e26" /><Relationship Type="http://schemas.openxmlformats.org/officeDocument/2006/relationships/notesMaster" Target="/ppt/notesMasters/notesMaster1.xml" Id="R4f0b925d66744cfa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8d304957feb74b0c" /><Relationship Type="http://schemas.openxmlformats.org/officeDocument/2006/relationships/notesMaster" Target="/ppt/notesMasters/notesMaster1.xml" Id="R6676609d35a94b5c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5c44d62e9b2847a7" /><Relationship Type="http://schemas.openxmlformats.org/officeDocument/2006/relationships/notesMaster" Target="/ppt/notesMasters/notesMaster1.xml" Id="R097a48f6a39f48fa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5b4bb3fa4b4444f7" /><Relationship Type="http://schemas.openxmlformats.org/officeDocument/2006/relationships/notesMaster" Target="/ppt/notesMasters/notesMaster1.xml" Id="R316c9436e38e473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00292f202a084ac3" /><Relationship Type="http://schemas.openxmlformats.org/officeDocument/2006/relationships/notesMaster" Target="/ppt/notesMasters/notesMaster1.xml" Id="R2178702525274192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4daf6e469496463f" /><Relationship Type="http://schemas.openxmlformats.org/officeDocument/2006/relationships/notesMaster" Target="/ppt/notesMasters/notesMaster1.xml" Id="R0c9e80109b304435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a9fc0e79567e4807" /><Relationship Type="http://schemas.openxmlformats.org/officeDocument/2006/relationships/notesMaster" Target="/ppt/notesMasters/notesMaster1.xml" Id="R973075be3d0c451c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c6ff191407524cad" /><Relationship Type="http://schemas.openxmlformats.org/officeDocument/2006/relationships/notesMaster" Target="/ppt/notesMasters/notesMaster1.xml" Id="Ra4378aafbd384ae1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5e8771a0a91404d" /><Relationship Type="http://schemas.openxmlformats.org/officeDocument/2006/relationships/notesMaster" Target="/ppt/notesMasters/notesMaster1.xml" Id="Rab0446cd38984feb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95dcffb595414bf8" /><Relationship Type="http://schemas.openxmlformats.org/officeDocument/2006/relationships/notesMaster" Target="/ppt/notesMasters/notesMaster1.xml" Id="Rff3ce39eea1b44fa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12cff2595e934d1b" /><Relationship Type="http://schemas.openxmlformats.org/officeDocument/2006/relationships/notesMaster" Target="/ppt/notesMasters/notesMaster1.xml" Id="R52851e902bda4b63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4f229cfb4184478" /><Relationship Type="http://schemas.openxmlformats.org/officeDocument/2006/relationships/notesMaster" Target="/ppt/notesMasters/notesMaster1.xml" Id="R8543b3902a554614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94ce08ac6aa44c7" /></Relationships>
</file>

<file path=ppt/slideLayouts/slideLayout1.xml><?xml version="1.0" encoding="utf-8"?>
<p:sldLayout xmlns:p="http://schemas.openxmlformats.org/presentationml/2006/main" type="title">
  <p:cSld name="Title Slide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179d2f6c46f64f42" /><Relationship Type="http://schemas.openxmlformats.org/officeDocument/2006/relationships/slideLayout" Target="/ppt/slideLayouts/slideLayout1.xml" Id="R4920dcfa12b6497a" /></Relationships>
</file>

<file path=ppt/slideMasters/slideMaster1.xml><?xml version="1.0" encoding="utf-8"?>
<p:sldMaster xmlns:p="http://schemas.openxmlformats.org/presentationml/2006/main">
  <p:cSld name="Mast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20dcfa12b6497a"/>
  </p:sldLayoutIdLst>
  <p:txStyles>
    <p:titleStyle>
      <a:lvl1pPr xmlns:a="http://schemas.openxmlformats.org/drawingml/2006/main" algn="l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>
        <a:lnSpc>
          <a:spcPct val="90000"/>
        </a:lnSpc>
        <a:spcBef>
          <a:spcPts val="1000"/>
        </a:spcBef>
        <a:buChar char="•"/>
        <a:defRPr sz="2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>
        <a:lnSpc>
          <a:spcPct val="90000"/>
        </a:lnSpc>
        <a:spcBef>
          <a:spcPts val="500"/>
        </a:spcBef>
        <a:buChar char="•"/>
        <a:defRPr sz="24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>
        <a:lnSpc>
          <a:spcPct val="90000"/>
        </a:lnSpc>
        <a:spcBef>
          <a:spcPts val="500"/>
        </a:spcBef>
        <a:buChar char="•"/>
        <a:defRPr sz="20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>
        <a:lnSpc>
          <a:spcPct val="90000"/>
        </a:lnSpc>
        <a:spcBef>
          <a:spcPts val="500"/>
        </a:spcBef>
        <a:buChar char="•"/>
        <a:defRPr sz="18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>
        <a:buNone/>
        <a:defRPr sz="18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919d265d3c4af9" /><Relationship Type="http://schemas.openxmlformats.org/officeDocument/2006/relationships/notesSlide" Target="/ppt/notesSlides/notesSlide1.xml" Id="R4ca7681dcd3e4c2e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3bf0cba24a54f91" /><Relationship Type="http://schemas.openxmlformats.org/officeDocument/2006/relationships/notesSlide" Target="/ppt/notesSlides/notesSlide10.xml" Id="R0b76e7b7b35e438d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bd2cf2c69b4c20" /><Relationship Type="http://schemas.openxmlformats.org/officeDocument/2006/relationships/notesSlide" Target="/ppt/notesSlides/notesSlide11.xml" Id="Rdb2b9ab78dad493a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aa77fdd66f45b2" /><Relationship Type="http://schemas.openxmlformats.org/officeDocument/2006/relationships/notesSlide" Target="/ppt/notesSlides/notesSlide12.xml" Id="R34972b406bbb44ae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c351bfb72424974" /><Relationship Type="http://schemas.openxmlformats.org/officeDocument/2006/relationships/notesSlide" Target="/ppt/notesSlides/notesSlide13.xml" Id="R32914a0dcf684f00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1003b89b9ab4c1a" /><Relationship Type="http://schemas.openxmlformats.org/officeDocument/2006/relationships/notesSlide" Target="/ppt/notesSlides/notesSlide14.xml" Id="R0268d9d985294439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93bebae39e4214" /><Relationship Type="http://schemas.openxmlformats.org/officeDocument/2006/relationships/notesSlide" Target="/ppt/notesSlides/notesSlide15.xml" Id="R4feca8c7b5854905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b1a21b99644c13" /><Relationship Type="http://schemas.openxmlformats.org/officeDocument/2006/relationships/notesSlide" Target="/ppt/notesSlides/notesSlide16.xml" Id="R37c08824e39c437c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e2b2c1bd8404c50" /><Relationship Type="http://schemas.openxmlformats.org/officeDocument/2006/relationships/notesSlide" Target="/ppt/notesSlides/notesSlide17.xml" Id="Re8bef948dcf54312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515484313e4305" /><Relationship Type="http://schemas.openxmlformats.org/officeDocument/2006/relationships/notesSlide" Target="/ppt/notesSlides/notesSlide18.xml" Id="R0675fce27b0649c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c2f8761c0794cd6" /><Relationship Type="http://schemas.openxmlformats.org/officeDocument/2006/relationships/notesSlide" Target="/ppt/notesSlides/notesSlide2.xml" Id="R1234e7759a834f8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97b4e30fdc4ca9" /><Relationship Type="http://schemas.openxmlformats.org/officeDocument/2006/relationships/notesSlide" Target="/ppt/notesSlides/notesSlide3.xml" Id="Rc71de6165e794f1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8fe7ae1164491f" /><Relationship Type="http://schemas.openxmlformats.org/officeDocument/2006/relationships/notesSlide" Target="/ppt/notesSlides/notesSlide4.xml" Id="Rac081169c05e40d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bc2a16ceaef485e" /><Relationship Type="http://schemas.openxmlformats.org/officeDocument/2006/relationships/notesSlide" Target="/ppt/notesSlides/notesSlide5.xml" Id="Rd01bbc413f4047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cbb01a6cd004f24" /><Relationship Type="http://schemas.openxmlformats.org/officeDocument/2006/relationships/notesSlide" Target="/ppt/notesSlides/notesSlide6.xml" Id="R50e1664261e54f1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d884952a6e14e3c" /><Relationship Type="http://schemas.openxmlformats.org/officeDocument/2006/relationships/notesSlide" Target="/ppt/notesSlides/notesSlide7.xml" Id="Recc36f167c57455c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4f72244a254024" /><Relationship Type="http://schemas.openxmlformats.org/officeDocument/2006/relationships/notesSlide" Target="/ppt/notesSlides/notesSlide8.xml" Id="R225caeda2ab5473f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0b7dfbadefc4ab5" /><Relationship Type="http://schemas.openxmlformats.org/officeDocument/2006/relationships/notesSlide" Target="/ppt/notesSlides/notesSlide9.xml" Id="R5b4f9ac5db3246a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DA5DB36-E9D1-457B-922B-E357CCAB4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32385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B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97FA631-CF9A-4551-AB84-5B057EDE58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0"/>
            <a:ext cx="28575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A45A3A59-A5E4-4A46-8E64-85A050A6A3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666750"/>
            <a:ext cx="72390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BA6A6"/>
                </a:solidFill>
              </a:defRPr>
            </a:pPr>
            <a:r>
              <a:rPr sz="1200" b="1">
                <a:solidFill>
                  <a:srgbClr val="2BA6A6"/>
                </a:solidFill>
              </a:rPr>
              <a:t>СТРАТЕГИЧЕСКАЯ КОНЦЕПЦИЯ  •  ВЕРСИЯ 1.0</a:t>
            </a:r>
          </a:p>
        </p:txBody>
      </p:sp>
      <p:sp>
        <p:nvSpPr>
          <p:cNvPr id="4" name="text">
            <a:extLst xmlns:a="http://schemas.openxmlformats.org/drawingml/2006/main">
              <a:ext uri="{FF2B5EF4-FFF2-40B4-BE49-F238E27FC236}">
                <a16:creationId xmlns:a16="http://schemas.microsoft.com/office/drawing/2014/main" id="{C8A434FA-ABD0-4DF4-912F-152FC332B2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" y="1428750"/>
            <a:ext cx="7810500" cy="2238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4350" b="1">
                <a:solidFill>
                  <a:srgbClr val="17324D"/>
                </a:solidFill>
              </a:defRPr>
            </a:pPr>
            <a:r>
              <a:rPr sz="4350" b="1">
                <a:solidFill>
                  <a:srgbClr val="17324D"/>
                </a:solidFill>
              </a:rPr>
              <a:t>ЕДИНЫЕ</a:t>
            </a:r>
          </a:p>
          <a:p xmlns:a="http://schemas.openxmlformats.org/drawingml/2006/main">
            <a:pPr algn="l">
              <a:defRPr sz="4350" b="1">
                <a:solidFill>
                  <a:srgbClr val="17324D"/>
                </a:solidFill>
              </a:defRPr>
            </a:pPr>
            <a:r>
              <a:rPr sz="4350" b="1">
                <a:solidFill>
                  <a:srgbClr val="17324D"/>
                </a:solidFill>
              </a:rPr>
              <a:t>УНИФИЦИРОВАННЫЕ</a:t>
            </a:r>
          </a:p>
          <a:p xmlns:a="http://schemas.openxmlformats.org/drawingml/2006/main">
            <a:pPr algn="l">
              <a:defRPr sz="4350" b="1">
                <a:solidFill>
                  <a:srgbClr val="17324D"/>
                </a:solidFill>
              </a:defRPr>
            </a:pPr>
            <a:r>
              <a:rPr sz="4350" b="1">
                <a:solidFill>
                  <a:srgbClr val="17324D"/>
                </a:solidFill>
              </a:rPr>
              <a:t>ТЕХНОЛОГИИ</a:t>
            </a:r>
          </a:p>
        </p:txBody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6788E55A-B8E9-4327-9CD0-F5D46A9D62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3943350"/>
            <a:ext cx="73342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1E6FA8"/>
                </a:solidFill>
              </a:defRPr>
            </a:pPr>
            <a:r>
              <a:rPr sz="1950" b="0">
                <a:solidFill>
                  <a:srgbClr val="1E6FA8"/>
                </a:solidFill>
              </a:rPr>
              <a:t>Общий язык превращения знаний, ресурсов и решений</a:t>
            </a:r>
          </a:p>
          <a:p xmlns:a="http://schemas.openxmlformats.org/drawingml/2006/main">
            <a:pPr algn="l">
              <a:defRPr sz="1950" b="0">
                <a:solidFill>
                  <a:srgbClr val="1E6FA8"/>
                </a:solidFill>
              </a:defRPr>
            </a:pPr>
            <a:r>
              <a:rPr sz="1950" b="0">
                <a:solidFill>
                  <a:srgbClr val="1E6FA8"/>
                </a:solidFill>
              </a:rPr>
              <a:t>в проверяемый и масштабируемый результат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07E429B-0E06-4E7E-B30D-3592E1423F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048250"/>
            <a:ext cx="6762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BD8E2"/>
            </a:solidFill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B515B38C-75BB-40BC-B995-DF52EBD5E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238750"/>
            <a:ext cx="7239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5D6A74"/>
                </a:solidFill>
              </a:defRPr>
            </a:pPr>
            <a:r>
              <a:rPr sz="1350" b="1">
                <a:solidFill>
                  <a:srgbClr val="5D6A74"/>
                </a:solidFill>
              </a:rPr>
              <a:t>ЭКВИЛИБРИУМ — СФЕРА — ECO‑PPA — СПЕЦЗАЩИТА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7A1D93CD-7956-4A91-BABF-C6D63F895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5753100"/>
            <a:ext cx="30480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0">
                <a:solidFill>
                  <a:srgbClr val="5D6A74"/>
                </a:solidFill>
              </a:defRPr>
            </a:pPr>
            <a:r>
              <a:rPr sz="1200" b="0">
                <a:solidFill>
                  <a:srgbClr val="5D6A74"/>
                </a:solidFill>
              </a:rPr>
              <a:t>23 августа 2026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9DE2A296-B724-4F0E-8859-6A45A3470D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29800" y="2514600"/>
            <a:ext cx="1866900" cy="819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4650" b="1">
                <a:solidFill>
                  <a:srgbClr val="FFFFFF"/>
                </a:solidFill>
              </a:defRPr>
            </a:pPr>
            <a:r>
              <a:rPr sz="4650" b="1">
                <a:solidFill>
                  <a:srgbClr val="FFFFFF"/>
                </a:solidFill>
              </a:rPr>
              <a:t>ЕУТ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707A31F4-5D6F-4DE1-99A3-D351206A74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86950" y="3600450"/>
            <a:ext cx="1752600" cy="1809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D5E7F2"/>
                </a:solidFill>
              </a:defRPr>
            </a:pPr>
            <a:r>
              <a:rPr sz="1500" b="1">
                <a:solidFill>
                  <a:srgbClr val="D5E7F2"/>
                </a:solidFill>
              </a:rPr>
              <a:t>Закон</a:t>
            </a:r>
          </a:p>
          <a:p xmlns:a="http://schemas.openxmlformats.org/drawingml/2006/main">
            <a:pPr algn="ctr">
              <a:defRPr sz="1500" b="1">
                <a:solidFill>
                  <a:srgbClr val="D5E7F2"/>
                </a:solidFill>
              </a:defRPr>
            </a:pPr>
            <a:r>
              <a:rPr sz="1500" b="1">
                <a:solidFill>
                  <a:srgbClr val="D5E7F2"/>
                </a:solidFill>
              </a:rPr>
              <a:t>↓</a:t>
            </a:r>
          </a:p>
          <a:p xmlns:a="http://schemas.openxmlformats.org/drawingml/2006/main">
            <a:pPr algn="ctr">
              <a:defRPr sz="1500" b="1">
                <a:solidFill>
                  <a:srgbClr val="D5E7F2"/>
                </a:solidFill>
              </a:defRPr>
            </a:pPr>
            <a:r>
              <a:rPr sz="1500" b="1">
                <a:solidFill>
                  <a:srgbClr val="D5E7F2"/>
                </a:solidFill>
              </a:rPr>
              <a:t>Модель</a:t>
            </a:r>
          </a:p>
          <a:p xmlns:a="http://schemas.openxmlformats.org/drawingml/2006/main">
            <a:pPr algn="ctr">
              <a:defRPr sz="1500" b="1">
                <a:solidFill>
                  <a:srgbClr val="D5E7F2"/>
                </a:solidFill>
              </a:defRPr>
            </a:pPr>
            <a:r>
              <a:rPr sz="1500" b="1">
                <a:solidFill>
                  <a:srgbClr val="D5E7F2"/>
                </a:solidFill>
              </a:rPr>
              <a:t>↓</a:t>
            </a:r>
          </a:p>
          <a:p xmlns:a="http://schemas.openxmlformats.org/drawingml/2006/main">
            <a:pPr algn="ctr">
              <a:defRPr sz="1500" b="1">
                <a:solidFill>
                  <a:srgbClr val="D5E7F2"/>
                </a:solidFill>
              </a:defRPr>
            </a:pPr>
            <a:r>
              <a:rPr sz="1500" b="1">
                <a:solidFill>
                  <a:srgbClr val="D5E7F2"/>
                </a:solidFill>
              </a:rPr>
              <a:t>Стандарт</a:t>
            </a:r>
          </a:p>
          <a:p xmlns:a="http://schemas.openxmlformats.org/drawingml/2006/main">
            <a:pPr algn="ctr">
              <a:defRPr sz="1500" b="1">
                <a:solidFill>
                  <a:srgbClr val="D5E7F2"/>
                </a:solidFill>
              </a:defRPr>
            </a:pPr>
            <a:r>
              <a:rPr sz="1500" b="1">
                <a:solidFill>
                  <a:srgbClr val="D5E7F2"/>
                </a:solidFill>
              </a:rPr>
              <a:t>↓</a:t>
            </a:r>
          </a:p>
          <a:p xmlns:a="http://schemas.openxmlformats.org/drawingml/2006/main">
            <a:pPr algn="ctr">
              <a:defRPr sz="1500" b="1">
                <a:solidFill>
                  <a:srgbClr val="D5E7F2"/>
                </a:solidFill>
              </a:defRPr>
            </a:pPr>
            <a:r>
              <a:rPr sz="1500" b="1">
                <a:solidFill>
                  <a:srgbClr val="D5E7F2"/>
                </a:solidFill>
              </a:rPr>
              <a:t>Результат</a:t>
            </a:r>
          </a:p>
        </p:txBody>
      </p:sp>
    </p:spTree>
    <p:extLst>
      <p:ext uri="{BB962C8B-B14F-4D97-AF65-F5344CB8AC3E}">
        <p14:creationId xmlns:p14="http://schemas.microsoft.com/office/powerpoint/2010/main" val="1650845131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kicker">
            <a:extLst xmlns:a="http://schemas.openxmlformats.org/drawingml/2006/main">
              <a:ext uri="{FF2B5EF4-FFF2-40B4-BE49-F238E27FC236}">
                <a16:creationId xmlns:a16="http://schemas.microsoft.com/office/drawing/2014/main" id="{01865B0C-5DB2-4E2E-8ED8-42AAEEC5F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7334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BA6A6"/>
                </a:solidFill>
              </a:defRPr>
            </a:pPr>
            <a:r>
              <a:rPr sz="1050" b="1">
                <a:solidFill>
                  <a:srgbClr val="2BA6A6"/>
                </a:solidFill>
              </a:rPr>
              <a:t>ДОКАЗАТЕЛЬНОСТЬ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90EA96B9-67EF-4A7D-860A-89C72E7C19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763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324D"/>
                </a:solidFill>
              </a:defRPr>
            </a:pPr>
            <a:r>
              <a:rPr sz="2700" b="1">
                <a:solidFill>
                  <a:srgbClr val="17324D"/>
                </a:solidFill>
              </a:rPr>
              <a:t>Разработчик показывает результат — независимый валидатор подтверждает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CA8C1EA-5AAF-4AEE-A48E-C730F44EA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763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4" name="page">
            <a:extLst xmlns:a="http://schemas.openxmlformats.org/drawingml/2006/main">
              <a:ext uri="{FF2B5EF4-FFF2-40B4-BE49-F238E27FC236}">
                <a16:creationId xmlns:a16="http://schemas.microsoft.com/office/drawing/2014/main" id="{5360751B-4C9E-4A1E-BC7E-22075AFAA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323850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D6A74"/>
                </a:solidFill>
              </a:defRPr>
            </a:pPr>
            <a:r>
              <a:rPr sz="1050" b="1">
                <a:solidFill>
                  <a:srgbClr val="5D6A74"/>
                </a:solidFill>
              </a:rPr>
              <a:t>10</a:t>
            </a:r>
          </a:p>
        </p:txBody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B20B931E-A0CD-42B4-B428-1BF77E4D9A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D6A74"/>
                </a:solidFill>
              </a:defRPr>
            </a:pPr>
            <a:r>
              <a:rPr sz="900" b="1">
                <a:solidFill>
                  <a:srgbClr val="5D6A74"/>
                </a:solidFill>
              </a:rPr>
              <a:t>ЭКВИЛИБРИУМ  |  ЕУТ 1.0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EB14E9C-DFAD-46F4-8266-FBE226B96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1050" y="2095500"/>
            <a:ext cx="3048000" cy="257175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E12E3A68-A07D-4F7C-A320-E6ACA3A0CE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236220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BA6A6"/>
                </a:solidFill>
              </a:defRPr>
            </a:pPr>
            <a:r>
              <a:rPr sz="1650" b="1">
                <a:solidFill>
                  <a:srgbClr val="2BA6A6"/>
                </a:solidFill>
              </a:rPr>
              <a:t>РАЗРАБОТЧИК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C98F0132-BF49-4D75-92F9-6D0EBA03B6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66800" y="3048000"/>
            <a:ext cx="2476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17324D"/>
                </a:solidFill>
              </a:defRPr>
            </a:pPr>
            <a:r>
              <a:rPr sz="2100" b="1">
                <a:solidFill>
                  <a:srgbClr val="17324D"/>
                </a:solidFill>
              </a:rPr>
              <a:t>гипотеза</a:t>
            </a:r>
          </a:p>
          <a:p xmlns:a="http://schemas.openxmlformats.org/drawingml/2006/main">
            <a:pPr algn="ctr">
              <a:defRPr sz="2100" b="1">
                <a:solidFill>
                  <a:srgbClr val="17324D"/>
                </a:solidFill>
              </a:defRPr>
            </a:pPr>
            <a:r>
              <a:rPr sz="2100" b="1">
                <a:solidFill>
                  <a:srgbClr val="17324D"/>
                </a:solidFill>
              </a:rPr>
              <a:t>метод</a:t>
            </a:r>
          </a:p>
          <a:p xmlns:a="http://schemas.openxmlformats.org/drawingml/2006/main">
            <a:pPr algn="ctr">
              <a:defRPr sz="2100" b="1">
                <a:solidFill>
                  <a:srgbClr val="17324D"/>
                </a:solidFill>
              </a:defRPr>
            </a:pPr>
            <a:r>
              <a:rPr sz="2100" b="1">
                <a:solidFill>
                  <a:srgbClr val="17324D"/>
                </a:solidFill>
              </a:rPr>
              <a:t>протокол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359FFDEF-A9E6-4C8B-8559-8549188D1A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3048000"/>
            <a:ext cx="7239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2BA6A6"/>
                </a:solidFill>
              </a:defRPr>
            </a:pPr>
            <a:r>
              <a:rPr sz="2250" b="1">
                <a:solidFill>
                  <a:srgbClr val="2BA6A6"/>
                </a:solidFill>
              </a:rPr>
              <a:t>→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48316BE-921D-41A1-B332-B4E7A67856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095500"/>
            <a:ext cx="3048000" cy="257175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A4D94E0C-6619-44FC-BD52-947B8714D1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236220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BA6A6"/>
                </a:solidFill>
              </a:defRPr>
            </a:pPr>
            <a:r>
              <a:rPr sz="1650" b="1">
                <a:solidFill>
                  <a:srgbClr val="2BA6A6"/>
                </a:solidFill>
              </a:rPr>
              <a:t>ОПЕРАТОР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A846D4EC-5FF7-448B-A8F3-E20DD258D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38700" y="3048000"/>
            <a:ext cx="2476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17324D"/>
                </a:solidFill>
              </a:defRPr>
            </a:pPr>
            <a:r>
              <a:rPr sz="2100" b="1">
                <a:solidFill>
                  <a:srgbClr val="17324D"/>
                </a:solidFill>
              </a:rPr>
              <a:t>реальные данные</a:t>
            </a:r>
          </a:p>
          <a:p xmlns:a="http://schemas.openxmlformats.org/drawingml/2006/main">
            <a:pPr algn="ctr">
              <a:defRPr sz="2100" b="1">
                <a:solidFill>
                  <a:srgbClr val="17324D"/>
                </a:solidFill>
              </a:defRPr>
            </a:pPr>
            <a:r>
              <a:rPr sz="2100" b="1">
                <a:solidFill>
                  <a:srgbClr val="17324D"/>
                </a:solidFill>
              </a:rPr>
              <a:t>эксплуатация</a:t>
            </a:r>
          </a:p>
          <a:p xmlns:a="http://schemas.openxmlformats.org/drawingml/2006/main">
            <a:pPr algn="ctr">
              <a:defRPr sz="2100" b="1">
                <a:solidFill>
                  <a:srgbClr val="17324D"/>
                </a:solidFill>
              </a:defRPr>
            </a:pPr>
            <a:r>
              <a:rPr sz="2100" b="1">
                <a:solidFill>
                  <a:srgbClr val="17324D"/>
                </a:solidFill>
              </a:rPr>
              <a:t>инциденты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B31B4CA5-01CB-4612-BDB0-71973E8EA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00950" y="3048000"/>
            <a:ext cx="7239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2BA6A6"/>
                </a:solidFill>
              </a:defRPr>
            </a:pPr>
            <a:r>
              <a:rPr sz="2250" b="1">
                <a:solidFill>
                  <a:srgbClr val="2BA6A6"/>
                </a:solidFill>
              </a:rPr>
              <a:t>→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E7A6B28-C61A-49D4-96D8-3E685AB7BD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24850" y="2095500"/>
            <a:ext cx="3048000" cy="2571750"/>
          </a:xfrm>
          <a:prstGeom xmlns:a="http://schemas.openxmlformats.org/drawingml/2006/main" prst="roundRect">
            <a:avLst>
              <a:gd name="adj" fmla="val 4444"/>
            </a:avLst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33ECAED2-C107-4249-9784-1A6B000C2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2362200"/>
            <a:ext cx="2476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BA6A6"/>
                </a:solidFill>
              </a:defRPr>
            </a:pPr>
            <a:r>
              <a:rPr sz="1650" b="1">
                <a:solidFill>
                  <a:srgbClr val="2BA6A6"/>
                </a:solidFill>
              </a:rPr>
              <a:t>ВАЛИДАТОР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EE967547-0793-4519-AAFD-347A89024D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610600" y="3048000"/>
            <a:ext cx="2476500" cy="1047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метод</a:t>
            </a:r>
          </a:p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эффект</a:t>
            </a:r>
          </a:p>
          <a:p xmlns:a="http://schemas.openxmlformats.org/drawingml/2006/main">
            <a:pPr algn="ctr">
              <a:defRPr sz="2100" b="1">
                <a:solidFill>
                  <a:srgbClr val="FFFFFF"/>
                </a:solidFill>
              </a:defRPr>
            </a:pPr>
            <a:r>
              <a:rPr sz="2100" b="1">
                <a:solidFill>
                  <a:srgbClr val="FFFFFF"/>
                </a:solidFill>
              </a:rPr>
              <a:t>ограничения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F657AD6E-2297-4A22-BE81-85518C32E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52550" y="5334000"/>
            <a:ext cx="94869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E6FA8"/>
                </a:solidFill>
              </a:defRPr>
            </a:pPr>
            <a:r>
              <a:rPr sz="1875" b="1">
                <a:solidFill>
                  <a:srgbClr val="1E6FA8"/>
                </a:solidFill>
              </a:rPr>
              <a:t>Отрицательные результаты и ограничения сохраняются в реестре наравне с положительными.</a:t>
            </a:r>
          </a:p>
        </p:txBody>
      </p:sp>
    </p:spTree>
    <p:extLst>
      <p:ext uri="{BB962C8B-B14F-4D97-AF65-F5344CB8AC3E}">
        <p14:creationId xmlns:p14="http://schemas.microsoft.com/office/powerpoint/2010/main" val="759655222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kicker">
            <a:extLst xmlns:a="http://schemas.openxmlformats.org/drawingml/2006/main">
              <a:ext uri="{FF2B5EF4-FFF2-40B4-BE49-F238E27FC236}">
                <a16:creationId xmlns:a16="http://schemas.microsoft.com/office/drawing/2014/main" id="{84A935BE-DD06-476D-B6DF-99C3D1FD2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7334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BA6A6"/>
                </a:solidFill>
              </a:defRPr>
            </a:pPr>
            <a:r>
              <a:rPr sz="1050" b="1">
                <a:solidFill>
                  <a:srgbClr val="2BA6A6"/>
                </a:solidFill>
              </a:rPr>
              <a:t>ЭКОСИСТЕМА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DED212C1-E549-4BA2-B8B9-2FA6CA280E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763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324D"/>
                </a:solidFill>
              </a:defRPr>
            </a:pPr>
            <a:r>
              <a:rPr sz="2700" b="1">
                <a:solidFill>
                  <a:srgbClr val="17324D"/>
                </a:solidFill>
              </a:rPr>
              <a:t>Каждый компонент отвечает за свой участок общего цикла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28DF022-8430-4434-B948-C0B30FABA9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763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4" name="page">
            <a:extLst xmlns:a="http://schemas.openxmlformats.org/drawingml/2006/main">
              <a:ext uri="{FF2B5EF4-FFF2-40B4-BE49-F238E27FC236}">
                <a16:creationId xmlns:a16="http://schemas.microsoft.com/office/drawing/2014/main" id="{5BB61278-194E-4DAF-9127-912AF31B7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323850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D6A74"/>
                </a:solidFill>
              </a:defRPr>
            </a:pPr>
            <a:r>
              <a:rPr sz="1050" b="1">
                <a:solidFill>
                  <a:srgbClr val="5D6A74"/>
                </a:solidFill>
              </a:rPr>
              <a:t>11</a:t>
            </a:r>
          </a:p>
        </p:txBody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51AB1CC0-615E-4510-85D6-B7ABEAD0F6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D6A74"/>
                </a:solidFill>
              </a:defRPr>
            </a:pPr>
            <a:r>
              <a:rPr sz="900" b="1">
                <a:solidFill>
                  <a:srgbClr val="5D6A74"/>
                </a:solidFill>
              </a:rPr>
              <a:t>ЭКВИЛИБРИУМ  |  ЕУТ 1.0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5B3A9BD6-B848-41EE-AF88-DC033F03AE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38500" y="2209800"/>
            <a:ext cx="23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BA6A6"/>
                </a:solidFill>
              </a:defRPr>
            </a:pPr>
            <a:r>
              <a:rPr sz="1650" b="1">
                <a:solidFill>
                  <a:srgbClr val="2BA6A6"/>
                </a:solidFill>
              </a:rPr>
              <a:t>→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C397FA2-11E5-49F4-8953-01328DECAE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85950"/>
            <a:ext cx="2571750" cy="11430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1237AF5F-C387-4047-9490-E5EBD10924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076450"/>
            <a:ext cx="2266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ЭКВИЛИБРИУМ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8AEE3144-F977-442F-888D-DBD5E36DEE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438400"/>
            <a:ext cx="22669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D5E7F2"/>
                </a:solidFill>
              </a:defRPr>
            </a:pPr>
            <a:r>
              <a:rPr sz="1275" b="0">
                <a:solidFill>
                  <a:srgbClr val="D5E7F2"/>
                </a:solidFill>
              </a:rPr>
              <a:t>наблюдение • прогноз • контроль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70DFA962-0FD5-4256-B05F-3F940E1F2C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57875" y="2209800"/>
            <a:ext cx="23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BA6A6"/>
                </a:solidFill>
              </a:defRPr>
            </a:pPr>
            <a:r>
              <a:rPr sz="1650" b="1">
                <a:solidFill>
                  <a:srgbClr val="2BA6A6"/>
                </a:solidFill>
              </a:rPr>
              <a:t>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EA53AC4-BBE1-4A63-8BB1-B17BE543F4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76625" y="1885950"/>
            <a:ext cx="2381250" cy="11430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02152163-096F-470C-9C32-01DF2DF0D7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29025" y="2076450"/>
            <a:ext cx="2076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7324D"/>
                </a:solidFill>
              </a:defRPr>
            </a:pPr>
            <a:r>
              <a:rPr sz="1650" b="1">
                <a:solidFill>
                  <a:srgbClr val="17324D"/>
                </a:solidFill>
              </a:rPr>
              <a:t>СФЕРА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A5E6378A-7CD7-4EB6-92ED-D5A447370D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29025" y="2438400"/>
            <a:ext cx="2076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5D6A74"/>
                </a:solidFill>
              </a:defRPr>
            </a:pPr>
            <a:r>
              <a:rPr sz="1275" b="0">
                <a:solidFill>
                  <a:srgbClr val="5D6A74"/>
                </a:solidFill>
              </a:rPr>
              <a:t>инициативы • экспертиза • кооперация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8B91D096-5276-44A8-B57D-FF30FFCAE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0" y="2209800"/>
            <a:ext cx="238125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BA6A6"/>
                </a:solidFill>
              </a:defRPr>
            </a:pPr>
            <a:r>
              <a:rPr sz="1650" b="1">
                <a:solidFill>
                  <a:srgbClr val="2BA6A6"/>
                </a:solidFill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7E963A7-0239-4DB4-B515-42E6DEB97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0" y="1885950"/>
            <a:ext cx="2381250" cy="11430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E8C84D72-C22A-4E74-9B8B-1F2BB2B74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076450"/>
            <a:ext cx="2076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7324D"/>
                </a:solidFill>
              </a:defRPr>
            </a:pPr>
            <a:r>
              <a:rPr sz="1650" b="1">
                <a:solidFill>
                  <a:srgbClr val="17324D"/>
                </a:solidFill>
              </a:rPr>
              <a:t>ECO‑PPA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6FF314C2-8295-49EA-BD24-1729FBB72D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48400" y="2438400"/>
            <a:ext cx="2076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5D6A74"/>
                </a:solidFill>
              </a:defRPr>
            </a:pPr>
            <a:r>
              <a:rPr sz="1275" b="0">
                <a:solidFill>
                  <a:srgbClr val="5D6A74"/>
                </a:solidFill>
              </a:rPr>
              <a:t>ресурсы • контракт результата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42A27A4-B86B-4AB1-BDA6-C8287B4FA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1885950"/>
            <a:ext cx="2762250" cy="11430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ED8CA353-1D18-432B-B7EB-050175949C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7775" y="2076450"/>
            <a:ext cx="2457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7324D"/>
                </a:solidFill>
              </a:defRPr>
            </a:pPr>
            <a:r>
              <a:rPr sz="1650" b="1">
                <a:solidFill>
                  <a:srgbClr val="17324D"/>
                </a:solidFill>
              </a:rPr>
              <a:t>СПЕЦЗАЩИТА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FE48D109-DEF2-4726-9351-8773920E83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67775" y="2438400"/>
            <a:ext cx="24574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0">
                <a:solidFill>
                  <a:srgbClr val="5D6A74"/>
                </a:solidFill>
              </a:defRPr>
            </a:pPr>
            <a:r>
              <a:rPr sz="1275" b="0">
                <a:solidFill>
                  <a:srgbClr val="5D6A74"/>
                </a:solidFill>
              </a:rPr>
              <a:t>исполнение • пилот • эксплуатация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FED2FF9-A59E-458B-970C-8460C7CEE7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62125" y="3905250"/>
            <a:ext cx="8667750" cy="1143000"/>
          </a:xfrm>
          <a:prstGeom xmlns:a="http://schemas.openxmlformats.org/drawingml/2006/main" prst="roundRect">
            <a:avLst>
              <a:gd name="adj" fmla="val 10000"/>
            </a:avLst>
          </a:prstGeom>
          <a:solidFill xmlns:a="http://schemas.openxmlformats.org/drawingml/2006/main">
            <a:srgbClr val="EA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D65C9F7E-0804-4B9E-9628-BC21EDC8B0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095750"/>
            <a:ext cx="8001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17324D"/>
                </a:solidFill>
              </a:defRPr>
            </a:pPr>
            <a:r>
              <a:rPr sz="1950" b="1">
                <a:solidFill>
                  <a:srgbClr val="17324D"/>
                </a:solidFill>
              </a:rPr>
              <a:t>Инициатива → экспертиза → кооперация → ресурсное обеспечение → пилот → подтверждённый результат → масштабирование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612055E6-054D-4EEF-A567-0690E7E478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562600"/>
            <a:ext cx="95250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E6FA8"/>
                </a:solidFill>
              </a:defRPr>
            </a:pPr>
            <a:r>
              <a:rPr sz="1425" b="1">
                <a:solidFill>
                  <a:srgbClr val="1E6FA8"/>
                </a:solidFill>
              </a:rPr>
              <a:t>ESG‑IR 1.0 подтверждает показатели  •  ГАСМП даёт глобальные данные  •  КРИСТАЛЛ 741 задаёт модульность</a:t>
            </a:r>
          </a:p>
        </p:txBody>
      </p:sp>
    </p:spTree>
    <p:extLst>
      <p:ext uri="{BB962C8B-B14F-4D97-AF65-F5344CB8AC3E}">
        <p14:creationId xmlns:p14="http://schemas.microsoft.com/office/powerpoint/2010/main" val="1695800167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kicker">
            <a:extLst xmlns:a="http://schemas.openxmlformats.org/drawingml/2006/main">
              <a:ext uri="{FF2B5EF4-FFF2-40B4-BE49-F238E27FC236}">
                <a16:creationId xmlns:a16="http://schemas.microsoft.com/office/drawing/2014/main" id="{C871B8B3-0586-4C98-A812-4305AD417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7334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BA6A6"/>
                </a:solidFill>
              </a:defRPr>
            </a:pPr>
            <a:r>
              <a:rPr sz="1050" b="1">
                <a:solidFill>
                  <a:srgbClr val="2BA6A6"/>
                </a:solidFill>
              </a:rPr>
              <a:t>УПРАВЛЕНИЕ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ED7FC99B-A9AF-46A5-B69D-FCB2AF3DB5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763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324D"/>
                </a:solidFill>
              </a:defRPr>
            </a:pPr>
            <a:r>
              <a:rPr sz="2700" b="1">
                <a:solidFill>
                  <a:srgbClr val="17324D"/>
                </a:solidFill>
              </a:rPr>
              <a:t>ЕУТ требует федеративной модели, красных линий и права на апелляцию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86F4106-B89B-4355-BBBE-674825E75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763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4" name="page">
            <a:extLst xmlns:a="http://schemas.openxmlformats.org/drawingml/2006/main">
              <a:ext uri="{FF2B5EF4-FFF2-40B4-BE49-F238E27FC236}">
                <a16:creationId xmlns:a16="http://schemas.microsoft.com/office/drawing/2014/main" id="{1BAAC0D4-9491-451B-A658-8B3EFF682E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323850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D6A74"/>
                </a:solidFill>
              </a:defRPr>
            </a:pPr>
            <a:r>
              <a:rPr sz="1050" b="1">
                <a:solidFill>
                  <a:srgbClr val="5D6A74"/>
                </a:solidFill>
              </a:rPr>
              <a:t>12</a:t>
            </a:r>
          </a:p>
        </p:txBody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F63E3716-EF6D-4D46-B48C-BF15FA554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D6A74"/>
                </a:solidFill>
              </a:defRPr>
            </a:pPr>
            <a:r>
              <a:rPr sz="900" b="1">
                <a:solidFill>
                  <a:srgbClr val="5D6A74"/>
                </a:solidFill>
              </a:rPr>
              <a:t>ЭКВИЛИБРИУМ  |  ЕУТ 1.0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A8F0C2A-E46C-4C4A-9AA8-77BD571E6A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714500"/>
            <a:ext cx="3333750" cy="819150"/>
          </a:xfrm>
          <a:prstGeom xmlns:a="http://schemas.openxmlformats.org/drawingml/2006/main" prst="roundRect">
            <a:avLst>
              <a:gd name="adj" fmla="val 1395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0E80AF19-E351-40D9-A7F8-9BBA3B312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866900"/>
            <a:ext cx="29908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7324D"/>
                </a:solidFill>
              </a:defRPr>
            </a:pPr>
            <a:r>
              <a:rPr sz="1575" b="1">
                <a:solidFill>
                  <a:srgbClr val="17324D"/>
                </a:solidFill>
              </a:rPr>
              <a:t>Международный совет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EA44F7E-5B08-4C51-821F-8DF098F504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1714500"/>
            <a:ext cx="3333750" cy="819150"/>
          </a:xfrm>
          <a:prstGeom xmlns:a="http://schemas.openxmlformats.org/drawingml/2006/main" prst="roundRect">
            <a:avLst>
              <a:gd name="adj" fmla="val 1395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60EF4904-4AC9-4E8D-B029-9B7AE8002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1866900"/>
            <a:ext cx="29908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7324D"/>
                </a:solidFill>
              </a:defRPr>
            </a:pPr>
            <a:r>
              <a:rPr sz="1575" b="1">
                <a:solidFill>
                  <a:srgbClr val="17324D"/>
                </a:solidFill>
              </a:rPr>
              <a:t>Научно‑методический совет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80A40FE-E216-4A09-9FA3-EA63F250AF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1714500"/>
            <a:ext cx="3333750" cy="819150"/>
          </a:xfrm>
          <a:prstGeom xmlns:a="http://schemas.openxmlformats.org/drawingml/2006/main" prst="roundRect">
            <a:avLst>
              <a:gd name="adj" fmla="val 1395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C25BFA03-95AA-4EED-BDE9-90296B1DC6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1866900"/>
            <a:ext cx="29908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7324D"/>
                </a:solidFill>
              </a:defRPr>
            </a:pPr>
            <a:r>
              <a:rPr sz="1575" b="1">
                <a:solidFill>
                  <a:srgbClr val="17324D"/>
                </a:solidFill>
              </a:rPr>
              <a:t>Архитектурный комитет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40859C5-AEE6-4469-BCF5-538BD8A2D5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2857500"/>
            <a:ext cx="3333750" cy="819150"/>
          </a:xfrm>
          <a:prstGeom xmlns:a="http://schemas.openxmlformats.org/drawingml/2006/main" prst="roundRect">
            <a:avLst>
              <a:gd name="adj" fmla="val 1395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D6D5B400-EFDA-4908-A94F-FCC4FC75BC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3009900"/>
            <a:ext cx="29908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7324D"/>
                </a:solidFill>
              </a:defRPr>
            </a:pPr>
            <a:r>
              <a:rPr sz="1575" b="1">
                <a:solidFill>
                  <a:srgbClr val="17324D"/>
                </a:solidFill>
              </a:rPr>
              <a:t>Комитет по этике и правам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27ED74C-414A-4A12-B31D-96447F3A9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43400" y="2857500"/>
            <a:ext cx="3333750" cy="819150"/>
          </a:xfrm>
          <a:prstGeom xmlns:a="http://schemas.openxmlformats.org/drawingml/2006/main" prst="roundRect">
            <a:avLst>
              <a:gd name="adj" fmla="val 1395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186CA7F9-F5A2-4BD1-A157-BF7314AFF8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3009900"/>
            <a:ext cx="29908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7324D"/>
                </a:solidFill>
              </a:defRPr>
            </a:pPr>
            <a:r>
              <a:rPr sz="1575" b="1">
                <a:solidFill>
                  <a:srgbClr val="17324D"/>
                </a:solidFill>
              </a:rPr>
              <a:t>Центр кибербезопасности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7EC6E49-9F8D-4954-AE39-FEE8C66E45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58150" y="2857500"/>
            <a:ext cx="3333750" cy="819150"/>
          </a:xfrm>
          <a:prstGeom xmlns:a="http://schemas.openxmlformats.org/drawingml/2006/main" prst="roundRect">
            <a:avLst>
              <a:gd name="adj" fmla="val 1395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F954C262-0817-4535-ABE7-B7C29D8EE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29600" y="3009900"/>
            <a:ext cx="29908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7324D"/>
                </a:solidFill>
              </a:defRPr>
            </a:pPr>
            <a:r>
              <a:rPr sz="1575" b="1">
                <a:solidFill>
                  <a:srgbClr val="17324D"/>
                </a:solidFill>
              </a:rPr>
              <a:t>Национальные центры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95DE0D3B-42C0-4A79-99CE-1A26D16EE3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362450"/>
            <a:ext cx="2857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BA6A6"/>
                </a:solidFill>
              </a:defRPr>
            </a:pPr>
            <a:r>
              <a:rPr sz="1350" b="1">
                <a:solidFill>
                  <a:srgbClr val="2BA6A6"/>
                </a:solidFill>
              </a:rPr>
              <a:t>КРАСНЫЕ ЛИНИИ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BC31DEF-C419-41D8-A430-9A2C77A608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810125"/>
            <a:ext cx="114300" cy="114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B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0" name="bullet-0">
            <a:extLst xmlns:a="http://schemas.openxmlformats.org/drawingml/2006/main">
              <a:ext uri="{FF2B5EF4-FFF2-40B4-BE49-F238E27FC236}">
                <a16:creationId xmlns:a16="http://schemas.microsoft.com/office/drawing/2014/main" id="{42643CB9-305F-4AD3-99B9-8D0F3B94FF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733925"/>
            <a:ext cx="102298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7212B"/>
                </a:solidFill>
              </a:defRPr>
            </a:pPr>
            <a:r>
              <a:rPr sz="1650" b="0">
                <a:solidFill>
                  <a:srgbClr val="17212B"/>
                </a:solidFill>
              </a:rPr>
              <a:t>никакого скрытого социального ранжирования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83F48F9-37FB-48F1-8734-9390262AF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305425"/>
            <a:ext cx="114300" cy="114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B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bullet-1">
            <a:extLst xmlns:a="http://schemas.openxmlformats.org/drawingml/2006/main">
              <a:ext uri="{FF2B5EF4-FFF2-40B4-BE49-F238E27FC236}">
                <a16:creationId xmlns:a16="http://schemas.microsoft.com/office/drawing/2014/main" id="{01C814DA-2E3D-4EA4-988D-755F74FBFA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229225"/>
            <a:ext cx="102298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7212B"/>
                </a:solidFill>
              </a:defRPr>
            </a:pPr>
            <a:r>
              <a:rPr sz="1650" b="0">
                <a:solidFill>
                  <a:srgbClr val="17212B"/>
                </a:solidFill>
              </a:rPr>
              <a:t>никаких критических решений без человеческого контроля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D6AE113-4AFB-427F-921E-E03FA7DE0E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800725"/>
            <a:ext cx="114300" cy="114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B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4" name="bullet-2">
            <a:extLst xmlns:a="http://schemas.openxmlformats.org/drawingml/2006/main">
              <a:ext uri="{FF2B5EF4-FFF2-40B4-BE49-F238E27FC236}">
                <a16:creationId xmlns:a16="http://schemas.microsoft.com/office/drawing/2014/main" id="{962DA688-4824-4120-94D6-D98936A46B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724525"/>
            <a:ext cx="102298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7212B"/>
                </a:solidFill>
              </a:defRPr>
            </a:pPr>
            <a:r>
              <a:rPr sz="1650" b="0">
                <a:solidFill>
                  <a:srgbClr val="17212B"/>
                </a:solidFill>
              </a:rPr>
              <a:t>никакого сокрытия рисков и конфликтов интересов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CE6D6F67-AE8B-4F02-98D5-37D576F94A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24750" y="6153150"/>
            <a:ext cx="4000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5D6A74"/>
                </a:solidFill>
              </a:defRPr>
            </a:pPr>
            <a:r>
              <a:rPr sz="1275" b="1">
                <a:solidFill>
                  <a:srgbClr val="5D6A74"/>
                </a:solidFill>
              </a:rPr>
              <a:t>Безопасность • достоинство • суверенитет • обратимость</a:t>
            </a:r>
          </a:p>
        </p:txBody>
      </p:sp>
    </p:spTree>
    <p:extLst>
      <p:ext uri="{BB962C8B-B14F-4D97-AF65-F5344CB8AC3E}">
        <p14:creationId xmlns:p14="http://schemas.microsoft.com/office/powerpoint/2010/main" val="1751459647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kicker">
            <a:extLst xmlns:a="http://schemas.openxmlformats.org/drawingml/2006/main">
              <a:ext uri="{FF2B5EF4-FFF2-40B4-BE49-F238E27FC236}">
                <a16:creationId xmlns:a16="http://schemas.microsoft.com/office/drawing/2014/main" id="{50CA77AF-9BEE-4144-8012-347D2A7829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7334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BA6A6"/>
                </a:solidFill>
              </a:defRPr>
            </a:pPr>
            <a:r>
              <a:rPr sz="1050" b="1">
                <a:solidFill>
                  <a:srgbClr val="2BA6A6"/>
                </a:solidFill>
              </a:rPr>
              <a:t>ЭКОНОМИКА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651835D5-C53F-40FF-8AC6-8DE9835AC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763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324D"/>
                </a:solidFill>
              </a:defRPr>
            </a:pPr>
            <a:r>
              <a:rPr sz="2700" b="1">
                <a:solidFill>
                  <a:srgbClr val="17324D"/>
                </a:solidFill>
              </a:rPr>
              <a:t>Капитал выделяется по этапам подтверждённого прогресса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ED375A6-0975-4A80-AFB9-9A378285B1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763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4" name="page">
            <a:extLst xmlns:a="http://schemas.openxmlformats.org/drawingml/2006/main">
              <a:ext uri="{FF2B5EF4-FFF2-40B4-BE49-F238E27FC236}">
                <a16:creationId xmlns:a16="http://schemas.microsoft.com/office/drawing/2014/main" id="{644683C6-1F1C-4782-A02B-6A1E4B3F0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323850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D6A74"/>
                </a:solidFill>
              </a:defRPr>
            </a:pPr>
            <a:r>
              <a:rPr sz="1050" b="1">
                <a:solidFill>
                  <a:srgbClr val="5D6A74"/>
                </a:solidFill>
              </a:rPr>
              <a:t>13</a:t>
            </a:r>
          </a:p>
        </p:txBody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16AF5956-1F4E-4E1E-8B08-3FC3220CF1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D6A74"/>
                </a:solidFill>
              </a:defRPr>
            </a:pPr>
            <a:r>
              <a:rPr sz="900" b="1">
                <a:solidFill>
                  <a:srgbClr val="5D6A74"/>
                </a:solidFill>
              </a:rPr>
              <a:t>ЭКВИЛИБРИУМ  |  ЕУТ 1.0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4082DCC4-BAF5-486E-8348-0DC1BE58E8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1809750"/>
            <a:ext cx="43815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5D6A74"/>
                </a:solidFill>
              </a:defRPr>
            </a:pPr>
            <a:r>
              <a:rPr sz="1875" b="1">
                <a:solidFill>
                  <a:srgbClr val="5D6A74"/>
                </a:solidFill>
              </a:rPr>
              <a:t>ОПЛАТА ОБЕЩАНИЙ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B441832-2565-40FC-866B-0BA3E6032C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286000"/>
            <a:ext cx="4381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28575">
            <a:solidFill>
              <a:srgbClr val="CBD8E2"/>
            </a:solidFill>
            <a:prstDash val="solid"/>
          </a:ln>
        </p:spPr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F0DBB54F-58B4-44DF-92AA-16E8F8A2F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619375"/>
            <a:ext cx="4381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250" b="0">
                <a:solidFill>
                  <a:srgbClr val="5D6A74"/>
                </a:solidFill>
              </a:defRPr>
            </a:pPr>
            <a:r>
              <a:rPr sz="2250" b="0">
                <a:solidFill>
                  <a:srgbClr val="5D6A74"/>
                </a:solidFill>
              </a:rPr>
              <a:t>единый транш</a:t>
            </a:r>
          </a:p>
          <a:p xmlns:a="http://schemas.openxmlformats.org/drawingml/2006/main">
            <a:pPr algn="l">
              <a:defRPr sz="2250" b="0">
                <a:solidFill>
                  <a:srgbClr val="5D6A74"/>
                </a:solidFill>
              </a:defRPr>
            </a:pPr>
            <a:r>
              <a:rPr sz="2250" b="0">
                <a:solidFill>
                  <a:srgbClr val="5D6A74"/>
                </a:solidFill>
              </a:rPr>
              <a:t>неясный эффект</a:t>
            </a:r>
          </a:p>
          <a:p xmlns:a="http://schemas.openxmlformats.org/drawingml/2006/main">
            <a:pPr algn="l">
              <a:defRPr sz="2250" b="0">
                <a:solidFill>
                  <a:srgbClr val="5D6A74"/>
                </a:solidFill>
              </a:defRPr>
            </a:pPr>
            <a:r>
              <a:rPr sz="2250" b="0">
                <a:solidFill>
                  <a:srgbClr val="5D6A74"/>
                </a:solidFill>
              </a:rPr>
              <a:t>скрытые риски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A20C1133-56EE-45E4-ADC7-4CB0A824A2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2905125"/>
            <a:ext cx="952500" cy="571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3300" b="1">
                <a:solidFill>
                  <a:srgbClr val="2BA6A6"/>
                </a:solidFill>
              </a:defRPr>
            </a:pPr>
            <a:r>
              <a:rPr sz="3300" b="1">
                <a:solidFill>
                  <a:srgbClr val="2BA6A6"/>
                </a:solidFill>
              </a:rPr>
              <a:t>→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65255BA-3C5D-40D8-B713-D8158A6DC0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762750" y="1619250"/>
            <a:ext cx="4667250" cy="3048000"/>
          </a:xfrm>
          <a:prstGeom xmlns:a="http://schemas.openxmlformats.org/drawingml/2006/main" prst="roundRect">
            <a:avLst>
              <a:gd name="adj" fmla="val 3750"/>
            </a:avLst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93ED738F-F3DF-4B1C-A45A-A1EE3E818B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43750" y="1952625"/>
            <a:ext cx="3905250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ФИНАНСИРОВАНИЕ</a:t>
            </a:r>
          </a:p>
          <a:p xmlns:a="http://schemas.openxmlformats.org/drawingml/2006/main">
            <a:pPr algn="ctr">
              <a:defRPr sz="2175" b="1">
                <a:solidFill>
                  <a:srgbClr val="FFFFFF"/>
                </a:solidFill>
              </a:defRPr>
            </a:pPr>
            <a:r>
              <a:rPr sz="2175" b="1">
                <a:solidFill>
                  <a:srgbClr val="FFFFFF"/>
                </a:solidFill>
              </a:rPr>
              <a:t>ДОКАЗАННОГО ПРОГРЕССА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8A5FD6C2-E607-4545-9A90-F8B182492B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095625"/>
            <a:ext cx="352425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5E7F2"/>
                </a:solidFill>
              </a:defRPr>
            </a:pPr>
            <a:r>
              <a:rPr sz="1800" b="1">
                <a:solidFill>
                  <a:srgbClr val="D5E7F2"/>
                </a:solidFill>
              </a:rPr>
              <a:t>уровень готовности</a:t>
            </a:r>
          </a:p>
          <a:p xmlns:a="http://schemas.openxmlformats.org/drawingml/2006/main">
            <a:pPr algn="ctr">
              <a:defRPr sz="1800" b="1">
                <a:solidFill>
                  <a:srgbClr val="D5E7F2"/>
                </a:solidFill>
              </a:defRPr>
            </a:pPr>
            <a:r>
              <a:rPr sz="1800" b="1">
                <a:solidFill>
                  <a:srgbClr val="D5E7F2"/>
                </a:solidFill>
              </a:rPr>
              <a:t>контрольная точка</a:t>
            </a:r>
          </a:p>
          <a:p xmlns:a="http://schemas.openxmlformats.org/drawingml/2006/main">
            <a:pPr algn="ctr">
              <a:defRPr sz="1800" b="1">
                <a:solidFill>
                  <a:srgbClr val="D5E7F2"/>
                </a:solidFill>
              </a:defRPr>
            </a:pPr>
            <a:r>
              <a:rPr sz="1800" b="1">
                <a:solidFill>
                  <a:srgbClr val="D5E7F2"/>
                </a:solidFill>
              </a:rPr>
              <a:t>независимое подтверждение</a:t>
            </a:r>
          </a:p>
          <a:p xmlns:a="http://schemas.openxmlformats.org/drawingml/2006/main">
            <a:pPr algn="ctr">
              <a:defRPr sz="1800" b="1">
                <a:solidFill>
                  <a:srgbClr val="D5E7F2"/>
                </a:solidFill>
              </a:defRPr>
            </a:pPr>
            <a:r>
              <a:rPr sz="1800" b="1">
                <a:solidFill>
                  <a:srgbClr val="D5E7F2"/>
                </a:solidFill>
              </a:rPr>
              <a:t>предел риска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B1E0A3AD-1871-48F2-896A-1DF923D4AD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38250" y="5286375"/>
            <a:ext cx="9715500" cy="4286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E6FA8"/>
                </a:solidFill>
              </a:defRPr>
            </a:pPr>
            <a:r>
              <a:rPr sz="1650" b="1">
                <a:solidFill>
                  <a:srgbClr val="1E6FA8"/>
                </a:solidFill>
              </a:rPr>
              <a:t>Экономический • экологический • социальный • безопасностный • знаниевый эффект</a:t>
            </a:r>
          </a:p>
        </p:txBody>
      </p:sp>
    </p:spTree>
    <p:extLst>
      <p:ext uri="{BB962C8B-B14F-4D97-AF65-F5344CB8AC3E}">
        <p14:creationId xmlns:p14="http://schemas.microsoft.com/office/powerpoint/2010/main" val="683351371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kicker">
            <a:extLst xmlns:a="http://schemas.openxmlformats.org/drawingml/2006/main">
              <a:ext uri="{FF2B5EF4-FFF2-40B4-BE49-F238E27FC236}">
                <a16:creationId xmlns:a16="http://schemas.microsoft.com/office/drawing/2014/main" id="{4BA4A9C4-D9E7-48C4-840A-9552DAF6B3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7334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BA6A6"/>
                </a:solidFill>
              </a:defRPr>
            </a:pPr>
            <a:r>
              <a:rPr sz="1050" b="1">
                <a:solidFill>
                  <a:srgbClr val="2BA6A6"/>
                </a:solidFill>
              </a:rPr>
              <a:t>ПЕРВЫЕ ПРИМЕНЕНИЯ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EF1D749D-9D84-4B64-B67C-D92488770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763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324D"/>
                </a:solidFill>
              </a:defRPr>
            </a:pPr>
            <a:r>
              <a:rPr sz="2700" b="1">
                <a:solidFill>
                  <a:srgbClr val="17324D"/>
                </a:solidFill>
              </a:rPr>
              <a:t>Три пилота проверяют ЕУТ в природе, производстве и территории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5C843FD-28EC-4F79-9D81-818775876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763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4" name="page">
            <a:extLst xmlns:a="http://schemas.openxmlformats.org/drawingml/2006/main">
              <a:ext uri="{FF2B5EF4-FFF2-40B4-BE49-F238E27FC236}">
                <a16:creationId xmlns:a16="http://schemas.microsoft.com/office/drawing/2014/main" id="{00BFC1CE-9B08-4036-B201-A90C5F2124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323850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D6A74"/>
                </a:solidFill>
              </a:defRPr>
            </a:pPr>
            <a:r>
              <a:rPr sz="1050" b="1">
                <a:solidFill>
                  <a:srgbClr val="5D6A74"/>
                </a:solidFill>
              </a:rPr>
              <a:t>14</a:t>
            </a:r>
          </a:p>
        </p:txBody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C21D37CF-4366-44AC-BE1F-153221F18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D6A74"/>
                </a:solidFill>
              </a:defRPr>
            </a:pPr>
            <a:r>
              <a:rPr sz="900" b="1">
                <a:solidFill>
                  <a:srgbClr val="5D6A74"/>
                </a:solidFill>
              </a:rPr>
              <a:t>ЭКВИЛИБРИУМ  |  ЕУТ 1.0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04040CF-9CA8-4B1C-986A-944CA3A5F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762125"/>
            <a:ext cx="3238500" cy="314325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D8135868-4BCF-43EB-818B-924417583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" y="2114550"/>
            <a:ext cx="278130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325" b="1">
                <a:solidFill>
                  <a:srgbClr val="17324D"/>
                </a:solidFill>
              </a:defRPr>
            </a:pPr>
            <a:r>
              <a:rPr sz="2325" b="1">
                <a:solidFill>
                  <a:srgbClr val="17324D"/>
                </a:solidFill>
              </a:rPr>
              <a:t>01</a:t>
            </a:r>
          </a:p>
          <a:p xmlns:a="http://schemas.openxmlformats.org/drawingml/2006/main">
            <a:pPr algn="ctr">
              <a:defRPr sz="2325" b="1">
                <a:solidFill>
                  <a:srgbClr val="17324D"/>
                </a:solidFill>
              </a:defRPr>
            </a:pPr>
            <a:r>
              <a:rPr sz="2325" b="1">
                <a:solidFill>
                  <a:srgbClr val="17324D"/>
                </a:solidFill>
              </a:rPr>
              <a:t>БИОЦЕНОЗНАЯ</a:t>
            </a:r>
          </a:p>
          <a:p xmlns:a="http://schemas.openxmlformats.org/drawingml/2006/main">
            <a:pPr algn="ctr">
              <a:defRPr sz="2325" b="1">
                <a:solidFill>
                  <a:srgbClr val="17324D"/>
                </a:solidFill>
              </a:defRPr>
            </a:pPr>
            <a:r>
              <a:rPr sz="2325" b="1">
                <a:solidFill>
                  <a:srgbClr val="17324D"/>
                </a:solidFill>
              </a:rPr>
              <a:t>ТЕРРИТОРИЯ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361079C-C617-4925-8DB5-97DB4E5639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3676650"/>
            <a:ext cx="2190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BD8E2"/>
            </a:solidFill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88685FE3-F178-432E-8388-3A0621263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0125" y="3905250"/>
            <a:ext cx="2571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5D6A74"/>
                </a:solidFill>
              </a:defRPr>
            </a:pPr>
            <a:r>
              <a:rPr sz="1500" b="1">
                <a:solidFill>
                  <a:srgbClr val="5D6A74"/>
                </a:solidFill>
              </a:rPr>
              <a:t>мониторинг • прогноз • восстановление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A27F6B6-D667-4CC6-BDC8-BD6F60BC09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86250" y="1762125"/>
            <a:ext cx="3238500" cy="314325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38DCDFD1-17E7-4865-9702-AAF67876C0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14850" y="2114550"/>
            <a:ext cx="278130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325" b="1">
                <a:solidFill>
                  <a:srgbClr val="FFFFFF"/>
                </a:solidFill>
              </a:defRPr>
            </a:pPr>
            <a:r>
              <a:rPr sz="2325" b="1">
                <a:solidFill>
                  <a:srgbClr val="FFFFFF"/>
                </a:solidFill>
              </a:rPr>
              <a:t>02</a:t>
            </a:r>
          </a:p>
          <a:p xmlns:a="http://schemas.openxmlformats.org/drawingml/2006/main">
            <a:pPr algn="ctr">
              <a:defRPr sz="2325" b="1">
                <a:solidFill>
                  <a:srgbClr val="FFFFFF"/>
                </a:solidFill>
              </a:defRPr>
            </a:pPr>
            <a:r>
              <a:rPr sz="2325" b="1">
                <a:solidFill>
                  <a:srgbClr val="FFFFFF"/>
                </a:solidFill>
              </a:rPr>
              <a:t>ЧИСТЫЕ</a:t>
            </a:r>
          </a:p>
          <a:p xmlns:a="http://schemas.openxmlformats.org/drawingml/2006/main">
            <a:pPr algn="ctr">
              <a:defRPr sz="2325" b="1">
                <a:solidFill>
                  <a:srgbClr val="FFFFFF"/>
                </a:solidFill>
              </a:defRPr>
            </a:pPr>
            <a:r>
              <a:rPr sz="2325" b="1">
                <a:solidFill>
                  <a:srgbClr val="FFFFFF"/>
                </a:solidFill>
              </a:rPr>
              <a:t>МАТЕРИАЛЫ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82F4AF26-C888-4630-9436-D91DA2D97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10125" y="3676650"/>
            <a:ext cx="2190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2BA6A6"/>
            </a:solidFill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14A12C9E-F66B-40E8-8B12-9CEC71940F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619625" y="3905250"/>
            <a:ext cx="2571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D5E7F2"/>
                </a:solidFill>
              </a:defRPr>
            </a:pPr>
            <a:r>
              <a:rPr sz="1500" b="1">
                <a:solidFill>
                  <a:srgbClr val="D5E7F2"/>
                </a:solidFill>
              </a:rPr>
              <a:t>качество • жизненный цикл • низкий углерод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02F020C-0B1E-48CC-AFB0-15E3D947F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905750" y="1762125"/>
            <a:ext cx="3238500" cy="3143250"/>
          </a:xfrm>
          <a:prstGeom xmlns:a="http://schemas.openxmlformats.org/drawingml/2006/main" prst="roundRect">
            <a:avLst>
              <a:gd name="adj" fmla="val 363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06E880C0-55AD-40B1-9753-5D1DB9EF86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34350" y="2114550"/>
            <a:ext cx="2781300" cy="1381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325" b="1">
                <a:solidFill>
                  <a:srgbClr val="17324D"/>
                </a:solidFill>
              </a:defRPr>
            </a:pPr>
            <a:r>
              <a:rPr sz="2325" b="1">
                <a:solidFill>
                  <a:srgbClr val="17324D"/>
                </a:solidFill>
              </a:rPr>
              <a:t>03</a:t>
            </a:r>
          </a:p>
          <a:p xmlns:a="http://schemas.openxmlformats.org/drawingml/2006/main">
            <a:pPr algn="ctr">
              <a:defRPr sz="2325" b="1">
                <a:solidFill>
                  <a:srgbClr val="17324D"/>
                </a:solidFill>
              </a:defRPr>
            </a:pPr>
            <a:r>
              <a:rPr sz="2325" b="1">
                <a:solidFill>
                  <a:srgbClr val="17324D"/>
                </a:solidFill>
              </a:rPr>
              <a:t>УСТОЙЧИВАЯ</a:t>
            </a:r>
          </a:p>
          <a:p xmlns:a="http://schemas.openxmlformats.org/drawingml/2006/main">
            <a:pPr algn="ctr">
              <a:defRPr sz="2325" b="1">
                <a:solidFill>
                  <a:srgbClr val="17324D"/>
                </a:solidFill>
              </a:defRPr>
            </a:pPr>
            <a:r>
              <a:rPr sz="2325" b="1">
                <a:solidFill>
                  <a:srgbClr val="17324D"/>
                </a:solidFill>
              </a:rPr>
              <a:t>ТЕРРИТОРИЯ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C8752D8-E525-4827-9F66-C70EEBCF66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29625" y="3676650"/>
            <a:ext cx="21907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CBD8E2"/>
            </a:solidFill>
            <a:prstDash val="solid"/>
          </a:ln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15509492-D5AB-466D-8AA2-BEEF1E7686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239125" y="3905250"/>
            <a:ext cx="25717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00" b="1">
                <a:solidFill>
                  <a:srgbClr val="5D6A74"/>
                </a:solidFill>
              </a:defRPr>
            </a:pPr>
            <a:r>
              <a:rPr sz="1500" b="1">
                <a:solidFill>
                  <a:srgbClr val="5D6A74"/>
                </a:solidFill>
              </a:rPr>
              <a:t>энергия • вода • логистика • кооперация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7D9D2055-8121-40AF-8FDD-663E13972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" y="5381625"/>
            <a:ext cx="9944100" cy="5334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E6FA8"/>
                </a:solidFill>
              </a:defRPr>
            </a:pPr>
            <a:r>
              <a:rPr sz="1650" b="1">
                <a:solidFill>
                  <a:srgbClr val="1E6FA8"/>
                </a:solidFill>
              </a:rPr>
              <a:t>Общий протокол: базовая линия → гипотеза → дизайн → исполнение → оценка → валидация → масштабирование</a:t>
            </a:r>
          </a:p>
        </p:txBody>
      </p:sp>
    </p:spTree>
    <p:extLst>
      <p:ext uri="{BB962C8B-B14F-4D97-AF65-F5344CB8AC3E}">
        <p14:creationId xmlns:p14="http://schemas.microsoft.com/office/powerpoint/2010/main" val="265098910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kicker">
            <a:extLst xmlns:a="http://schemas.openxmlformats.org/drawingml/2006/main">
              <a:ext uri="{FF2B5EF4-FFF2-40B4-BE49-F238E27FC236}">
                <a16:creationId xmlns:a16="http://schemas.microsoft.com/office/drawing/2014/main" id="{FAAE05D3-E526-4D45-8C94-AFB5EBAB78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7334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BA6A6"/>
                </a:solidFill>
              </a:defRPr>
            </a:pPr>
            <a:r>
              <a:rPr sz="1050" b="1">
                <a:solidFill>
                  <a:srgbClr val="2BA6A6"/>
                </a:solidFill>
              </a:rPr>
              <a:t>ДОРОЖНАЯ КАРТА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635C47A3-4674-4CFF-9E3D-6DC387FB1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763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324D"/>
                </a:solidFill>
              </a:defRPr>
            </a:pPr>
            <a:r>
              <a:rPr sz="2700" b="1">
                <a:solidFill>
                  <a:srgbClr val="17324D"/>
                </a:solidFill>
              </a:rPr>
              <a:t>За девять лет ЕУТ проходит путь от методики до международной сети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0352D37-4921-4B8C-913E-AB181456E7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763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4" name="page">
            <a:extLst xmlns:a="http://schemas.openxmlformats.org/drawingml/2006/main">
              <a:ext uri="{FF2B5EF4-FFF2-40B4-BE49-F238E27FC236}">
                <a16:creationId xmlns:a16="http://schemas.microsoft.com/office/drawing/2014/main" id="{7F8BCA52-8394-4E03-9540-339A48057E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323850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D6A74"/>
                </a:solidFill>
              </a:defRPr>
            </a:pPr>
            <a:r>
              <a:rPr sz="1050" b="1">
                <a:solidFill>
                  <a:srgbClr val="5D6A74"/>
                </a:solidFill>
              </a:rPr>
              <a:t>15</a:t>
            </a:r>
          </a:p>
        </p:txBody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FA528DFA-F29C-46C1-83CD-000B82D43A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D6A74"/>
                </a:solidFill>
              </a:defRPr>
            </a:pPr>
            <a:r>
              <a:rPr sz="900" b="1">
                <a:solidFill>
                  <a:srgbClr val="5D6A74"/>
                </a:solidFill>
              </a:rPr>
              <a:t>ЭКВИЛИБРИУМ  |  ЕУТ 1.0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6C1597A-81A2-4768-8838-EB1D5FF30E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1809750"/>
            <a:ext cx="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47625">
            <a:solidFill>
              <a:srgbClr val="2BA6A6"/>
            </a:solidFill>
            <a:prstDash val="solid"/>
          </a:ln>
        </p:spPr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F2D42D53-3ACC-43F1-9FEE-D147B4221F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1650" y="1657350"/>
            <a:ext cx="95250" cy="40005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B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909E629-208D-4FB3-A5D0-39AA1C8855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1714500"/>
            <a:ext cx="3238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2B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FC6A0982-2960-428F-A71C-B728442F6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95450"/>
            <a:ext cx="904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5D6A74"/>
                </a:solidFill>
              </a:defRPr>
            </a:pPr>
            <a:r>
              <a:rPr sz="1275" b="1">
                <a:solidFill>
                  <a:srgbClr val="5D6A74"/>
                </a:solidFill>
              </a:rPr>
              <a:t>2026–27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EF827AE6-F88C-4DE5-AB9E-6A147BAF6D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1676400"/>
            <a:ext cx="295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324D"/>
                </a:solidFill>
              </a:defRPr>
            </a:pPr>
            <a:r>
              <a:rPr sz="1875" b="1">
                <a:solidFill>
                  <a:srgbClr val="17324D"/>
                </a:solidFill>
              </a:rPr>
              <a:t>Учреждение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2C4C772D-2988-445B-B7CE-853BC5F0C4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6875" y="1676400"/>
            <a:ext cx="5857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D6A74"/>
                </a:solidFill>
              </a:defRPr>
            </a:pPr>
            <a:r>
              <a:rPr sz="1500" b="0">
                <a:solidFill>
                  <a:srgbClr val="5D6A74"/>
                </a:solidFill>
              </a:rPr>
              <a:t>Совет • тезаурус • паспорт • код готовности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86A1923-FE90-4242-9C23-1C788A1A4B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2571750"/>
            <a:ext cx="3238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2B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43DDBDC5-65F4-4ADF-BC17-408343E2F3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2552700"/>
            <a:ext cx="904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5D6A74"/>
                </a:solidFill>
              </a:defRPr>
            </a:pPr>
            <a:r>
              <a:rPr sz="1275" b="1">
                <a:solidFill>
                  <a:srgbClr val="5D6A74"/>
                </a:solidFill>
              </a:rPr>
              <a:t>2027–28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5EB276C3-F3FF-419E-9149-894E35303A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2533650"/>
            <a:ext cx="295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324D"/>
                </a:solidFill>
              </a:defRPr>
            </a:pPr>
            <a:r>
              <a:rPr sz="1875" b="1">
                <a:solidFill>
                  <a:srgbClr val="17324D"/>
                </a:solidFill>
              </a:rPr>
              <a:t>Пилотирование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D1B390BD-EB26-4EF1-BFA3-F36BA7BE33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6875" y="2533650"/>
            <a:ext cx="5857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D6A74"/>
                </a:solidFill>
              </a:defRPr>
            </a:pPr>
            <a:r>
              <a:rPr sz="1500" b="0">
                <a:solidFill>
                  <a:srgbClr val="5D6A74"/>
                </a:solidFill>
              </a:rPr>
              <a:t>3–5 пилотов • реестр • центры валидации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0634671-EA12-4C45-8D9B-C8323EBBB5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3429000"/>
            <a:ext cx="3238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2B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0D7198A7-1AD8-49F6-AC30-91448C660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409950"/>
            <a:ext cx="904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5D6A74"/>
                </a:solidFill>
              </a:defRPr>
            </a:pPr>
            <a:r>
              <a:rPr sz="1275" b="1">
                <a:solidFill>
                  <a:srgbClr val="5D6A74"/>
                </a:solidFill>
              </a:rPr>
              <a:t>2028–30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5CF9BCFA-82DD-4ECE-88BC-E14DFC98A2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3390900"/>
            <a:ext cx="295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324D"/>
                </a:solidFill>
              </a:defRPr>
            </a:pPr>
            <a:r>
              <a:rPr sz="1875" b="1">
                <a:solidFill>
                  <a:srgbClr val="17324D"/>
                </a:solidFill>
              </a:rPr>
              <a:t>Стандартизация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845A96F3-63C0-4D42-A26D-C77C6ABF21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6875" y="3390900"/>
            <a:ext cx="5857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D6A74"/>
                </a:solidFill>
              </a:defRPr>
            </a:pPr>
            <a:r>
              <a:rPr sz="1500" b="0">
                <a:solidFill>
                  <a:srgbClr val="5D6A74"/>
                </a:solidFill>
              </a:rPr>
              <a:t>ЕУТ 1.x • аккредитация • взаимное признание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3230DF6-ADE0-44A6-8B29-5574DE0E2E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4286250"/>
            <a:ext cx="3238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2B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D55599DB-1B48-47A7-89A8-321215B1E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4267200"/>
            <a:ext cx="904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5D6A74"/>
                </a:solidFill>
              </a:defRPr>
            </a:pPr>
            <a:r>
              <a:rPr sz="1275" b="1">
                <a:solidFill>
                  <a:srgbClr val="5D6A74"/>
                </a:solidFill>
              </a:rPr>
              <a:t>2030–32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BCC77523-A7B6-4781-847B-E5CDA8CD8F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4248150"/>
            <a:ext cx="295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324D"/>
                </a:solidFill>
              </a:defRPr>
            </a:pPr>
            <a:r>
              <a:rPr sz="1875" b="1">
                <a:solidFill>
                  <a:srgbClr val="17324D"/>
                </a:solidFill>
              </a:rPr>
              <a:t>Масштабирование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755F3F05-E8B7-4635-A494-DF73D1B7CF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6875" y="4248150"/>
            <a:ext cx="5857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D6A74"/>
                </a:solidFill>
              </a:defRPr>
            </a:pPr>
            <a:r>
              <a:rPr sz="1500" b="0">
                <a:solidFill>
                  <a:srgbClr val="5D6A74"/>
                </a:solidFill>
              </a:rPr>
              <a:t>отраслевые программы • финансовые продукты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14CD5BDC-C121-4930-8DE6-A7E056F5E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57350" y="5143500"/>
            <a:ext cx="3238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8BAC7423-D578-44CB-8268-0B9A526E37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5124450"/>
            <a:ext cx="9048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275" b="1">
                <a:solidFill>
                  <a:srgbClr val="5D6A74"/>
                </a:solidFill>
              </a:defRPr>
            </a:pPr>
            <a:r>
              <a:rPr sz="1275" b="1">
                <a:solidFill>
                  <a:srgbClr val="5D6A74"/>
                </a:solidFill>
              </a:rPr>
              <a:t>2032–35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B2E739A1-4FB9-4E05-B82C-0400AEDC50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5105400"/>
            <a:ext cx="2952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324D"/>
                </a:solidFill>
              </a:defRPr>
            </a:pPr>
            <a:r>
              <a:rPr sz="1875" b="1">
                <a:solidFill>
                  <a:srgbClr val="17324D"/>
                </a:solidFill>
              </a:rPr>
              <a:t>Международная сеть</a:t>
            </a:r>
          </a:p>
        </p:txBody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B9F7973B-0861-41A9-A8DF-FE1728244F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476875" y="5105400"/>
            <a:ext cx="5857875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0">
                <a:solidFill>
                  <a:srgbClr val="5D6A74"/>
                </a:solidFill>
              </a:defRPr>
            </a:pPr>
            <a:r>
              <a:rPr sz="1500" b="0">
                <a:solidFill>
                  <a:srgbClr val="5D6A74"/>
                </a:solidFill>
              </a:rPr>
              <a:t>Хартия • трансграничные проекты • федерация реестров</a:t>
            </a:r>
          </a:p>
        </p:txBody>
      </p:sp>
    </p:spTree>
    <p:extLst>
      <p:ext uri="{BB962C8B-B14F-4D97-AF65-F5344CB8AC3E}">
        <p14:creationId xmlns:p14="http://schemas.microsoft.com/office/powerpoint/2010/main" val="1229048539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kicker">
            <a:extLst xmlns:a="http://schemas.openxmlformats.org/drawingml/2006/main">
              <a:ext uri="{FF2B5EF4-FFF2-40B4-BE49-F238E27FC236}">
                <a16:creationId xmlns:a16="http://schemas.microsoft.com/office/drawing/2014/main" id="{B760DDB8-9DE2-4882-878B-198D9B98E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7334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BA6A6"/>
                </a:solidFill>
              </a:defRPr>
            </a:pPr>
            <a:r>
              <a:rPr sz="1050" b="1">
                <a:solidFill>
                  <a:srgbClr val="2BA6A6"/>
                </a:solidFill>
              </a:rPr>
              <a:t>ЗАПУСК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8EF22B18-7923-4DDC-8726-86CE23FC2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763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324D"/>
                </a:solidFill>
              </a:defRPr>
            </a:pPr>
            <a:r>
              <a:rPr sz="2700" b="1">
                <a:solidFill>
                  <a:srgbClr val="17324D"/>
                </a:solidFill>
              </a:rPr>
              <a:t>Первые 180 дней должны создать правила игры и доказательный пилот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2C70429E-D843-4007-94B0-2A73248E5C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763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4" name="page">
            <a:extLst xmlns:a="http://schemas.openxmlformats.org/drawingml/2006/main">
              <a:ext uri="{FF2B5EF4-FFF2-40B4-BE49-F238E27FC236}">
                <a16:creationId xmlns:a16="http://schemas.microsoft.com/office/drawing/2014/main" id="{B783132D-CCAD-4D9B-8C8F-E6D0D168B5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323850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D6A74"/>
                </a:solidFill>
              </a:defRPr>
            </a:pPr>
            <a:r>
              <a:rPr sz="1050" b="1">
                <a:solidFill>
                  <a:srgbClr val="5D6A74"/>
                </a:solidFill>
              </a:rPr>
              <a:t>16</a:t>
            </a:r>
          </a:p>
        </p:txBody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D7478F8E-846A-4450-9F24-38C3F3BEF7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D6A74"/>
                </a:solidFill>
              </a:defRPr>
            </a:pPr>
            <a:r>
              <a:rPr sz="900" b="1">
                <a:solidFill>
                  <a:srgbClr val="5D6A74"/>
                </a:solidFill>
              </a:rPr>
              <a:t>ЭКВИЛИБРИУМ  |  ЕУТ 1.0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79797508-A210-4708-B0E7-FCDED4B319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71625"/>
            <a:ext cx="419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BA6A6"/>
                </a:solidFill>
              </a:defRPr>
            </a:pPr>
            <a:r>
              <a:rPr sz="1275" b="1">
                <a:solidFill>
                  <a:srgbClr val="2BA6A6"/>
                </a:solidFill>
              </a:rPr>
              <a:t>01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D1A24B70-20AA-4C69-B3B1-D2E7EF092E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524000"/>
            <a:ext cx="7334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24D"/>
                </a:solidFill>
              </a:defRPr>
            </a:pPr>
            <a:r>
              <a:rPr sz="1725" b="1">
                <a:solidFill>
                  <a:srgbClr val="17324D"/>
                </a:solidFill>
              </a:rPr>
              <a:t>Утвердить мандат и границы программы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1021001-7953-46BF-87C0-9B8CEBC2BE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1990725"/>
            <a:ext cx="7429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20A44C22-DAF4-4029-83D0-74305B7DE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00275"/>
            <a:ext cx="419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BA6A6"/>
                </a:solidFill>
              </a:defRPr>
            </a:pPr>
            <a:r>
              <a:rPr sz="1275" b="1">
                <a:solidFill>
                  <a:srgbClr val="2BA6A6"/>
                </a:solidFill>
              </a:rPr>
              <a:t>02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A66D3B7C-FCC4-4759-90C0-F5450F53F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152650"/>
            <a:ext cx="7334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24D"/>
                </a:solidFill>
              </a:defRPr>
            </a:pPr>
            <a:r>
              <a:rPr sz="1725" b="1">
                <a:solidFill>
                  <a:srgbClr val="17324D"/>
                </a:solidFill>
              </a:rPr>
              <a:t>Сформировать Совет ЕУТ и рабочие группы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64250F0-D09E-432D-8863-CD496AD4D9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619375"/>
            <a:ext cx="7429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429701FB-E670-4A94-918F-171D5EB025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828925"/>
            <a:ext cx="419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BA6A6"/>
                </a:solidFill>
              </a:defRPr>
            </a:pPr>
            <a:r>
              <a:rPr sz="1275" b="1">
                <a:solidFill>
                  <a:srgbClr val="2BA6A6"/>
                </a:solidFill>
              </a:rPr>
              <a:t>03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151DB7B9-781B-4CDC-A433-4DDB09C53D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2781300"/>
            <a:ext cx="7334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24D"/>
                </a:solidFill>
              </a:defRPr>
            </a:pPr>
            <a:r>
              <a:rPr sz="1725" b="1">
                <a:solidFill>
                  <a:srgbClr val="17324D"/>
                </a:solidFill>
              </a:rPr>
              <a:t>Принять паспорт 0.9 и код готовности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F1B753E-D879-405B-8F7B-137AC14B7F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248025"/>
            <a:ext cx="7429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A6F3DDD9-AFB7-4E3E-887A-29F1C5223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57575"/>
            <a:ext cx="419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BA6A6"/>
                </a:solidFill>
              </a:defRPr>
            </a:pPr>
            <a:r>
              <a:rPr sz="1275" b="1">
                <a:solidFill>
                  <a:srgbClr val="2BA6A6"/>
                </a:solidFill>
              </a:rPr>
              <a:t>04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462588D3-4F7B-4B68-B983-F4BA1C819E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409950"/>
            <a:ext cx="7334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24D"/>
                </a:solidFill>
              </a:defRPr>
            </a:pPr>
            <a:r>
              <a:rPr sz="1725" b="1">
                <a:solidFill>
                  <a:srgbClr val="17324D"/>
                </a:solidFill>
              </a:rPr>
              <a:t>Выбрать три пилота и базовые линии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8ED00F9C-3473-40E4-9635-D8CA056EA5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3876675"/>
            <a:ext cx="7429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65BF4BBA-CE81-48FE-BAAC-1260BD5FF0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086225"/>
            <a:ext cx="419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BA6A6"/>
                </a:solidFill>
              </a:defRPr>
            </a:pPr>
            <a:r>
              <a:rPr sz="1275" b="1">
                <a:solidFill>
                  <a:srgbClr val="2BA6A6"/>
                </a:solidFill>
              </a:rPr>
              <a:t>05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FA0D84D6-F98D-4C7E-9ACE-E8B50D35F1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038600"/>
            <a:ext cx="7334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24D"/>
                </a:solidFill>
              </a:defRPr>
            </a:pPr>
            <a:r>
              <a:rPr sz="1725" b="1">
                <a:solidFill>
                  <a:srgbClr val="17324D"/>
                </a:solidFill>
              </a:rPr>
              <a:t>Развернуть прототип реестра доказательств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56EE028-DCF8-4998-8BAC-5BB55B2DD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505325"/>
            <a:ext cx="7429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A6A39827-4B1B-4E24-9267-F013453DDC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14875"/>
            <a:ext cx="419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BA6A6"/>
                </a:solidFill>
              </a:defRPr>
            </a:pPr>
            <a:r>
              <a:rPr sz="1275" b="1">
                <a:solidFill>
                  <a:srgbClr val="2BA6A6"/>
                </a:solidFill>
              </a:rPr>
              <a:t>06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FD6F7503-DA09-40A1-9203-596A0897CC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4667250"/>
            <a:ext cx="7334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24D"/>
                </a:solidFill>
              </a:defRPr>
            </a:pPr>
            <a:r>
              <a:rPr sz="1725" b="1">
                <a:solidFill>
                  <a:srgbClr val="17324D"/>
                </a:solidFill>
              </a:rPr>
              <a:t>Назначить независимых валидаторов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5DD72A4-23F5-4CC4-A2C1-8E8E7E9A8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5133975"/>
            <a:ext cx="7429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D1276D0F-87FE-4968-9EA2-0929E904E2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343525"/>
            <a:ext cx="419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BA6A6"/>
                </a:solidFill>
              </a:defRPr>
            </a:pPr>
            <a:r>
              <a:rPr sz="1275" b="1">
                <a:solidFill>
                  <a:srgbClr val="2BA6A6"/>
                </a:solidFill>
              </a:rPr>
              <a:t>07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D234DFCF-6E09-4318-B8E2-305D5F1041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5295900"/>
            <a:ext cx="733425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24D"/>
                </a:solidFill>
              </a:defRPr>
            </a:pPr>
            <a:r>
              <a:rPr sz="1725" b="1">
                <a:solidFill>
                  <a:srgbClr val="17324D"/>
                </a:solidFill>
              </a:rPr>
              <a:t>Подготовить Международную хартию ЕУТ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631C358-1839-4235-8A5B-8C29861853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57300" y="5762625"/>
            <a:ext cx="74295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1FFD3DB-9552-4ADC-919B-60F096B67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1666875"/>
            <a:ext cx="2381250" cy="3190875"/>
          </a:xfrm>
          <a:prstGeom xmlns:a="http://schemas.openxmlformats.org/drawingml/2006/main" prst="roundRect">
            <a:avLst>
              <a:gd name="adj" fmla="val 4800"/>
            </a:avLst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B987A505-3D8E-43C2-9D7D-8D2C825871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34500" y="2000250"/>
            <a:ext cx="1809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2BA6A6"/>
                </a:solidFill>
              </a:defRPr>
            </a:pPr>
            <a:r>
              <a:rPr sz="1350" b="1">
                <a:solidFill>
                  <a:srgbClr val="2BA6A6"/>
                </a:solidFill>
              </a:rPr>
              <a:t>РЕЗУЛЬТАТ</a:t>
            </a:r>
          </a:p>
        </p:txBody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8761909F-DDD0-4002-92B1-E1B57731A1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2381250"/>
            <a:ext cx="1962150" cy="2238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единый паспорт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3 пилота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открытый реестр</a:t>
            </a:r>
          </a:p>
          <a:p xmlns:a="http://schemas.openxmlformats.org/drawingml/2006/main">
            <a:r>
              <a:t/>
            </a:r>
          </a:p>
          <a:p xmlns:a="http://schemas.openxmlformats.org/drawingml/2006/main">
            <a:pPr algn="ct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международная группа</a:t>
            </a:r>
          </a:p>
        </p:txBody>
      </p:sp>
    </p:spTree>
    <p:extLst>
      <p:ext uri="{BB962C8B-B14F-4D97-AF65-F5344CB8AC3E}">
        <p14:creationId xmlns:p14="http://schemas.microsoft.com/office/powerpoint/2010/main" val="1637602080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0" name="kicker">
            <a:extLst xmlns:a="http://schemas.openxmlformats.org/drawingml/2006/main">
              <a:ext uri="{FF2B5EF4-FFF2-40B4-BE49-F238E27FC236}">
                <a16:creationId xmlns:a16="http://schemas.microsoft.com/office/drawing/2014/main" id="{DF90EB32-C007-4A18-899B-B754061668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7334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BA6A6"/>
                </a:solidFill>
              </a:defRPr>
            </a:pPr>
            <a:r>
              <a:rPr sz="1050" b="1">
                <a:solidFill>
                  <a:srgbClr val="2BA6A6"/>
                </a:solidFill>
              </a:rPr>
              <a:t>ПРЕДЛАГАЕМОЕ РЕШЕНИЕ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710F22E6-DF57-46FC-934D-7B42FDA51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763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324D"/>
                </a:solidFill>
              </a:defRPr>
            </a:pPr>
            <a:r>
              <a:rPr sz="2700" b="1">
                <a:solidFill>
                  <a:srgbClr val="17324D"/>
                </a:solidFill>
              </a:rPr>
              <a:t>Запустить программу ЕУТ 1.0 как ограниченный проверяемый эксперимент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6EC91B8-0F8D-49E0-8770-EA30141A82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763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4" name="page">
            <a:extLst xmlns:a="http://schemas.openxmlformats.org/drawingml/2006/main">
              <a:ext uri="{FF2B5EF4-FFF2-40B4-BE49-F238E27FC236}">
                <a16:creationId xmlns:a16="http://schemas.microsoft.com/office/drawing/2014/main" id="{2FC9079E-A27C-475E-AF40-7EEFE021BF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323850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D6A74"/>
                </a:solidFill>
              </a:defRPr>
            </a:pPr>
            <a:r>
              <a:rPr sz="1050" b="1">
                <a:solidFill>
                  <a:srgbClr val="5D6A74"/>
                </a:solidFill>
              </a:rPr>
              <a:t>17</a:t>
            </a:r>
          </a:p>
        </p:txBody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96DE49F3-9C2F-44B0-8DD6-DDD5BA2CF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D6A74"/>
                </a:solidFill>
              </a:defRPr>
            </a:pPr>
            <a:r>
              <a:rPr sz="900" b="1">
                <a:solidFill>
                  <a:srgbClr val="5D6A74"/>
                </a:solidFill>
              </a:rPr>
              <a:t>ЭКВИЛИБРИУМ  |  ЕУТ 1.0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D5F827C-CCAF-446D-A345-C0EE8148AC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" y="1619250"/>
            <a:ext cx="10934700" cy="1485900"/>
          </a:xfrm>
          <a:prstGeom xmlns:a="http://schemas.openxmlformats.org/drawingml/2006/main" prst="roundRect">
            <a:avLst>
              <a:gd name="adj" fmla="val 7692"/>
            </a:avLst>
          </a:prstGeom>
          <a:solidFill xmlns:a="http://schemas.openxmlformats.org/drawingml/2006/main">
            <a:srgbClr val="EA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D258EE45-712B-4783-BE1B-EA4C959E2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1866900"/>
            <a:ext cx="1021080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325" b="1">
                <a:solidFill>
                  <a:srgbClr val="17324D"/>
                </a:solidFill>
              </a:defRPr>
            </a:pPr>
            <a:r>
              <a:rPr sz="2325" b="1">
                <a:solidFill>
                  <a:srgbClr val="17324D"/>
                </a:solidFill>
              </a:rPr>
              <a:t>Не принимать всеобъемлющий стандарт заранее. Сначала — общий паспорт, код готовности, три пилота, независимая валидация и открытый реестр результатов.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029060D-595B-42A2-BA53-B5CFFB2422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3857625"/>
            <a:ext cx="2428875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3DD0D44E-82B2-45F3-8E31-AE170E4F03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7725" y="4095750"/>
            <a:ext cx="2143125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7324D"/>
                </a:solidFill>
              </a:defRPr>
            </a:pPr>
            <a:r>
              <a:rPr sz="1575" b="1">
                <a:solidFill>
                  <a:srgbClr val="17324D"/>
                </a:solidFill>
              </a:rPr>
              <a:t>A</a:t>
            </a:r>
          </a:p>
          <a:p xmlns:a="http://schemas.openxmlformats.org/drawingml/2006/main">
            <a:pPr algn="ctr">
              <a:defRPr sz="1575" b="1">
                <a:solidFill>
                  <a:srgbClr val="17324D"/>
                </a:solidFill>
              </a:defRPr>
            </a:pPr>
            <a:r>
              <a:rPr sz="1575" b="1">
                <a:solidFill>
                  <a:srgbClr val="17324D"/>
                </a:solidFill>
              </a:rPr>
              <a:t>Измеримая проблема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651B519D-C9E3-4B79-A79D-2D48D94ADE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33725" y="4171950"/>
            <a:ext cx="2952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BA6A6"/>
                </a:solidFill>
              </a:defRPr>
            </a:pPr>
            <a:r>
              <a:rPr sz="1650" b="1">
                <a:solidFill>
                  <a:srgbClr val="2BA6A6"/>
                </a:solidFill>
              </a:rPr>
              <a:t>→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0F1A708-53F5-4D72-B62E-C208C76463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857625"/>
            <a:ext cx="2428875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4222DBBA-A3EF-4BD5-A756-9AF8186C7E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71875" y="4095750"/>
            <a:ext cx="2143125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7324D"/>
                </a:solidFill>
              </a:defRPr>
            </a:pPr>
            <a:r>
              <a:rPr sz="1575" b="1">
                <a:solidFill>
                  <a:srgbClr val="17324D"/>
                </a:solidFill>
              </a:rPr>
              <a:t>B</a:t>
            </a:r>
          </a:p>
          <a:p xmlns:a="http://schemas.openxmlformats.org/drawingml/2006/main">
            <a:pPr algn="ctr">
              <a:defRPr sz="1575" b="1">
                <a:solidFill>
                  <a:srgbClr val="17324D"/>
                </a:solidFill>
              </a:defRPr>
            </a:pPr>
            <a:r>
              <a:rPr sz="1575" b="1">
                <a:solidFill>
                  <a:srgbClr val="17324D"/>
                </a:solidFill>
              </a:rPr>
              <a:t>Воспроизводимый прототип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785D7A76-8AE9-4B58-9579-9888AA5C1B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57875" y="4171950"/>
            <a:ext cx="2952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BA6A6"/>
                </a:solidFill>
              </a:defRPr>
            </a:pPr>
            <a:r>
              <a:rPr sz="1650" b="1">
                <a:solidFill>
                  <a:srgbClr val="2BA6A6"/>
                </a:solidFill>
              </a:rPr>
              <a:t>→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8C7F74B-44F1-4A40-BFBC-053C23CBE6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3857625"/>
            <a:ext cx="2428875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182CA005-9F6C-42E2-8750-9CD0E38EC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96025" y="4095750"/>
            <a:ext cx="2143125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17324D"/>
                </a:solidFill>
              </a:defRPr>
            </a:pPr>
            <a:r>
              <a:rPr sz="1575" b="1">
                <a:solidFill>
                  <a:srgbClr val="17324D"/>
                </a:solidFill>
              </a:rPr>
              <a:t>C</a:t>
            </a:r>
          </a:p>
          <a:p xmlns:a="http://schemas.openxmlformats.org/drawingml/2006/main">
            <a:pPr algn="ctr">
              <a:defRPr sz="1575" b="1">
                <a:solidFill>
                  <a:srgbClr val="17324D"/>
                </a:solidFill>
              </a:defRPr>
            </a:pPr>
            <a:r>
              <a:rPr sz="1575" b="1">
                <a:solidFill>
                  <a:srgbClr val="17324D"/>
                </a:solidFill>
              </a:rPr>
              <a:t>Подтверждённый эффект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AC6B594F-F55A-4162-9DFE-51E876DB3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82025" y="4171950"/>
            <a:ext cx="29527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BA6A6"/>
                </a:solidFill>
              </a:defRPr>
            </a:pPr>
            <a:r>
              <a:rPr sz="1650" b="1">
                <a:solidFill>
                  <a:srgbClr val="2BA6A6"/>
                </a:solidFill>
              </a:rPr>
              <a:t>→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4E972C4-01B2-41AA-B825-A04EF78917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77300" y="3857625"/>
            <a:ext cx="2428875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21E25E42-B17B-43A4-B765-773E390C45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20175" y="4095750"/>
            <a:ext cx="2143125" cy="647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D</a:t>
            </a:r>
          </a:p>
          <a:p xmlns:a="http://schemas.openxmlformats.org/drawingml/2006/main">
            <a:pPr algn="ctr">
              <a:defRPr sz="1575" b="1">
                <a:solidFill>
                  <a:srgbClr val="FFFFFF"/>
                </a:solidFill>
              </a:defRPr>
            </a:pPr>
            <a:r>
              <a:rPr sz="1575" b="1">
                <a:solidFill>
                  <a:srgbClr val="FFFFFF"/>
                </a:solidFill>
              </a:rPr>
              <a:t>Готовность к масштабу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D11863A4-5023-4235-AD0C-D0C717E7EB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33500" y="5524500"/>
            <a:ext cx="95250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950" b="1">
                <a:solidFill>
                  <a:srgbClr val="1E6FA8"/>
                </a:solidFill>
              </a:defRPr>
            </a:pPr>
            <a:r>
              <a:rPr sz="1950" b="1">
                <a:solidFill>
                  <a:srgbClr val="1E6FA8"/>
                </a:solidFill>
              </a:rPr>
              <a:t>Решение требуется: учредить Совет ЕУТ и утвердить подготовку пилотной программы.</a:t>
            </a:r>
          </a:p>
        </p:txBody>
      </p:sp>
    </p:spTree>
    <p:extLst>
      <p:ext uri="{BB962C8B-B14F-4D97-AF65-F5344CB8AC3E}">
        <p14:creationId xmlns:p14="http://schemas.microsoft.com/office/powerpoint/2010/main" val="1830275447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17324D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BB2672EC-FB67-4680-80C3-91EE9BA78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3875"/>
            <a:ext cx="90487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BA6A6"/>
                </a:solidFill>
              </a:defRPr>
            </a:pPr>
            <a:r>
              <a:rPr sz="1200" b="1">
                <a:solidFill>
                  <a:srgbClr val="2BA6A6"/>
                </a:solidFill>
              </a:rPr>
              <a:t>ЕДИНЫЕ УНИФИЦИРОВАННЫЕ ТЕХНОЛОГИИ</a:t>
            </a:r>
          </a:p>
        </p:txBody>
      </p:sp>
      <p:sp>
        <p:nvSpPr>
          <p:cNvPr id="2" name="text">
            <a:extLst xmlns:a="http://schemas.openxmlformats.org/drawingml/2006/main">
              <a:ext uri="{FF2B5EF4-FFF2-40B4-BE49-F238E27FC236}">
                <a16:creationId xmlns:a16="http://schemas.microsoft.com/office/drawing/2014/main" id="{116376F1-D527-4EDD-AD47-3B7900D153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381125"/>
            <a:ext cx="8001000" cy="1238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3900" b="1">
                <a:solidFill>
                  <a:srgbClr val="FFFFFF"/>
                </a:solidFill>
              </a:defRPr>
            </a:pPr>
            <a:r>
              <a:rPr sz="3900" b="1">
                <a:solidFill>
                  <a:srgbClr val="FFFFFF"/>
                </a:solidFill>
              </a:rPr>
              <a:t>Общий технологический</a:t>
            </a:r>
          </a:p>
          <a:p xmlns:a="http://schemas.openxmlformats.org/drawingml/2006/main">
            <a:pPr algn="l">
              <a:defRPr sz="3900" b="1">
                <a:solidFill>
                  <a:srgbClr val="FFFFFF"/>
                </a:solidFill>
              </a:defRPr>
            </a:pPr>
            <a:r>
              <a:rPr sz="3900" b="1">
                <a:solidFill>
                  <a:srgbClr val="FFFFFF"/>
                </a:solidFill>
              </a:rPr>
              <a:t>язык цивилизации</a:t>
            </a:r>
          </a:p>
        </p:txBody>
      </p:sp>
      <p:sp>
        <p:nvSpPr>
          <p:cNvPr id="3" name="text">
            <a:extLst xmlns:a="http://schemas.openxmlformats.org/drawingml/2006/main">
              <a:ext uri="{FF2B5EF4-FFF2-40B4-BE49-F238E27FC236}">
                <a16:creationId xmlns:a16="http://schemas.microsoft.com/office/drawing/2014/main" id="{0A01F9A6-1D7F-4A89-BA1A-06A4AE09A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09900"/>
            <a:ext cx="8286750" cy="876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950" b="0">
                <a:solidFill>
                  <a:srgbClr val="D5E7F2"/>
                </a:solidFill>
              </a:defRPr>
            </a:pPr>
            <a:r>
              <a:rPr sz="1950" b="0">
                <a:solidFill>
                  <a:srgbClr val="D5E7F2"/>
                </a:solidFill>
              </a:rPr>
              <a:t>действовать совместно, не уничтожая различия</a:t>
            </a:r>
          </a:p>
          <a:p xmlns:a="http://schemas.openxmlformats.org/drawingml/2006/main">
            <a:pPr algn="l">
              <a:defRPr sz="1950" b="0">
                <a:solidFill>
                  <a:srgbClr val="D5E7F2"/>
                </a:solidFill>
              </a:defRPr>
            </a:pPr>
            <a:r>
              <a:rPr sz="1950" b="0">
                <a:solidFill>
                  <a:srgbClr val="D5E7F2"/>
                </a:solidFill>
              </a:rPr>
              <a:t>масштабировать решения, не масштабируя ошибки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11A0D01-3925-451B-913B-805E56731F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400550"/>
            <a:ext cx="7715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19050">
            <a:solidFill>
              <a:srgbClr val="456078"/>
            </a:solidFill>
            <a:prstDash val="solid"/>
          </a:ln>
        </p:spPr>
      </p:sp>
      <p:sp>
        <p:nvSpPr>
          <p:cNvPr id="5" name="text">
            <a:extLst xmlns:a="http://schemas.openxmlformats.org/drawingml/2006/main">
              <a:ext uri="{FF2B5EF4-FFF2-40B4-BE49-F238E27FC236}">
                <a16:creationId xmlns:a16="http://schemas.microsoft.com/office/drawing/2014/main" id="{F1D52476-79E9-4664-87AF-47153972A5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43450"/>
            <a:ext cx="8239125" cy="838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2BA6A6"/>
                </a:solidFill>
              </a:defRPr>
            </a:pPr>
            <a:r>
              <a:rPr sz="1650" b="1">
                <a:solidFill>
                  <a:srgbClr val="2BA6A6"/>
                </a:solidFill>
              </a:rPr>
              <a:t>ЕУТ = целостность × доказательность × совместимость</a:t>
            </a:r>
          </a:p>
          <a:p xmlns:a="http://schemas.openxmlformats.org/drawingml/2006/main">
            <a:pPr algn="l">
              <a:defRPr sz="1650" b="1">
                <a:solidFill>
                  <a:srgbClr val="2BA6A6"/>
                </a:solidFill>
              </a:defRPr>
            </a:pPr>
            <a:r>
              <a:rPr sz="1650" b="1">
                <a:solidFill>
                  <a:srgbClr val="2BA6A6"/>
                </a:solidFill>
              </a:rPr>
              <a:t>× ответственность × масштабируемость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E401CA5-58D0-4EED-9DFF-EE3B403E49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620250" y="914400"/>
            <a:ext cx="1714500" cy="4762500"/>
          </a:xfrm>
          <a:prstGeom xmlns:a="http://schemas.openxmlformats.org/drawingml/2006/main" prst="roundRect">
            <a:avLst>
              <a:gd name="adj" fmla="val 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AEF348DE-740E-43B6-98C8-4D0BBBF23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810750" y="1285875"/>
            <a:ext cx="1333500" cy="3905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7324D"/>
                </a:solidFill>
              </a:defRPr>
            </a:pPr>
            <a:r>
              <a:rPr sz="1650" b="1">
                <a:solidFill>
                  <a:srgbClr val="17324D"/>
                </a:solidFill>
              </a:rPr>
              <a:t>ЗАКОН</a:t>
            </a:r>
          </a:p>
          <a:p xmlns:a="http://schemas.openxmlformats.org/drawingml/2006/main">
            <a:pPr algn="ctr">
              <a:defRPr sz="1650" b="1">
                <a:solidFill>
                  <a:srgbClr val="17324D"/>
                </a:solidFill>
              </a:defRPr>
            </a:pPr>
            <a:r>
              <a:rPr sz="1650" b="1">
                <a:solidFill>
                  <a:srgbClr val="17324D"/>
                </a:solidFill>
              </a:rPr>
              <a:t>↓</a:t>
            </a:r>
          </a:p>
          <a:p xmlns:a="http://schemas.openxmlformats.org/drawingml/2006/main">
            <a:pPr algn="ctr">
              <a:defRPr sz="1650" b="1">
                <a:solidFill>
                  <a:srgbClr val="17324D"/>
                </a:solidFill>
              </a:defRPr>
            </a:pPr>
            <a:r>
              <a:rPr sz="1650" b="1">
                <a:solidFill>
                  <a:srgbClr val="17324D"/>
                </a:solidFill>
              </a:rPr>
              <a:t>МОДЕЛЬ</a:t>
            </a:r>
          </a:p>
          <a:p xmlns:a="http://schemas.openxmlformats.org/drawingml/2006/main">
            <a:pPr algn="ctr">
              <a:defRPr sz="1650" b="1">
                <a:solidFill>
                  <a:srgbClr val="17324D"/>
                </a:solidFill>
              </a:defRPr>
            </a:pPr>
            <a:r>
              <a:rPr sz="1650" b="1">
                <a:solidFill>
                  <a:srgbClr val="17324D"/>
                </a:solidFill>
              </a:rPr>
              <a:t>↓</a:t>
            </a:r>
          </a:p>
          <a:p xmlns:a="http://schemas.openxmlformats.org/drawingml/2006/main">
            <a:pPr algn="ctr">
              <a:defRPr sz="1650" b="1">
                <a:solidFill>
                  <a:srgbClr val="17324D"/>
                </a:solidFill>
              </a:defRPr>
            </a:pPr>
            <a:r>
              <a:rPr sz="1650" b="1">
                <a:solidFill>
                  <a:srgbClr val="17324D"/>
                </a:solidFill>
              </a:rPr>
              <a:t>СТАНДАРТ</a:t>
            </a:r>
          </a:p>
          <a:p xmlns:a="http://schemas.openxmlformats.org/drawingml/2006/main">
            <a:pPr algn="ctr">
              <a:defRPr sz="1650" b="1">
                <a:solidFill>
                  <a:srgbClr val="17324D"/>
                </a:solidFill>
              </a:defRPr>
            </a:pPr>
            <a:r>
              <a:rPr sz="1650" b="1">
                <a:solidFill>
                  <a:srgbClr val="17324D"/>
                </a:solidFill>
              </a:rPr>
              <a:t>↓</a:t>
            </a:r>
          </a:p>
          <a:p xmlns:a="http://schemas.openxmlformats.org/drawingml/2006/main">
            <a:pPr algn="ctr">
              <a:defRPr sz="1650" b="1">
                <a:solidFill>
                  <a:srgbClr val="17324D"/>
                </a:solidFill>
              </a:defRPr>
            </a:pPr>
            <a:r>
              <a:rPr sz="1650" b="1">
                <a:solidFill>
                  <a:srgbClr val="17324D"/>
                </a:solidFill>
              </a:rPr>
              <a:t>РЕШЕНИЕ</a:t>
            </a:r>
          </a:p>
          <a:p xmlns:a="http://schemas.openxmlformats.org/drawingml/2006/main">
            <a:pPr algn="ctr">
              <a:defRPr sz="1650" b="1">
                <a:solidFill>
                  <a:srgbClr val="17324D"/>
                </a:solidFill>
              </a:defRPr>
            </a:pPr>
            <a:r>
              <a:rPr sz="1650" b="1">
                <a:solidFill>
                  <a:srgbClr val="17324D"/>
                </a:solidFill>
              </a:rPr>
              <a:t>↓</a:t>
            </a:r>
          </a:p>
          <a:p xmlns:a="http://schemas.openxmlformats.org/drawingml/2006/main">
            <a:pPr algn="ctr">
              <a:defRPr sz="1650" b="1">
                <a:solidFill>
                  <a:srgbClr val="17324D"/>
                </a:solidFill>
              </a:defRPr>
            </a:pPr>
            <a:r>
              <a:rPr sz="1650" b="1">
                <a:solidFill>
                  <a:srgbClr val="17324D"/>
                </a:solidFill>
              </a:rPr>
              <a:t>ДОВЕРИЕ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D8DFC226-9C28-4ACA-AF97-F34118A240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0"/>
            <a:ext cx="3810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75" b="1">
                <a:solidFill>
                  <a:srgbClr val="9EB3C3"/>
                </a:solidFill>
              </a:defRPr>
            </a:pPr>
            <a:r>
              <a:rPr sz="975" b="1">
                <a:solidFill>
                  <a:srgbClr val="9EB3C3"/>
                </a:solidFill>
              </a:rPr>
              <a:t>ЭКВИЛИБРИУМ  |  ЕУТ 1.0</a:t>
            </a:r>
          </a:p>
        </p:txBody>
      </p:sp>
    </p:spTree>
    <p:extLst>
      <p:ext uri="{BB962C8B-B14F-4D97-AF65-F5344CB8AC3E}">
        <p14:creationId xmlns:p14="http://schemas.microsoft.com/office/powerpoint/2010/main" val="1307475074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kicker">
            <a:extLst xmlns:a="http://schemas.openxmlformats.org/drawingml/2006/main">
              <a:ext uri="{FF2B5EF4-FFF2-40B4-BE49-F238E27FC236}">
                <a16:creationId xmlns:a16="http://schemas.microsoft.com/office/drawing/2014/main" id="{01F3DBD8-9863-4409-9B84-1BAA967303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7334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BA6A6"/>
                </a:solidFill>
              </a:defRPr>
            </a:pPr>
            <a:r>
              <a:rPr sz="1050" b="1">
                <a:solidFill>
                  <a:srgbClr val="2BA6A6"/>
                </a:solidFill>
              </a:rPr>
              <a:t>ИСХОДНАЯ СИТУАЦИЯ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216C0273-E3C6-43AF-85A6-E0B7336A14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763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324D"/>
                </a:solidFill>
              </a:defRPr>
            </a:pPr>
            <a:r>
              <a:rPr sz="2700" b="1">
                <a:solidFill>
                  <a:srgbClr val="17324D"/>
                </a:solidFill>
              </a:rPr>
              <a:t>Технологий много. Совместимости и доверия недостаточно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0A3749F3-D495-414E-A63D-EAAF4C4F0F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763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4" name="page">
            <a:extLst xmlns:a="http://schemas.openxmlformats.org/drawingml/2006/main">
              <a:ext uri="{FF2B5EF4-FFF2-40B4-BE49-F238E27FC236}">
                <a16:creationId xmlns:a16="http://schemas.microsoft.com/office/drawing/2014/main" id="{D4464201-1A56-4D04-A0FD-F1F2EBB254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323850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D6A74"/>
                </a:solidFill>
              </a:defRPr>
            </a:pPr>
            <a:r>
              <a:rPr sz="1050" b="1">
                <a:solidFill>
                  <a:srgbClr val="5D6A74"/>
                </a:solidFill>
              </a:rPr>
              <a:t>02</a:t>
            </a:r>
          </a:p>
        </p:txBody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1E1201CD-5DB1-4B89-BC41-E35DD6793F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D6A74"/>
                </a:solidFill>
              </a:defRPr>
            </a:pPr>
            <a:r>
              <a:rPr sz="900" b="1">
                <a:solidFill>
                  <a:srgbClr val="5D6A74"/>
                </a:solidFill>
              </a:rPr>
              <a:t>ЭКВИЛИБРИУМ  |  ЕУТ 1.0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C9DB08AB-C1C7-4C1A-AD04-83C0D3D7A4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857375"/>
            <a:ext cx="1714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324D"/>
                </a:solidFill>
              </a:defRPr>
            </a:pPr>
            <a:r>
              <a:rPr sz="1875" b="1">
                <a:solidFill>
                  <a:srgbClr val="17324D"/>
                </a:solidFill>
              </a:rPr>
              <a:t>Наука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865028C7-1FBC-42DB-9AFA-8BF52FBCFE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619375"/>
            <a:ext cx="238125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1">
                <a:solidFill>
                  <a:srgbClr val="17324D"/>
                </a:solidFill>
              </a:defRPr>
            </a:pPr>
            <a:r>
              <a:rPr sz="1650" b="1">
                <a:solidFill>
                  <a:srgbClr val="17324D"/>
                </a:solidFill>
              </a:rPr>
              <a:t>Промышленность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27886325-23D0-4B63-A03D-5B9213E055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381375"/>
            <a:ext cx="17145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324D"/>
                </a:solidFill>
              </a:defRPr>
            </a:pPr>
            <a:r>
              <a:rPr sz="1875" b="1">
                <a:solidFill>
                  <a:srgbClr val="17324D"/>
                </a:solidFill>
              </a:rPr>
              <a:t>Финансы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893812D6-AEF4-4BD2-B819-4DC1D97D9D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43375"/>
            <a:ext cx="1905000" cy="3333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75" b="1">
                <a:solidFill>
                  <a:srgbClr val="17324D"/>
                </a:solidFill>
              </a:defRPr>
            </a:pPr>
            <a:r>
              <a:rPr sz="1875" b="1">
                <a:solidFill>
                  <a:srgbClr val="17324D"/>
                </a:solidFill>
              </a:rPr>
              <a:t>Управление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13A4EE3-C2B1-4B0E-B9D4-5BDD5DBBA3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2095500"/>
            <a:ext cx="238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BD8E2"/>
            </a:solidFill>
            <a:prstDash val="solid"/>
          </a:ln>
        </p:spPr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1F76C98-C3E9-4520-856F-F922264D9A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2857500"/>
            <a:ext cx="238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2BA6A6"/>
            </a:solidFill>
            <a:prstDash val="solid"/>
          </a:ln>
        </p:spPr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A029B8F-8E1A-49CB-94AE-21D79A3172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3619500"/>
            <a:ext cx="238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BD8E2"/>
            </a:solidFill>
            <a:prstDash val="solid"/>
          </a:ln>
        </p:spPr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CDD4420-AD18-4F0E-910A-F90419D4FC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52750" y="4381500"/>
            <a:ext cx="2381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38100">
            <a:solidFill>
              <a:srgbClr val="CBD8E2"/>
            </a:solidFill>
            <a:prstDash val="solid"/>
          </a:ln>
        </p:spPr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DC9BF852-20FF-4DC3-A0BA-951A67437F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24500" y="2095500"/>
            <a:ext cx="2381250" cy="1619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025" b="1">
                <a:solidFill>
                  <a:srgbClr val="5D6A74"/>
                </a:solidFill>
              </a:defRPr>
            </a:pPr>
            <a:r>
              <a:rPr sz="2025" b="1">
                <a:solidFill>
                  <a:srgbClr val="5D6A74"/>
                </a:solidFill>
              </a:rPr>
              <a:t>разные данные</a:t>
            </a:r>
          </a:p>
          <a:p xmlns:a="http://schemas.openxmlformats.org/drawingml/2006/main">
            <a:pPr algn="ctr">
              <a:defRPr sz="2025" b="1">
                <a:solidFill>
                  <a:srgbClr val="5D6A74"/>
                </a:solidFill>
              </a:defRPr>
            </a:pPr>
            <a:r>
              <a:rPr sz="2025" b="1">
                <a:solidFill>
                  <a:srgbClr val="5D6A74"/>
                </a:solidFill>
              </a:rPr>
              <a:t>разные критерии</a:t>
            </a:r>
          </a:p>
          <a:p xmlns:a="http://schemas.openxmlformats.org/drawingml/2006/main">
            <a:pPr algn="ctr">
              <a:defRPr sz="2025" b="1">
                <a:solidFill>
                  <a:srgbClr val="5D6A74"/>
                </a:solidFill>
              </a:defRPr>
            </a:pPr>
            <a:r>
              <a:rPr sz="2025" b="1">
                <a:solidFill>
                  <a:srgbClr val="5D6A74"/>
                </a:solidFill>
              </a:rPr>
              <a:t>разные горизонты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17B75F1-5709-487E-B50C-F0820C83E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1714500"/>
            <a:ext cx="2952750" cy="3238500"/>
          </a:xfrm>
          <a:prstGeom xmlns:a="http://schemas.openxmlformats.org/drawingml/2006/main" prst="roundRect">
            <a:avLst>
              <a:gd name="adj" fmla="val 3871"/>
            </a:avLst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73FB0391-EB1D-46BE-9088-D65572C6FB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15375" y="2190750"/>
            <a:ext cx="25146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325" b="1">
                <a:solidFill>
                  <a:srgbClr val="FFFFFF"/>
                </a:solidFill>
              </a:defRPr>
            </a:pPr>
            <a:r>
              <a:rPr sz="2325" b="1">
                <a:solidFill>
                  <a:srgbClr val="FFFFFF"/>
                </a:solidFill>
              </a:rPr>
              <a:t>СИСТЕМНЫЙ</a:t>
            </a:r>
          </a:p>
          <a:p xmlns:a="http://schemas.openxmlformats.org/drawingml/2006/main">
            <a:pPr algn="ctr">
              <a:defRPr sz="2325" b="1">
                <a:solidFill>
                  <a:srgbClr val="FFFFFF"/>
                </a:solidFill>
              </a:defRPr>
            </a:pPr>
            <a:r>
              <a:rPr sz="2325" b="1">
                <a:solidFill>
                  <a:srgbClr val="FFFFFF"/>
                </a:solidFill>
              </a:rPr>
              <a:t>РАЗРЫВ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0B99A519-FAFB-4CB9-874A-4651A19D3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58250" y="3333750"/>
            <a:ext cx="2238375" cy="952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0">
                <a:solidFill>
                  <a:srgbClr val="D5E7F2"/>
                </a:solidFill>
              </a:defRPr>
            </a:pPr>
            <a:r>
              <a:rPr sz="1800" b="0">
                <a:solidFill>
                  <a:srgbClr val="D5E7F2"/>
                </a:solidFill>
              </a:rPr>
              <a:t>сильные решения</a:t>
            </a:r>
          </a:p>
          <a:p xmlns:a="http://schemas.openxmlformats.org/drawingml/2006/main">
            <a:pPr algn="ctr">
              <a:defRPr sz="1800" b="0">
                <a:solidFill>
                  <a:srgbClr val="D5E7F2"/>
                </a:solidFill>
              </a:defRPr>
            </a:pPr>
            <a:r>
              <a:rPr sz="1800" b="0">
                <a:solidFill>
                  <a:srgbClr val="D5E7F2"/>
                </a:solidFill>
              </a:rPr>
              <a:t>не доходят до масштаба</a:t>
            </a:r>
          </a:p>
        </p:txBody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1931B2B8-7069-4127-89F9-D2284731CA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429250"/>
            <a:ext cx="104775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025" b="1">
                <a:solidFill>
                  <a:srgbClr val="1E6FA8"/>
                </a:solidFill>
              </a:defRPr>
            </a:pPr>
            <a:r>
              <a:rPr sz="2025" b="1">
                <a:solidFill>
                  <a:srgbClr val="1E6FA8"/>
                </a:solidFill>
              </a:rPr>
              <a:t>ЕУТ устраняет разрыв единым циклом описания, проверки и внедрения.</a:t>
            </a:r>
          </a:p>
        </p:txBody>
      </p:sp>
    </p:spTree>
    <p:extLst>
      <p:ext uri="{BB962C8B-B14F-4D97-AF65-F5344CB8AC3E}">
        <p14:creationId xmlns:p14="http://schemas.microsoft.com/office/powerpoint/2010/main" val="2022870261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2" name="kicker">
            <a:extLst xmlns:a="http://schemas.openxmlformats.org/drawingml/2006/main">
              <a:ext uri="{FF2B5EF4-FFF2-40B4-BE49-F238E27FC236}">
                <a16:creationId xmlns:a16="http://schemas.microsoft.com/office/drawing/2014/main" id="{92B0E81D-BF07-4FC9-A007-AC1FEC7830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7334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BA6A6"/>
                </a:solidFill>
              </a:defRPr>
            </a:pPr>
            <a:r>
              <a:rPr sz="1050" b="1">
                <a:solidFill>
                  <a:srgbClr val="2BA6A6"/>
                </a:solidFill>
              </a:rPr>
              <a:t>ОПРЕДЕЛЕНИЕ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969D2739-4634-4F2C-BEF0-40EF39189E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763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324D"/>
                </a:solidFill>
              </a:defRPr>
            </a:pPr>
            <a:r>
              <a:rPr sz="2700" b="1">
                <a:solidFill>
                  <a:srgbClr val="17324D"/>
                </a:solidFill>
              </a:rPr>
              <a:t>ЕУТ — надсистемный каркас, а не одна универсальная машина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2E69722-2E64-43C4-96DB-9BBFEDECB7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763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4" name="page">
            <a:extLst xmlns:a="http://schemas.openxmlformats.org/drawingml/2006/main">
              <a:ext uri="{FF2B5EF4-FFF2-40B4-BE49-F238E27FC236}">
                <a16:creationId xmlns:a16="http://schemas.microsoft.com/office/drawing/2014/main" id="{5866CD83-2C48-4C69-8A7C-49B6C358AC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323850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D6A74"/>
                </a:solidFill>
              </a:defRPr>
            </a:pPr>
            <a:r>
              <a:rPr sz="1050" b="1">
                <a:solidFill>
                  <a:srgbClr val="5D6A74"/>
                </a:solidFill>
              </a:rPr>
              <a:t>03</a:t>
            </a:r>
          </a:p>
        </p:txBody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0C3D08EE-A564-48CC-9677-E640C92E4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D6A74"/>
                </a:solidFill>
              </a:defRPr>
            </a:pPr>
            <a:r>
              <a:rPr sz="900" b="1">
                <a:solidFill>
                  <a:srgbClr val="5D6A74"/>
                </a:solidFill>
              </a:rPr>
              <a:t>ЭКВИЛИБРИУМ  |  ЕУТ 1.0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1BC4761-1B39-4A36-960F-7BFDFA9C6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666875"/>
            <a:ext cx="1097280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EAF2F7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2662605A-9A6A-4CE0-AA6C-2CA00FDC6C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1905000"/>
            <a:ext cx="10363200" cy="933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325" b="1">
                <a:solidFill>
                  <a:srgbClr val="17324D"/>
                </a:solidFill>
              </a:defRPr>
            </a:pPr>
            <a:r>
              <a:rPr sz="2325" b="1">
                <a:solidFill>
                  <a:srgbClr val="17324D"/>
                </a:solidFill>
              </a:rPr>
              <a:t>Открытая система принципов, моделей, стандартов и протоколов, которая превращает замысел и ресурсы в безопасный, измеримый и подтверждённый результат.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529F4426-9AF3-45C8-A430-E62FEA261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676650"/>
            <a:ext cx="30480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BA6A6"/>
                </a:solidFill>
              </a:defRPr>
            </a:pPr>
            <a:r>
              <a:rPr sz="1350" b="1">
                <a:solidFill>
                  <a:srgbClr val="2BA6A6"/>
                </a:solidFill>
              </a:rPr>
              <a:t>ЕУТ НЕ ЗАМЕНЯЕТ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EBFC155-55FB-497C-A8DC-464542554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91000"/>
            <a:ext cx="114300" cy="114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B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0" name="bullet-0">
            <a:extLst xmlns:a="http://schemas.openxmlformats.org/drawingml/2006/main">
              <a:ext uri="{FF2B5EF4-FFF2-40B4-BE49-F238E27FC236}">
                <a16:creationId xmlns:a16="http://schemas.microsoft.com/office/drawing/2014/main" id="{1A13ED5B-E5F9-409F-BFD7-CAD536C501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114800"/>
            <a:ext cx="45148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7212B"/>
                </a:solidFill>
              </a:defRPr>
            </a:pPr>
            <a:r>
              <a:rPr sz="1650" b="0">
                <a:solidFill>
                  <a:srgbClr val="17212B"/>
                </a:solidFill>
              </a:rPr>
              <a:t>науку и отраслевые стандарты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EA56BFF-4322-4EC6-9CE1-15A92369E3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714875"/>
            <a:ext cx="114300" cy="114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B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2" name="bullet-1">
            <a:extLst xmlns:a="http://schemas.openxmlformats.org/drawingml/2006/main">
              <a:ext uri="{FF2B5EF4-FFF2-40B4-BE49-F238E27FC236}">
                <a16:creationId xmlns:a16="http://schemas.microsoft.com/office/drawing/2014/main" id="{D98A46E2-D4F2-48F6-BDD7-F8B2EBCA8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4638675"/>
            <a:ext cx="45148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7212B"/>
                </a:solidFill>
              </a:defRPr>
            </a:pPr>
            <a:r>
              <a:rPr sz="1650" b="0">
                <a:solidFill>
                  <a:srgbClr val="17212B"/>
                </a:solidFill>
              </a:rPr>
              <a:t>национальное право и суверенитет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74EB27C-8A94-42D1-9CE1-8890F363A8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238750"/>
            <a:ext cx="114300" cy="114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B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4" name="bullet-2">
            <a:extLst xmlns:a="http://schemas.openxmlformats.org/drawingml/2006/main">
              <a:ext uri="{FF2B5EF4-FFF2-40B4-BE49-F238E27FC236}">
                <a16:creationId xmlns:a16="http://schemas.microsoft.com/office/drawing/2014/main" id="{F43FCF2C-B572-4B50-AFF8-729CA176FD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162550"/>
            <a:ext cx="45148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7212B"/>
                </a:solidFill>
              </a:defRPr>
            </a:pPr>
            <a:r>
              <a:rPr sz="1650" b="0">
                <a:solidFill>
                  <a:srgbClr val="17212B"/>
                </a:solidFill>
              </a:rPr>
              <a:t>культурное и технологическое разнообразие</a:t>
            </a:r>
          </a:p>
        </p:txBody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A0AC7FEA-DF6B-4E39-BEFA-EB46C6365E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676650"/>
            <a:ext cx="31432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350" b="1">
                <a:solidFill>
                  <a:srgbClr val="2BA6A6"/>
                </a:solidFill>
              </a:defRPr>
            </a:pPr>
            <a:r>
              <a:rPr sz="1350" b="1">
                <a:solidFill>
                  <a:srgbClr val="2BA6A6"/>
                </a:solidFill>
              </a:rPr>
              <a:t>ЕУТ СОЕДИНЯЕТ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8EC4291-BD9F-41BB-8EF1-C8789B1443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191000"/>
            <a:ext cx="114300" cy="114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B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7" name="bullet-0">
            <a:extLst xmlns:a="http://schemas.openxmlformats.org/drawingml/2006/main">
              <a:ext uri="{FF2B5EF4-FFF2-40B4-BE49-F238E27FC236}">
                <a16:creationId xmlns:a16="http://schemas.microsoft.com/office/drawing/2014/main" id="{1D3E7816-EBFD-4CF0-A90A-96231C3BC0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114800"/>
            <a:ext cx="45148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7212B"/>
                </a:solidFill>
              </a:defRPr>
            </a:pPr>
            <a:r>
              <a:rPr sz="1650" b="0">
                <a:solidFill>
                  <a:srgbClr val="17212B"/>
                </a:solidFill>
              </a:rPr>
              <a:t>единый язык данных и процессов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47645EC-898E-4E37-981A-4FEAC4C197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4714875"/>
            <a:ext cx="114300" cy="114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B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bullet-1">
            <a:extLst xmlns:a="http://schemas.openxmlformats.org/drawingml/2006/main">
              <a:ext uri="{FF2B5EF4-FFF2-40B4-BE49-F238E27FC236}">
                <a16:creationId xmlns:a16="http://schemas.microsoft.com/office/drawing/2014/main" id="{5F74E744-BD40-4C54-A7B0-46C3140E64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638675"/>
            <a:ext cx="45148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7212B"/>
                </a:solidFill>
              </a:defRPr>
            </a:pPr>
            <a:r>
              <a:rPr sz="1650" b="0">
                <a:solidFill>
                  <a:srgbClr val="17212B"/>
                </a:solidFill>
              </a:rPr>
              <a:t>доказательность и безопасность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85472EA-31FD-41E0-8D95-01D09A6FC5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5238750"/>
            <a:ext cx="114300" cy="114300"/>
          </a:xfrm>
          <a:prstGeom xmlns:a="http://schemas.openxmlformats.org/drawingml/2006/main" prst="roundRect">
            <a:avLst>
              <a:gd name="adj" fmla="val 50000"/>
            </a:avLst>
          </a:prstGeom>
          <a:solidFill xmlns:a="http://schemas.openxmlformats.org/drawingml/2006/main">
            <a:srgbClr val="2BA6A6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1" name="bullet-2">
            <a:extLst xmlns:a="http://schemas.openxmlformats.org/drawingml/2006/main">
              <a:ext uri="{FF2B5EF4-FFF2-40B4-BE49-F238E27FC236}">
                <a16:creationId xmlns:a16="http://schemas.microsoft.com/office/drawing/2014/main" id="{303E3835-62D0-44EC-B5DB-9DD26D588B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5162550"/>
            <a:ext cx="4514850" cy="52387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650" b="0">
                <a:solidFill>
                  <a:srgbClr val="17212B"/>
                </a:solidFill>
              </a:defRPr>
            </a:pPr>
            <a:r>
              <a:rPr sz="1650" b="0">
                <a:solidFill>
                  <a:srgbClr val="17212B"/>
                </a:solidFill>
              </a:rPr>
              <a:t>финансирование и масштабирование</a:t>
            </a:r>
          </a:p>
        </p:txBody>
      </p:sp>
    </p:spTree>
    <p:extLst>
      <p:ext uri="{BB962C8B-B14F-4D97-AF65-F5344CB8AC3E}">
        <p14:creationId xmlns:p14="http://schemas.microsoft.com/office/powerpoint/2010/main" val="2031332806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kicker">
            <a:extLst xmlns:a="http://schemas.openxmlformats.org/drawingml/2006/main">
              <a:ext uri="{FF2B5EF4-FFF2-40B4-BE49-F238E27FC236}">
                <a16:creationId xmlns:a16="http://schemas.microsoft.com/office/drawing/2014/main" id="{2F6A9E94-DEBA-497A-9B85-5ABCEFFA84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7334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BA6A6"/>
                </a:solidFill>
              </a:defRPr>
            </a:pPr>
            <a:r>
              <a:rPr sz="1050" b="1">
                <a:solidFill>
                  <a:srgbClr val="2BA6A6"/>
                </a:solidFill>
              </a:rPr>
              <a:t>КЛЮЧЕВОЙ МЕХАНИЗМ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86A5A173-C128-428B-ABC0-4E6FF201F4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763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324D"/>
                </a:solidFill>
              </a:defRPr>
            </a:pPr>
            <a:r>
              <a:rPr sz="2700" b="1">
                <a:solidFill>
                  <a:srgbClr val="17324D"/>
                </a:solidFill>
              </a:rPr>
              <a:t>ЕУТ превращает идею в доверие через восемь проверяемых переходов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7D2AEC9-BF13-486A-9AD3-4DC95F526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763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4" name="page">
            <a:extLst xmlns:a="http://schemas.openxmlformats.org/drawingml/2006/main">
              <a:ext uri="{FF2B5EF4-FFF2-40B4-BE49-F238E27FC236}">
                <a16:creationId xmlns:a16="http://schemas.microsoft.com/office/drawing/2014/main" id="{D345A84E-AF76-4701-BCE0-59DAAF6935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323850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D6A74"/>
                </a:solidFill>
              </a:defRPr>
            </a:pPr>
            <a:r>
              <a:rPr sz="1050" b="1">
                <a:solidFill>
                  <a:srgbClr val="5D6A74"/>
                </a:solidFill>
              </a:rPr>
              <a:t>04</a:t>
            </a:r>
          </a:p>
        </p:txBody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D5BF4B59-2DC6-40CB-B2E5-C8EB505A5B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D6A74"/>
                </a:solidFill>
              </a:defRPr>
            </a:pPr>
            <a:r>
              <a:rPr sz="900" b="1">
                <a:solidFill>
                  <a:srgbClr val="5D6A74"/>
                </a:solidFill>
              </a:rPr>
              <a:t>ЭКВИЛИБРИУМ  |  ЕУТ 1.0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793D73F-3F7F-4EDB-85AB-7F1A6F097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238375"/>
            <a:ext cx="118110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9BE907F8-7145-46D0-9817-EAAC7F983E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362200"/>
            <a:ext cx="266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D6A74"/>
                </a:solidFill>
              </a:defRPr>
            </a:pPr>
            <a:r>
              <a:rPr sz="1050" b="1">
                <a:solidFill>
                  <a:srgbClr val="5D6A74"/>
                </a:solidFill>
              </a:rPr>
              <a:t>1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56238960-3BD1-448A-AE89-72237CF0F9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" y="2667000"/>
            <a:ext cx="1047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24D"/>
                </a:solidFill>
              </a:defRPr>
            </a:pPr>
            <a:r>
              <a:rPr sz="1275" b="1">
                <a:solidFill>
                  <a:srgbClr val="17324D"/>
                </a:solidFill>
              </a:rPr>
              <a:t>Закон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ABD07CF4-E5F6-4BB2-8F05-1EE1B1EFF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1650" y="2647950"/>
            <a:ext cx="209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2BA6A6"/>
                </a:solidFill>
              </a:defRPr>
            </a:pPr>
            <a:r>
              <a:rPr sz="1800" b="1">
                <a:solidFill>
                  <a:srgbClr val="2BA6A6"/>
                </a:solidFill>
              </a:rPr>
              <a:t>→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408EAB4-96E3-4BBA-B97F-E5CF7C8F0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81200" y="2238375"/>
            <a:ext cx="118110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EAF2F7"/>
          </a:solidFill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1B277554-21EC-4F20-AEF6-E9492F02CA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2362200"/>
            <a:ext cx="266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D6A74"/>
                </a:solidFill>
              </a:defRPr>
            </a:pPr>
            <a:r>
              <a:rPr sz="1050" b="1">
                <a:solidFill>
                  <a:srgbClr val="5D6A74"/>
                </a:solidFill>
              </a:rPr>
              <a:t>2</a:t>
            </a:r>
          </a:p>
        </p:txBody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1616F5DB-8A79-408F-BDB7-E2728360C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47875" y="2667000"/>
            <a:ext cx="1047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24D"/>
                </a:solidFill>
              </a:defRPr>
            </a:pPr>
            <a:r>
              <a:rPr sz="1275" b="1">
                <a:solidFill>
                  <a:srgbClr val="17324D"/>
                </a:solidFill>
              </a:rPr>
              <a:t>Модель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D4DE9C83-69DA-4F75-86FA-871519FA1D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62300" y="2647950"/>
            <a:ext cx="209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2BA6A6"/>
                </a:solidFill>
              </a:defRPr>
            </a:pPr>
            <a:r>
              <a:rPr sz="1800" b="1">
                <a:solidFill>
                  <a:srgbClr val="2BA6A6"/>
                </a:solidFill>
              </a:rPr>
              <a:t>→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CC0C929-3076-4E15-BFB8-B506E90CF9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71850" y="2238375"/>
            <a:ext cx="118110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4F80FE8E-3F06-4D5B-B319-4F3D9C5B51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362200"/>
            <a:ext cx="266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D6A74"/>
                </a:solidFill>
              </a:defRPr>
            </a:pPr>
            <a:r>
              <a:rPr sz="1050" b="1">
                <a:solidFill>
                  <a:srgbClr val="5D6A74"/>
                </a:solidFill>
              </a:rPr>
              <a:t>3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E66A1449-30A3-439B-843E-0D2E01F521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38525" y="2667000"/>
            <a:ext cx="1047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24D"/>
                </a:solidFill>
              </a:defRPr>
            </a:pPr>
            <a:r>
              <a:rPr sz="1275" b="1">
                <a:solidFill>
                  <a:srgbClr val="17324D"/>
                </a:solidFill>
              </a:rPr>
              <a:t>Стандарт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080FB8B7-81A7-4F85-8264-A822C12C32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52950" y="2647950"/>
            <a:ext cx="209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2BA6A6"/>
                </a:solidFill>
              </a:defRPr>
            </a:pPr>
            <a:r>
              <a:rPr sz="1800" b="1">
                <a:solidFill>
                  <a:srgbClr val="2BA6A6"/>
                </a:solidFill>
              </a:rPr>
              <a:t>→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67F1497-B32B-4755-822C-71DE430F4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62500" y="2238375"/>
            <a:ext cx="118110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EAF2F7"/>
          </a:solidFill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774320AE-5AFD-4800-965C-193453CA06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2362200"/>
            <a:ext cx="266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D6A74"/>
                </a:solidFill>
              </a:defRPr>
            </a:pPr>
            <a:r>
              <a:rPr sz="1050" b="1">
                <a:solidFill>
                  <a:srgbClr val="5D6A74"/>
                </a:solidFill>
              </a:rPr>
              <a:t>4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91369E72-BCE0-4087-8286-2EB8C2C094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29175" y="2667000"/>
            <a:ext cx="1047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24D"/>
                </a:solidFill>
              </a:defRPr>
            </a:pPr>
            <a:r>
              <a:rPr sz="1275" b="1">
                <a:solidFill>
                  <a:srgbClr val="17324D"/>
                </a:solidFill>
              </a:rPr>
              <a:t>Решение</a:t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45EB0A8D-5898-49C4-905D-221E6A644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2647950"/>
            <a:ext cx="209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2BA6A6"/>
                </a:solidFill>
              </a:defRPr>
            </a:pPr>
            <a:r>
              <a:rPr sz="1800" b="1">
                <a:solidFill>
                  <a:srgbClr val="2BA6A6"/>
                </a:solidFill>
              </a:rPr>
              <a:t>→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2AF0D8B-169B-4DA6-BE64-DBC95E4FA1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53150" y="2238375"/>
            <a:ext cx="118110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2DD2F7A9-25E7-4990-9AAC-084CFF459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362200"/>
            <a:ext cx="266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D6A74"/>
                </a:solidFill>
              </a:defRPr>
            </a:pPr>
            <a:r>
              <a:rPr sz="1050" b="1">
                <a:solidFill>
                  <a:srgbClr val="5D6A74"/>
                </a:solidFill>
              </a:rPr>
              <a:t>5</a:t>
            </a:r>
          </a:p>
        </p:txBody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2A4BC48A-FE50-4A02-989D-3F358C5B8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9825" y="2667000"/>
            <a:ext cx="1047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24D"/>
                </a:solidFill>
              </a:defRPr>
            </a:pPr>
            <a:r>
              <a:rPr sz="1275" b="1">
                <a:solidFill>
                  <a:srgbClr val="17324D"/>
                </a:solidFill>
              </a:rPr>
              <a:t>Пилот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D51A8BE4-F70D-4381-A737-0FDC4D8C3B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647950"/>
            <a:ext cx="209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2BA6A6"/>
                </a:solidFill>
              </a:defRPr>
            </a:pPr>
            <a:r>
              <a:rPr sz="1800" b="1">
                <a:solidFill>
                  <a:srgbClr val="2BA6A6"/>
                </a:solidFill>
              </a:rPr>
              <a:t>→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BDA0A9B4-2531-4422-9B31-9B250A6765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43800" y="2238375"/>
            <a:ext cx="118110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EAF2F7"/>
          </a:solidFill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7918904B-A8F7-447A-B94C-33ED23EDC0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2362200"/>
            <a:ext cx="266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D6A74"/>
                </a:solidFill>
              </a:defRPr>
            </a:pPr>
            <a:r>
              <a:rPr sz="1050" b="1">
                <a:solidFill>
                  <a:srgbClr val="5D6A74"/>
                </a:solidFill>
              </a:rPr>
              <a:t>6</a:t>
            </a:r>
          </a:p>
        </p:txBody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433F12BE-46C0-4EF9-B9CD-D39EAB762A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10475" y="2667000"/>
            <a:ext cx="1047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24D"/>
                </a:solidFill>
              </a:defRPr>
            </a:pPr>
            <a:r>
              <a:rPr sz="1275" b="1">
                <a:solidFill>
                  <a:srgbClr val="17324D"/>
                </a:solidFill>
              </a:rPr>
              <a:t>Проверка</a:t>
            </a:r>
          </a:p>
        </p:txBody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1A3D31D1-B3E7-469A-804E-D844149085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2647950"/>
            <a:ext cx="209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2BA6A6"/>
                </a:solidFill>
              </a:defRPr>
            </a:pPr>
            <a:r>
              <a:rPr sz="1800" b="1">
                <a:solidFill>
                  <a:srgbClr val="2BA6A6"/>
                </a:solidFill>
              </a:rPr>
              <a:t>→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EC6317C-1FA1-4398-A69D-DD8BC716AB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34450" y="2238375"/>
            <a:ext cx="118110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19475A02-A272-4834-91A1-0C6957CFF3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48750" y="2362200"/>
            <a:ext cx="266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5D6A74"/>
                </a:solidFill>
              </a:defRPr>
            </a:pPr>
            <a:r>
              <a:rPr sz="1050" b="1">
                <a:solidFill>
                  <a:srgbClr val="5D6A74"/>
                </a:solidFill>
              </a:rPr>
              <a:t>7</a:t>
            </a:r>
          </a:p>
        </p:txBody>
      </p:sp>
      <p:sp>
        <p:nvSpPr>
          <p:cNvPr id="32" name="text">
            <a:extLst xmlns:a="http://schemas.openxmlformats.org/drawingml/2006/main">
              <a:ext uri="{FF2B5EF4-FFF2-40B4-BE49-F238E27FC236}">
                <a16:creationId xmlns:a16="http://schemas.microsoft.com/office/drawing/2014/main" id="{194A5C63-9939-47CE-8901-D89E7EB71E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01125" y="2667000"/>
            <a:ext cx="1047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275" b="1">
                <a:solidFill>
                  <a:srgbClr val="17324D"/>
                </a:solidFill>
              </a:defRPr>
            </a:pPr>
            <a:r>
              <a:rPr sz="1275" b="1">
                <a:solidFill>
                  <a:srgbClr val="17324D"/>
                </a:solidFill>
              </a:rPr>
              <a:t>Доверие</a:t>
            </a:r>
          </a:p>
        </p:txBody>
      </p:sp>
      <p:sp>
        <p:nvSpPr>
          <p:cNvPr id="33" name="text">
            <a:extLst xmlns:a="http://schemas.openxmlformats.org/drawingml/2006/main">
              <a:ext uri="{FF2B5EF4-FFF2-40B4-BE49-F238E27FC236}">
                <a16:creationId xmlns:a16="http://schemas.microsoft.com/office/drawing/2014/main" id="{CAB1A5BA-1928-436E-8E84-DEB3E25F7F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15550" y="2647950"/>
            <a:ext cx="2095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2BA6A6"/>
                </a:solidFill>
              </a:defRPr>
            </a:pPr>
            <a:r>
              <a:rPr sz="1800" b="1">
                <a:solidFill>
                  <a:srgbClr val="2BA6A6"/>
                </a:solidFill>
              </a:rPr>
              <a:t>→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C147E9A-41C1-4296-996E-AF17842EFD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25100" y="2238375"/>
            <a:ext cx="1181100" cy="1104900"/>
          </a:xfrm>
          <a:prstGeom xmlns:a="http://schemas.openxmlformats.org/drawingml/2006/main" prst="roundRect">
            <a:avLst>
              <a:gd name="adj" fmla="val 10345"/>
            </a:avLst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5" name="text">
            <a:extLst xmlns:a="http://schemas.openxmlformats.org/drawingml/2006/main">
              <a:ext uri="{FF2B5EF4-FFF2-40B4-BE49-F238E27FC236}">
                <a16:creationId xmlns:a16="http://schemas.microsoft.com/office/drawing/2014/main" id="{33DB9B6C-7515-4A1A-8AD9-900AF1BFB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39400" y="2362200"/>
            <a:ext cx="26670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BA6A6"/>
                </a:solidFill>
              </a:defRPr>
            </a:pPr>
            <a:r>
              <a:rPr sz="1050" b="1">
                <a:solidFill>
                  <a:srgbClr val="2BA6A6"/>
                </a:solidFill>
              </a:rPr>
              <a:t>8</a:t>
            </a:r>
          </a:p>
        </p:txBody>
      </p:sp>
      <p:sp>
        <p:nvSpPr>
          <p:cNvPr id="36" name="text">
            <a:extLst xmlns:a="http://schemas.openxmlformats.org/drawingml/2006/main">
              <a:ext uri="{FF2B5EF4-FFF2-40B4-BE49-F238E27FC236}">
                <a16:creationId xmlns:a16="http://schemas.microsoft.com/office/drawing/2014/main" id="{CAF4ADB5-DB88-4FC3-81C0-51C91A8D27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91775" y="2667000"/>
            <a:ext cx="10477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Масштаб</a:t>
            </a:r>
          </a:p>
        </p:txBody>
      </p:sp>
      <p:sp>
        <p:nvSpPr>
          <p:cNvPr id="37" name="text">
            <a:extLst xmlns:a="http://schemas.openxmlformats.org/drawingml/2006/main">
              <a:ext uri="{FF2B5EF4-FFF2-40B4-BE49-F238E27FC236}">
                <a16:creationId xmlns:a16="http://schemas.microsoft.com/office/drawing/2014/main" id="{CAF76538-75D4-4888-9F7D-70CA818DA8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4095750"/>
            <a:ext cx="9620250" cy="666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100" b="1">
                <a:solidFill>
                  <a:srgbClr val="1E6FA8"/>
                </a:solidFill>
              </a:defRPr>
            </a:pPr>
            <a:r>
              <a:rPr sz="2100" b="1">
                <a:solidFill>
                  <a:srgbClr val="1E6FA8"/>
                </a:solidFill>
              </a:rPr>
              <a:t>Каждый переход имеет владельца, входные данные, критерий готовности и доказательство результата.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9D9016A0-B6CF-48CA-8043-8D65A10F0C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00250" y="5238750"/>
            <a:ext cx="8191500" cy="476250"/>
          </a:xfrm>
          <a:prstGeom xmlns:a="http://schemas.openxmlformats.org/drawingml/2006/main" prst="roundRect">
            <a:avLst>
              <a:gd name="adj" fmla="val 24000"/>
            </a:avLst>
          </a:prstGeom>
          <a:solidFill xmlns:a="http://schemas.openxmlformats.org/drawingml/2006/main">
            <a:srgbClr val="DD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9" name="text">
            <a:extLst xmlns:a="http://schemas.openxmlformats.org/drawingml/2006/main">
              <a:ext uri="{FF2B5EF4-FFF2-40B4-BE49-F238E27FC236}">
                <a16:creationId xmlns:a16="http://schemas.microsoft.com/office/drawing/2014/main" id="{FCAE1745-F17C-4AF1-8440-529B916D2F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5286375"/>
            <a:ext cx="76200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17324D"/>
                </a:solidFill>
              </a:defRPr>
            </a:pPr>
            <a:r>
              <a:rPr sz="1650" b="1">
                <a:solidFill>
                  <a:srgbClr val="17324D"/>
                </a:solidFill>
              </a:rPr>
              <a:t>Наблюдение запускает новый цикл — система постоянно обучается</a:t>
            </a:r>
          </a:p>
        </p:txBody>
      </p:sp>
    </p:spTree>
    <p:extLst>
      <p:ext uri="{BB962C8B-B14F-4D97-AF65-F5344CB8AC3E}">
        <p14:creationId xmlns:p14="http://schemas.microsoft.com/office/powerpoint/2010/main" val="1640154047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2" name="kicker">
            <a:extLst xmlns:a="http://schemas.openxmlformats.org/drawingml/2006/main">
              <a:ext uri="{FF2B5EF4-FFF2-40B4-BE49-F238E27FC236}">
                <a16:creationId xmlns:a16="http://schemas.microsoft.com/office/drawing/2014/main" id="{B0E37DAE-85F8-4BE7-88FA-EBA89F2FA3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7334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BA6A6"/>
                </a:solidFill>
              </a:defRPr>
            </a:pPr>
            <a:r>
              <a:rPr sz="1050" b="1">
                <a:solidFill>
                  <a:srgbClr val="2BA6A6"/>
                </a:solidFill>
              </a:rPr>
              <a:t>ОСНОВАНИЯ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5ABEA1EC-AE5E-432A-B95C-55357D3235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763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324D"/>
                </a:solidFill>
              </a:defRPr>
            </a:pPr>
            <a:r>
              <a:rPr sz="2700" b="1">
                <a:solidFill>
                  <a:srgbClr val="17324D"/>
                </a:solidFill>
              </a:rPr>
              <a:t>Двенадцать принципов удерживают целостность системы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99B952A-8191-4415-88DD-CFF0F1BA28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763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4" name="page">
            <a:extLst xmlns:a="http://schemas.openxmlformats.org/drawingml/2006/main">
              <a:ext uri="{FF2B5EF4-FFF2-40B4-BE49-F238E27FC236}">
                <a16:creationId xmlns:a16="http://schemas.microsoft.com/office/drawing/2014/main" id="{3DEFEFA4-10E4-4D29-9E79-D2CA68D233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323850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D6A74"/>
                </a:solidFill>
              </a:defRPr>
            </a:pPr>
            <a:r>
              <a:rPr sz="1050" b="1">
                <a:solidFill>
                  <a:srgbClr val="5D6A74"/>
                </a:solidFill>
              </a:rPr>
              <a:t>05</a:t>
            </a:r>
          </a:p>
        </p:txBody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3147C1B0-3FEB-41A1-BC63-87CC68483D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D6A74"/>
                </a:solidFill>
              </a:defRPr>
            </a:pPr>
            <a:r>
              <a:rPr sz="900" b="1">
                <a:solidFill>
                  <a:srgbClr val="5D6A74"/>
                </a:solidFill>
              </a:rPr>
              <a:t>ЭКВИЛИБРИУМ  |  ЕУТ 1.0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1F78CFB9-9CF2-41CC-A399-F5D445FA67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38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BA6A6"/>
                </a:solidFill>
              </a:defRPr>
            </a:pPr>
            <a:r>
              <a:rPr sz="1200" b="1">
                <a:solidFill>
                  <a:srgbClr val="2BA6A6"/>
                </a:solidFill>
              </a:rPr>
              <a:t>01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EBDFF063-5861-4D53-96DC-FC1313FBA7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1581150"/>
            <a:ext cx="409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324D"/>
                </a:solidFill>
              </a:defRPr>
            </a:pPr>
            <a:r>
              <a:rPr sz="1800" b="1">
                <a:solidFill>
                  <a:srgbClr val="17324D"/>
                </a:solidFill>
              </a:rPr>
              <a:t>Целостность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1C6B1C9-01A3-4510-B36F-C885093E23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19300"/>
            <a:ext cx="4667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FECC3580-6634-44DA-8B48-574CB173A0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0505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BA6A6"/>
                </a:solidFill>
              </a:defRPr>
            </a:pPr>
            <a:r>
              <a:rPr sz="1200" b="1">
                <a:solidFill>
                  <a:srgbClr val="2BA6A6"/>
                </a:solidFill>
              </a:rPr>
              <a:t>02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1BFB2C55-49D5-44A9-9FE9-D9417A8965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247900"/>
            <a:ext cx="409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324D"/>
                </a:solidFill>
              </a:defRPr>
            </a:pPr>
            <a:r>
              <a:rPr sz="1800" b="1">
                <a:solidFill>
                  <a:srgbClr val="17324D"/>
                </a:solidFill>
              </a:rPr>
              <a:t>Измеримость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11E4B82-FA5B-4049-AFB7-DDB14F417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86050"/>
            <a:ext cx="4667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7552C456-2CD1-434F-A281-1DFB3511EC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9718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BA6A6"/>
                </a:solidFill>
              </a:defRPr>
            </a:pPr>
            <a:r>
              <a:rPr sz="1200" b="1">
                <a:solidFill>
                  <a:srgbClr val="2BA6A6"/>
                </a:solidFill>
              </a:rPr>
              <a:t>03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D39A09C2-EABA-4FF7-AC62-38FBCB340E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2914650"/>
            <a:ext cx="409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324D"/>
                </a:solidFill>
              </a:defRPr>
            </a:pPr>
            <a:r>
              <a:rPr sz="1800" b="1">
                <a:solidFill>
                  <a:srgbClr val="17324D"/>
                </a:solidFill>
              </a:rPr>
              <a:t>Воспроизводимость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3917A2E-0F29-4222-8D56-289202E43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52800"/>
            <a:ext cx="4667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26996195-4437-4714-9199-62E4BA928C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63855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BA6A6"/>
                </a:solidFill>
              </a:defRPr>
            </a:pPr>
            <a:r>
              <a:rPr sz="1200" b="1">
                <a:solidFill>
                  <a:srgbClr val="2BA6A6"/>
                </a:solidFill>
              </a:rPr>
              <a:t>04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3EBC23C8-9906-4016-9663-8E8EEF5FE6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3581400"/>
            <a:ext cx="409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324D"/>
                </a:solidFill>
              </a:defRPr>
            </a:pPr>
            <a:r>
              <a:rPr sz="1800" b="1">
                <a:solidFill>
                  <a:srgbClr val="17324D"/>
                </a:solidFill>
              </a:rPr>
              <a:t>Модульность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4D687D51-A944-42FE-B884-64DC652D78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19550"/>
            <a:ext cx="4667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C505382C-D9FB-4836-8BD7-94667CB2B6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05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BA6A6"/>
                </a:solidFill>
              </a:defRPr>
            </a:pPr>
            <a:r>
              <a:rPr sz="1200" b="1">
                <a:solidFill>
                  <a:srgbClr val="2BA6A6"/>
                </a:solidFill>
              </a:rPr>
              <a:t>05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CAD85E4F-25F6-4701-90BB-EA73DDE04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248150"/>
            <a:ext cx="409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324D"/>
                </a:solidFill>
              </a:defRPr>
            </a:pPr>
            <a:r>
              <a:rPr sz="1800" b="1">
                <a:solidFill>
                  <a:srgbClr val="17324D"/>
                </a:solidFill>
              </a:rPr>
              <a:t>Прослеживаемость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A4AF663-CAAB-4818-B887-F43C5EC801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86300"/>
            <a:ext cx="4667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CA1B3FA7-2D4D-42E7-A67C-38ABE56E4E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7205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BA6A6"/>
                </a:solidFill>
              </a:defRPr>
            </a:pPr>
            <a:r>
              <a:rPr sz="1200" b="1">
                <a:solidFill>
                  <a:srgbClr val="2BA6A6"/>
                </a:solidFill>
              </a:rPr>
              <a:t>06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D4F5165F-D483-43EF-80C6-4DF65974E6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43000" y="4914900"/>
            <a:ext cx="40957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324D"/>
                </a:solidFill>
              </a:defRPr>
            </a:pPr>
            <a:r>
              <a:rPr sz="1800" b="1">
                <a:solidFill>
                  <a:srgbClr val="17324D"/>
                </a:solidFill>
              </a:rPr>
              <a:t>Безопасность по замыслу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957D5B1-61C9-4B3D-BB81-9BC355B441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353050"/>
            <a:ext cx="466725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A4DC55CF-B972-4FBC-9A36-769FB119C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1638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BA6A6"/>
                </a:solidFill>
              </a:defRPr>
            </a:pPr>
            <a:r>
              <a:rPr sz="1200" b="1">
                <a:solidFill>
                  <a:srgbClr val="2BA6A6"/>
                </a:solidFill>
              </a:rPr>
              <a:t>07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59DB244F-9CC6-4305-A469-35930827EB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1581150"/>
            <a:ext cx="457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324D"/>
                </a:solidFill>
              </a:defRPr>
            </a:pPr>
            <a:r>
              <a:rPr sz="1800" b="1">
                <a:solidFill>
                  <a:srgbClr val="17324D"/>
                </a:solidFill>
              </a:rPr>
              <a:t>Открытость при защите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8BB3363-7A32-452C-8F78-747542B8A7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019300"/>
            <a:ext cx="5029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3C42B512-DA8F-4C54-9B3B-C265D0209C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30505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BA6A6"/>
                </a:solidFill>
              </a:defRPr>
            </a:pPr>
            <a:r>
              <a:rPr sz="1200" b="1">
                <a:solidFill>
                  <a:srgbClr val="2BA6A6"/>
                </a:solidFill>
              </a:rPr>
              <a:t>08</a:t>
            </a:r>
          </a:p>
        </p:txBody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9FC10004-06D5-4499-87FA-32770FB6D0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247900"/>
            <a:ext cx="457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324D"/>
                </a:solidFill>
              </a:defRPr>
            </a:pPr>
            <a:r>
              <a:rPr sz="1800" b="1">
                <a:solidFill>
                  <a:srgbClr val="17324D"/>
                </a:solidFill>
              </a:rPr>
              <a:t>Обратная связь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98EAD732-1802-4165-96DB-7DD47FE365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686050"/>
            <a:ext cx="5029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F1499F4F-D937-4588-A264-E5373864D3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29718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BA6A6"/>
                </a:solidFill>
              </a:defRPr>
            </a:pPr>
            <a:r>
              <a:rPr sz="1200" b="1">
                <a:solidFill>
                  <a:srgbClr val="2BA6A6"/>
                </a:solidFill>
              </a:rPr>
              <a:t>09</a:t>
            </a:r>
          </a:p>
        </p:txBody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17D75377-5FFF-4A54-BE06-BDFA947E41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2914650"/>
            <a:ext cx="457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324D"/>
                </a:solidFill>
              </a:defRPr>
            </a:pPr>
            <a:r>
              <a:rPr sz="1800" b="1">
                <a:solidFill>
                  <a:srgbClr val="17324D"/>
                </a:solidFill>
              </a:rPr>
              <a:t>Справедливое распределение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8EBC7A5-65EE-4E29-8A12-6CD91B204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352800"/>
            <a:ext cx="5029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33" name="text">
            <a:extLst xmlns:a="http://schemas.openxmlformats.org/drawingml/2006/main">
              <a:ext uri="{FF2B5EF4-FFF2-40B4-BE49-F238E27FC236}">
                <a16:creationId xmlns:a16="http://schemas.microsoft.com/office/drawing/2014/main" id="{65B25033-C2A0-40B5-8B9F-D21358E8D0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363855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BA6A6"/>
                </a:solidFill>
              </a:defRPr>
            </a:pPr>
            <a:r>
              <a:rPr sz="1200" b="1">
                <a:solidFill>
                  <a:srgbClr val="2BA6A6"/>
                </a:solidFill>
              </a:rPr>
              <a:t>10</a:t>
            </a:r>
          </a:p>
        </p:txBody>
      </p:sp>
      <p:sp>
        <p:nvSpPr>
          <p:cNvPr id="34" name="text">
            <a:extLst xmlns:a="http://schemas.openxmlformats.org/drawingml/2006/main">
              <a:ext uri="{FF2B5EF4-FFF2-40B4-BE49-F238E27FC236}">
                <a16:creationId xmlns:a16="http://schemas.microsoft.com/office/drawing/2014/main" id="{3108FFEF-3922-47FB-9629-E62C8F809E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3581400"/>
            <a:ext cx="457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324D"/>
                </a:solidFill>
              </a:defRPr>
            </a:pPr>
            <a:r>
              <a:rPr sz="1800" b="1">
                <a:solidFill>
                  <a:srgbClr val="17324D"/>
                </a:solidFill>
              </a:rPr>
              <a:t>Субсидиарность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6204E175-9455-4E11-A303-1F55151EC8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4019550"/>
            <a:ext cx="5029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36" name="text">
            <a:extLst xmlns:a="http://schemas.openxmlformats.org/drawingml/2006/main">
              <a:ext uri="{FF2B5EF4-FFF2-40B4-BE49-F238E27FC236}">
                <a16:creationId xmlns:a16="http://schemas.microsoft.com/office/drawing/2014/main" id="{69F6D86D-72C6-4A32-9AEE-B4DDE4CC03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430530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BA6A6"/>
                </a:solidFill>
              </a:defRPr>
            </a:pPr>
            <a:r>
              <a:rPr sz="1200" b="1">
                <a:solidFill>
                  <a:srgbClr val="2BA6A6"/>
                </a:solidFill>
              </a:rPr>
              <a:t>11</a:t>
            </a:r>
          </a:p>
        </p:txBody>
      </p:sp>
      <p:sp>
        <p:nvSpPr>
          <p:cNvPr id="37" name="text">
            <a:extLst xmlns:a="http://schemas.openxmlformats.org/drawingml/2006/main">
              <a:ext uri="{FF2B5EF4-FFF2-40B4-BE49-F238E27FC236}">
                <a16:creationId xmlns:a16="http://schemas.microsoft.com/office/drawing/2014/main" id="{A1F627EF-1BB5-4DEF-ACAC-8D7D37F99D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248150"/>
            <a:ext cx="457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324D"/>
                </a:solidFill>
              </a:defRPr>
            </a:pPr>
            <a:r>
              <a:rPr sz="1800" b="1">
                <a:solidFill>
                  <a:srgbClr val="17324D"/>
                </a:solidFill>
              </a:rPr>
              <a:t>Технологический суверенитет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36F3E272-688A-40E0-80D1-C53BB56D8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4686300"/>
            <a:ext cx="5029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39" name="text">
            <a:extLst xmlns:a="http://schemas.openxmlformats.org/drawingml/2006/main">
              <a:ext uri="{FF2B5EF4-FFF2-40B4-BE49-F238E27FC236}">
                <a16:creationId xmlns:a16="http://schemas.microsoft.com/office/drawing/2014/main" id="{8B323D7B-C1D9-4EF3-8E1A-DB229099BC0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4972050"/>
            <a:ext cx="4000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BA6A6"/>
                </a:solidFill>
              </a:defRPr>
            </a:pPr>
            <a:r>
              <a:rPr sz="1200" b="1">
                <a:solidFill>
                  <a:srgbClr val="2BA6A6"/>
                </a:solidFill>
              </a:rPr>
              <a:t>12</a:t>
            </a:r>
          </a:p>
        </p:txBody>
      </p:sp>
      <p:sp>
        <p:nvSpPr>
          <p:cNvPr id="40" name="text">
            <a:extLst xmlns:a="http://schemas.openxmlformats.org/drawingml/2006/main">
              <a:ext uri="{FF2B5EF4-FFF2-40B4-BE49-F238E27FC236}">
                <a16:creationId xmlns:a16="http://schemas.microsoft.com/office/drawing/2014/main" id="{0816A4E5-CC29-4E32-A0CE-22F51276BC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0" y="4914900"/>
            <a:ext cx="457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800" b="1">
                <a:solidFill>
                  <a:srgbClr val="17324D"/>
                </a:solidFill>
              </a:defRPr>
            </a:pPr>
            <a:r>
              <a:rPr sz="1800" b="1">
                <a:solidFill>
                  <a:srgbClr val="17324D"/>
                </a:solidFill>
              </a:rPr>
              <a:t>Международная совместимость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5063D20C-DFB7-49DE-94AC-5C8A25C11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00800" y="5353050"/>
            <a:ext cx="50292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890055771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4" name="kicker">
            <a:extLst xmlns:a="http://schemas.openxmlformats.org/drawingml/2006/main">
              <a:ext uri="{FF2B5EF4-FFF2-40B4-BE49-F238E27FC236}">
                <a16:creationId xmlns:a16="http://schemas.microsoft.com/office/drawing/2014/main" id="{4B6E7D71-CE86-449F-B4BC-76C9AD103A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7334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BA6A6"/>
                </a:solidFill>
              </a:defRPr>
            </a:pPr>
            <a:r>
              <a:rPr sz="1050" b="1">
                <a:solidFill>
                  <a:srgbClr val="2BA6A6"/>
                </a:solidFill>
              </a:rPr>
              <a:t>АРХИТЕКТУРА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07AF46A3-262B-49D0-BC73-07B32C50B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763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324D"/>
                </a:solidFill>
              </a:defRPr>
            </a:pPr>
            <a:r>
              <a:rPr sz="2700" b="1">
                <a:solidFill>
                  <a:srgbClr val="17324D"/>
                </a:solidFill>
              </a:rPr>
              <a:t>Семь слоёв соединяют основания с международным масштабом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6250E96-10E6-4D5B-BAF6-BB0917D15C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763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4" name="page">
            <a:extLst xmlns:a="http://schemas.openxmlformats.org/drawingml/2006/main">
              <a:ext uri="{FF2B5EF4-FFF2-40B4-BE49-F238E27FC236}">
                <a16:creationId xmlns:a16="http://schemas.microsoft.com/office/drawing/2014/main" id="{54B7BBD0-123C-4BB8-B685-A404230EA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323850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D6A74"/>
                </a:solidFill>
              </a:defRPr>
            </a:pPr>
            <a:r>
              <a:rPr sz="1050" b="1">
                <a:solidFill>
                  <a:srgbClr val="5D6A74"/>
                </a:solidFill>
              </a:rPr>
              <a:t>06</a:t>
            </a:r>
          </a:p>
        </p:txBody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054A39C1-13CA-44B3-B615-1A660F1711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D6A74"/>
                </a:solidFill>
              </a:defRPr>
            </a:pPr>
            <a:r>
              <a:rPr sz="900" b="1">
                <a:solidFill>
                  <a:srgbClr val="5D6A74"/>
                </a:solidFill>
              </a:rPr>
              <a:t>ЭКВИЛИБРИУМ  |  ЕУТ 1.0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06B0266-8649-4BCD-B33D-8BDAB210A9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619500" y="5286375"/>
            <a:ext cx="4953000" cy="428625"/>
          </a:xfrm>
          <a:prstGeom xmlns:a="http://schemas.openxmlformats.org/drawingml/2006/main" prst="roundRect">
            <a:avLst>
              <a:gd name="adj" fmla="val 2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9D94FD14-F623-4939-818B-625FCDD100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771900" y="5334000"/>
            <a:ext cx="46482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324D"/>
                </a:solidFill>
              </a:defRPr>
            </a:pPr>
            <a:r>
              <a:rPr sz="1425" b="1">
                <a:solidFill>
                  <a:srgbClr val="17324D"/>
                </a:solidFill>
              </a:rPr>
              <a:t>1  Основания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BF78591-F3AB-419E-A989-DEE0514DDE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4743450"/>
            <a:ext cx="5695950" cy="428625"/>
          </a:xfrm>
          <a:prstGeom xmlns:a="http://schemas.openxmlformats.org/drawingml/2006/main" prst="roundRect">
            <a:avLst>
              <a:gd name="adj" fmla="val 26667"/>
            </a:avLst>
          </a:prstGeom>
          <a:solidFill xmlns:a="http://schemas.openxmlformats.org/drawingml/2006/main">
            <a:srgbClr val="EAF2F7"/>
          </a:solidFill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D1725B18-D677-409C-A308-5DA0CCC412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00425" y="4791075"/>
            <a:ext cx="53911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324D"/>
                </a:solidFill>
              </a:defRPr>
            </a:pPr>
            <a:r>
              <a:rPr sz="1425" b="1">
                <a:solidFill>
                  <a:srgbClr val="17324D"/>
                </a:solidFill>
              </a:rPr>
              <a:t>2  Данные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B41610A2-2840-46BE-B6BC-F12F291AE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76550" y="4200525"/>
            <a:ext cx="6438900" cy="428625"/>
          </a:xfrm>
          <a:prstGeom xmlns:a="http://schemas.openxmlformats.org/drawingml/2006/main" prst="roundRect">
            <a:avLst>
              <a:gd name="adj" fmla="val 2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675E03C9-C856-48D2-967F-5B1927D419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28950" y="4248150"/>
            <a:ext cx="61341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324D"/>
                </a:solidFill>
              </a:defRPr>
            </a:pPr>
            <a:r>
              <a:rPr sz="1425" b="1">
                <a:solidFill>
                  <a:srgbClr val="17324D"/>
                </a:solidFill>
              </a:rPr>
              <a:t>3  Моделирование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EED67741-B9BF-460B-836D-603325984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505075" y="3657600"/>
            <a:ext cx="7181850" cy="428625"/>
          </a:xfrm>
          <a:prstGeom xmlns:a="http://schemas.openxmlformats.org/drawingml/2006/main" prst="roundRect">
            <a:avLst>
              <a:gd name="adj" fmla="val 26667"/>
            </a:avLst>
          </a:prstGeom>
          <a:solidFill xmlns:a="http://schemas.openxmlformats.org/drawingml/2006/main">
            <a:srgbClr val="EAF2F7"/>
          </a:solidFill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82A14ABD-0EFA-43A6-B24C-CEFC6E00A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657475" y="3705225"/>
            <a:ext cx="6877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324D"/>
                </a:solidFill>
              </a:defRPr>
            </a:pPr>
            <a:r>
              <a:rPr sz="1425" b="1">
                <a:solidFill>
                  <a:srgbClr val="17324D"/>
                </a:solidFill>
              </a:rPr>
              <a:t>4  Исполнение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AE22AF2-C574-4B5E-99F1-88AF7AA61A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33600" y="3114675"/>
            <a:ext cx="7924800" cy="428625"/>
          </a:xfrm>
          <a:prstGeom xmlns:a="http://schemas.openxmlformats.org/drawingml/2006/main" prst="roundRect">
            <a:avLst>
              <a:gd name="adj" fmla="val 2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EF123168-7BFB-4237-B95B-A7E6C9579E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86000" y="3162300"/>
            <a:ext cx="76200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324D"/>
                </a:solidFill>
              </a:defRPr>
            </a:pPr>
            <a:r>
              <a:rPr sz="1425" b="1">
                <a:solidFill>
                  <a:srgbClr val="17324D"/>
                </a:solidFill>
              </a:rPr>
              <a:t>5  Управление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0E2A1A2-5416-4723-8A4D-B6FC4D303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62125" y="2571750"/>
            <a:ext cx="8667750" cy="428625"/>
          </a:xfrm>
          <a:prstGeom xmlns:a="http://schemas.openxmlformats.org/drawingml/2006/main" prst="roundRect">
            <a:avLst>
              <a:gd name="adj" fmla="val 26667"/>
            </a:avLst>
          </a:prstGeom>
          <a:solidFill xmlns:a="http://schemas.openxmlformats.org/drawingml/2006/main">
            <a:srgbClr val="EAF2F7"/>
          </a:solidFill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012E2AC1-D06B-498F-B3F5-72280B125B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14525" y="2619375"/>
            <a:ext cx="83629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17324D"/>
                </a:solidFill>
              </a:defRPr>
            </a:pPr>
            <a:r>
              <a:rPr sz="1425" b="1">
                <a:solidFill>
                  <a:srgbClr val="17324D"/>
                </a:solidFill>
              </a:rPr>
              <a:t>6  Доверие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9D51A38-3A70-468E-A423-1FC5E80818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90650" y="2028825"/>
            <a:ext cx="9410700" cy="428625"/>
          </a:xfrm>
          <a:prstGeom xmlns:a="http://schemas.openxmlformats.org/drawingml/2006/main" prst="roundRect">
            <a:avLst>
              <a:gd name="adj" fmla="val 26667"/>
            </a:avLst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30C44A6A-C92E-48DF-9BB6-C6105CC995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2076450"/>
            <a:ext cx="91059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425" b="1">
                <a:solidFill>
                  <a:srgbClr val="FFFFFF"/>
                </a:solidFill>
              </a:defRPr>
            </a:pPr>
            <a:r>
              <a:rPr sz="1425" b="1">
                <a:solidFill>
                  <a:srgbClr val="FFFFFF"/>
                </a:solidFill>
              </a:rPr>
              <a:t>7  Масштабирование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FADE68C5-07C7-4A7B-923A-2F58ACF7CE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809750"/>
            <a:ext cx="3524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688EC27B-F99A-4948-8E64-C8859D00AF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57400" y="2476500"/>
            <a:ext cx="762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A29160C4-B920-47BC-B074-7DE67FF13B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2990850"/>
            <a:ext cx="400050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r>
              <a:t/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94E273DA-ACAE-408A-A066-DB56B94B6B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6076950"/>
            <a:ext cx="91440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5D6A74"/>
                </a:solidFill>
              </a:defRPr>
            </a:pPr>
            <a:r>
              <a:rPr sz="1350" b="1">
                <a:solidFill>
                  <a:srgbClr val="5D6A74"/>
                </a:solidFill>
              </a:rPr>
              <a:t>Сквозные механизмы: идентификация • версии • доступ • ответственность • обратная связь</a:t>
            </a:r>
          </a:p>
        </p:txBody>
      </p:sp>
    </p:spTree>
    <p:extLst>
      <p:ext uri="{BB962C8B-B14F-4D97-AF65-F5344CB8AC3E}">
        <p14:creationId xmlns:p14="http://schemas.microsoft.com/office/powerpoint/2010/main" val="1538093086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3" name="kicker">
            <a:extLst xmlns:a="http://schemas.openxmlformats.org/drawingml/2006/main">
              <a:ext uri="{FF2B5EF4-FFF2-40B4-BE49-F238E27FC236}">
                <a16:creationId xmlns:a16="http://schemas.microsoft.com/office/drawing/2014/main" id="{D73D4474-5DCB-4FE7-96EA-CB2FC7760E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7334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BA6A6"/>
                </a:solidFill>
              </a:defRPr>
            </a:pPr>
            <a:r>
              <a:rPr sz="1050" b="1">
                <a:solidFill>
                  <a:srgbClr val="2BA6A6"/>
                </a:solidFill>
              </a:rPr>
              <a:t>ОБЛАСТЬ ПРИМЕНЕНИЯ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AB11EACB-5521-48B9-8957-2EC7E168B1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763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324D"/>
                </a:solidFill>
              </a:defRPr>
            </a:pPr>
            <a:r>
              <a:rPr sz="2700" b="1">
                <a:solidFill>
                  <a:srgbClr val="17324D"/>
                </a:solidFill>
              </a:rPr>
              <a:t>Двенадцать технологических контуров работают в одной системе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3811828-0C52-453A-BCA8-F5FC38620A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763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4" name="page">
            <a:extLst xmlns:a="http://schemas.openxmlformats.org/drawingml/2006/main">
              <a:ext uri="{FF2B5EF4-FFF2-40B4-BE49-F238E27FC236}">
                <a16:creationId xmlns:a16="http://schemas.microsoft.com/office/drawing/2014/main" id="{C26F7211-CB86-4674-9BC0-E73FA07A5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323850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D6A74"/>
                </a:solidFill>
              </a:defRPr>
            </a:pPr>
            <a:r>
              <a:rPr sz="1050" b="1">
                <a:solidFill>
                  <a:srgbClr val="5D6A74"/>
                </a:solidFill>
              </a:rPr>
              <a:t>07</a:t>
            </a:r>
          </a:p>
        </p:txBody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0746BD47-BEBB-4D11-88B0-D5EEE0F1F2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D6A74"/>
                </a:solidFill>
              </a:defRPr>
            </a:pPr>
            <a:r>
              <a:rPr sz="900" b="1">
                <a:solidFill>
                  <a:srgbClr val="5D6A74"/>
                </a:solidFill>
              </a:rPr>
              <a:t>ЭКВИЛИБРИУМ  |  ЕУТ 1.0</a:t>
            </a:r>
          </a:p>
        </p:txBody>
      </p:sp>
      <p:sp>
        <p:nvSpPr>
          <p:cNvPr id="6" name="text">
            <a:extLst xmlns:a="http://schemas.openxmlformats.org/drawingml/2006/main">
              <a:ext uri="{FF2B5EF4-FFF2-40B4-BE49-F238E27FC236}">
                <a16:creationId xmlns:a16="http://schemas.microsoft.com/office/drawing/2014/main" id="{A37063E2-27EC-4CFD-AFF3-DB51498E68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1571625"/>
            <a:ext cx="400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BA6A6"/>
                </a:solidFill>
              </a:defRPr>
            </a:pPr>
            <a:r>
              <a:rPr sz="1275" b="1">
                <a:solidFill>
                  <a:srgbClr val="2BA6A6"/>
                </a:solidFill>
              </a:rPr>
              <a:t>01</a:t>
            </a:r>
          </a:p>
        </p:txBody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FDDCBDEE-2337-4495-B426-E8511C378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1533525"/>
            <a:ext cx="457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24D"/>
                </a:solidFill>
              </a:defRPr>
            </a:pPr>
            <a:r>
              <a:rPr sz="1725" b="1">
                <a:solidFill>
                  <a:srgbClr val="17324D"/>
                </a:solidFill>
              </a:rPr>
              <a:t>Наблюдение и сенсорика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448C6936-9C3F-45F6-9DA5-CCCBEC3EA8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009775"/>
            <a:ext cx="4953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2D27AAC3-4B2D-4B67-B96B-83D3326F31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295525"/>
            <a:ext cx="400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BA6A6"/>
                </a:solidFill>
              </a:defRPr>
            </a:pPr>
            <a:r>
              <a:rPr sz="1275" b="1">
                <a:solidFill>
                  <a:srgbClr val="2BA6A6"/>
                </a:solidFill>
              </a:rPr>
              <a:t>02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72319FE3-E01A-48DC-92E1-2075277FEF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2257425"/>
            <a:ext cx="457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24D"/>
                </a:solidFill>
              </a:defRPr>
            </a:pPr>
            <a:r>
              <a:rPr sz="1725" b="1">
                <a:solidFill>
                  <a:srgbClr val="17324D"/>
                </a:solidFill>
              </a:rPr>
              <a:t>Данные и знания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5E371A2-E8D3-4EC0-9045-92156B46F5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33675"/>
            <a:ext cx="4953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12" name="text">
            <a:extLst xmlns:a="http://schemas.openxmlformats.org/drawingml/2006/main">
              <a:ext uri="{FF2B5EF4-FFF2-40B4-BE49-F238E27FC236}">
                <a16:creationId xmlns:a16="http://schemas.microsoft.com/office/drawing/2014/main" id="{F422B15D-D674-4877-B6EB-5D43868DAA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019425"/>
            <a:ext cx="400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BA6A6"/>
                </a:solidFill>
              </a:defRPr>
            </a:pPr>
            <a:r>
              <a:rPr sz="1275" b="1">
                <a:solidFill>
                  <a:srgbClr val="2BA6A6"/>
                </a:solidFill>
              </a:rPr>
              <a:t>03</a:t>
            </a:r>
          </a:p>
        </p:txBody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251E53F0-3DE1-4943-804C-E2F1792CE1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2981325"/>
            <a:ext cx="457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24D"/>
                </a:solidFill>
              </a:defRPr>
            </a:pPr>
            <a:r>
              <a:rPr sz="1725" b="1">
                <a:solidFill>
                  <a:srgbClr val="17324D"/>
                </a:solidFill>
              </a:rPr>
              <a:t>ИИ и прогнозирование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D9D75B1-7E9D-4961-A755-BA9CBADF37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457575"/>
            <a:ext cx="4953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15" name="text">
            <a:extLst xmlns:a="http://schemas.openxmlformats.org/drawingml/2006/main">
              <a:ext uri="{FF2B5EF4-FFF2-40B4-BE49-F238E27FC236}">
                <a16:creationId xmlns:a16="http://schemas.microsoft.com/office/drawing/2014/main" id="{046EFDA5-018E-48F2-A5C0-FE775EED82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3743325"/>
            <a:ext cx="400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BA6A6"/>
                </a:solidFill>
              </a:defRPr>
            </a:pPr>
            <a:r>
              <a:rPr sz="1275" b="1">
                <a:solidFill>
                  <a:srgbClr val="2BA6A6"/>
                </a:solidFill>
              </a:rPr>
              <a:t>04</a:t>
            </a:r>
          </a:p>
        </p:txBody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2C79646A-C9E1-496C-8CEA-7353C64A7D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3705225"/>
            <a:ext cx="457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24D"/>
                </a:solidFill>
              </a:defRPr>
            </a:pPr>
            <a:r>
              <a:rPr sz="1725" b="1">
                <a:solidFill>
                  <a:srgbClr val="17324D"/>
                </a:solidFill>
              </a:rPr>
              <a:t>Материаловедение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D2E4B08-5C0B-4D65-9F63-E611FD02AD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181475"/>
            <a:ext cx="4953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18" name="text">
            <a:extLst xmlns:a="http://schemas.openxmlformats.org/drawingml/2006/main">
              <a:ext uri="{FF2B5EF4-FFF2-40B4-BE49-F238E27FC236}">
                <a16:creationId xmlns:a16="http://schemas.microsoft.com/office/drawing/2014/main" id="{F220B7CE-1D19-4C98-AF06-7651ED79C1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467225"/>
            <a:ext cx="400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BA6A6"/>
                </a:solidFill>
              </a:defRPr>
            </a:pPr>
            <a:r>
              <a:rPr sz="1275" b="1">
                <a:solidFill>
                  <a:srgbClr val="2BA6A6"/>
                </a:solidFill>
              </a:rPr>
              <a:t>05</a:t>
            </a:r>
          </a:p>
        </p:txBody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8B04DAAA-8409-49F3-8611-6611DCCFD5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4429125"/>
            <a:ext cx="457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24D"/>
                </a:solidFill>
              </a:defRPr>
            </a:pPr>
            <a:r>
              <a:rPr sz="1725" b="1">
                <a:solidFill>
                  <a:srgbClr val="17324D"/>
                </a:solidFill>
              </a:rPr>
              <a:t>Энергетика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D10E3E3A-4D3C-4DF3-866F-8A74794E9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4905375"/>
            <a:ext cx="4953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21" name="text">
            <a:extLst xmlns:a="http://schemas.openxmlformats.org/drawingml/2006/main">
              <a:ext uri="{FF2B5EF4-FFF2-40B4-BE49-F238E27FC236}">
                <a16:creationId xmlns:a16="http://schemas.microsoft.com/office/drawing/2014/main" id="{C3CCEAFD-FDD4-441C-AEE6-4A5F55C4A7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191125"/>
            <a:ext cx="400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BA6A6"/>
                </a:solidFill>
              </a:defRPr>
            </a:pPr>
            <a:r>
              <a:rPr sz="1275" b="1">
                <a:solidFill>
                  <a:srgbClr val="2BA6A6"/>
                </a:solidFill>
              </a:rPr>
              <a:t>06</a:t>
            </a:r>
          </a:p>
        </p:txBody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F896F382-6971-47A6-9DDD-EAAC4D47FC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90625" y="5153025"/>
            <a:ext cx="457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24D"/>
                </a:solidFill>
              </a:defRPr>
            </a:pPr>
            <a:r>
              <a:rPr sz="1725" b="1">
                <a:solidFill>
                  <a:srgbClr val="17324D"/>
                </a:solidFill>
              </a:rPr>
              <a:t>Экология и биоценозы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D6888E2-20E8-4C48-928D-4E16A7F511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5629275"/>
            <a:ext cx="4953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24" name="text">
            <a:extLst xmlns:a="http://schemas.openxmlformats.org/drawingml/2006/main">
              <a:ext uri="{FF2B5EF4-FFF2-40B4-BE49-F238E27FC236}">
                <a16:creationId xmlns:a16="http://schemas.microsoft.com/office/drawing/2014/main" id="{8527F9B1-5F27-4B1D-A034-B83484766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1571625"/>
            <a:ext cx="400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BA6A6"/>
                </a:solidFill>
              </a:defRPr>
            </a:pPr>
            <a:r>
              <a:rPr sz="1275" b="1">
                <a:solidFill>
                  <a:srgbClr val="2BA6A6"/>
                </a:solidFill>
              </a:rPr>
              <a:t>07</a:t>
            </a:r>
          </a:p>
        </p:txBody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E8F9DA7B-6C6A-454B-8B66-84A4B57F6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0375" y="1533525"/>
            <a:ext cx="457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24D"/>
                </a:solidFill>
              </a:defRPr>
            </a:pPr>
            <a:r>
              <a:rPr sz="1725" b="1">
                <a:solidFill>
                  <a:srgbClr val="17324D"/>
                </a:solidFill>
              </a:rPr>
              <a:t>Инфраструктура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6AA1DE8-91BD-400E-B915-09F5482457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009775"/>
            <a:ext cx="4953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27" name="text">
            <a:extLst xmlns:a="http://schemas.openxmlformats.org/drawingml/2006/main">
              <a:ext uri="{FF2B5EF4-FFF2-40B4-BE49-F238E27FC236}">
                <a16:creationId xmlns:a16="http://schemas.microsoft.com/office/drawing/2014/main" id="{911C5ACD-FE38-4ACC-AC17-F7F8759F70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295525"/>
            <a:ext cx="400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BA6A6"/>
                </a:solidFill>
              </a:defRPr>
            </a:pPr>
            <a:r>
              <a:rPr sz="1275" b="1">
                <a:solidFill>
                  <a:srgbClr val="2BA6A6"/>
                </a:solidFill>
              </a:rPr>
              <a:t>08</a:t>
            </a:r>
          </a:p>
        </p:txBody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80969D41-1C20-4B5B-84EC-18E62EEFDD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0375" y="2257425"/>
            <a:ext cx="457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24D"/>
                </a:solidFill>
              </a:defRPr>
            </a:pPr>
            <a:r>
              <a:rPr sz="1725" b="1">
                <a:solidFill>
                  <a:srgbClr val="17324D"/>
                </a:solidFill>
              </a:rPr>
              <a:t>Здоровье человека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95C1651-8D82-4164-8ACE-F83CAEDDA83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2733675"/>
            <a:ext cx="4953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88D48919-4E86-4FE4-A7C1-7DFD6646CA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019425"/>
            <a:ext cx="400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BA6A6"/>
                </a:solidFill>
              </a:defRPr>
            </a:pPr>
            <a:r>
              <a:rPr sz="1275" b="1">
                <a:solidFill>
                  <a:srgbClr val="2BA6A6"/>
                </a:solidFill>
              </a:rPr>
              <a:t>09</a:t>
            </a:r>
          </a:p>
        </p:txBody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74DF02B8-4635-49B8-B1A5-B2D670B1D5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0375" y="2981325"/>
            <a:ext cx="457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24D"/>
                </a:solidFill>
              </a:defRPr>
            </a:pPr>
            <a:r>
              <a:rPr sz="1725" b="1">
                <a:solidFill>
                  <a:srgbClr val="17324D"/>
                </a:solidFill>
              </a:rPr>
              <a:t>Социальная кооперация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10D7C75-3A0C-4F59-886C-D9FE9930E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457575"/>
            <a:ext cx="4953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33" name="text">
            <a:extLst xmlns:a="http://schemas.openxmlformats.org/drawingml/2006/main">
              <a:ext uri="{FF2B5EF4-FFF2-40B4-BE49-F238E27FC236}">
                <a16:creationId xmlns:a16="http://schemas.microsoft.com/office/drawing/2014/main" id="{E5BCDC76-ADF4-4EB7-869A-96B9553A09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3743325"/>
            <a:ext cx="400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BA6A6"/>
                </a:solidFill>
              </a:defRPr>
            </a:pPr>
            <a:r>
              <a:rPr sz="1275" b="1">
                <a:solidFill>
                  <a:srgbClr val="2BA6A6"/>
                </a:solidFill>
              </a:rPr>
              <a:t>10</a:t>
            </a:r>
          </a:p>
        </p:txBody>
      </p:sp>
      <p:sp>
        <p:nvSpPr>
          <p:cNvPr id="34" name="text">
            <a:extLst xmlns:a="http://schemas.openxmlformats.org/drawingml/2006/main">
              <a:ext uri="{FF2B5EF4-FFF2-40B4-BE49-F238E27FC236}">
                <a16:creationId xmlns:a16="http://schemas.microsoft.com/office/drawing/2014/main" id="{4F8DA594-93E1-4D30-815F-59CC974D17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0375" y="3705225"/>
            <a:ext cx="457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24D"/>
                </a:solidFill>
              </a:defRPr>
            </a:pPr>
            <a:r>
              <a:rPr sz="1725" b="1">
                <a:solidFill>
                  <a:srgbClr val="17324D"/>
                </a:solidFill>
              </a:rPr>
              <a:t>Финансы и активы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0346BE5-9822-4F1C-B284-3D19B94F5B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181475"/>
            <a:ext cx="4953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36" name="text">
            <a:extLst xmlns:a="http://schemas.openxmlformats.org/drawingml/2006/main">
              <a:ext uri="{FF2B5EF4-FFF2-40B4-BE49-F238E27FC236}">
                <a16:creationId xmlns:a16="http://schemas.microsoft.com/office/drawing/2014/main" id="{1F4BEDD7-D552-4C0A-ACA7-DBED483585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467225"/>
            <a:ext cx="400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BA6A6"/>
                </a:solidFill>
              </a:defRPr>
            </a:pPr>
            <a:r>
              <a:rPr sz="1275" b="1">
                <a:solidFill>
                  <a:srgbClr val="2BA6A6"/>
                </a:solidFill>
              </a:rPr>
              <a:t>11</a:t>
            </a:r>
          </a:p>
        </p:txBody>
      </p:sp>
      <p:sp>
        <p:nvSpPr>
          <p:cNvPr id="37" name="text">
            <a:extLst xmlns:a="http://schemas.openxmlformats.org/drawingml/2006/main">
              <a:ext uri="{FF2B5EF4-FFF2-40B4-BE49-F238E27FC236}">
                <a16:creationId xmlns:a16="http://schemas.microsoft.com/office/drawing/2014/main" id="{EFB33ED7-DC66-45BA-B270-9E57BD8E0C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0375" y="4429125"/>
            <a:ext cx="457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24D"/>
                </a:solidFill>
              </a:defRPr>
            </a:pPr>
            <a:r>
              <a:rPr sz="1725" b="1">
                <a:solidFill>
                  <a:srgbClr val="17324D"/>
                </a:solidFill>
              </a:rPr>
              <a:t>Безопасность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C614BADD-57F5-4D33-8471-6735F968EA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4905375"/>
            <a:ext cx="4953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39" name="text">
            <a:extLst xmlns:a="http://schemas.openxmlformats.org/drawingml/2006/main">
              <a:ext uri="{FF2B5EF4-FFF2-40B4-BE49-F238E27FC236}">
                <a16:creationId xmlns:a16="http://schemas.microsoft.com/office/drawing/2014/main" id="{54897756-1045-4197-B1C1-B30B10013D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191125"/>
            <a:ext cx="4000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75" b="1">
                <a:solidFill>
                  <a:srgbClr val="2BA6A6"/>
                </a:solidFill>
              </a:defRPr>
            </a:pPr>
            <a:r>
              <a:rPr sz="1275" b="1">
                <a:solidFill>
                  <a:srgbClr val="2BA6A6"/>
                </a:solidFill>
              </a:rPr>
              <a:t>12</a:t>
            </a:r>
          </a:p>
        </p:txBody>
      </p:sp>
      <p:sp>
        <p:nvSpPr>
          <p:cNvPr id="40" name="text">
            <a:extLst xmlns:a="http://schemas.openxmlformats.org/drawingml/2006/main">
              <a:ext uri="{FF2B5EF4-FFF2-40B4-BE49-F238E27FC236}">
                <a16:creationId xmlns:a16="http://schemas.microsoft.com/office/drawing/2014/main" id="{BEDCE02D-8FD9-4283-8DF6-9AAA70581E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0375" y="5153025"/>
            <a:ext cx="45720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725" b="1">
                <a:solidFill>
                  <a:srgbClr val="17324D"/>
                </a:solidFill>
              </a:defRPr>
            </a:pPr>
            <a:r>
              <a:rPr sz="1725" b="1">
                <a:solidFill>
                  <a:srgbClr val="17324D"/>
                </a:solidFill>
              </a:rPr>
              <a:t>Культура и наследие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4AC1B1B4-297E-4210-B4B4-A860860278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5629275"/>
            <a:ext cx="4953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42" name="text">
            <a:extLst xmlns:a="http://schemas.openxmlformats.org/drawingml/2006/main">
              <a:ext uri="{FF2B5EF4-FFF2-40B4-BE49-F238E27FC236}">
                <a16:creationId xmlns:a16="http://schemas.microsoft.com/office/drawing/2014/main" id="{D9D348A4-B9B9-401C-8FE9-EC549136C3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09650" y="5905500"/>
            <a:ext cx="101727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725" b="1">
                <a:solidFill>
                  <a:srgbClr val="1E6FA8"/>
                </a:solidFill>
              </a:defRPr>
            </a:pPr>
            <a:r>
              <a:rPr sz="1725" b="1">
                <a:solidFill>
                  <a:srgbClr val="1E6FA8"/>
                </a:solidFill>
              </a:rPr>
              <a:t>Общий паспорт и доказательный цикл позволяют комбинировать решения разных отраслей без потери ответственности.</a:t>
            </a:r>
          </a:p>
        </p:txBody>
      </p:sp>
    </p:spTree>
    <p:extLst>
      <p:ext uri="{BB962C8B-B14F-4D97-AF65-F5344CB8AC3E}">
        <p14:creationId xmlns:p14="http://schemas.microsoft.com/office/powerpoint/2010/main" val="206874986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0" name="kicker">
            <a:extLst xmlns:a="http://schemas.openxmlformats.org/drawingml/2006/main">
              <a:ext uri="{FF2B5EF4-FFF2-40B4-BE49-F238E27FC236}">
                <a16:creationId xmlns:a16="http://schemas.microsoft.com/office/drawing/2014/main" id="{65745BDF-D29F-4A0A-B906-AD548825C8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7334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BA6A6"/>
                </a:solidFill>
              </a:defRPr>
            </a:pPr>
            <a:r>
              <a:rPr sz="1050" b="1">
                <a:solidFill>
                  <a:srgbClr val="2BA6A6"/>
                </a:solidFill>
              </a:rPr>
              <a:t>ЕДИНИЦА СИСТЕМЫ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2086E9E3-64BF-427E-9FD8-88510B6206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763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324D"/>
                </a:solidFill>
              </a:defRPr>
            </a:pPr>
            <a:r>
              <a:rPr sz="2700" b="1">
                <a:solidFill>
                  <a:srgbClr val="17324D"/>
                </a:solidFill>
              </a:rPr>
              <a:t>Цифровой паспорт делает технологию сравнимой и управляемой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EC3D08F-B422-4D0F-A6B4-AAAB6B421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763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4" name="page">
            <a:extLst xmlns:a="http://schemas.openxmlformats.org/drawingml/2006/main">
              <a:ext uri="{FF2B5EF4-FFF2-40B4-BE49-F238E27FC236}">
                <a16:creationId xmlns:a16="http://schemas.microsoft.com/office/drawing/2014/main" id="{678EB15E-A534-439F-9A3A-84F9588281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323850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D6A74"/>
                </a:solidFill>
              </a:defRPr>
            </a:pPr>
            <a:r>
              <a:rPr sz="1050" b="1">
                <a:solidFill>
                  <a:srgbClr val="5D6A74"/>
                </a:solidFill>
              </a:rPr>
              <a:t>08</a:t>
            </a:r>
          </a:p>
        </p:txBody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6EAF4C85-3310-431C-85C0-601675360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D6A74"/>
                </a:solidFill>
              </a:defRPr>
            </a:pPr>
            <a:r>
              <a:rPr sz="900" b="1">
                <a:solidFill>
                  <a:srgbClr val="5D6A74"/>
                </a:solidFill>
              </a:rPr>
              <a:t>ЭКВИЛИБРИУМ  |  ЕУТ 1.0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20A23B5-E818-4FCB-AD23-C05F5A4CF1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657350"/>
            <a:ext cx="3238500" cy="4000500"/>
          </a:xfrm>
          <a:prstGeom xmlns:a="http://schemas.openxmlformats.org/drawingml/2006/main" prst="roundRect">
            <a:avLst>
              <a:gd name="adj" fmla="val 3529"/>
            </a:avLst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82271D21-BEBD-4F4A-925E-73CE19617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52500" y="2057400"/>
            <a:ext cx="27051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ПАСПОРТ</a:t>
            </a:r>
          </a:p>
          <a:p xmlns:a="http://schemas.openxmlformats.org/drawingml/2006/main">
            <a:pPr algn="ctr">
              <a:defRPr sz="2250" b="1">
                <a:solidFill>
                  <a:srgbClr val="FFFFFF"/>
                </a:solidFill>
              </a:defRPr>
            </a:pPr>
            <a:r>
              <a:rPr sz="2250" b="1">
                <a:solidFill>
                  <a:srgbClr val="FFFFFF"/>
                </a:solidFill>
              </a:rPr>
              <a:t>ТЕХНОЛОГИИ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5AA87550-7419-434A-9D96-A485C431FC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143250"/>
            <a:ext cx="251460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BA6A6"/>
                </a:solidFill>
              </a:defRPr>
            </a:pPr>
            <a:r>
              <a:rPr sz="1650" b="1">
                <a:solidFill>
                  <a:srgbClr val="2BA6A6"/>
                </a:solidFill>
              </a:rPr>
              <a:t>единая версия истины</a:t>
            </a:r>
          </a:p>
        </p:txBody>
      </p:sp>
      <p:sp>
        <p:nvSpPr>
          <p:cNvPr id="9" name="text">
            <a:extLst xmlns:a="http://schemas.openxmlformats.org/drawingml/2006/main">
              <a:ext uri="{FF2B5EF4-FFF2-40B4-BE49-F238E27FC236}">
                <a16:creationId xmlns:a16="http://schemas.microsoft.com/office/drawing/2014/main" id="{F3E69A8B-16DC-44CA-A481-4EDDF13045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3857625"/>
            <a:ext cx="2514600" cy="1123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00" b="1">
                <a:solidFill>
                  <a:srgbClr val="D5E7F2"/>
                </a:solidFill>
              </a:defRPr>
            </a:pPr>
            <a:r>
              <a:rPr sz="1800" b="1">
                <a:solidFill>
                  <a:srgbClr val="D5E7F2"/>
                </a:solidFill>
              </a:rPr>
              <a:t>машиночитаемый</a:t>
            </a:r>
          </a:p>
          <a:p xmlns:a="http://schemas.openxmlformats.org/drawingml/2006/main">
            <a:pPr algn="ctr">
              <a:defRPr sz="1800" b="1">
                <a:solidFill>
                  <a:srgbClr val="D5E7F2"/>
                </a:solidFill>
              </a:defRPr>
            </a:pPr>
            <a:r>
              <a:rPr sz="1800" b="1">
                <a:solidFill>
                  <a:srgbClr val="D5E7F2"/>
                </a:solidFill>
              </a:rPr>
              <a:t>обновляемый</a:t>
            </a:r>
          </a:p>
          <a:p xmlns:a="http://schemas.openxmlformats.org/drawingml/2006/main">
            <a:pPr algn="ctr">
              <a:defRPr sz="1800" b="1">
                <a:solidFill>
                  <a:srgbClr val="D5E7F2"/>
                </a:solidFill>
              </a:defRPr>
            </a:pPr>
            <a:r>
              <a:rPr sz="1800" b="1">
                <a:solidFill>
                  <a:srgbClr val="D5E7F2"/>
                </a:solidFill>
              </a:rPr>
              <a:t>проверяемый</a:t>
            </a:r>
          </a:p>
        </p:txBody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71385438-9B9F-449B-ADA3-C59C26EC04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169545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BA6A6"/>
                </a:solidFill>
              </a:defRPr>
            </a:pPr>
            <a:r>
              <a:rPr sz="1200" b="1">
                <a:solidFill>
                  <a:srgbClr val="2BA6A6"/>
                </a:solidFill>
              </a:rPr>
              <a:t>1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BE977DF4-897B-46EF-AF2C-952495B80C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1657350"/>
            <a:ext cx="2667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324D"/>
                </a:solidFill>
              </a:defRPr>
            </a:pPr>
            <a:r>
              <a:rPr sz="1500" b="1">
                <a:solidFill>
                  <a:srgbClr val="17324D"/>
                </a:solidFill>
              </a:rPr>
              <a:t>Идентичность и владелец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1A29CE2-F9EB-4789-80D5-D9FE467AA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152650"/>
            <a:ext cx="3048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9E97A4BA-D67C-434C-91D9-2574ACC9DC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47650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BA6A6"/>
                </a:solidFill>
              </a:defRPr>
            </a:pPr>
            <a:r>
              <a:rPr sz="1200" b="1">
                <a:solidFill>
                  <a:srgbClr val="2BA6A6"/>
                </a:solidFill>
              </a:rPr>
              <a:t>2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B7A017AA-91B1-478F-B870-0EC27995E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2438400"/>
            <a:ext cx="2667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324D"/>
                </a:solidFill>
              </a:defRPr>
            </a:pPr>
            <a:r>
              <a:rPr sz="1500" b="1">
                <a:solidFill>
                  <a:srgbClr val="17324D"/>
                </a:solidFill>
              </a:rPr>
              <a:t>Проблема и цель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E4530E9-33D1-4CE1-AAEB-313A712D09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933700"/>
            <a:ext cx="3048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72743815-BAFE-4AF4-AB31-AD9E543C9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25755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BA6A6"/>
                </a:solidFill>
              </a:defRPr>
            </a:pPr>
            <a:r>
              <a:rPr sz="1200" b="1">
                <a:solidFill>
                  <a:srgbClr val="2BA6A6"/>
                </a:solidFill>
              </a:rPr>
              <a:t>3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E1DE1BA0-3F88-42EF-A61E-79BEE7D6E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3219450"/>
            <a:ext cx="2667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324D"/>
                </a:solidFill>
              </a:defRPr>
            </a:pPr>
            <a:r>
              <a:rPr sz="1500" b="1">
                <a:solidFill>
                  <a:srgbClr val="17324D"/>
                </a:solidFill>
              </a:rPr>
              <a:t>Научное основание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095F46F-C62F-4DC2-9DCF-2C92D87227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714750"/>
            <a:ext cx="3048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140423CF-E3A7-4342-A882-C1E1F0C62C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03860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BA6A6"/>
                </a:solidFill>
              </a:defRPr>
            </a:pPr>
            <a:r>
              <a:rPr sz="1200" b="1">
                <a:solidFill>
                  <a:srgbClr val="2BA6A6"/>
                </a:solidFill>
              </a:rPr>
              <a:t>4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A7904B4D-BD0D-450C-B369-EE5879E63F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4000500"/>
            <a:ext cx="2667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324D"/>
                </a:solidFill>
              </a:defRPr>
            </a:pPr>
            <a:r>
              <a:rPr sz="1500" b="1">
                <a:solidFill>
                  <a:srgbClr val="17324D"/>
                </a:solidFill>
              </a:rPr>
              <a:t>Архитектура и ресурсы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50800A33-B8D2-4C85-B626-075F56E79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495800"/>
            <a:ext cx="3048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5E079BB4-995D-4D42-84C7-E877378623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481965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BA6A6"/>
                </a:solidFill>
              </a:defRPr>
            </a:pPr>
            <a:r>
              <a:rPr sz="1200" b="1">
                <a:solidFill>
                  <a:srgbClr val="2BA6A6"/>
                </a:solidFill>
              </a:rPr>
              <a:t>5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6D7EAC47-A4D3-4758-9F5D-34A4E33371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4781550"/>
            <a:ext cx="2667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324D"/>
                </a:solidFill>
              </a:defRPr>
            </a:pPr>
            <a:r>
              <a:rPr sz="1500" b="1">
                <a:solidFill>
                  <a:srgbClr val="17324D"/>
                </a:solidFill>
              </a:rPr>
              <a:t>Эффекты и показатели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49C8485-4735-4F67-8941-B3B5192B58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5276850"/>
            <a:ext cx="3048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FD35A167-97B9-4C96-A42B-E88C01E1D4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169545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BA6A6"/>
                </a:solidFill>
              </a:defRPr>
            </a:pPr>
            <a:r>
              <a:rPr sz="1200" b="1">
                <a:solidFill>
                  <a:srgbClr val="2BA6A6"/>
                </a:solidFill>
              </a:rPr>
              <a:t>6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7958ACC6-853C-4A3B-93F7-CF838D779C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1657350"/>
            <a:ext cx="2667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324D"/>
                </a:solidFill>
              </a:defRPr>
            </a:pPr>
            <a:r>
              <a:rPr sz="1500" b="1">
                <a:solidFill>
                  <a:srgbClr val="17324D"/>
                </a:solidFill>
              </a:rPr>
              <a:t>Риски и ограничения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4ADA1D1-582F-4FC9-85EB-A05208370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152650"/>
            <a:ext cx="3048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E2077E06-BC9A-4B07-A787-6057BD02AE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47650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BA6A6"/>
                </a:solidFill>
              </a:defRPr>
            </a:pPr>
            <a:r>
              <a:rPr sz="1200" b="1">
                <a:solidFill>
                  <a:srgbClr val="2BA6A6"/>
                </a:solidFill>
              </a:rPr>
              <a:t>7</a:t>
            </a:r>
          </a:p>
        </p:txBody>
      </p:sp>
      <p:sp>
        <p:nvSpPr>
          <p:cNvPr id="29" name="text">
            <a:extLst xmlns:a="http://schemas.openxmlformats.org/drawingml/2006/main">
              <a:ext uri="{FF2B5EF4-FFF2-40B4-BE49-F238E27FC236}">
                <a16:creationId xmlns:a16="http://schemas.microsoft.com/office/drawing/2014/main" id="{7A2A40BA-4E58-4D95-95E4-6E12902AA3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438400"/>
            <a:ext cx="2667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324D"/>
                </a:solidFill>
              </a:defRPr>
            </a:pPr>
            <a:r>
              <a:rPr sz="1500" b="1">
                <a:solidFill>
                  <a:srgbClr val="17324D"/>
                </a:solidFill>
              </a:rPr>
              <a:t>Доказательства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6989A963-1D98-4EF9-A666-E3EACD6C1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2933700"/>
            <a:ext cx="3048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31" name="text">
            <a:extLst xmlns:a="http://schemas.openxmlformats.org/drawingml/2006/main">
              <a:ext uri="{FF2B5EF4-FFF2-40B4-BE49-F238E27FC236}">
                <a16:creationId xmlns:a16="http://schemas.microsoft.com/office/drawing/2014/main" id="{4C816C63-F1EB-4D48-B6DD-4F9371581C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25755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BA6A6"/>
                </a:solidFill>
              </a:defRPr>
            </a:pPr>
            <a:r>
              <a:rPr sz="1200" b="1">
                <a:solidFill>
                  <a:srgbClr val="2BA6A6"/>
                </a:solidFill>
              </a:rPr>
              <a:t>8</a:t>
            </a:r>
          </a:p>
        </p:txBody>
      </p:sp>
      <p:sp>
        <p:nvSpPr>
          <p:cNvPr id="32" name="text">
            <a:extLst xmlns:a="http://schemas.openxmlformats.org/drawingml/2006/main">
              <a:ext uri="{FF2B5EF4-FFF2-40B4-BE49-F238E27FC236}">
                <a16:creationId xmlns:a16="http://schemas.microsoft.com/office/drawing/2014/main" id="{764C6C5D-0353-4A20-ADDB-E97D11AADEB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3219450"/>
            <a:ext cx="2667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324D"/>
                </a:solidFill>
              </a:defRPr>
            </a:pPr>
            <a:r>
              <a:rPr sz="1500" b="1">
                <a:solidFill>
                  <a:srgbClr val="17324D"/>
                </a:solidFill>
              </a:rPr>
              <a:t>Право, ИС и данные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6FBFC24-734A-4991-8D9C-191B0514D1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3714750"/>
            <a:ext cx="3048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34" name="text">
            <a:extLst xmlns:a="http://schemas.openxmlformats.org/drawingml/2006/main">
              <a:ext uri="{FF2B5EF4-FFF2-40B4-BE49-F238E27FC236}">
                <a16:creationId xmlns:a16="http://schemas.microsoft.com/office/drawing/2014/main" id="{8B2092A3-EB5F-479E-AADB-5670B76DD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403860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BA6A6"/>
                </a:solidFill>
              </a:defRPr>
            </a:pPr>
            <a:r>
              <a:rPr sz="1200" b="1">
                <a:solidFill>
                  <a:srgbClr val="2BA6A6"/>
                </a:solidFill>
              </a:rPr>
              <a:t>9</a:t>
            </a:r>
          </a:p>
        </p:txBody>
      </p:sp>
      <p:sp>
        <p:nvSpPr>
          <p:cNvPr id="35" name="text">
            <a:extLst xmlns:a="http://schemas.openxmlformats.org/drawingml/2006/main">
              <a:ext uri="{FF2B5EF4-FFF2-40B4-BE49-F238E27FC236}">
                <a16:creationId xmlns:a16="http://schemas.microsoft.com/office/drawing/2014/main" id="{A80CD922-6314-4EFE-A8D4-6A3445FE8D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4000500"/>
            <a:ext cx="2667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324D"/>
                </a:solidFill>
              </a:defRPr>
            </a:pPr>
            <a:r>
              <a:rPr sz="1500" b="1">
                <a:solidFill>
                  <a:srgbClr val="17324D"/>
                </a:solidFill>
              </a:rPr>
              <a:t>Эксплуатация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55D509C0-E955-468D-8E7B-249BFE8459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4495800"/>
            <a:ext cx="3048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37" name="text">
            <a:extLst xmlns:a="http://schemas.openxmlformats.org/drawingml/2006/main">
              <a:ext uri="{FF2B5EF4-FFF2-40B4-BE49-F238E27FC236}">
                <a16:creationId xmlns:a16="http://schemas.microsoft.com/office/drawing/2014/main" id="{A62411FE-8EA2-4E28-8779-CA1EF5911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481965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200" b="1">
                <a:solidFill>
                  <a:srgbClr val="2BA6A6"/>
                </a:solidFill>
              </a:defRPr>
            </a:pPr>
            <a:r>
              <a:rPr sz="1200" b="1">
                <a:solidFill>
                  <a:srgbClr val="2BA6A6"/>
                </a:solidFill>
              </a:rPr>
              <a:t>10</a:t>
            </a:r>
          </a:p>
        </p:txBody>
      </p:sp>
      <p:sp>
        <p:nvSpPr>
          <p:cNvPr id="38" name="text">
            <a:extLst xmlns:a="http://schemas.openxmlformats.org/drawingml/2006/main">
              <a:ext uri="{FF2B5EF4-FFF2-40B4-BE49-F238E27FC236}">
                <a16:creationId xmlns:a16="http://schemas.microsoft.com/office/drawing/2014/main" id="{8B06244B-0D5E-415C-98F1-0AF6A2392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4781550"/>
            <a:ext cx="26670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500" b="1">
                <a:solidFill>
                  <a:srgbClr val="17324D"/>
                </a:solidFill>
              </a:defRPr>
            </a:pPr>
            <a:r>
              <a:rPr sz="1500" b="1">
                <a:solidFill>
                  <a:srgbClr val="17324D"/>
                </a:solidFill>
              </a:rPr>
              <a:t>Масштабирование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F6848FD2-CBE7-4CBC-8B5E-EAC73DD0A7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0" y="5276850"/>
            <a:ext cx="30480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</p:spTree>
    <p:extLst>
      <p:ext uri="{BB962C8B-B14F-4D97-AF65-F5344CB8AC3E}">
        <p14:creationId xmlns:p14="http://schemas.microsoft.com/office/powerpoint/2010/main" val="1247280084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7FA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kicker">
            <a:extLst xmlns:a="http://schemas.openxmlformats.org/drawingml/2006/main">
              <a:ext uri="{FF2B5EF4-FFF2-40B4-BE49-F238E27FC236}">
                <a16:creationId xmlns:a16="http://schemas.microsoft.com/office/drawing/2014/main" id="{71711F5C-5FE9-43F2-B5B7-79B880D68D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323850"/>
            <a:ext cx="7334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1050" b="1">
                <a:solidFill>
                  <a:srgbClr val="2BA6A6"/>
                </a:solidFill>
              </a:defRPr>
            </a:pPr>
            <a:r>
              <a:rPr sz="1050" b="1">
                <a:solidFill>
                  <a:srgbClr val="2BA6A6"/>
                </a:solidFill>
              </a:rPr>
              <a:t>ЗРЕЛОСТЬ</a:t>
            </a:r>
          </a:p>
        </p:txBody>
      </p:sp>
      <p:sp>
        <p:nvSpPr>
          <p:cNvPr id="2" name="title">
            <a:extLst xmlns:a="http://schemas.openxmlformats.org/drawingml/2006/main">
              <a:ext uri="{FF2B5EF4-FFF2-40B4-BE49-F238E27FC236}">
                <a16:creationId xmlns:a16="http://schemas.microsoft.com/office/drawing/2014/main" id="{1241DAFD-4DA6-4A5D-9181-BEAADF9C76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28650"/>
            <a:ext cx="1076325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2700" b="1">
                <a:solidFill>
                  <a:srgbClr val="17324D"/>
                </a:solidFill>
              </a:defRPr>
            </a:pPr>
            <a:r>
              <a:rPr sz="2700" b="1">
                <a:solidFill>
                  <a:srgbClr val="17324D"/>
                </a:solidFill>
              </a:rPr>
              <a:t>Восемь уровней готовности не позволяют масштабировать гипотезу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F26CBB6-4AC3-4A41-8F11-82DFE3AA5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1276350"/>
            <a:ext cx="10972800" cy="0"/>
          </a:xfrm>
          <a:prstGeom xmlns:a="http://schemas.openxmlformats.org/drawingml/2006/main" prst="line">
            <a:avLst/>
          </a:prstGeom>
          <a:noFill xmlns:a="http://schemas.openxmlformats.org/drawingml/2006/main"/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4" name="page">
            <a:extLst xmlns:a="http://schemas.openxmlformats.org/drawingml/2006/main">
              <a:ext uri="{FF2B5EF4-FFF2-40B4-BE49-F238E27FC236}">
                <a16:creationId xmlns:a16="http://schemas.microsoft.com/office/drawing/2014/main" id="{FA97BCF9-9433-4A0D-9472-1B498B70BB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239500" y="323850"/>
            <a:ext cx="3429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r">
              <a:defRPr sz="1050" b="1">
                <a:solidFill>
                  <a:srgbClr val="5D6A74"/>
                </a:solidFill>
              </a:defRPr>
            </a:pPr>
            <a:r>
              <a:rPr sz="1050" b="1">
                <a:solidFill>
                  <a:srgbClr val="5D6A74"/>
                </a:solidFill>
              </a:rPr>
              <a:t>09</a:t>
            </a:r>
          </a:p>
        </p:txBody>
      </p:sp>
      <p:sp>
        <p:nvSpPr>
          <p:cNvPr id="5" name="footer">
            <a:extLst xmlns:a="http://schemas.openxmlformats.org/drawingml/2006/main">
              <a:ext uri="{FF2B5EF4-FFF2-40B4-BE49-F238E27FC236}">
                <a16:creationId xmlns:a16="http://schemas.microsoft.com/office/drawing/2014/main" id="{5BF5D0BB-BEFD-4B03-811E-50FB4F9392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09600" y="6477000"/>
            <a:ext cx="3810000" cy="171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l">
              <a:defRPr sz="900" b="1">
                <a:solidFill>
                  <a:srgbClr val="5D6A74"/>
                </a:solidFill>
              </a:defRPr>
            </a:pPr>
            <a:r>
              <a:rPr sz="900" b="1">
                <a:solidFill>
                  <a:srgbClr val="5D6A74"/>
                </a:solidFill>
              </a:rPr>
              <a:t>ЭКВИЛИБРИУМ  |  ЕУТ 1.0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FC7A87F-AD69-465A-BAD1-909D2BA014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0550" y="2381250"/>
            <a:ext cx="1200150" cy="15240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7" name="text">
            <a:extLst xmlns:a="http://schemas.openxmlformats.org/drawingml/2006/main">
              <a:ext uri="{FF2B5EF4-FFF2-40B4-BE49-F238E27FC236}">
                <a16:creationId xmlns:a16="http://schemas.microsoft.com/office/drawing/2014/main" id="{5D066FC9-1FC1-4E42-AA7C-5B4C557061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" y="2724150"/>
            <a:ext cx="10477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324D"/>
                </a:solidFill>
              </a:defRPr>
            </a:pPr>
            <a:r>
              <a:rPr sz="1350" b="1">
                <a:solidFill>
                  <a:srgbClr val="17324D"/>
                </a:solidFill>
              </a:rPr>
              <a:t>EUT‑0</a:t>
            </a:r>
          </a:p>
          <a:p xmlns:a="http://schemas.openxmlformats.org/drawingml/2006/main">
            <a:pPr algn="ctr">
              <a:defRPr sz="1350" b="1">
                <a:solidFill>
                  <a:srgbClr val="17324D"/>
                </a:solidFill>
              </a:defRPr>
            </a:pPr>
            <a:r>
              <a:rPr sz="1350" b="1">
                <a:solidFill>
                  <a:srgbClr val="17324D"/>
                </a:solidFill>
              </a:rPr>
              <a:t>Замысел</a:t>
            </a:r>
          </a:p>
        </p:txBody>
      </p:sp>
      <p:sp>
        <p:nvSpPr>
          <p:cNvPr id="8" name="text">
            <a:extLst xmlns:a="http://schemas.openxmlformats.org/drawingml/2006/main">
              <a:ext uri="{FF2B5EF4-FFF2-40B4-BE49-F238E27FC236}">
                <a16:creationId xmlns:a16="http://schemas.microsoft.com/office/drawing/2014/main" id="{187C931C-C58C-4396-A310-8EF967A8A7C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71650" y="2933700"/>
            <a:ext cx="228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BA6A6"/>
                </a:solidFill>
              </a:defRPr>
            </a:pPr>
            <a:r>
              <a:rPr sz="1650" b="1">
                <a:solidFill>
                  <a:srgbClr val="2BA6A6"/>
                </a:solidFill>
              </a:rPr>
              <a:t>→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A843087-FCC3-4102-A335-AFA3F9AE2F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90725" y="2095500"/>
            <a:ext cx="1200150" cy="15240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EAF2F7"/>
          </a:solidFill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10" name="text">
            <a:extLst xmlns:a="http://schemas.openxmlformats.org/drawingml/2006/main">
              <a:ext uri="{FF2B5EF4-FFF2-40B4-BE49-F238E27FC236}">
                <a16:creationId xmlns:a16="http://schemas.microsoft.com/office/drawing/2014/main" id="{62EE439D-1C5D-4E6E-BA03-C3541FCF2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66925" y="2438400"/>
            <a:ext cx="10477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324D"/>
                </a:solidFill>
              </a:defRPr>
            </a:pPr>
            <a:r>
              <a:rPr sz="1350" b="1">
                <a:solidFill>
                  <a:srgbClr val="17324D"/>
                </a:solidFill>
              </a:rPr>
              <a:t>EUT‑1</a:t>
            </a:r>
          </a:p>
          <a:p xmlns:a="http://schemas.openxmlformats.org/drawingml/2006/main">
            <a:pPr algn="ctr">
              <a:defRPr sz="1350" b="1">
                <a:solidFill>
                  <a:srgbClr val="17324D"/>
                </a:solidFill>
              </a:defRPr>
            </a:pPr>
            <a:r>
              <a:rPr sz="1350" b="1">
                <a:solidFill>
                  <a:srgbClr val="17324D"/>
                </a:solidFill>
              </a:rPr>
              <a:t>Гипотеза</a:t>
            </a:r>
          </a:p>
        </p:txBody>
      </p:sp>
      <p:sp>
        <p:nvSpPr>
          <p:cNvPr id="11" name="text">
            <a:extLst xmlns:a="http://schemas.openxmlformats.org/drawingml/2006/main">
              <a:ext uri="{FF2B5EF4-FFF2-40B4-BE49-F238E27FC236}">
                <a16:creationId xmlns:a16="http://schemas.microsoft.com/office/drawing/2014/main" id="{4D0555B0-F8E9-40A4-A81A-6F2AB80993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1825" y="2647950"/>
            <a:ext cx="228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BA6A6"/>
                </a:solidFill>
              </a:defRPr>
            </a:pPr>
            <a:r>
              <a:rPr sz="1650" b="1">
                <a:solidFill>
                  <a:srgbClr val="2BA6A6"/>
                </a:solidFill>
              </a:rPr>
              <a:t>→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40124ED-7BD1-4643-A14A-8394C970D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90900" y="2381250"/>
            <a:ext cx="1200150" cy="15240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13" name="text">
            <a:extLst xmlns:a="http://schemas.openxmlformats.org/drawingml/2006/main">
              <a:ext uri="{FF2B5EF4-FFF2-40B4-BE49-F238E27FC236}">
                <a16:creationId xmlns:a16="http://schemas.microsoft.com/office/drawing/2014/main" id="{B09705B2-5CAD-4C9F-8485-EA22E705BB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2724150"/>
            <a:ext cx="10477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324D"/>
                </a:solidFill>
              </a:defRPr>
            </a:pPr>
            <a:r>
              <a:rPr sz="1350" b="1">
                <a:solidFill>
                  <a:srgbClr val="17324D"/>
                </a:solidFill>
              </a:rPr>
              <a:t>EUT‑2</a:t>
            </a:r>
          </a:p>
          <a:p xmlns:a="http://schemas.openxmlformats.org/drawingml/2006/main">
            <a:pPr algn="ctr">
              <a:defRPr sz="1350" b="1">
                <a:solidFill>
                  <a:srgbClr val="17324D"/>
                </a:solidFill>
              </a:defRPr>
            </a:pPr>
            <a:r>
              <a:rPr sz="1350" b="1">
                <a:solidFill>
                  <a:srgbClr val="17324D"/>
                </a:solidFill>
              </a:rPr>
              <a:t>Прототип</a:t>
            </a:r>
          </a:p>
        </p:txBody>
      </p:sp>
      <p:sp>
        <p:nvSpPr>
          <p:cNvPr id="14" name="text">
            <a:extLst xmlns:a="http://schemas.openxmlformats.org/drawingml/2006/main">
              <a:ext uri="{FF2B5EF4-FFF2-40B4-BE49-F238E27FC236}">
                <a16:creationId xmlns:a16="http://schemas.microsoft.com/office/drawing/2014/main" id="{9193F1C1-A686-4D08-ADB2-2489DA4328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2933700"/>
            <a:ext cx="228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BA6A6"/>
                </a:solidFill>
              </a:defRPr>
            </a:pPr>
            <a:r>
              <a:rPr sz="1650" b="1">
                <a:solidFill>
                  <a:srgbClr val="2BA6A6"/>
                </a:solidFill>
              </a:rPr>
              <a:t>→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804F7C6-DAB7-4681-B354-4F9AC43241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791075" y="2095500"/>
            <a:ext cx="1200150" cy="15240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EAF2F7"/>
          </a:solidFill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16" name="text">
            <a:extLst xmlns:a="http://schemas.openxmlformats.org/drawingml/2006/main">
              <a:ext uri="{FF2B5EF4-FFF2-40B4-BE49-F238E27FC236}">
                <a16:creationId xmlns:a16="http://schemas.microsoft.com/office/drawing/2014/main" id="{20088DF2-374F-4F3D-8365-8B9E0135EF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67275" y="2438400"/>
            <a:ext cx="10477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324D"/>
                </a:solidFill>
              </a:defRPr>
            </a:pPr>
            <a:r>
              <a:rPr sz="1350" b="1">
                <a:solidFill>
                  <a:srgbClr val="17324D"/>
                </a:solidFill>
              </a:rPr>
              <a:t>EUT‑3</a:t>
            </a:r>
          </a:p>
          <a:p xmlns:a="http://schemas.openxmlformats.org/drawingml/2006/main">
            <a:pPr algn="ctr">
              <a:defRPr sz="1350" b="1">
                <a:solidFill>
                  <a:srgbClr val="17324D"/>
                </a:solidFill>
              </a:defRPr>
            </a:pPr>
            <a:r>
              <a:rPr sz="1350" b="1">
                <a:solidFill>
                  <a:srgbClr val="17324D"/>
                </a:solidFill>
              </a:rPr>
              <a:t>Полигон</a:t>
            </a:r>
          </a:p>
        </p:txBody>
      </p:sp>
      <p:sp>
        <p:nvSpPr>
          <p:cNvPr id="17" name="text">
            <a:extLst xmlns:a="http://schemas.openxmlformats.org/drawingml/2006/main">
              <a:ext uri="{FF2B5EF4-FFF2-40B4-BE49-F238E27FC236}">
                <a16:creationId xmlns:a16="http://schemas.microsoft.com/office/drawing/2014/main" id="{300EA22F-BEAE-4880-8A59-5CF1035CF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72175" y="2647950"/>
            <a:ext cx="228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BA6A6"/>
                </a:solidFill>
              </a:defRPr>
            </a:pPr>
            <a:r>
              <a:rPr sz="1650" b="1">
                <a:solidFill>
                  <a:srgbClr val="2BA6A6"/>
                </a:solidFill>
              </a:rPr>
              <a:t>→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3B5D253-45F1-41E1-9190-80570B21FE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381250"/>
            <a:ext cx="1200150" cy="15240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BD8E2"/>
            </a:solidFill>
            <a:prstDash val="solid"/>
          </a:ln>
        </p:spPr>
      </p:sp>
      <p:sp>
        <p:nvSpPr>
          <p:cNvPr id="19" name="text">
            <a:extLst xmlns:a="http://schemas.openxmlformats.org/drawingml/2006/main">
              <a:ext uri="{FF2B5EF4-FFF2-40B4-BE49-F238E27FC236}">
                <a16:creationId xmlns:a16="http://schemas.microsoft.com/office/drawing/2014/main" id="{5913AAD0-9918-4485-B932-E8684FEC3C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67450" y="2724150"/>
            <a:ext cx="10477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17324D"/>
                </a:solidFill>
              </a:defRPr>
            </a:pPr>
            <a:r>
              <a:rPr sz="1350" b="1">
                <a:solidFill>
                  <a:srgbClr val="17324D"/>
                </a:solidFill>
              </a:rPr>
              <a:t>EUT‑4</a:t>
            </a:r>
          </a:p>
          <a:p xmlns:a="http://schemas.openxmlformats.org/drawingml/2006/main">
            <a:pPr algn="ctr">
              <a:defRPr sz="1350" b="1">
                <a:solidFill>
                  <a:srgbClr val="17324D"/>
                </a:solidFill>
              </a:defRPr>
            </a:pPr>
            <a:r>
              <a:rPr sz="1350" b="1">
                <a:solidFill>
                  <a:srgbClr val="17324D"/>
                </a:solidFill>
              </a:rPr>
              <a:t>Пилот</a:t>
            </a:r>
          </a:p>
        </p:txBody>
      </p:sp>
      <p:sp>
        <p:nvSpPr>
          <p:cNvPr id="20" name="text">
            <a:extLst xmlns:a="http://schemas.openxmlformats.org/drawingml/2006/main">
              <a:ext uri="{FF2B5EF4-FFF2-40B4-BE49-F238E27FC236}">
                <a16:creationId xmlns:a16="http://schemas.microsoft.com/office/drawing/2014/main" id="{73BD3470-E1B6-4ED5-83E9-9FE42F2474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72350" y="2933700"/>
            <a:ext cx="228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BA6A6"/>
                </a:solidFill>
              </a:defRPr>
            </a:pPr>
            <a:r>
              <a:rPr sz="1650" b="1">
                <a:solidFill>
                  <a:srgbClr val="2BA6A6"/>
                </a:solidFill>
              </a:rPr>
              <a:t>→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6D78D7B-5F46-43D8-A272-D781758EC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591425" y="2095500"/>
            <a:ext cx="1200150" cy="15240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2" name="text">
            <a:extLst xmlns:a="http://schemas.openxmlformats.org/drawingml/2006/main">
              <a:ext uri="{FF2B5EF4-FFF2-40B4-BE49-F238E27FC236}">
                <a16:creationId xmlns:a16="http://schemas.microsoft.com/office/drawing/2014/main" id="{CBF7F4A1-E903-483B-B2F3-5B167989EA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67625" y="2438400"/>
            <a:ext cx="10477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EUT‑5</a:t>
            </a:r>
          </a:p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Стандарт</a:t>
            </a:r>
          </a:p>
        </p:txBody>
      </p:sp>
      <p:sp>
        <p:nvSpPr>
          <p:cNvPr id="23" name="text">
            <a:extLst xmlns:a="http://schemas.openxmlformats.org/drawingml/2006/main">
              <a:ext uri="{FF2B5EF4-FFF2-40B4-BE49-F238E27FC236}">
                <a16:creationId xmlns:a16="http://schemas.microsoft.com/office/drawing/2014/main" id="{3C55C8AB-8437-4494-9CA8-ED3E905CEA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72525" y="2647950"/>
            <a:ext cx="228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BA6A6"/>
                </a:solidFill>
              </a:defRPr>
            </a:pPr>
            <a:r>
              <a:rPr sz="1650" b="1">
                <a:solidFill>
                  <a:srgbClr val="2BA6A6"/>
                </a:solidFill>
              </a:rPr>
              <a:t>→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E3CBE166-F842-49C8-960A-1786938814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91600" y="2381250"/>
            <a:ext cx="1200150" cy="15240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5" name="text">
            <a:extLst xmlns:a="http://schemas.openxmlformats.org/drawingml/2006/main">
              <a:ext uri="{FF2B5EF4-FFF2-40B4-BE49-F238E27FC236}">
                <a16:creationId xmlns:a16="http://schemas.microsoft.com/office/drawing/2014/main" id="{8F1A38DC-AD3E-4C83-9CD4-AE176185D2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724150"/>
            <a:ext cx="10477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EUT‑6</a:t>
            </a:r>
          </a:p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Масштаб</a:t>
            </a:r>
          </a:p>
        </p:txBody>
      </p:sp>
      <p:sp>
        <p:nvSpPr>
          <p:cNvPr id="26" name="text">
            <a:extLst xmlns:a="http://schemas.openxmlformats.org/drawingml/2006/main">
              <a:ext uri="{FF2B5EF4-FFF2-40B4-BE49-F238E27FC236}">
                <a16:creationId xmlns:a16="http://schemas.microsoft.com/office/drawing/2014/main" id="{EA217DE2-B24D-4976-A8BE-E0F585F58D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172700" y="2933700"/>
            <a:ext cx="2286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650" b="1">
                <a:solidFill>
                  <a:srgbClr val="2BA6A6"/>
                </a:solidFill>
              </a:defRPr>
            </a:pPr>
            <a:r>
              <a:rPr sz="1650" b="1">
                <a:solidFill>
                  <a:srgbClr val="2BA6A6"/>
                </a:solidFill>
              </a:rPr>
              <a:t>→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73F652E-1D05-4611-AF79-7F646C7BACA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391775" y="2095500"/>
            <a:ext cx="1200150" cy="152400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17324D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28" name="text">
            <a:extLst xmlns:a="http://schemas.openxmlformats.org/drawingml/2006/main">
              <a:ext uri="{FF2B5EF4-FFF2-40B4-BE49-F238E27FC236}">
                <a16:creationId xmlns:a16="http://schemas.microsoft.com/office/drawing/2014/main" id="{5CDFDB73-5283-4F27-8485-70125CA768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67975" y="2438400"/>
            <a:ext cx="104775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EUT‑7</a:t>
            </a:r>
          </a:p>
          <a:p xmlns:a="http://schemas.openxmlformats.org/drawingml/2006/main">
            <a:pPr algn="ctr">
              <a:defRPr sz="1350" b="1">
                <a:solidFill>
                  <a:srgbClr val="FFFFFF"/>
                </a:solidFill>
              </a:defRPr>
            </a:pPr>
            <a:r>
              <a:rPr sz="1350" b="1">
                <a:solidFill>
                  <a:srgbClr val="FFFFFF"/>
                </a:solidFill>
              </a:rPr>
              <a:t>Сеть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69D82B4-5647-4871-9054-85AA8CCFB9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4762500"/>
            <a:ext cx="93726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DDF0F0"/>
          </a:solidFill>
          <a:ln xmlns:a="http://schemas.openxmlformats.org/drawingml/2006/main" w="0">
            <a:noFill/>
            <a:prstDash val="solid"/>
          </a:ln>
        </p:spPr>
      </p:sp>
      <p:sp>
        <p:nvSpPr>
          <p:cNvPr id="30" name="text">
            <a:extLst xmlns:a="http://schemas.openxmlformats.org/drawingml/2006/main">
              <a:ext uri="{FF2B5EF4-FFF2-40B4-BE49-F238E27FC236}">
                <a16:creationId xmlns:a16="http://schemas.microsoft.com/office/drawing/2014/main" id="{3D3CB9E9-FF6E-4D50-ADB1-96C7D67F5D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14500" y="4857750"/>
            <a:ext cx="8763000" cy="5524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anchor="ctr"/>
          <a:lstStyle xmlns:a="http://schemas.openxmlformats.org/drawingml/2006/main"/>
          <a:p xmlns:a="http://schemas.openxmlformats.org/drawingml/2006/main">
            <a:pPr algn="ctr">
              <a:defRPr sz="1875" b="1">
                <a:solidFill>
                  <a:srgbClr val="17324D"/>
                </a:solidFill>
              </a:defRPr>
            </a:pPr>
            <a:r>
              <a:rPr sz="1875" b="1">
                <a:solidFill>
                  <a:srgbClr val="17324D"/>
                </a:solidFill>
              </a:rPr>
              <a:t>Переход разрешается только после подтверждения результата, риска и экономики предыдущего уровня.</a:t>
            </a:r>
          </a:p>
        </p:txBody>
      </p:sp>
    </p:spTree>
    <p:extLst>
      <p:ext uri="{BB962C8B-B14F-4D97-AF65-F5344CB8AC3E}">
        <p14:creationId xmlns:p14="http://schemas.microsoft.com/office/powerpoint/2010/main" val="2084842137"/>
      </p:ext>
    </p:extLst>
  </p:cSld>
</p:sld>
</file>

<file path=ppt/theme/theme1.xml><?xml version="1.0" encoding="utf-8"?>
<a:theme xmlns:a="http://schemas.openxmlformats.org/drawingml/2006/main" name="ChatGPT">
  <a:themeElements>
    <a:clrScheme name="ChatGPT">
      <a:dk1>
        <a:srgbClr val="000000"/>
      </a:dk1>
      <a:lt1>
        <a:srgbClr val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Calibri Light"/>
        <a:ea typeface="Calibri Light"/>
        <a:cs typeface="Calibri Light"/>
      </a:majorFont>
      <a:minorFont>
        <a:latin typeface="Calibri"/>
        <a:ea typeface="Calibri"/>
        <a:cs typeface="Calibri"/>
      </a:minorFont>
    </a:fontScheme>
    <a:fmtScheme name="ChatGPT">
      <a:fillStyleLst>
        <a:solidFill>
          <a:schemeClr val="phClr"/>
        </a:solidFill>
        <a:gradFill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  <a:ln w="2540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19050" dist="9525" dir="5400000">
              <a:srgbClr val="000000">
                <a:alpha val="6000"/>
              </a:srgbClr>
            </a:outerShdw>
          </a:effectLst>
        </a:effectStyle>
        <a:effectStyle>
          <a:effectLst>
            <a:outerShdw blurRad="28575" dist="9525" dir="5400000">
              <a:srgbClr val="000000">
                <a:alpha val="8000"/>
              </a:srgbClr>
            </a:outerShdw>
          </a:effectLst>
        </a:effectStyle>
        <a:effectStyle>
          <a:effectLst>
            <a:outerShdw blurRad="57150" dist="19050" dir="5400000">
              <a:srgbClr val="000000">
                <a:alpha val="10000"/>
              </a:srgbClr>
            </a:outerShdw>
          </a:effectLst>
        </a:effectStyle>
        <a:effectStyle>
          <a:effectLst>
            <a:outerShdw blurRad="114300" dist="38100" dir="5400000">
              <a:srgbClr val="000000">
                <a:alpha val="12000"/>
              </a:srgbClr>
            </a:outerShdw>
          </a:effectLst>
        </a:effectStyle>
        <a:effectStyle>
          <a:effectLst>
            <a:outerShdw blurRad="171450" dist="57150" dir="5400000">
              <a:srgbClr val="000000">
                <a:alpha val="16000"/>
              </a:srgbClr>
            </a:outerShdw>
          </a:effectLst>
        </a:effectStyle>
        <a:effectStyle>
          <a:effectLst>
            <a:outerShdw blurRad="266700" dist="95250" dir="5400000">
              <a:srgbClr val="000000">
                <a:alpha val="24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2026-08-23T14:59:34.6370000Z</dcterms:created>
  <dcterms:modified xsi:type="dcterms:W3CDTF">2026-08-23T14:59:34.6370000Z</dcterms:modified>
</coreProperties>
</file>