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052560" y="1554480"/>
            <a:ext cx="2286000" cy="2286000"/>
          </a:xfrm>
          <a:prstGeom prst="ellipse">
            <a:avLst/>
          </a:prstGeom>
          <a:solidFill>
            <a:srgbClr val="DCE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326880" y="1828800"/>
            <a:ext cx="1737360" cy="1737360"/>
          </a:xfrm>
          <a:prstGeom prst="ellipse">
            <a:avLst/>
          </a:prstGeom>
          <a:solidFill>
            <a:srgbClr val="CDE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01200" y="2103120"/>
            <a:ext cx="1188720" cy="1188720"/>
          </a:xfrm>
          <a:prstGeom prst="ellipse">
            <a:avLst/>
          </a:prstGeom>
          <a:solidFill>
            <a:srgbClr val="DCF0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25880"/>
            <a:ext cx="786384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142A46"/>
                </a:solidFill>
                <a:latin typeface="Aptos Display"/>
              </a:rPr>
              <a:t>ЭКВИЛИБРИУМ</a:t>
            </a:r>
          </a:p>
          <a:p>
            <a:r>
              <a:rPr sz="2500">
                <a:solidFill>
                  <a:srgbClr val="316FBB"/>
                </a:solidFill>
                <a:latin typeface="Aptos Display"/>
              </a:rPr>
              <a:t>Индустриальный контур технологий</a:t>
            </a:r>
          </a:p>
          <a:p>
            <a:pPr>
              <a:spcBef>
                <a:spcPts val="1200"/>
              </a:spcBef>
            </a:pPr>
            <a:r>
              <a:rPr sz="1400">
                <a:solidFill>
                  <a:srgbClr val="5C6978"/>
                </a:solidFill>
                <a:latin typeface="Aptos"/>
              </a:rPr>
              <a:t>Единая архитектура науки, материаловедения, промышленности, инфраструктуры, социальных финансов и банков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251960"/>
            <a:ext cx="71323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5800" y="4251960"/>
            <a:ext cx="73152" cy="100584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86968" y="4416552"/>
            <a:ext cx="681228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Ключевой принцип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Исследование → материал → технология → производство → инфраструктура → подтверждённый эффект → финансирование → масштабирование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Контур доказательности и верификации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32688"/>
            <a:ext cx="10972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6978"/>
                </a:solidFill>
                <a:latin typeface="Aptos"/>
              </a:rPr>
              <a:t>Сильные заявления должны превращаться в измеримые и воспроизводимые показатели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417320"/>
            <a:ext cx="530352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94360" y="1417320"/>
            <a:ext cx="73152" cy="434340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8" y="1581912"/>
            <a:ext cx="4983480" cy="408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Технологические KPI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965960"/>
            <a:ext cx="466344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TRL и готовность к промышленному применению</a:t>
            </a:r>
          </a:p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Состав, структура, чистота и стабильность</a:t>
            </a:r>
          </a:p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Производительность и ресурс</a:t>
            </a:r>
          </a:p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Энергозатраты</a:t>
            </a:r>
          </a:p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CAPEX / OPEX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17320"/>
            <a:ext cx="530352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63640" y="1417320"/>
            <a:ext cx="73152" cy="434340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64807" y="1581912"/>
            <a:ext cx="4983480" cy="408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Экономические и системные KPI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7960" y="1965960"/>
            <a:ext cx="466344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Стоимость единицы продукта / м³ воды</a:t>
            </a:r>
          </a:p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Экологическая нагрузка</a:t>
            </a:r>
          </a:p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Доля вторичного сырья</a:t>
            </a:r>
          </a:p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Срок службы инфраструктуры</a:t>
            </a:r>
          </a:p>
          <a:p>
            <a:pPr>
              <a:spcAft>
                <a:spcPts val="400"/>
              </a:spcAft>
              <a:defRPr sz="1100">
                <a:solidFill>
                  <a:srgbClr val="5C6978"/>
                </a:solidFill>
                <a:latin typeface="Aptos"/>
              </a:defRPr>
            </a:pPr>
            <a:r>
              <a:t>• Социально-экономический эффект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Организационная модель индустриального контура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417320"/>
            <a:ext cx="260604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1417320"/>
            <a:ext cx="73152" cy="160020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4088" y="1581912"/>
            <a:ext cx="228600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Научный совет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приоритеты и критерии доказательности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55848" y="1417320"/>
            <a:ext cx="260604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355848" y="1417320"/>
            <a:ext cx="73152" cy="160020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57016" y="1581912"/>
            <a:ext cx="228600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Центр материаловедения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образцы, рецептуры, паспорта, испытания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08776" y="1417320"/>
            <a:ext cx="260604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08776" y="1417320"/>
            <a:ext cx="73152" cy="160020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9944" y="1581912"/>
            <a:ext cx="228600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Инжиниринговый центр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прототипы, линии, объекты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061704" y="1417320"/>
            <a:ext cx="260604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9061704" y="1417320"/>
            <a:ext cx="73152" cy="160020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262872" y="1581912"/>
            <a:ext cx="228600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Пилотный полигон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опытно-промышленная эксплуатация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3703320"/>
            <a:ext cx="333756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77240" y="3703320"/>
            <a:ext cx="73152" cy="160020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78408" y="3867911"/>
            <a:ext cx="301752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Промышленный консорциум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серийное производство и поставки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80559" y="3703320"/>
            <a:ext cx="333756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480559" y="3703320"/>
            <a:ext cx="73152" cy="160020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81727" y="3867911"/>
            <a:ext cx="301752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Финансовый комитет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банки, гарантии, инвестиции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183879" y="3703320"/>
            <a:ext cx="333756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183879" y="3703320"/>
            <a:ext cx="73152" cy="160020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385048" y="3867911"/>
            <a:ext cx="301752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ЭКВИЛИБРИУМ HUB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цифровой реестр, KPI, кооперация, масштабирование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Приоритетные программы ЭКВИЛИБРИУМ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32588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85800" y="1444752"/>
            <a:ext cx="493776" cy="493776"/>
          </a:xfrm>
          <a:prstGeom prst="ellipse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44168" y="1463039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Сверхчистые алюмооксидные материалы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26479" y="132588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263640" y="1444752"/>
            <a:ext cx="493776" cy="493776"/>
          </a:xfrm>
          <a:prstGeom prst="ellipse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22007" y="1463039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АКВАМОКС и фильтрационные материалы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28600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85800" y="2404872"/>
            <a:ext cx="493776" cy="493776"/>
          </a:xfrm>
          <a:prstGeom prst="ellipse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44168" y="2423160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СВС-керамика для инфраструктуры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79" y="228600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263640" y="2404872"/>
            <a:ext cx="493776" cy="493776"/>
          </a:xfrm>
          <a:prstGeom prst="ellipse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922007" y="2423160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Переработка отходов в материалы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24612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85800" y="3364991"/>
            <a:ext cx="493776" cy="493776"/>
          </a:xfrm>
          <a:prstGeom prst="ellipse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344168" y="3383279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Стабилизация грунтов и пустынная инфраструктура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26479" y="324612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263640" y="3364991"/>
            <a:ext cx="493776" cy="493776"/>
          </a:xfrm>
          <a:prstGeom prst="ellipse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22007" y="3383279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Материалы для моря и Арктики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20624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85800" y="4325112"/>
            <a:ext cx="493776" cy="493776"/>
          </a:xfrm>
          <a:prstGeom prst="ellipse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344168" y="4343400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Огнеупорные и теплоизоляционные материалы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26479" y="420624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263640" y="4325112"/>
            <a:ext cx="493776" cy="493776"/>
          </a:xfrm>
          <a:prstGeom prst="ellipse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922007" y="4343400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Керамические фильтры и катализаторы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16636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85800" y="5285232"/>
            <a:ext cx="493776" cy="493776"/>
          </a:xfrm>
          <a:prstGeom prst="ellipse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344168" y="5303520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ИИ-проектирование материалов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26479" y="5166360"/>
            <a:ext cx="521208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263640" y="5285232"/>
            <a:ext cx="493776" cy="493776"/>
          </a:xfrm>
          <a:prstGeom prst="ellipse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922007" y="5303520"/>
            <a:ext cx="4160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2A46"/>
                </a:solidFill>
                <a:latin typeface="Aptos"/>
              </a:rPr>
              <a:t>Финансовая платформа масштабирования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Итоговая формула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106984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508760"/>
            <a:ext cx="73152" cy="146304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32688" y="1673351"/>
            <a:ext cx="10378440" cy="1207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ЭКВИЛИБРИУМ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НАУКА × МАТЕРИАЛОВЕДЕНИЕ × ТЕХНОЛОГИЯ × ПРОИЗВОДСТВО × ИНФРАСТРУКТУРА × СОЦИАЛЬНЫЕ ФИНАНСЫ × БАНКИ × ВЕРИФИКАЦИЯ × МАСШТАБИРОВАНИЕ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0" y="3657600"/>
            <a:ext cx="850392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828800" y="3657600"/>
            <a:ext cx="73152" cy="150876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029968" y="3822191"/>
            <a:ext cx="8183880" cy="1252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Результат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Не набор отдельных инноваций, а управляемая система перехода от знания к промышленному и общественному эффекту.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Основа презентации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32688"/>
            <a:ext cx="10972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6978"/>
                </a:solidFill>
                <a:latin typeface="Aptos"/>
              </a:rPr>
              <a:t>Материалы проекта и загруженные документы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1051560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>
                <a:solidFill>
                  <a:srgbClr val="5C6978"/>
                </a:solidFill>
                <a:latin typeface="Aptos"/>
              </a:defRPr>
            </a:pPr>
            <a:r>
              <a:t>• «Проект АКВАМОКС» — концепция фильтрационных материалов для опреснения и переработки солей.</a:t>
            </a:r>
          </a:p>
          <a:p>
            <a:pPr>
              <a:spcAft>
                <a:spcPts val="400"/>
              </a:spcAft>
              <a:defRPr sz="1200">
                <a:solidFill>
                  <a:srgbClr val="5C6978"/>
                </a:solidFill>
                <a:latin typeface="Aptos"/>
              </a:defRPr>
            </a:pPr>
            <a:r>
              <a:t>• «СВС технология создания водонепроницаемого монолита…» — СВС-керамика, строительство, фильтрация, отходы, экстремальные среды.</a:t>
            </a:r>
          </a:p>
          <a:p>
            <a:pPr>
              <a:spcAft>
                <a:spcPts val="400"/>
              </a:spcAft>
              <a:defRPr sz="1200">
                <a:solidFill>
                  <a:srgbClr val="5C6978"/>
                </a:solidFill>
                <a:latin typeface="Aptos"/>
              </a:defRPr>
            </a:pPr>
            <a:r>
              <a:t>• «АКВАМОКС 03.2026» — позиционирование технологии, интеграция в существующие RO-системы, Zero-Brine подход.</a:t>
            </a:r>
          </a:p>
          <a:p>
            <a:pPr>
              <a:spcAft>
                <a:spcPts val="400"/>
              </a:spcAft>
              <a:defRPr sz="1200">
                <a:solidFill>
                  <a:srgbClr val="5C6978"/>
                </a:solidFill>
                <a:latin typeface="Aptos"/>
              </a:defRPr>
            </a:pPr>
            <a:r>
              <a:t>• «Завод по производству алюмооксидной продукции» — производственная база сверхчистых материалов.</a:t>
            </a:r>
          </a:p>
          <a:p>
            <a:pPr>
              <a:spcAft>
                <a:spcPts val="400"/>
              </a:spcAft>
              <a:defRPr sz="1200">
                <a:solidFill>
                  <a:srgbClr val="5C6978"/>
                </a:solidFill>
                <a:latin typeface="Aptos"/>
              </a:defRPr>
            </a:pPr>
            <a:r>
              <a:t>• «Доктрина развития РФ» — системный контекст науки, промышленности, воды, экологии, финансов и инфраструктуры.</a:t>
            </a:r>
          </a:p>
          <a:p>
            <a:pPr>
              <a:spcAft>
                <a:spcPts val="400"/>
              </a:spcAft>
              <a:defRPr sz="1200">
                <a:solidFill>
                  <a:srgbClr val="5C6978"/>
                </a:solidFill>
                <a:latin typeface="Aptos"/>
              </a:defRPr>
            </a:pPr>
            <a:r>
              <a:t>• Важно: заявленные технические преимущества должны подтверждаться независимыми испытаниями до представления как установленных фактов.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Зачем нужен единый индустриальный контур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32688"/>
            <a:ext cx="10972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6978"/>
                </a:solidFill>
                <a:latin typeface="Aptos"/>
              </a:rPr>
              <a:t>Главная задача — убрать разрыв между научной разработкой и серийным внедрением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463040"/>
            <a:ext cx="34747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463040"/>
            <a:ext cx="73152" cy="182880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1627632"/>
            <a:ext cx="3154679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Наука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Открытия, лабораторные образцы, новые материалы и технологические эффекты.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43400" y="1463040"/>
            <a:ext cx="34747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343400" y="1463040"/>
            <a:ext cx="73152" cy="182880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44568" y="1627632"/>
            <a:ext cx="3154679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Промышленность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Пилотирование, сертификация, заводы, цепочки поставок, эксплуатация.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38160" y="1463040"/>
            <a:ext cx="347472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138160" y="1463040"/>
            <a:ext cx="73152" cy="182880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39328" y="1627632"/>
            <a:ext cx="3154679" cy="157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Финансы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Проектное финансирование, банки, социальные финансы, масштабирование.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828800" y="3840480"/>
            <a:ext cx="859536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828800" y="3840480"/>
            <a:ext cx="73152" cy="123444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029968" y="4005072"/>
            <a:ext cx="827532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ЭКВИЛИБРИУМ связывает всё в один управляемый цикл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Технология оценивается одновременно по научной доказательности, промышленной готовности, экономике, экологическому эффекту и способности масштабироваться.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Архитектура ЭКВИЛИБРИУМ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32688"/>
            <a:ext cx="10972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6978"/>
                </a:solidFill>
                <a:latin typeface="Aptos"/>
              </a:rPr>
              <a:t>Восемь взаимосвязанных слоёв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417320"/>
            <a:ext cx="25146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1417320"/>
            <a:ext cx="73152" cy="141732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581912"/>
            <a:ext cx="2194560" cy="1161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Наука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83280" y="1417320"/>
            <a:ext cx="25146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383280" y="1417320"/>
            <a:ext cx="73152" cy="141732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84448" y="1581912"/>
            <a:ext cx="2194560" cy="1161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Материаловедение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417320"/>
            <a:ext cx="25146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63640" y="1417320"/>
            <a:ext cx="73152" cy="141732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64807" y="1581912"/>
            <a:ext cx="2194560" cy="1161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Технологии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0" y="1417320"/>
            <a:ext cx="25146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144000" y="1417320"/>
            <a:ext cx="73152" cy="141732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45168" y="1581912"/>
            <a:ext cx="2194560" cy="1161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Промышленность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429000"/>
            <a:ext cx="25146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3429000"/>
            <a:ext cx="73152" cy="141732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3593592"/>
            <a:ext cx="2194560" cy="1161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Инфраструктура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383280" y="3429000"/>
            <a:ext cx="25146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383280" y="3429000"/>
            <a:ext cx="73152" cy="141732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584448" y="3593592"/>
            <a:ext cx="2194560" cy="1161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Экология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3429000"/>
            <a:ext cx="25146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63640" y="3429000"/>
            <a:ext cx="73152" cy="141732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64807" y="3593592"/>
            <a:ext cx="2194560" cy="1161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Финансы и банки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0" y="3429000"/>
            <a:ext cx="25146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144000" y="3429000"/>
            <a:ext cx="73152" cy="141732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345168" y="3593592"/>
            <a:ext cx="2194560" cy="1161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Цифровое управление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Материаловедческое ядро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32688"/>
            <a:ext cx="10972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6978"/>
                </a:solidFill>
                <a:latin typeface="Aptos"/>
              </a:rPr>
              <a:t>Материал — не продукт, а платформа функций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417320"/>
            <a:ext cx="27432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417320"/>
            <a:ext cx="73152" cy="160020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1581912"/>
            <a:ext cx="242316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Сверхчистый Al₂O₃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База для керамики, фильтрационных, каталитических и специальных материалов.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20440" y="1417320"/>
            <a:ext cx="27432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520440" y="1417320"/>
            <a:ext cx="73152" cy="160020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21608" y="1581912"/>
            <a:ext cx="242316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МОКС / MOF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Управляемая пористость, селективность, развитая поверхность.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92240" y="1417320"/>
            <a:ext cx="25146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92240" y="1417320"/>
            <a:ext cx="73152" cy="160020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93407" y="1581912"/>
            <a:ext cx="219456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СВС / SHS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Самораспространяющийся высокотемпературный синтез функциональной керамики.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235440" y="1417320"/>
            <a:ext cx="242316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235440" y="1417320"/>
            <a:ext cx="73152" cy="160020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436608" y="1581912"/>
            <a:ext cx="2103120" cy="134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Геоматериалы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Стабилизация грунтов, песков, оснований и эрозионных зон.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429000"/>
            <a:ext cx="1110996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48640" y="3429000"/>
            <a:ext cx="73152" cy="132588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49808" y="3593592"/>
            <a:ext cx="10789920" cy="106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Единая логика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Управляем составом, чистотой, размером частиц, фазами, пористостью, поверхностью и режимом синтеза — получаем семейство материалов для воды, строительства, энергетики и экологии.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Базовый технологический стек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417320"/>
            <a:ext cx="73152" cy="164592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158191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Алюмооксидная платформа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высокочистые прекурсоры и наноструктурированные оксиды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43400" y="141732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343400" y="1417320"/>
            <a:ext cx="73152" cy="164592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44568" y="158191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АКВАМОКС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новое поколение фильтрационных материалов для опреснения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141732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138160" y="1417320"/>
            <a:ext cx="73152" cy="164592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39328" y="158191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СВС-керамика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строительные, фильтрационные, огнеупорные и морские решения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61188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3611880"/>
            <a:ext cx="73152" cy="164592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9808" y="377647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Waste-to-Materials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вовлечение промышленных отходов в новую материальную матрицу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43400" y="361188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343400" y="3611880"/>
            <a:ext cx="73152" cy="164592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44568" y="377647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Стабилизация грунтов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укрепление, пылеподавление, контроль эрозии, водоудержание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138160" y="361188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138160" y="3611880"/>
            <a:ext cx="73152" cy="164592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39328" y="377647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ИИ-материаловедение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поиск составов, прогноз свойств, цифровые паспорта материалов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Индустриальная цепочка полного цикла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5087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1508760"/>
            <a:ext cx="73152" cy="128016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4088" y="1673351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01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Научная гипотеза</a:t>
            </a:r>
          </a:p>
        </p:txBody>
      </p:sp>
      <p:sp>
        <p:nvSpPr>
          <p:cNvPr id="7" name="Chevron 6"/>
          <p:cNvSpPr/>
          <p:nvPr/>
        </p:nvSpPr>
        <p:spPr>
          <a:xfrm>
            <a:off x="2542032" y="1938528"/>
            <a:ext cx="292608" cy="411480"/>
          </a:xfrm>
          <a:prstGeom prst="chevron">
            <a:avLst/>
          </a:prstGeom>
          <a:solidFill>
            <a:srgbClr val="E6E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2834639" y="15087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834639" y="1508760"/>
            <a:ext cx="73152" cy="128016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035808" y="1673351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02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Материаловедческий паспорт</a:t>
            </a:r>
          </a:p>
        </p:txBody>
      </p:sp>
      <p:sp>
        <p:nvSpPr>
          <p:cNvPr id="11" name="Chevron 10"/>
          <p:cNvSpPr/>
          <p:nvPr/>
        </p:nvSpPr>
        <p:spPr>
          <a:xfrm>
            <a:off x="4873752" y="1938528"/>
            <a:ext cx="292608" cy="411480"/>
          </a:xfrm>
          <a:prstGeom prst="chevron">
            <a:avLst/>
          </a:prstGeom>
          <a:solidFill>
            <a:srgbClr val="E6E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166359" y="15087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166359" y="1508760"/>
            <a:ext cx="73152" cy="128016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367527" y="1673351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03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Прототип</a:t>
            </a:r>
          </a:p>
        </p:txBody>
      </p:sp>
      <p:sp>
        <p:nvSpPr>
          <p:cNvPr id="15" name="Chevron 14"/>
          <p:cNvSpPr/>
          <p:nvPr/>
        </p:nvSpPr>
        <p:spPr>
          <a:xfrm>
            <a:off x="7205471" y="1938528"/>
            <a:ext cx="292608" cy="411480"/>
          </a:xfrm>
          <a:prstGeom prst="chevron">
            <a:avLst/>
          </a:prstGeom>
          <a:solidFill>
            <a:srgbClr val="E6E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7498079" y="15087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498079" y="1508760"/>
            <a:ext cx="73152" cy="128016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99248" y="1673351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04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Независимые испытания</a:t>
            </a:r>
          </a:p>
        </p:txBody>
      </p:sp>
      <p:sp>
        <p:nvSpPr>
          <p:cNvPr id="19" name="Chevron 18"/>
          <p:cNvSpPr/>
          <p:nvPr/>
        </p:nvSpPr>
        <p:spPr>
          <a:xfrm>
            <a:off x="9537192" y="1938528"/>
            <a:ext cx="292608" cy="411480"/>
          </a:xfrm>
          <a:prstGeom prst="chevron">
            <a:avLst/>
          </a:prstGeom>
          <a:solidFill>
            <a:srgbClr val="E6E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829800" y="15087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829800" y="1508760"/>
            <a:ext cx="73152" cy="128016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030968" y="1673351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05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Пилотная линия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35661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02920" y="3566160"/>
            <a:ext cx="73152" cy="128016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04088" y="3730752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06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Сертификация</a:t>
            </a:r>
          </a:p>
        </p:txBody>
      </p:sp>
      <p:sp>
        <p:nvSpPr>
          <p:cNvPr id="26" name="Chevron 25"/>
          <p:cNvSpPr/>
          <p:nvPr/>
        </p:nvSpPr>
        <p:spPr>
          <a:xfrm>
            <a:off x="2542032" y="3995928"/>
            <a:ext cx="292608" cy="411480"/>
          </a:xfrm>
          <a:prstGeom prst="chevron">
            <a:avLst/>
          </a:prstGeom>
          <a:solidFill>
            <a:srgbClr val="E6E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2834639" y="35661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2834639" y="3566160"/>
            <a:ext cx="73152" cy="128016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035808" y="3730752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07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Первый объект</a:t>
            </a:r>
          </a:p>
        </p:txBody>
      </p:sp>
      <p:sp>
        <p:nvSpPr>
          <p:cNvPr id="30" name="Chevron 29"/>
          <p:cNvSpPr/>
          <p:nvPr/>
        </p:nvSpPr>
        <p:spPr>
          <a:xfrm>
            <a:off x="4873752" y="3995928"/>
            <a:ext cx="292608" cy="411480"/>
          </a:xfrm>
          <a:prstGeom prst="chevron">
            <a:avLst/>
          </a:prstGeom>
          <a:solidFill>
            <a:srgbClr val="E6E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5166359" y="35661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166359" y="3566160"/>
            <a:ext cx="73152" cy="128016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367527" y="3730752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08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Банковское финансирование</a:t>
            </a:r>
          </a:p>
        </p:txBody>
      </p:sp>
      <p:sp>
        <p:nvSpPr>
          <p:cNvPr id="34" name="Chevron 33"/>
          <p:cNvSpPr/>
          <p:nvPr/>
        </p:nvSpPr>
        <p:spPr>
          <a:xfrm>
            <a:off x="7205471" y="3995928"/>
            <a:ext cx="292608" cy="411480"/>
          </a:xfrm>
          <a:prstGeom prst="chevron">
            <a:avLst/>
          </a:prstGeom>
          <a:solidFill>
            <a:srgbClr val="E6E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7498079" y="35661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498079" y="3566160"/>
            <a:ext cx="73152" cy="128016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699248" y="3730752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09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Серийное производство</a:t>
            </a:r>
          </a:p>
        </p:txBody>
      </p:sp>
      <p:sp>
        <p:nvSpPr>
          <p:cNvPr id="38" name="Chevron 37"/>
          <p:cNvSpPr/>
          <p:nvPr/>
        </p:nvSpPr>
        <p:spPr>
          <a:xfrm>
            <a:off x="9537192" y="3995928"/>
            <a:ext cx="292608" cy="411480"/>
          </a:xfrm>
          <a:prstGeom prst="chevron">
            <a:avLst/>
          </a:prstGeom>
          <a:solidFill>
            <a:srgbClr val="E6E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829800" y="3566160"/>
            <a:ext cx="20574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9829800" y="3566160"/>
            <a:ext cx="73152" cy="128016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0030968" y="3730752"/>
            <a:ext cx="173736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10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Международное масштабирование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Водно-пустынный индустриальный кластер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32688"/>
            <a:ext cx="10972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6978"/>
                </a:solidFill>
                <a:latin typeface="Aptos"/>
              </a:rPr>
              <a:t>Интеграционный сценарий для засушливых регионов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508760"/>
            <a:ext cx="20116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1508760"/>
            <a:ext cx="73152" cy="123444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673351"/>
            <a:ext cx="169164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Морская вода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88920" y="1508760"/>
            <a:ext cx="20116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88920" y="1508760"/>
            <a:ext cx="73152" cy="123444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990088" y="1673351"/>
            <a:ext cx="169164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АКВАМОКС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74920" y="1508760"/>
            <a:ext cx="20116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74920" y="1508760"/>
            <a:ext cx="73152" cy="123444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276088" y="1673351"/>
            <a:ext cx="169164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Пресная вода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60920" y="1508760"/>
            <a:ext cx="20116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60920" y="1508760"/>
            <a:ext cx="73152" cy="123444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62088" y="1673351"/>
            <a:ext cx="169164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Соли / рапа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646920" y="1508760"/>
            <a:ext cx="20116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646920" y="1508760"/>
            <a:ext cx="73152" cy="123444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848088" y="1673351"/>
            <a:ext cx="169164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СВС-материалы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3703320"/>
            <a:ext cx="20116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02920" y="3703320"/>
            <a:ext cx="73152" cy="123444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04088" y="3867911"/>
            <a:ext cx="169164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Каналы и дороги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788920" y="3703320"/>
            <a:ext cx="20116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788920" y="3703320"/>
            <a:ext cx="73152" cy="123444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990088" y="3867911"/>
            <a:ext cx="169164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Стабилизация песков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74920" y="3703320"/>
            <a:ext cx="20116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074920" y="3703320"/>
            <a:ext cx="73152" cy="123444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276088" y="3867911"/>
            <a:ext cx="169164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Водоудержание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360920" y="3703320"/>
            <a:ext cx="201168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360920" y="3703320"/>
            <a:ext cx="73152" cy="123444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62088" y="3867911"/>
            <a:ext cx="169164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Новая хозяйственная территория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360920" y="4434840"/>
            <a:ext cx="416052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7360920" y="4434840"/>
            <a:ext cx="73152" cy="105156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562088" y="4599431"/>
            <a:ext cx="3840480" cy="795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Стратегический эффект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Локальное сырьё + вода + инфраструктура + циркулярная переработка + развитие территории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Промышленные применения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417320"/>
            <a:ext cx="73152" cy="164592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158191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Опреснение и водоподготовка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АКВАМОКС, керамические фильтры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43400" y="141732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343400" y="1417320"/>
            <a:ext cx="73152" cy="164592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44568" y="158191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Строительство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СВС-блоки, монолиты, 3D-спекание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141732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138160" y="1417320"/>
            <a:ext cx="73152" cy="164592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39328" y="158191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Каналы и морские объекты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водостойкая и химически стойкая керамика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61188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3611880"/>
            <a:ext cx="73152" cy="164592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9808" y="377647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Дороги и аэродромы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покрытия и основания без классических вяжущих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43400" y="361188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343400" y="3611880"/>
            <a:ext cx="73152" cy="164592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44568" y="377647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Арктика и пустыни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материалы для экстремальных температур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138160" y="3611880"/>
            <a:ext cx="3383280" cy="164592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138160" y="3611880"/>
            <a:ext cx="73152" cy="164592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39328" y="3776472"/>
            <a:ext cx="3063240" cy="138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Экология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утилизация зол, шламов, фосфогипса и других отходов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42A46"/>
                </a:solidFill>
                <a:latin typeface="Aptos Display"/>
              </a:rPr>
              <a:t>Социальные финансы и банки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32688"/>
            <a:ext cx="109728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6978"/>
                </a:solidFill>
                <a:latin typeface="Aptos"/>
              </a:rPr>
              <a:t>Финансовая система подключается после доказательства технологического результата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417320"/>
            <a:ext cx="33832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417320"/>
            <a:ext cx="73152" cy="146304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1581912"/>
            <a:ext cx="3063240" cy="1207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R&amp;D и гранты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Лаборатории, разработка, прототипирование, испытания.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60520" y="1417320"/>
            <a:ext cx="33832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160520" y="1417320"/>
            <a:ext cx="73152" cy="146304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361688" y="1581912"/>
            <a:ext cx="3063240" cy="1207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Проектное финансирование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Пилотные и серийные производственные линии, инфраструктурные объекты.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0" y="1417320"/>
            <a:ext cx="33832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772400" y="1417320"/>
            <a:ext cx="73152" cy="1463040"/>
          </a:xfrm>
          <a:prstGeom prst="rect">
            <a:avLst/>
          </a:prstGeom>
          <a:solidFill>
            <a:srgbClr val="4F9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973568" y="1581912"/>
            <a:ext cx="3063240" cy="1207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Социальные финансы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Проекты с измеримым общественным и экологическим эффектом.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429000"/>
            <a:ext cx="33832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3429000"/>
            <a:ext cx="73152" cy="1463040"/>
          </a:xfrm>
          <a:prstGeom prst="rect">
            <a:avLst/>
          </a:prstGeom>
          <a:solidFill>
            <a:srgbClr val="3EAA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9808" y="3593592"/>
            <a:ext cx="3063240" cy="1207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Лизинг и гарантии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Оборудование, распределение технологических и строительных рисков.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160520" y="3429000"/>
            <a:ext cx="33832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160520" y="3429000"/>
            <a:ext cx="73152" cy="1463040"/>
          </a:xfrm>
          <a:prstGeom prst="rect">
            <a:avLst/>
          </a:prstGeom>
          <a:solidFill>
            <a:srgbClr val="316F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361688" y="3593592"/>
            <a:ext cx="3063240" cy="1207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Blended Finance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Совмещение государственного, банковского, частного и институционального капитала.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772400" y="3429000"/>
            <a:ext cx="3383280" cy="1463040"/>
          </a:xfrm>
          <a:prstGeom prst="roundRect">
            <a:avLst/>
          </a:prstGeom>
          <a:solidFill>
            <a:srgbClr val="FFFFFF"/>
          </a:solidFill>
          <a:ln>
            <a:solidFill>
              <a:srgbClr val="E6EC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772400" y="3429000"/>
            <a:ext cx="73152" cy="1463040"/>
          </a:xfrm>
          <a:prstGeom prst="rect">
            <a:avLst/>
          </a:prstGeom>
          <a:solidFill>
            <a:srgbClr val="C89C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973568" y="3593592"/>
            <a:ext cx="3063240" cy="1207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42A46"/>
                </a:solidFill>
                <a:latin typeface="Aptos"/>
              </a:rPr>
              <a:t>Оплата за результат</a:t>
            </a:r>
          </a:p>
          <a:p>
            <a:pPr>
              <a:spcBef>
                <a:spcPts val="400"/>
              </a:spcBef>
            </a:pPr>
            <a:r>
              <a:rPr sz="1000">
                <a:solidFill>
                  <a:srgbClr val="5C6978"/>
                </a:solidFill>
                <a:latin typeface="Aptos"/>
              </a:rPr>
              <a:t>Привязка части финансирования к воде, энергии, отходам и инфраструктурным KPI.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6446520"/>
            <a:ext cx="11064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5C6978"/>
                </a:solidFill>
                <a:latin typeface="Aptos"/>
              </a:rPr>
              <a:t>ЭКВИЛИБРИУМ  •  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