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73E7A"/>
          </a:solidFill>
          <a:ln w="12700">
            <a:solidFill>
              <a:srgbClr val="173E7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6547104"/>
            <a:ext cx="2377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ЭКВИЛИБРИУМ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9015984" y="6547104"/>
            <a:ext cx="2651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УДАРНЫХ СМЫСЛОВ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40896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9CA3A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40896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9CA3A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A"/>
          </a:solidFill>
          <a:ln w="12700">
            <a:solidFill>
              <a:srgbClr val="F7F8F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366760" y="1417320"/>
            <a:ext cx="3108960" cy="3108960"/>
          </a:xfrm>
          <a:prstGeom prst="ellipse">
            <a:avLst/>
          </a:prstGeom>
          <a:solidFill>
            <a:srgbClr val="F7F8FA">
              <a:alpha val="0"/>
            </a:srgbClr>
          </a:solidFill>
          <a:ln w="17780">
            <a:solidFill>
              <a:srgbClr val="B9CDE5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732520" y="1783080"/>
            <a:ext cx="2377440" cy="2377440"/>
          </a:xfrm>
          <a:prstGeom prst="ellipse">
            <a:avLst/>
          </a:prstGeom>
          <a:solidFill>
            <a:srgbClr val="F7F8FA">
              <a:alpha val="0"/>
            </a:srgbClr>
          </a:solidFill>
          <a:ln w="17780">
            <a:solidFill>
              <a:srgbClr val="B9CDE5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098280" y="2148840"/>
            <a:ext cx="1645920" cy="1645920"/>
          </a:xfrm>
          <a:prstGeom prst="ellipse">
            <a:avLst/>
          </a:prstGeom>
          <a:solidFill>
            <a:srgbClr val="F7F8FA">
              <a:alpha val="0"/>
            </a:srgbClr>
          </a:solidFill>
          <a:ln w="17780">
            <a:solidFill>
              <a:srgbClr val="6B91C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9464040" y="2514600"/>
            <a:ext cx="914400" cy="914400"/>
          </a:xfrm>
          <a:prstGeom prst="ellipse">
            <a:avLst/>
          </a:prstGeom>
          <a:solidFill>
            <a:srgbClr val="173E7A"/>
          </a:solidFill>
          <a:ln w="17780">
            <a:solidFill>
              <a:srgbClr val="6B91C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58368" y="685800"/>
            <a:ext cx="4754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20" kern="0" dirty="0">
                <a:solidFill>
                  <a:srgbClr val="2F67B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ЭКВИЛИБРИУМ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58368" y="1417320"/>
            <a:ext cx="676656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620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10 УДАРНЫХ</a:t>
            </a:r>
            <a:endParaRPr lang="en-US" sz="3400" dirty="0"/>
          </a:p>
          <a:p>
            <a:pPr indent="0" marL="0">
              <a:buNone/>
            </a:pPr>
            <a:r>
              <a:rPr lang="en-US" sz="3400" b="1" dirty="0">
                <a:solidFill>
                  <a:srgbClr val="1620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СМЫСЛОВ</a:t>
            </a:r>
            <a:endParaRPr lang="en-US" sz="3400" dirty="0"/>
          </a:p>
        </p:txBody>
      </p:sp>
      <p:sp>
        <p:nvSpPr>
          <p:cNvPr id="9" name="Text 7"/>
          <p:cNvSpPr/>
          <p:nvPr/>
        </p:nvSpPr>
        <p:spPr>
          <a:xfrm>
            <a:off x="694944" y="3054096"/>
            <a:ext cx="6126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F67B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ВХОЖДЕНИЕ В РЕАЛЬНОСТЬ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694944" y="3785616"/>
            <a:ext cx="62636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5C66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Цивилизационный манифест о человеке, сознании, технологиях, экономике и будущем.</a:t>
            </a:r>
            <a:endParaRPr lang="en-US" sz="1700" dirty="0"/>
          </a:p>
        </p:txBody>
      </p:sp>
      <p:sp>
        <p:nvSpPr>
          <p:cNvPr id="11" name="Shape 9"/>
          <p:cNvSpPr/>
          <p:nvPr/>
        </p:nvSpPr>
        <p:spPr>
          <a:xfrm>
            <a:off x="694944" y="4983480"/>
            <a:ext cx="2194560" cy="0"/>
          </a:xfrm>
          <a:prstGeom prst="line">
            <a:avLst/>
          </a:prstGeom>
          <a:noFill/>
          <a:ln w="27940">
            <a:solidFill>
              <a:srgbClr val="C59B4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94944" y="5184648"/>
            <a:ext cx="6126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620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Не новая догма — новая способность видеть и действовать.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94944" y="6181344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7C879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Манифест • 2026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698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10" kern="0" dirty="0">
                <a:solidFill>
                  <a:srgbClr val="2F67B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СМЫСЛ 8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850392"/>
            <a:ext cx="10698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1620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ЧЕЛОВЕК И ПРИРОДА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640080" y="1572768"/>
            <a:ext cx="104241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C66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Человек — часть единой системы жизни.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94944" y="2121408"/>
            <a:ext cx="1042416" cy="1042416"/>
          </a:xfrm>
          <a:prstGeom prst="ellipse">
            <a:avLst/>
          </a:prstGeom>
          <a:solidFill>
            <a:srgbClr val="173E7A"/>
          </a:solidFill>
          <a:ln w="12700">
            <a:solidFill>
              <a:srgbClr val="173E7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94944" y="2350008"/>
            <a:ext cx="104241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08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640080" y="3328416"/>
            <a:ext cx="1828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80" kern="0" dirty="0">
                <a:solidFill>
                  <a:srgbClr val="2F67B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СМЫСЛ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2157984" y="2203704"/>
            <a:ext cx="118872" cy="118872"/>
          </a:xfrm>
          <a:prstGeom prst="ellipse">
            <a:avLst/>
          </a:prstGeom>
          <a:solidFill>
            <a:srgbClr val="2F67B1"/>
          </a:solidFill>
          <a:ln w="12700">
            <a:solidFill>
              <a:srgbClr val="2F67B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423160" y="2084832"/>
            <a:ext cx="3995928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Экологическая ответственность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2157984" y="2907792"/>
            <a:ext cx="118872" cy="118872"/>
          </a:xfrm>
          <a:prstGeom prst="ellipse">
            <a:avLst/>
          </a:prstGeom>
          <a:solidFill>
            <a:srgbClr val="2F67B1"/>
          </a:solidFill>
          <a:ln w="12700">
            <a:solidFill>
              <a:srgbClr val="2F67B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423160" y="2788920"/>
            <a:ext cx="3995928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Восстановление природного равновесия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2157984" y="3611880"/>
            <a:ext cx="118872" cy="118872"/>
          </a:xfrm>
          <a:prstGeom prst="ellipse">
            <a:avLst/>
          </a:prstGeom>
          <a:solidFill>
            <a:srgbClr val="2F67B1"/>
          </a:solidFill>
          <a:ln w="12700">
            <a:solidFill>
              <a:srgbClr val="2F67B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423160" y="3493008"/>
            <a:ext cx="3995928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Развитие без уничтожения основы жизни</a:t>
            </a:r>
            <a:endParaRPr lang="en-US" sz="1700" dirty="0"/>
          </a:p>
        </p:txBody>
      </p:sp>
      <p:sp>
        <p:nvSpPr>
          <p:cNvPr id="14" name="Shape 12"/>
          <p:cNvSpPr/>
          <p:nvPr/>
        </p:nvSpPr>
        <p:spPr>
          <a:xfrm>
            <a:off x="6812280" y="2121408"/>
            <a:ext cx="4526280" cy="2423160"/>
          </a:xfrm>
          <a:prstGeom prst="roundRect">
            <a:avLst>
              <a:gd name="adj" fmla="val 3019"/>
            </a:avLst>
          </a:prstGeom>
          <a:solidFill>
            <a:srgbClr val="FFFFFF"/>
          </a:solidFill>
          <a:ln w="13970">
            <a:solidFill>
              <a:srgbClr val="D7DEE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095744" y="2331720"/>
            <a:ext cx="43891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300" dirty="0">
                <a:solidFill>
                  <a:srgbClr val="2F67B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3300" dirty="0"/>
          </a:p>
        </p:txBody>
      </p:sp>
      <p:sp>
        <p:nvSpPr>
          <p:cNvPr id="16" name="Text 14"/>
          <p:cNvSpPr/>
          <p:nvPr/>
        </p:nvSpPr>
        <p:spPr>
          <a:xfrm>
            <a:off x="7461504" y="2542032"/>
            <a:ext cx="3410712" cy="14813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1620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Будущее начинается с равновесия человека и Земли.</a:t>
            </a:r>
            <a:endParaRPr lang="en-US" sz="2000" dirty="0"/>
          </a:p>
        </p:txBody>
      </p:sp>
      <p:sp>
        <p:nvSpPr>
          <p:cNvPr id="17" name="Shape 15"/>
          <p:cNvSpPr/>
          <p:nvPr/>
        </p:nvSpPr>
        <p:spPr>
          <a:xfrm>
            <a:off x="1874520" y="2615184"/>
            <a:ext cx="182880" cy="0"/>
          </a:xfrm>
          <a:prstGeom prst="line">
            <a:avLst/>
          </a:prstGeom>
          <a:noFill/>
          <a:ln w="15240">
            <a:solidFill>
              <a:srgbClr val="C9D5E4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40896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9CA3A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698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10" kern="0" dirty="0">
                <a:solidFill>
                  <a:srgbClr val="2F67B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СМЫСЛ 9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850392"/>
            <a:ext cx="10698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1620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СОЗИДАНИЕ БУДУЩЕГО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640080" y="1572768"/>
            <a:ext cx="104241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C66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Будущее не ожидают — его проектируют.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94944" y="2121408"/>
            <a:ext cx="1042416" cy="1042416"/>
          </a:xfrm>
          <a:prstGeom prst="ellipse">
            <a:avLst/>
          </a:prstGeom>
          <a:solidFill>
            <a:srgbClr val="173E7A"/>
          </a:solidFill>
          <a:ln w="12700">
            <a:solidFill>
              <a:srgbClr val="173E7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94944" y="2350008"/>
            <a:ext cx="104241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09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640080" y="3328416"/>
            <a:ext cx="1828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80" kern="0" dirty="0">
                <a:solidFill>
                  <a:srgbClr val="2F67B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СМЫСЛ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2157984" y="2203704"/>
            <a:ext cx="118872" cy="118872"/>
          </a:xfrm>
          <a:prstGeom prst="ellipse">
            <a:avLst/>
          </a:prstGeom>
          <a:solidFill>
            <a:srgbClr val="2F67B1"/>
          </a:solidFill>
          <a:ln w="12700">
            <a:solidFill>
              <a:srgbClr val="2F67B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423160" y="2084832"/>
            <a:ext cx="3995928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Образ будущего как совместная задача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2157984" y="2907792"/>
            <a:ext cx="118872" cy="118872"/>
          </a:xfrm>
          <a:prstGeom prst="ellipse">
            <a:avLst/>
          </a:prstGeom>
          <a:solidFill>
            <a:srgbClr val="2F67B1"/>
          </a:solidFill>
          <a:ln w="12700">
            <a:solidFill>
              <a:srgbClr val="2F67B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423160" y="2788920"/>
            <a:ext cx="3995928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Идея → проект → действие → измеримый результат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2157984" y="3611880"/>
            <a:ext cx="118872" cy="118872"/>
          </a:xfrm>
          <a:prstGeom prst="ellipse">
            <a:avLst/>
          </a:prstGeom>
          <a:solidFill>
            <a:srgbClr val="2F67B1"/>
          </a:solidFill>
          <a:ln w="12700">
            <a:solidFill>
              <a:srgbClr val="2F67B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423160" y="3493008"/>
            <a:ext cx="3995928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Ответственность за последствия выбранного курса</a:t>
            </a:r>
            <a:endParaRPr lang="en-US" sz="1700" dirty="0"/>
          </a:p>
        </p:txBody>
      </p:sp>
      <p:sp>
        <p:nvSpPr>
          <p:cNvPr id="14" name="Shape 12"/>
          <p:cNvSpPr/>
          <p:nvPr/>
        </p:nvSpPr>
        <p:spPr>
          <a:xfrm>
            <a:off x="6812280" y="2121408"/>
            <a:ext cx="4526280" cy="2423160"/>
          </a:xfrm>
          <a:prstGeom prst="roundRect">
            <a:avLst>
              <a:gd name="adj" fmla="val 3019"/>
            </a:avLst>
          </a:prstGeom>
          <a:solidFill>
            <a:srgbClr val="FFFFFF"/>
          </a:solidFill>
          <a:ln w="13970">
            <a:solidFill>
              <a:srgbClr val="D7DEE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095744" y="2331720"/>
            <a:ext cx="43891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300" dirty="0">
                <a:solidFill>
                  <a:srgbClr val="2F67B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3300" dirty="0"/>
          </a:p>
        </p:txBody>
      </p:sp>
      <p:sp>
        <p:nvSpPr>
          <p:cNvPr id="16" name="Text 14"/>
          <p:cNvSpPr/>
          <p:nvPr/>
        </p:nvSpPr>
        <p:spPr>
          <a:xfrm>
            <a:off x="7461504" y="2542032"/>
            <a:ext cx="3410712" cy="14813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1620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Созидание — практическая форма надежды.</a:t>
            </a:r>
            <a:endParaRPr lang="en-US" sz="2000" dirty="0"/>
          </a:p>
        </p:txBody>
      </p:sp>
      <p:sp>
        <p:nvSpPr>
          <p:cNvPr id="17" name="Shape 15"/>
          <p:cNvSpPr/>
          <p:nvPr/>
        </p:nvSpPr>
        <p:spPr>
          <a:xfrm>
            <a:off x="1874520" y="2615184"/>
            <a:ext cx="182880" cy="0"/>
          </a:xfrm>
          <a:prstGeom prst="line">
            <a:avLst/>
          </a:prstGeom>
          <a:noFill/>
          <a:ln w="15240">
            <a:solidFill>
              <a:srgbClr val="C9D5E4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40896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9CA3A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698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10" kern="0" dirty="0">
                <a:solidFill>
                  <a:srgbClr val="2F67B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СМЫСЛ 10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850392"/>
            <a:ext cx="10698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1620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ВХОЖДЕНИЕ В РЕАЛЬНОСТЬ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640080" y="1572768"/>
            <a:ext cx="104241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C66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Финальный смысл — переход от деклараций к состоянию системы.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94944" y="2121408"/>
            <a:ext cx="1042416" cy="1042416"/>
          </a:xfrm>
          <a:prstGeom prst="ellipse">
            <a:avLst/>
          </a:prstGeom>
          <a:solidFill>
            <a:srgbClr val="173E7A"/>
          </a:solidFill>
          <a:ln w="12700">
            <a:solidFill>
              <a:srgbClr val="173E7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94944" y="2350008"/>
            <a:ext cx="104241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10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640080" y="3328416"/>
            <a:ext cx="1828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80" kern="0" dirty="0">
                <a:solidFill>
                  <a:srgbClr val="2F67B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ПЕРЕХОД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2157984" y="2203704"/>
            <a:ext cx="118872" cy="118872"/>
          </a:xfrm>
          <a:prstGeom prst="ellipse">
            <a:avLst/>
          </a:prstGeom>
          <a:solidFill>
            <a:srgbClr val="2F67B1"/>
          </a:solidFill>
          <a:ln w="12700">
            <a:solidFill>
              <a:srgbClr val="2F67B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423160" y="2084832"/>
            <a:ext cx="3995928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От страха — к осознанию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2157984" y="2907792"/>
            <a:ext cx="118872" cy="118872"/>
          </a:xfrm>
          <a:prstGeom prst="ellipse">
            <a:avLst/>
          </a:prstGeom>
          <a:solidFill>
            <a:srgbClr val="2F67B1"/>
          </a:solidFill>
          <a:ln w="12700">
            <a:solidFill>
              <a:srgbClr val="2F67B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423160" y="2788920"/>
            <a:ext cx="3995928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От хаоса — к структуре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2157984" y="3611880"/>
            <a:ext cx="118872" cy="118872"/>
          </a:xfrm>
          <a:prstGeom prst="ellipse">
            <a:avLst/>
          </a:prstGeom>
          <a:solidFill>
            <a:srgbClr val="2F67B1"/>
          </a:solidFill>
          <a:ln w="12700">
            <a:solidFill>
              <a:srgbClr val="2F67B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423160" y="3493008"/>
            <a:ext cx="3995928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От потребления — к созиданию</a:t>
            </a:r>
            <a:endParaRPr lang="en-US" sz="1700" dirty="0"/>
          </a:p>
        </p:txBody>
      </p:sp>
      <p:sp>
        <p:nvSpPr>
          <p:cNvPr id="14" name="Shape 12"/>
          <p:cNvSpPr/>
          <p:nvPr/>
        </p:nvSpPr>
        <p:spPr>
          <a:xfrm>
            <a:off x="6812280" y="2121408"/>
            <a:ext cx="4526280" cy="2423160"/>
          </a:xfrm>
          <a:prstGeom prst="roundRect">
            <a:avLst>
              <a:gd name="adj" fmla="val 3019"/>
            </a:avLst>
          </a:prstGeom>
          <a:solidFill>
            <a:srgbClr val="FFFFFF"/>
          </a:solidFill>
          <a:ln w="13970">
            <a:solidFill>
              <a:srgbClr val="D7DEE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095744" y="2331720"/>
            <a:ext cx="43891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300" dirty="0">
                <a:solidFill>
                  <a:srgbClr val="2F67B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3300" dirty="0"/>
          </a:p>
        </p:txBody>
      </p:sp>
      <p:sp>
        <p:nvSpPr>
          <p:cNvPr id="16" name="Text 14"/>
          <p:cNvSpPr/>
          <p:nvPr/>
        </p:nvSpPr>
        <p:spPr>
          <a:xfrm>
            <a:off x="7461504" y="2542032"/>
            <a:ext cx="3410712" cy="14813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1620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ЭКВИЛИБРИУМ — равновесие свободы, ответственности и развития.</a:t>
            </a:r>
            <a:endParaRPr lang="en-US" sz="2000" dirty="0"/>
          </a:p>
        </p:txBody>
      </p:sp>
      <p:sp>
        <p:nvSpPr>
          <p:cNvPr id="17" name="Shape 15"/>
          <p:cNvSpPr/>
          <p:nvPr/>
        </p:nvSpPr>
        <p:spPr>
          <a:xfrm>
            <a:off x="1874520" y="2615184"/>
            <a:ext cx="182880" cy="0"/>
          </a:xfrm>
          <a:prstGeom prst="line">
            <a:avLst/>
          </a:prstGeom>
          <a:noFill/>
          <a:ln w="15240">
            <a:solidFill>
              <a:srgbClr val="C9D5E4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40896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9CA3A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698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10" kern="0" dirty="0">
                <a:solidFill>
                  <a:srgbClr val="2F67B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ФИНАЛЬНАЯ ДЕКЛАРАЦИЯ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850392"/>
            <a:ext cx="10698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1620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Не новая догма. Новая способность жить в реальности.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640080" y="1572768"/>
            <a:ext cx="104241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C66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ЭКВИЛИБРИУМ соединяет человека, общество, природу и технологии в единую архитектуру развития.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914400" y="2240280"/>
            <a:ext cx="1993392" cy="65836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6DF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87552" y="2404872"/>
            <a:ext cx="18470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ПРОБУЖДЕНИЕ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3072384" y="2240280"/>
            <a:ext cx="1993392" cy="65836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6DFE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145536" y="2404872"/>
            <a:ext cx="18470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ДОСТОИНСТВО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5230368" y="2240280"/>
            <a:ext cx="1993392" cy="65836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6DFE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303520" y="2404872"/>
            <a:ext cx="18470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СУВЕРЕНИТЕТ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7388352" y="2240280"/>
            <a:ext cx="1993392" cy="65836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6DFE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461504" y="2404872"/>
            <a:ext cx="18470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ЭТИКА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9546336" y="2240280"/>
            <a:ext cx="1993392" cy="65836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6DFE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619488" y="2404872"/>
            <a:ext cx="18470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ЭКОНОМИКА ЖИЗНИ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914400" y="3099816"/>
            <a:ext cx="1993392" cy="65836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6DFE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87552" y="3264408"/>
            <a:ext cx="18470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КООПЕРАЦИЯ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3072384" y="3099816"/>
            <a:ext cx="1993392" cy="65836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6DFE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145536" y="3264408"/>
            <a:ext cx="18470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КУЛЬТУРА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5230368" y="3099816"/>
            <a:ext cx="1993392" cy="65836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6DFE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303520" y="3264408"/>
            <a:ext cx="18470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РАВНОВЕСИЕ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7388352" y="3099816"/>
            <a:ext cx="1993392" cy="65836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6DFE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461504" y="3264408"/>
            <a:ext cx="18470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СОЗИДАНИЕ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9546336" y="3099816"/>
            <a:ext cx="1993392" cy="658368"/>
          </a:xfrm>
          <a:prstGeom prst="roundRect">
            <a:avLst/>
          </a:prstGeom>
          <a:solidFill>
            <a:srgbClr val="173E7A"/>
          </a:solidFill>
          <a:ln w="12700">
            <a:solidFill>
              <a:srgbClr val="173E7A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619488" y="3264408"/>
            <a:ext cx="18470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РЕАЛЬНОСТЬ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1143000" y="4224528"/>
            <a:ext cx="9921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1620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10 смыслов — это не атака на мир. Это переход к способности видеть, соединять и создавать.</a:t>
            </a:r>
            <a:endParaRPr lang="en-US" sz="2300" dirty="0"/>
          </a:p>
        </p:txBody>
      </p:sp>
      <p:sp>
        <p:nvSpPr>
          <p:cNvPr id="26" name="Shape 24"/>
          <p:cNvSpPr/>
          <p:nvPr/>
        </p:nvSpPr>
        <p:spPr>
          <a:xfrm>
            <a:off x="4160520" y="5166360"/>
            <a:ext cx="3840480" cy="0"/>
          </a:xfrm>
          <a:prstGeom prst="line">
            <a:avLst/>
          </a:prstGeom>
          <a:noFill/>
          <a:ln w="27940">
            <a:solidFill>
              <a:srgbClr val="C59B4A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2194560" y="5431536"/>
            <a:ext cx="7772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spc="110" kern="0" dirty="0">
                <a:solidFill>
                  <a:srgbClr val="2F67B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ЭКВИЛИБРИУМ • ВХОЖДЕНИЕ В РЕАЛЬНОСТЬ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40896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9CA3A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698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10" kern="0" dirty="0">
                <a:solidFill>
                  <a:srgbClr val="2F67B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ПРЕАМБУЛА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850392"/>
            <a:ext cx="10698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1620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Момент выбора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640080" y="1572768"/>
            <a:ext cx="104241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C66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Старые картины мира перестают объяснять новую реальность.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85800" y="2212848"/>
            <a:ext cx="2468880" cy="208483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0E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2487168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80" kern="0" dirty="0">
                <a:solidFill>
                  <a:srgbClr val="2F67B1"/>
                </a:solidFill>
              </a:rPr>
              <a:t>ИНФОРМАЦИЯ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905256" y="2907792"/>
            <a:ext cx="2029968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620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скорость потока превысила скорость осознания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3474720" y="2212848"/>
            <a:ext cx="2468880" cy="208483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0E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0" y="2487168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80" kern="0" dirty="0">
                <a:solidFill>
                  <a:srgbClr val="2F67B1"/>
                </a:solidFill>
              </a:rPr>
              <a:t>ТЕХНОЛОГИИ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3694176" y="2907792"/>
            <a:ext cx="2029968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620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возможности опередили зрелость человека</a:t>
            </a:r>
            <a:endParaRPr lang="en-US" sz="1700" dirty="0"/>
          </a:p>
        </p:txBody>
      </p:sp>
      <p:sp>
        <p:nvSpPr>
          <p:cNvPr id="11" name="Shape 9"/>
          <p:cNvSpPr/>
          <p:nvPr/>
        </p:nvSpPr>
        <p:spPr>
          <a:xfrm>
            <a:off x="6263640" y="2212848"/>
            <a:ext cx="2468880" cy="208483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0E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46520" y="2487168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80" kern="0" dirty="0">
                <a:solidFill>
                  <a:srgbClr val="2F67B1"/>
                </a:solidFill>
              </a:rPr>
              <a:t>ЭКОНОМИКА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483096" y="2907792"/>
            <a:ext cx="2029968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620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эффективность отделилась от качества жизни</a:t>
            </a:r>
            <a:endParaRPr lang="en-US" sz="1700" dirty="0"/>
          </a:p>
        </p:txBody>
      </p:sp>
      <p:sp>
        <p:nvSpPr>
          <p:cNvPr id="14" name="Shape 12"/>
          <p:cNvSpPr/>
          <p:nvPr/>
        </p:nvSpPr>
        <p:spPr>
          <a:xfrm>
            <a:off x="9052560" y="2212848"/>
            <a:ext cx="2468880" cy="208483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0E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235440" y="2487168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80" kern="0" dirty="0">
                <a:solidFill>
                  <a:srgbClr val="2F67B1"/>
                </a:solidFill>
              </a:rPr>
              <a:t>КУЛЬТУРА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9272016" y="2907792"/>
            <a:ext cx="2029968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620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форма всё чаще вытесняет глубину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1280160" y="4800600"/>
            <a:ext cx="950976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620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Выбор XXI века: не между системами прошлого, а между сознательным созиданием и хаотическим распадом.</a:t>
            </a:r>
            <a:endParaRPr lang="en-US" sz="22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40896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9CA3A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698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10" kern="0" dirty="0">
                <a:solidFill>
                  <a:srgbClr val="2F67B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СМЫСЛ 1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850392"/>
            <a:ext cx="10698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1620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ПРОБУЖДЕНИЕ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640080" y="1572768"/>
            <a:ext cx="104241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C66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Конец эпохи сна — возвращение самостоятельного восприятия.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94944" y="2121408"/>
            <a:ext cx="1042416" cy="1042416"/>
          </a:xfrm>
          <a:prstGeom prst="ellipse">
            <a:avLst/>
          </a:prstGeom>
          <a:solidFill>
            <a:srgbClr val="173E7A"/>
          </a:solidFill>
          <a:ln w="12700">
            <a:solidFill>
              <a:srgbClr val="173E7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94944" y="2350008"/>
            <a:ext cx="104241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01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640080" y="3328416"/>
            <a:ext cx="1828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80" kern="0" dirty="0">
                <a:solidFill>
                  <a:srgbClr val="2F67B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СМЫСЛ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2157984" y="2203704"/>
            <a:ext cx="118872" cy="118872"/>
          </a:xfrm>
          <a:prstGeom prst="ellipse">
            <a:avLst/>
          </a:prstGeom>
          <a:solidFill>
            <a:srgbClr val="2F67B1"/>
          </a:solidFill>
          <a:ln w="12700">
            <a:solidFill>
              <a:srgbClr val="2F67B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423160" y="2084832"/>
            <a:ext cx="3995928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Видеть реальность без навязанных фильтров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2157984" y="2907792"/>
            <a:ext cx="118872" cy="118872"/>
          </a:xfrm>
          <a:prstGeom prst="ellipse">
            <a:avLst/>
          </a:prstGeom>
          <a:solidFill>
            <a:srgbClr val="2F67B1"/>
          </a:solidFill>
          <a:ln w="12700">
            <a:solidFill>
              <a:srgbClr val="2F67B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423160" y="2788920"/>
            <a:ext cx="3995928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Мыслить самостоятельно и проверять основания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2157984" y="3611880"/>
            <a:ext cx="118872" cy="118872"/>
          </a:xfrm>
          <a:prstGeom prst="ellipse">
            <a:avLst/>
          </a:prstGeom>
          <a:solidFill>
            <a:srgbClr val="2F67B1"/>
          </a:solidFill>
          <a:ln w="12700">
            <a:solidFill>
              <a:srgbClr val="2F67B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423160" y="3493008"/>
            <a:ext cx="3995928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Осознавать последствия собственных решений</a:t>
            </a:r>
            <a:endParaRPr lang="en-US" sz="1700" dirty="0"/>
          </a:p>
        </p:txBody>
      </p:sp>
      <p:sp>
        <p:nvSpPr>
          <p:cNvPr id="14" name="Shape 12"/>
          <p:cNvSpPr/>
          <p:nvPr/>
        </p:nvSpPr>
        <p:spPr>
          <a:xfrm>
            <a:off x="6812280" y="2121408"/>
            <a:ext cx="4526280" cy="2423160"/>
          </a:xfrm>
          <a:prstGeom prst="roundRect">
            <a:avLst>
              <a:gd name="adj" fmla="val 3019"/>
            </a:avLst>
          </a:prstGeom>
          <a:solidFill>
            <a:srgbClr val="FFFFFF"/>
          </a:solidFill>
          <a:ln w="13970">
            <a:solidFill>
              <a:srgbClr val="D7DEE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095744" y="2331720"/>
            <a:ext cx="43891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300" dirty="0">
                <a:solidFill>
                  <a:srgbClr val="2F67B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3300" dirty="0"/>
          </a:p>
        </p:txBody>
      </p:sp>
      <p:sp>
        <p:nvSpPr>
          <p:cNvPr id="16" name="Text 14"/>
          <p:cNvSpPr/>
          <p:nvPr/>
        </p:nvSpPr>
        <p:spPr>
          <a:xfrm>
            <a:off x="7461504" y="2542032"/>
            <a:ext cx="3410712" cy="14813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1620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Свобода начинается с пробуждения сознания.</a:t>
            </a:r>
            <a:endParaRPr lang="en-US" sz="2000" dirty="0"/>
          </a:p>
        </p:txBody>
      </p:sp>
      <p:sp>
        <p:nvSpPr>
          <p:cNvPr id="17" name="Shape 15"/>
          <p:cNvSpPr/>
          <p:nvPr/>
        </p:nvSpPr>
        <p:spPr>
          <a:xfrm>
            <a:off x="1874520" y="2615184"/>
            <a:ext cx="182880" cy="0"/>
          </a:xfrm>
          <a:prstGeom prst="line">
            <a:avLst/>
          </a:prstGeom>
          <a:noFill/>
          <a:ln w="15240">
            <a:solidFill>
              <a:srgbClr val="C9D5E4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40896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9CA3A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698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10" kern="0" dirty="0">
                <a:solidFill>
                  <a:srgbClr val="2F67B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СМЫСЛ 2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850392"/>
            <a:ext cx="10698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1620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ДОСТОИНСТВО ЧЕЛОВЕКА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640080" y="1572768"/>
            <a:ext cx="104241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C66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Человек — не функция системы и не цифровой профиль.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94944" y="2121408"/>
            <a:ext cx="1042416" cy="1042416"/>
          </a:xfrm>
          <a:prstGeom prst="ellipse">
            <a:avLst/>
          </a:prstGeom>
          <a:solidFill>
            <a:srgbClr val="173E7A"/>
          </a:solidFill>
          <a:ln w="12700">
            <a:solidFill>
              <a:srgbClr val="173E7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94944" y="2350008"/>
            <a:ext cx="104241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02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640080" y="3328416"/>
            <a:ext cx="1828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80" kern="0" dirty="0">
                <a:solidFill>
                  <a:srgbClr val="2F67B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СМЫСЛ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2157984" y="2203704"/>
            <a:ext cx="118872" cy="118872"/>
          </a:xfrm>
          <a:prstGeom prst="ellipse">
            <a:avLst/>
          </a:prstGeom>
          <a:solidFill>
            <a:srgbClr val="2F67B1"/>
          </a:solidFill>
          <a:ln w="12700">
            <a:solidFill>
              <a:srgbClr val="2F67B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423160" y="2084832"/>
            <a:ext cx="3995928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Достоинство выше полезности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2157984" y="2907792"/>
            <a:ext cx="118872" cy="118872"/>
          </a:xfrm>
          <a:prstGeom prst="ellipse">
            <a:avLst/>
          </a:prstGeom>
          <a:solidFill>
            <a:srgbClr val="2F67B1"/>
          </a:solidFill>
          <a:ln w="12700">
            <a:solidFill>
              <a:srgbClr val="2F67B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423160" y="2788920"/>
            <a:ext cx="3995928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Развитие личности — критерий качества системы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2157984" y="3611880"/>
            <a:ext cx="118872" cy="118872"/>
          </a:xfrm>
          <a:prstGeom prst="ellipse">
            <a:avLst/>
          </a:prstGeom>
          <a:solidFill>
            <a:srgbClr val="2F67B1"/>
          </a:solidFill>
          <a:ln w="12700">
            <a:solidFill>
              <a:srgbClr val="2F67B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423160" y="3493008"/>
            <a:ext cx="3995928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Технологии должны усиливать человеческий потенциал</a:t>
            </a:r>
            <a:endParaRPr lang="en-US" sz="1700" dirty="0"/>
          </a:p>
        </p:txBody>
      </p:sp>
      <p:sp>
        <p:nvSpPr>
          <p:cNvPr id="14" name="Shape 12"/>
          <p:cNvSpPr/>
          <p:nvPr/>
        </p:nvSpPr>
        <p:spPr>
          <a:xfrm>
            <a:off x="6812280" y="2121408"/>
            <a:ext cx="4526280" cy="2423160"/>
          </a:xfrm>
          <a:prstGeom prst="roundRect">
            <a:avLst>
              <a:gd name="adj" fmla="val 3019"/>
            </a:avLst>
          </a:prstGeom>
          <a:solidFill>
            <a:srgbClr val="FFFFFF"/>
          </a:solidFill>
          <a:ln w="13970">
            <a:solidFill>
              <a:srgbClr val="D7DEE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095744" y="2331720"/>
            <a:ext cx="43891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300" dirty="0">
                <a:solidFill>
                  <a:srgbClr val="2F67B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3300" dirty="0"/>
          </a:p>
        </p:txBody>
      </p:sp>
      <p:sp>
        <p:nvSpPr>
          <p:cNvPr id="16" name="Text 14"/>
          <p:cNvSpPr/>
          <p:nvPr/>
        </p:nvSpPr>
        <p:spPr>
          <a:xfrm>
            <a:off x="7461504" y="2542032"/>
            <a:ext cx="3410712" cy="14813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1620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Человек — не ресурс. Человек — источник реальности.</a:t>
            </a:r>
            <a:endParaRPr lang="en-US" sz="2000" dirty="0"/>
          </a:p>
        </p:txBody>
      </p:sp>
      <p:sp>
        <p:nvSpPr>
          <p:cNvPr id="17" name="Shape 15"/>
          <p:cNvSpPr/>
          <p:nvPr/>
        </p:nvSpPr>
        <p:spPr>
          <a:xfrm>
            <a:off x="1874520" y="2615184"/>
            <a:ext cx="182880" cy="0"/>
          </a:xfrm>
          <a:prstGeom prst="line">
            <a:avLst/>
          </a:prstGeom>
          <a:noFill/>
          <a:ln w="15240">
            <a:solidFill>
              <a:srgbClr val="C9D5E4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40896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9CA3A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698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10" kern="0" dirty="0">
                <a:solidFill>
                  <a:srgbClr val="2F67B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СМЫСЛ 3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850392"/>
            <a:ext cx="10698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1620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СУВЕРЕНИТЕТ СОЗНАНИЯ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640080" y="1572768"/>
            <a:ext cx="104241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C66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Главный дефицит эпохи — управляемое внимание.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94944" y="2121408"/>
            <a:ext cx="1042416" cy="1042416"/>
          </a:xfrm>
          <a:prstGeom prst="ellipse">
            <a:avLst/>
          </a:prstGeom>
          <a:solidFill>
            <a:srgbClr val="173E7A"/>
          </a:solidFill>
          <a:ln w="12700">
            <a:solidFill>
              <a:srgbClr val="173E7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94944" y="2350008"/>
            <a:ext cx="104241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03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640080" y="3328416"/>
            <a:ext cx="1828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80" kern="0" dirty="0">
                <a:solidFill>
                  <a:srgbClr val="2F67B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СМЫСЛ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2157984" y="2203704"/>
            <a:ext cx="118872" cy="118872"/>
          </a:xfrm>
          <a:prstGeom prst="ellipse">
            <a:avLst/>
          </a:prstGeom>
          <a:solidFill>
            <a:srgbClr val="2F67B1"/>
          </a:solidFill>
          <a:ln w="12700">
            <a:solidFill>
              <a:srgbClr val="2F67B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423160" y="2084832"/>
            <a:ext cx="3995928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Право на независимое мышление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2157984" y="2907792"/>
            <a:ext cx="118872" cy="118872"/>
          </a:xfrm>
          <a:prstGeom prst="ellipse">
            <a:avLst/>
          </a:prstGeom>
          <a:solidFill>
            <a:srgbClr val="2F67B1"/>
          </a:solidFill>
          <a:ln w="12700">
            <a:solidFill>
              <a:srgbClr val="2F67B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423160" y="2788920"/>
            <a:ext cx="3995928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Защита внимания от манипулятивных механизмов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2157984" y="3611880"/>
            <a:ext cx="118872" cy="118872"/>
          </a:xfrm>
          <a:prstGeom prst="ellipse">
            <a:avLst/>
          </a:prstGeom>
          <a:solidFill>
            <a:srgbClr val="2F67B1"/>
          </a:solidFill>
          <a:ln w="12700">
            <a:solidFill>
              <a:srgbClr val="2F67B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423160" y="3493008"/>
            <a:ext cx="3995928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Ответственность за собственную картину мира</a:t>
            </a:r>
            <a:endParaRPr lang="en-US" sz="1700" dirty="0"/>
          </a:p>
        </p:txBody>
      </p:sp>
      <p:sp>
        <p:nvSpPr>
          <p:cNvPr id="14" name="Shape 12"/>
          <p:cNvSpPr/>
          <p:nvPr/>
        </p:nvSpPr>
        <p:spPr>
          <a:xfrm>
            <a:off x="6812280" y="2121408"/>
            <a:ext cx="4526280" cy="2423160"/>
          </a:xfrm>
          <a:prstGeom prst="roundRect">
            <a:avLst>
              <a:gd name="adj" fmla="val 3019"/>
            </a:avLst>
          </a:prstGeom>
          <a:solidFill>
            <a:srgbClr val="FFFFFF"/>
          </a:solidFill>
          <a:ln w="13970">
            <a:solidFill>
              <a:srgbClr val="D7DEE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095744" y="2331720"/>
            <a:ext cx="43891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300" dirty="0">
                <a:solidFill>
                  <a:srgbClr val="2F67B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3300" dirty="0"/>
          </a:p>
        </p:txBody>
      </p:sp>
      <p:sp>
        <p:nvSpPr>
          <p:cNvPr id="16" name="Text 14"/>
          <p:cNvSpPr/>
          <p:nvPr/>
        </p:nvSpPr>
        <p:spPr>
          <a:xfrm>
            <a:off x="7461504" y="2542032"/>
            <a:ext cx="3410712" cy="14813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1620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Кто управляет вниманием — формирует реальность.</a:t>
            </a:r>
            <a:endParaRPr lang="en-US" sz="2000" dirty="0"/>
          </a:p>
        </p:txBody>
      </p:sp>
      <p:sp>
        <p:nvSpPr>
          <p:cNvPr id="17" name="Shape 15"/>
          <p:cNvSpPr/>
          <p:nvPr/>
        </p:nvSpPr>
        <p:spPr>
          <a:xfrm>
            <a:off x="1874520" y="2615184"/>
            <a:ext cx="182880" cy="0"/>
          </a:xfrm>
          <a:prstGeom prst="line">
            <a:avLst/>
          </a:prstGeom>
          <a:noFill/>
          <a:ln w="15240">
            <a:solidFill>
              <a:srgbClr val="C9D5E4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40896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9CA3A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698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10" kern="0" dirty="0">
                <a:solidFill>
                  <a:srgbClr val="2F67B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СМЫСЛ 4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850392"/>
            <a:ext cx="10698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1620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ЭТИКА ТЕХНОЛОГИЙ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640080" y="1572768"/>
            <a:ext cx="104241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C66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Прогресс без этики способен стать ускорителем деградации.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94944" y="2121408"/>
            <a:ext cx="1042416" cy="1042416"/>
          </a:xfrm>
          <a:prstGeom prst="ellipse">
            <a:avLst/>
          </a:prstGeom>
          <a:solidFill>
            <a:srgbClr val="173E7A"/>
          </a:solidFill>
          <a:ln w="12700">
            <a:solidFill>
              <a:srgbClr val="173E7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94944" y="2350008"/>
            <a:ext cx="104241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04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640080" y="3328416"/>
            <a:ext cx="1828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80" kern="0" dirty="0">
                <a:solidFill>
                  <a:srgbClr val="2F67B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СМЫСЛ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2157984" y="2203704"/>
            <a:ext cx="118872" cy="118872"/>
          </a:xfrm>
          <a:prstGeom prst="ellipse">
            <a:avLst/>
          </a:prstGeom>
          <a:solidFill>
            <a:srgbClr val="2F67B1"/>
          </a:solidFill>
          <a:ln w="12700">
            <a:solidFill>
              <a:srgbClr val="2F67B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423160" y="2084832"/>
            <a:ext cx="3995928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ИИ — в интересах развития человека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2157984" y="2907792"/>
            <a:ext cx="118872" cy="118872"/>
          </a:xfrm>
          <a:prstGeom prst="ellipse">
            <a:avLst/>
          </a:prstGeom>
          <a:solidFill>
            <a:srgbClr val="2F67B1"/>
          </a:solidFill>
          <a:ln w="12700">
            <a:solidFill>
              <a:srgbClr val="2F67B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423160" y="2788920"/>
            <a:ext cx="3995928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Биотехнологии — в границах ответственности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2157984" y="3611880"/>
            <a:ext cx="118872" cy="118872"/>
          </a:xfrm>
          <a:prstGeom prst="ellipse">
            <a:avLst/>
          </a:prstGeom>
          <a:solidFill>
            <a:srgbClr val="2F67B1"/>
          </a:solidFill>
          <a:ln w="12700">
            <a:solidFill>
              <a:srgbClr val="2F67B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423160" y="3493008"/>
            <a:ext cx="3995928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Цифровая инфраструктура — без тотального контроля</a:t>
            </a:r>
            <a:endParaRPr lang="en-US" sz="1700" dirty="0"/>
          </a:p>
        </p:txBody>
      </p:sp>
      <p:sp>
        <p:nvSpPr>
          <p:cNvPr id="14" name="Shape 12"/>
          <p:cNvSpPr/>
          <p:nvPr/>
        </p:nvSpPr>
        <p:spPr>
          <a:xfrm>
            <a:off x="6812280" y="2121408"/>
            <a:ext cx="4526280" cy="2423160"/>
          </a:xfrm>
          <a:prstGeom prst="roundRect">
            <a:avLst>
              <a:gd name="adj" fmla="val 3019"/>
            </a:avLst>
          </a:prstGeom>
          <a:solidFill>
            <a:srgbClr val="FFFFFF"/>
          </a:solidFill>
          <a:ln w="13970">
            <a:solidFill>
              <a:srgbClr val="D7DEE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095744" y="2331720"/>
            <a:ext cx="43891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300" dirty="0">
                <a:solidFill>
                  <a:srgbClr val="2F67B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3300" dirty="0"/>
          </a:p>
        </p:txBody>
      </p:sp>
      <p:sp>
        <p:nvSpPr>
          <p:cNvPr id="16" name="Text 14"/>
          <p:cNvSpPr/>
          <p:nvPr/>
        </p:nvSpPr>
        <p:spPr>
          <a:xfrm>
            <a:off x="7461504" y="2542032"/>
            <a:ext cx="3410712" cy="14813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1620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Технология должна служить жизни, а не подменять её.</a:t>
            </a:r>
            <a:endParaRPr lang="en-US" sz="2000" dirty="0"/>
          </a:p>
        </p:txBody>
      </p:sp>
      <p:sp>
        <p:nvSpPr>
          <p:cNvPr id="17" name="Shape 15"/>
          <p:cNvSpPr/>
          <p:nvPr/>
        </p:nvSpPr>
        <p:spPr>
          <a:xfrm>
            <a:off x="1874520" y="2615184"/>
            <a:ext cx="182880" cy="0"/>
          </a:xfrm>
          <a:prstGeom prst="line">
            <a:avLst/>
          </a:prstGeom>
          <a:noFill/>
          <a:ln w="15240">
            <a:solidFill>
              <a:srgbClr val="C9D5E4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40896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9CA3A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698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10" kern="0" dirty="0">
                <a:solidFill>
                  <a:srgbClr val="2F67B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СМЫСЛ 5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850392"/>
            <a:ext cx="10698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1620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ЭКОНОМИКА ЖИЗНИ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640080" y="1572768"/>
            <a:ext cx="104241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C66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Экономика будущего измеряет не только прибыль.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94944" y="2121408"/>
            <a:ext cx="1042416" cy="1042416"/>
          </a:xfrm>
          <a:prstGeom prst="ellipse">
            <a:avLst/>
          </a:prstGeom>
          <a:solidFill>
            <a:srgbClr val="173E7A"/>
          </a:solidFill>
          <a:ln w="12700">
            <a:solidFill>
              <a:srgbClr val="173E7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94944" y="2350008"/>
            <a:ext cx="104241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05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640080" y="3328416"/>
            <a:ext cx="1828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80" kern="0" dirty="0">
                <a:solidFill>
                  <a:srgbClr val="2F67B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СМЫСЛ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2157984" y="2203704"/>
            <a:ext cx="118872" cy="118872"/>
          </a:xfrm>
          <a:prstGeom prst="ellipse">
            <a:avLst/>
          </a:prstGeom>
          <a:solidFill>
            <a:srgbClr val="2F67B1"/>
          </a:solidFill>
          <a:ln w="12700">
            <a:solidFill>
              <a:srgbClr val="2F67B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423160" y="2084832"/>
            <a:ext cx="3995928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Польза и общественная ценность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2157984" y="2907792"/>
            <a:ext cx="118872" cy="118872"/>
          </a:xfrm>
          <a:prstGeom prst="ellipse">
            <a:avLst/>
          </a:prstGeom>
          <a:solidFill>
            <a:srgbClr val="2F67B1"/>
          </a:solidFill>
          <a:ln w="12700">
            <a:solidFill>
              <a:srgbClr val="2F67B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423160" y="2788920"/>
            <a:ext cx="3995928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Качество среды и человеческого капитала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2157984" y="3611880"/>
            <a:ext cx="118872" cy="118872"/>
          </a:xfrm>
          <a:prstGeom prst="ellipse">
            <a:avLst/>
          </a:prstGeom>
          <a:solidFill>
            <a:srgbClr val="2F67B1"/>
          </a:solidFill>
          <a:ln w="12700">
            <a:solidFill>
              <a:srgbClr val="2F67B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423160" y="3493008"/>
            <a:ext cx="3995928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Долгосрочный вклад в развитие территории</a:t>
            </a:r>
            <a:endParaRPr lang="en-US" sz="1700" dirty="0"/>
          </a:p>
        </p:txBody>
      </p:sp>
      <p:sp>
        <p:nvSpPr>
          <p:cNvPr id="14" name="Shape 12"/>
          <p:cNvSpPr/>
          <p:nvPr/>
        </p:nvSpPr>
        <p:spPr>
          <a:xfrm>
            <a:off x="6812280" y="2121408"/>
            <a:ext cx="4526280" cy="2423160"/>
          </a:xfrm>
          <a:prstGeom prst="roundRect">
            <a:avLst>
              <a:gd name="adj" fmla="val 3019"/>
            </a:avLst>
          </a:prstGeom>
          <a:solidFill>
            <a:srgbClr val="FFFFFF"/>
          </a:solidFill>
          <a:ln w="13970">
            <a:solidFill>
              <a:srgbClr val="D7DEE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095744" y="2331720"/>
            <a:ext cx="43891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300" dirty="0">
                <a:solidFill>
                  <a:srgbClr val="2F67B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3300" dirty="0"/>
          </a:p>
        </p:txBody>
      </p:sp>
      <p:sp>
        <p:nvSpPr>
          <p:cNvPr id="16" name="Text 14"/>
          <p:cNvSpPr/>
          <p:nvPr/>
        </p:nvSpPr>
        <p:spPr>
          <a:xfrm>
            <a:off x="7461504" y="2542032"/>
            <a:ext cx="3410712" cy="14813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1620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Деньги — инструмент развития, а не конечная цель.</a:t>
            </a:r>
            <a:endParaRPr lang="en-US" sz="2000" dirty="0"/>
          </a:p>
        </p:txBody>
      </p:sp>
      <p:sp>
        <p:nvSpPr>
          <p:cNvPr id="17" name="Shape 15"/>
          <p:cNvSpPr/>
          <p:nvPr/>
        </p:nvSpPr>
        <p:spPr>
          <a:xfrm>
            <a:off x="1874520" y="2615184"/>
            <a:ext cx="182880" cy="0"/>
          </a:xfrm>
          <a:prstGeom prst="line">
            <a:avLst/>
          </a:prstGeom>
          <a:noFill/>
          <a:ln w="15240">
            <a:solidFill>
              <a:srgbClr val="C9D5E4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40896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9CA3A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698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10" kern="0" dirty="0">
                <a:solidFill>
                  <a:srgbClr val="2F67B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СМЫСЛ 6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850392"/>
            <a:ext cx="10698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1620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КООПЕРАЦИЯ ВМЕСТО ВОЙНЫ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640080" y="1572768"/>
            <a:ext cx="104241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C66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Следующий уровень силы — способность объединять.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94944" y="2121408"/>
            <a:ext cx="1042416" cy="1042416"/>
          </a:xfrm>
          <a:prstGeom prst="ellipse">
            <a:avLst/>
          </a:prstGeom>
          <a:solidFill>
            <a:srgbClr val="173E7A"/>
          </a:solidFill>
          <a:ln w="12700">
            <a:solidFill>
              <a:srgbClr val="173E7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94944" y="2350008"/>
            <a:ext cx="104241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06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640080" y="3328416"/>
            <a:ext cx="1828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80" kern="0" dirty="0">
                <a:solidFill>
                  <a:srgbClr val="2F67B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СМЫСЛ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2157984" y="2203704"/>
            <a:ext cx="118872" cy="118872"/>
          </a:xfrm>
          <a:prstGeom prst="ellipse">
            <a:avLst/>
          </a:prstGeom>
          <a:solidFill>
            <a:srgbClr val="2F67B1"/>
          </a:solidFill>
          <a:ln w="12700">
            <a:solidFill>
              <a:srgbClr val="2F67B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423160" y="2084832"/>
            <a:ext cx="3995928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Партнёрство вместо избыточной конфронтации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2157984" y="2907792"/>
            <a:ext cx="118872" cy="118872"/>
          </a:xfrm>
          <a:prstGeom prst="ellipse">
            <a:avLst/>
          </a:prstGeom>
          <a:solidFill>
            <a:srgbClr val="2F67B1"/>
          </a:solidFill>
          <a:ln w="12700">
            <a:solidFill>
              <a:srgbClr val="2F67B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423160" y="2788920"/>
            <a:ext cx="3995928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Коллективный интеллект вместо изоляции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2157984" y="3611880"/>
            <a:ext cx="118872" cy="118872"/>
          </a:xfrm>
          <a:prstGeom prst="ellipse">
            <a:avLst/>
          </a:prstGeom>
          <a:solidFill>
            <a:srgbClr val="2F67B1"/>
          </a:solidFill>
          <a:ln w="12700">
            <a:solidFill>
              <a:srgbClr val="2F67B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423160" y="3493008"/>
            <a:ext cx="3995928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Совместные проекты вместо игры с нулевой суммой</a:t>
            </a:r>
            <a:endParaRPr lang="en-US" sz="1700" dirty="0"/>
          </a:p>
        </p:txBody>
      </p:sp>
      <p:sp>
        <p:nvSpPr>
          <p:cNvPr id="14" name="Shape 12"/>
          <p:cNvSpPr/>
          <p:nvPr/>
        </p:nvSpPr>
        <p:spPr>
          <a:xfrm>
            <a:off x="6812280" y="2121408"/>
            <a:ext cx="4526280" cy="2423160"/>
          </a:xfrm>
          <a:prstGeom prst="roundRect">
            <a:avLst>
              <a:gd name="adj" fmla="val 3019"/>
            </a:avLst>
          </a:prstGeom>
          <a:solidFill>
            <a:srgbClr val="FFFFFF"/>
          </a:solidFill>
          <a:ln w="13970">
            <a:solidFill>
              <a:srgbClr val="D7DEE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095744" y="2331720"/>
            <a:ext cx="43891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300" dirty="0">
                <a:solidFill>
                  <a:srgbClr val="2F67B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3300" dirty="0"/>
          </a:p>
        </p:txBody>
      </p:sp>
      <p:sp>
        <p:nvSpPr>
          <p:cNvPr id="16" name="Text 14"/>
          <p:cNvSpPr/>
          <p:nvPr/>
        </p:nvSpPr>
        <p:spPr>
          <a:xfrm>
            <a:off x="7461504" y="2542032"/>
            <a:ext cx="3410712" cy="14813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1620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Побеждает тот, кто способен синхронизировать усилия.</a:t>
            </a:r>
            <a:endParaRPr lang="en-US" sz="2000" dirty="0"/>
          </a:p>
        </p:txBody>
      </p:sp>
      <p:sp>
        <p:nvSpPr>
          <p:cNvPr id="17" name="Shape 15"/>
          <p:cNvSpPr/>
          <p:nvPr/>
        </p:nvSpPr>
        <p:spPr>
          <a:xfrm>
            <a:off x="1874520" y="2615184"/>
            <a:ext cx="182880" cy="0"/>
          </a:xfrm>
          <a:prstGeom prst="line">
            <a:avLst/>
          </a:prstGeom>
          <a:noFill/>
          <a:ln w="15240">
            <a:solidFill>
              <a:srgbClr val="C9D5E4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40896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9CA3A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698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10" kern="0" dirty="0">
                <a:solidFill>
                  <a:srgbClr val="2F67B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СМЫСЛ 7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850392"/>
            <a:ext cx="10698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1620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КУЛЬТУРА КАК ОСНОВА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640080" y="1572768"/>
            <a:ext cx="104241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C66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Культура — не украшение общества, а его операционная система.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94944" y="2121408"/>
            <a:ext cx="1042416" cy="1042416"/>
          </a:xfrm>
          <a:prstGeom prst="ellipse">
            <a:avLst/>
          </a:prstGeom>
          <a:solidFill>
            <a:srgbClr val="173E7A"/>
          </a:solidFill>
          <a:ln w="12700">
            <a:solidFill>
              <a:srgbClr val="173E7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94944" y="2350008"/>
            <a:ext cx="104241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07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640080" y="3328416"/>
            <a:ext cx="1828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80" kern="0" dirty="0">
                <a:solidFill>
                  <a:srgbClr val="2F67B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СМЫСЛ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2157984" y="2203704"/>
            <a:ext cx="118872" cy="118872"/>
          </a:xfrm>
          <a:prstGeom prst="ellipse">
            <a:avLst/>
          </a:prstGeom>
          <a:solidFill>
            <a:srgbClr val="2F67B1"/>
          </a:solidFill>
          <a:ln w="12700">
            <a:solidFill>
              <a:srgbClr val="2F67B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423160" y="2084832"/>
            <a:ext cx="3995928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Память связывает поколения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2157984" y="2907792"/>
            <a:ext cx="118872" cy="118872"/>
          </a:xfrm>
          <a:prstGeom prst="ellipse">
            <a:avLst/>
          </a:prstGeom>
          <a:solidFill>
            <a:srgbClr val="2F67B1"/>
          </a:solidFill>
          <a:ln w="12700">
            <a:solidFill>
              <a:srgbClr val="2F67B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423160" y="2788920"/>
            <a:ext cx="3995928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Смыслы задают направление технологиям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2157984" y="3611880"/>
            <a:ext cx="118872" cy="118872"/>
          </a:xfrm>
          <a:prstGeom prst="ellipse">
            <a:avLst/>
          </a:prstGeom>
          <a:solidFill>
            <a:srgbClr val="2F67B1"/>
          </a:solidFill>
          <a:ln w="12700">
            <a:solidFill>
              <a:srgbClr val="2F67B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423160" y="3493008"/>
            <a:ext cx="3995928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Искусство формирует способность видеть больше</a:t>
            </a:r>
            <a:endParaRPr lang="en-US" sz="1700" dirty="0"/>
          </a:p>
        </p:txBody>
      </p:sp>
      <p:sp>
        <p:nvSpPr>
          <p:cNvPr id="14" name="Shape 12"/>
          <p:cNvSpPr/>
          <p:nvPr/>
        </p:nvSpPr>
        <p:spPr>
          <a:xfrm>
            <a:off x="6812280" y="2121408"/>
            <a:ext cx="4526280" cy="2423160"/>
          </a:xfrm>
          <a:prstGeom prst="roundRect">
            <a:avLst>
              <a:gd name="adj" fmla="val 3019"/>
            </a:avLst>
          </a:prstGeom>
          <a:solidFill>
            <a:srgbClr val="FFFFFF"/>
          </a:solidFill>
          <a:ln w="13970">
            <a:solidFill>
              <a:srgbClr val="D7DEE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095744" y="2331720"/>
            <a:ext cx="43891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300" dirty="0">
                <a:solidFill>
                  <a:srgbClr val="2F67B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3300" dirty="0"/>
          </a:p>
        </p:txBody>
      </p:sp>
      <p:sp>
        <p:nvSpPr>
          <p:cNvPr id="16" name="Text 14"/>
          <p:cNvSpPr/>
          <p:nvPr/>
        </p:nvSpPr>
        <p:spPr>
          <a:xfrm>
            <a:off x="7461504" y="2542032"/>
            <a:ext cx="3410712" cy="14813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1620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Без культуры технологии слепы, а экономика теряет цель.</a:t>
            </a:r>
            <a:endParaRPr lang="en-US" sz="2000" dirty="0"/>
          </a:p>
        </p:txBody>
      </p:sp>
      <p:sp>
        <p:nvSpPr>
          <p:cNvPr id="17" name="Shape 15"/>
          <p:cNvSpPr/>
          <p:nvPr/>
        </p:nvSpPr>
        <p:spPr>
          <a:xfrm>
            <a:off x="1874520" y="2615184"/>
            <a:ext cx="182880" cy="0"/>
          </a:xfrm>
          <a:prstGeom prst="line">
            <a:avLst/>
          </a:prstGeom>
          <a:noFill/>
          <a:ln w="15240">
            <a:solidFill>
              <a:srgbClr val="C9D5E4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40896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9CA3A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ЭКВИЛИБРИУМ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ЭКВИЛИБРИУМ — 10 ударных смыслов</dc:title>
  <dc:subject>ЭКВИЛИБРИУМ — 10 ударных смыслов. Вхождение в Реальность</dc:subject>
  <dc:creator>OpenAI</dc:creator>
  <cp:lastModifiedBy>OpenAI</cp:lastModifiedBy>
  <cp:revision>1</cp:revision>
  <dcterms:created xsi:type="dcterms:W3CDTF">2026-08-23T17:47:04Z</dcterms:created>
  <dcterms:modified xsi:type="dcterms:W3CDTF">2026-08-23T17:47:04Z</dcterms:modified>
</cp:coreProperties>
</file>