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82880"/>
            <a:ext cx="5852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ЕДИНЫЙ СТРОИТЕЛЬНЫЙ ПОРТАЛ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7315200" y="182880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84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Распоряжение Правительства РФ № 398-р • 2026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502920" y="6510528"/>
            <a:ext cx="11155680" cy="0"/>
          </a:xfrm>
          <a:prstGeom prst="line">
            <a:avLst/>
          </a:prstGeom>
          <a:noFill/>
          <a:ln w="12700">
            <a:solidFill>
              <a:srgbClr val="D8E0E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 w="12700">
            <a:solidFill>
              <a:srgbClr val="F7F9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960120"/>
            <a:ext cx="576072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ЕДИНЫЙ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СТРОИТЕЛЬНЫЙ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ПОРТАЛ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13232" y="3246120"/>
            <a:ext cx="5852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2F75B5"/>
                </a:solidFill>
              </a:rPr>
              <a:t>Единая цифровая платформа управления строительством и ЖКХ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13232" y="3977640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573"/>
                </a:solidFill>
              </a:rPr>
              <a:t>Архитектура в развитие распоряжения Правительства Российской Федерации от 2 марта 2026 г. № 398-р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315200" y="1051560"/>
            <a:ext cx="3886200" cy="566928"/>
          </a:xfrm>
          <a:prstGeom prst="roundRect">
            <a:avLst>
              <a:gd name="adj" fmla="val 8065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0" y="1216152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АНАЛИТИКА + ИИ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0" y="1874520"/>
            <a:ext cx="3886200" cy="566928"/>
          </a:xfrm>
          <a:prstGeom prst="roundRect">
            <a:avLst>
              <a:gd name="adj" fmla="val 8065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0" y="2039112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СЕРВИСЫ И КАБИНЕТЫ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0" y="2697480"/>
            <a:ext cx="3886200" cy="566928"/>
          </a:xfrm>
          <a:prstGeom prst="roundRect">
            <a:avLst>
              <a:gd name="adj" fmla="val 8065"/>
            </a:avLst>
          </a:prstGeom>
          <a:solidFill>
            <a:srgbClr val="4F81BD"/>
          </a:solidFill>
          <a:ln w="12700">
            <a:solidFill>
              <a:srgbClr val="4F81B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0" y="2862072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ТИМ / ЦИФРОВОЙ ДВОЙНИК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315200" y="3520440"/>
            <a:ext cx="3886200" cy="566928"/>
          </a:xfrm>
          <a:prstGeom prst="roundRect">
            <a:avLst>
              <a:gd name="adj" fmla="val 8065"/>
            </a:avLst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0" y="3685032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ПРОЦЕССНЫЙ СЛОЙ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15200" y="4343400"/>
            <a:ext cx="3886200" cy="566928"/>
          </a:xfrm>
          <a:prstGeom prst="roundRect">
            <a:avLst>
              <a:gd name="adj" fmla="val 8065"/>
            </a:avLst>
          </a:prstGeom>
          <a:solidFill>
            <a:srgbClr val="9DC3E6"/>
          </a:solidFill>
          <a:ln w="12700">
            <a:solidFill>
              <a:srgbClr val="9DC3E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0" y="4507992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365D"/>
                </a:solidFill>
              </a:rPr>
              <a:t>РЕЕСТРОВОЕ ЯДРО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132320" y="548640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365D"/>
                </a:solidFill>
              </a:rPr>
              <a:t>СТРОИТЕЛЬСТВО → ВВОД → ЭКСПЛУАТАЦИЯ → ЖКХ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31520" y="612648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491"/>
                </a:solidFill>
              </a:rPr>
              <a:t>Концепция 1.0 • август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ИИ: только там, где есть измеримый эффект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не заменяет юридически значимое решение — он сокращает ручную работу, обнаруживает риски и готовит доказательную основу.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94360" y="160020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Комплектность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95528" y="21671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Проверка пакета перед подачей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3447288" y="16002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47288" y="160020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48456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Нормативный контроль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648456" y="21671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Сопоставление требований и проектных решений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300216" y="16002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00216" y="160020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01384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Согласованность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501384" y="21671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Документы ↔ ТИМ ↔ смета ↔ график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9153144" y="16002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153144" y="160020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54312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Сроки и бюджет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354312" y="21671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Прогноз отклонений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594360" y="34290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94360" y="3429000"/>
            <a:ext cx="73152" cy="13716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5528" y="35935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Стройконтроль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95528" y="39959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Аномалии в актах и фотофиксации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3447288" y="34290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47288" y="3429000"/>
            <a:ext cx="73152" cy="13716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48456" y="35935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Контрагенты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3648456" y="39959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Риск-профиль исполнения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6300216" y="34290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00216" y="3429000"/>
            <a:ext cx="73152" cy="13716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01384" y="35935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ЖКХ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6501384" y="39959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Прогноз аварийности</a:t>
            </a:r>
            <a:endParaRPr lang="en-US" sz="1020" dirty="0"/>
          </a:p>
        </p:txBody>
      </p:sp>
      <p:sp>
        <p:nvSpPr>
          <p:cNvPr id="32" name="Shape 30"/>
          <p:cNvSpPr/>
          <p:nvPr/>
        </p:nvSpPr>
        <p:spPr>
          <a:xfrm>
            <a:off x="9153144" y="3429000"/>
            <a:ext cx="2542032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9153144" y="3429000"/>
            <a:ext cx="73152" cy="13716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354312" y="35935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Ассистент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9354312" y="3995928"/>
            <a:ext cx="222199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Подсказки по маршрутам и статусам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KPI платформы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Оценивать не количество функций, а изменение скорости, качества и прозрачности инвестиционно-строительного цикла.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40080" y="1645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F75B5"/>
                </a:solidFill>
              </a:rPr>
              <a:t>СРОКИ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0080" y="20848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длительность процедур и полного цикла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960120" y="28163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93008" y="1645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F75B5"/>
                </a:solidFill>
              </a:rPr>
              <a:t>ЦИФРОВИЗАЦИЯ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93008" y="20848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доля процессов без бумажного дубля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813048" y="28163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45936" y="1645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F75B5"/>
                </a:solidFill>
              </a:rPr>
              <a:t>ТИМ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345936" y="20848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актуальность модели и доля проверок по модели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665976" y="28163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98864" y="1645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F75B5"/>
                </a:solidFill>
              </a:rPr>
              <a:t>ИНТЕГРАЦИИ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198864" y="20848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доля данных без повторного ввода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518904" y="28163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474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0AD47"/>
                </a:solidFill>
              </a:rPr>
              <a:t>КАЧЕСТВО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40080" y="39136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ошибки, возвраты, полнота данных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60120" y="46451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93008" y="3474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0AD47"/>
                </a:solidFill>
              </a:rPr>
              <a:t>СТОИМОСТЬ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493008" y="39136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отклонение бюджет / факт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813048" y="46451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45936" y="3474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0AD47"/>
                </a:solidFill>
              </a:rPr>
              <a:t>ЖКХ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345936" y="39136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полнота паспортов, аварийность, восстановление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665976" y="46451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98864" y="3474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0AD47"/>
                </a:solidFill>
              </a:rPr>
              <a:t>УПРАВЛЕНИЕ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9198864" y="3913632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F2937"/>
                </a:solidFill>
              </a:rPr>
              <a:t>раннее выявление рисков и скорость реакции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518904" y="4645152"/>
            <a:ext cx="1828800" cy="0"/>
          </a:xfrm>
          <a:prstGeom prst="line">
            <a:avLst/>
          </a:prstGeom>
          <a:noFill/>
          <a:ln w="15240">
            <a:solidFill>
              <a:srgbClr val="D7E0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143000" y="521208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7365D"/>
                </a:solidFill>
              </a:rPr>
              <a:t>Главный эффект: меньше ручного труда + меньше возвратов + раньше виден риск + быстрее вводится объект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Пилот: один реальный объектовый контур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Пилот должен доказать сокращение времени и числа ручных операций на конкретных процедурах.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6459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64592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8105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1 регион / 1 заказчик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32688" y="2212848"/>
            <a:ext cx="297180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3–10 объектов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434840" y="16459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434840" y="164592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8105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Обязательный ТИМ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36008" y="2212848"/>
            <a:ext cx="297180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единый цифровой паспорт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138160" y="16459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138160" y="164592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8105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Сквозной маршрут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339328" y="2212848"/>
            <a:ext cx="297180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от исходных данных до ввода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731520" y="352044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352044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68503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3–5 интеграций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32688" y="4087368"/>
            <a:ext cx="297180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ГИСОГД, экспертиза, НСПД, ИСУП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434840" y="352044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434840" y="352044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36008" y="368503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Метрики «до / после»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36008" y="4087368"/>
            <a:ext cx="297180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сроки, вводы, возвраты, ошибки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8138160" y="352044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138160" y="352044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39328" y="368503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Управленческий дашборд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339328" y="4087368"/>
            <a:ext cx="297180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события, риски, блокировки</a:t>
            </a:r>
            <a:endParaRPr lang="en-US" sz="1020" dirty="0"/>
          </a:p>
        </p:txBody>
      </p:sp>
      <p:sp>
        <p:nvSpPr>
          <p:cNvPr id="28" name="Text 26"/>
          <p:cNvSpPr/>
          <p:nvPr/>
        </p:nvSpPr>
        <p:spPr>
          <a:xfrm>
            <a:off x="1051560" y="54864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7365D"/>
                </a:solidFill>
              </a:rPr>
              <a:t>Цель пилота: не внедрить «всё», а доказать работоспособность единой цифровой истории объекта.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Дорожная карта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архитектурного обследования к тиражируемой отраслевой платформе.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1965960" cy="2606040"/>
          </a:xfrm>
          <a:prstGeom prst="roundRect">
            <a:avLst>
              <a:gd name="adj" fmla="val 2326"/>
            </a:avLst>
          </a:prstGeom>
          <a:solidFill>
            <a:srgbClr val="E6F0F8"/>
          </a:solidFill>
          <a:ln w="15240">
            <a:solidFill>
              <a:srgbClr val="9BB9D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52728" y="2084832"/>
            <a:ext cx="640080" cy="64008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52728" y="2258568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292608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8–12 недель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58952" y="3401568"/>
            <a:ext cx="1645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Архитектура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модель данных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пилот</a:t>
            </a:r>
            <a:endParaRPr lang="en-US" sz="1020" dirty="0"/>
          </a:p>
        </p:txBody>
      </p:sp>
      <p:sp>
        <p:nvSpPr>
          <p:cNvPr id="9" name="Shape 7"/>
          <p:cNvSpPr/>
          <p:nvPr/>
        </p:nvSpPr>
        <p:spPr>
          <a:xfrm>
            <a:off x="2907792" y="1828800"/>
            <a:ext cx="1965960" cy="260604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5240">
            <a:solidFill>
              <a:srgbClr val="9BB9D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6160" y="2084832"/>
            <a:ext cx="640080" cy="64008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66160" y="2258568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044952" y="292608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4–6 мес.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072384" y="3401568"/>
            <a:ext cx="1645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MVP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паспорт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маршрут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ТИМ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5221224" y="1828800"/>
            <a:ext cx="1965960" cy="260604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5240">
            <a:solidFill>
              <a:srgbClr val="9BB9D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79592" y="2084832"/>
            <a:ext cx="640080" cy="64008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79592" y="2258568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358384" y="292608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6–12 мес.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385816" y="3401568"/>
            <a:ext cx="1645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Стройконтроль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ЖКХ-сети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интеграции</a:t>
            </a:r>
            <a:endParaRPr lang="en-US" sz="1020" dirty="0"/>
          </a:p>
        </p:txBody>
      </p:sp>
      <p:sp>
        <p:nvSpPr>
          <p:cNvPr id="19" name="Shape 17"/>
          <p:cNvSpPr/>
          <p:nvPr/>
        </p:nvSpPr>
        <p:spPr>
          <a:xfrm>
            <a:off x="7534656" y="1828800"/>
            <a:ext cx="1965960" cy="260604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5240">
            <a:solidFill>
              <a:srgbClr val="A9C88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93024" y="2084832"/>
            <a:ext cx="640080" cy="640080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93024" y="2258568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671816" y="292608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12–18 мес.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699248" y="3401568"/>
            <a:ext cx="1645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Эксплуатация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ИИ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несколько регионов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9848088" y="1828800"/>
            <a:ext cx="1965960" cy="2606040"/>
          </a:xfrm>
          <a:prstGeom prst="roundRect">
            <a:avLst>
              <a:gd name="adj" fmla="val 2326"/>
            </a:avLst>
          </a:prstGeom>
          <a:solidFill>
            <a:srgbClr val="E9F1E4"/>
          </a:solidFill>
          <a:ln w="15240">
            <a:solidFill>
              <a:srgbClr val="A9C88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06456" y="2084832"/>
            <a:ext cx="640080" cy="640080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506456" y="2258568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985248" y="292608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до 2030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0012680" y="3401568"/>
            <a:ext cx="1645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Масштабирование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унификация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отраслевые витрины</a:t>
            </a:r>
            <a:endParaRPr lang="en-US" sz="1020" dirty="0"/>
          </a:p>
        </p:txBody>
      </p:sp>
      <p:sp>
        <p:nvSpPr>
          <p:cNvPr id="29" name="Text 27"/>
          <p:cNvSpPr/>
          <p:nvPr/>
        </p:nvSpPr>
        <p:spPr>
          <a:xfrm>
            <a:off x="1371600" y="5166360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75B5"/>
                </a:solidFill>
              </a:rPr>
              <a:t>Каждый этап заканчивается измеримым результатом и решением о масштабировании.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Организационная модель управления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Технология без владельца данных и владельца процесса не даст отраслевого эффекта.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645920"/>
            <a:ext cx="32918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645920"/>
            <a:ext cx="73152" cy="137160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8105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Совет проекта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32688" y="2212848"/>
            <a:ext cx="2971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Приоритеты и межведомственные решения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434840" y="1645920"/>
            <a:ext cx="32918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434840" y="1645920"/>
            <a:ext cx="73152" cy="137160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8105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Архитектурный комитет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36008" y="2212848"/>
            <a:ext cx="2971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Данные • ТИМ • интеграции • ИБ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138160" y="1645920"/>
            <a:ext cx="32918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138160" y="1645920"/>
            <a:ext cx="73152" cy="137160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8105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Продуктовый офис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339328" y="2212848"/>
            <a:ext cx="2971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Бэклог • UX • метрики • релизы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731520" y="3474720"/>
            <a:ext cx="32918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347472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6393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Центр данных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32688" y="4041648"/>
            <a:ext cx="2971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НСИ • качество • витрины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434840" y="3474720"/>
            <a:ext cx="32918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434840" y="347472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36008" y="36393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Центр компетенций ТИМ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36008" y="4041648"/>
            <a:ext cx="2971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Форматы • правила • обучение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8138160" y="3474720"/>
            <a:ext cx="32918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138160" y="3474720"/>
            <a:ext cx="73152" cy="13716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39328" y="3639312"/>
            <a:ext cx="29626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Центр эксплуатации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339328" y="4041648"/>
            <a:ext cx="2971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SLA • инциденты • устойчивость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нужно утвердить для запуска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Семь решений переводят концепцию из презентации в пилотный проект.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60120" y="1536192"/>
            <a:ext cx="347472" cy="34747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61848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1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508760" y="150876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Владелец продукта и пилотная территория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960120" y="2176272"/>
            <a:ext cx="347472" cy="34747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225856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2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508760" y="214884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Каноническая модель данных и ID объекта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960120" y="2816352"/>
            <a:ext cx="347472" cy="34747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89864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3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508760" y="278892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5–7 обязательных интеграций MVP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960120" y="3456432"/>
            <a:ext cx="347472" cy="34747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353872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4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508760" y="342900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Эталонный маршрут инвестиционно-строительного цикла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960120" y="4096512"/>
            <a:ext cx="347472" cy="34747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417880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5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508760" y="406908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Требования к ТИМ и общей среде данных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960120" y="4736592"/>
            <a:ext cx="347472" cy="34747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481888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6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508760" y="470916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KPI пилота и методика эффекта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960120" y="5376672"/>
            <a:ext cx="347472" cy="34747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5458968"/>
            <a:ext cx="3474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7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508760" y="5349240"/>
            <a:ext cx="9326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Межведомственная архитектурная группа и продуктовый офис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2057400" y="5760720"/>
            <a:ext cx="8092440" cy="548640"/>
          </a:xfrm>
          <a:prstGeom prst="roundRect">
            <a:avLst>
              <a:gd name="adj" fmla="val 6667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331720" y="5934456"/>
            <a:ext cx="7543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</a:rPr>
              <a:t>Следующий шаг: архитектурное обследование + выбор пилота + макет ключевых экранов</a:t>
            </a:r>
            <a:endParaRPr lang="en-US" sz="12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Нормативная опора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тезисы презентации выстроены по официальному тексту распоряжения Правительства РФ №398-р.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22960" y="1645920"/>
            <a:ext cx="1051560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645920"/>
            <a:ext cx="73152" cy="128016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810512"/>
            <a:ext cx="101864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Распоряжение Правительства Российской Федерации от 02.03.2026 № 398-р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024128" y="2212848"/>
            <a:ext cx="1019556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«Стратегическое направление в области цифровой трансформации отраслей строительства и жилищно-коммунального хозяйства Российской Федерации до 2030 года».</a:t>
            </a:r>
            <a:endParaRPr lang="en-US" sz="1020" dirty="0"/>
          </a:p>
        </p:txBody>
      </p:sp>
      <p:sp>
        <p:nvSpPr>
          <p:cNvPr id="8" name="Text 6"/>
          <p:cNvSpPr/>
          <p:nvPr/>
        </p:nvSpPr>
        <p:spPr>
          <a:xfrm>
            <a:off x="1005840" y="33375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65D"/>
                </a:solidFill>
              </a:rPr>
              <a:t>Официальная публикация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71800" y="3337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F75B5"/>
                </a:solidFill>
              </a:rPr>
              <a:t>government.ru/docs/all/163630/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005840" y="39319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65D"/>
                </a:solidFill>
              </a:rPr>
              <a:t>Официальный PDF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71800" y="3931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F75B5"/>
                </a:solidFill>
              </a:rPr>
              <a:t>static.government.ru/media/files/A6eGtkkDnhcpleQoLgSn8XTLxP5RCvBT.pdf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005840" y="4892040"/>
            <a:ext cx="10058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B6573"/>
                </a:solidFill>
              </a:rPr>
              <a:t>Концепция платформы является проектным предложением и должна детализироваться с учетом требований конкретных государственных информационных систем, регламентов информационного взаимодействия и требований информационной безопасности.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платформа нужна сейчас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№398-р задает отрасли целевое состояние: единая цифровая среда, сквозные процедуры, ТИМ, цифровые двойники, ИИ и цифровой ЖКХ-контур.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3493008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94360" y="1600200"/>
            <a:ext cx="73152" cy="182880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764792"/>
            <a:ext cx="31638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Государственная задача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95528" y="2167128"/>
            <a:ext cx="3172968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Перевести взаимодействие участников инвестиционно-строительного цикла в электронный вид и сократить длительность процедур.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4343400" y="1600200"/>
            <a:ext cx="3493008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43400" y="1600200"/>
            <a:ext cx="73152" cy="182880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764792"/>
            <a:ext cx="31638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Технологический переход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544568" y="2167128"/>
            <a:ext cx="3172968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Использовать ТИМ на жизненном цикле объекта и формировать цифровые двойники объектов капитального строительства.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8092440" y="1600200"/>
            <a:ext cx="3493008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092440" y="1600200"/>
            <a:ext cx="73152" cy="18288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764792"/>
            <a:ext cx="31638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ЖКХ как продолжение цикла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293608" y="2167128"/>
            <a:ext cx="3172968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Электронные паспорта коммунальной инфраструктуры, цифровой учет жилищного фонда и платформенное управление ЖКХ.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640080" y="39776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65D"/>
                </a:solidFill>
              </a:rPr>
              <a:t>Ключевой разрыв сегодня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291840" y="4389120"/>
            <a:ext cx="1005840" cy="640080"/>
          </a:xfrm>
          <a:prstGeom prst="chevron">
            <a:avLst/>
          </a:prstGeom>
          <a:solidFill>
            <a:srgbClr val="CBD8E6"/>
          </a:solidFill>
          <a:ln w="12700">
            <a:solidFill>
              <a:srgbClr val="CBD8E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5800" y="51663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E8EEF5"/>
          </a:solidFill>
          <a:ln w="12700">
            <a:solidFill>
              <a:srgbClr val="E8EE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8952" y="5230368"/>
            <a:ext cx="2185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5B6573"/>
                </a:solidFill>
              </a:rPr>
              <a:t>Разрозненные системы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3429000" y="51663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E8EEF5"/>
          </a:solidFill>
          <a:ln w="12700">
            <a:solidFill>
              <a:srgbClr val="E8EE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02152" y="5230368"/>
            <a:ext cx="2185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5B6573"/>
                </a:solidFill>
              </a:rPr>
              <a:t>Повторный ввод данных</a:t>
            </a:r>
            <a:endParaRPr lang="en-US" sz="930" dirty="0"/>
          </a:p>
        </p:txBody>
      </p:sp>
      <p:sp>
        <p:nvSpPr>
          <p:cNvPr id="22" name="Shape 20"/>
          <p:cNvSpPr/>
          <p:nvPr/>
        </p:nvSpPr>
        <p:spPr>
          <a:xfrm>
            <a:off x="6172200" y="51663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E8EEF5"/>
          </a:solidFill>
          <a:ln w="12700">
            <a:solidFill>
              <a:srgbClr val="E8EEF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45352" y="5230368"/>
            <a:ext cx="2185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5B6573"/>
                </a:solidFill>
              </a:rPr>
              <a:t>PDF вместо данных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8915400" y="5166360"/>
            <a:ext cx="2331720" cy="329184"/>
          </a:xfrm>
          <a:prstGeom prst="roundRect">
            <a:avLst>
              <a:gd name="adj" fmla="val 22222"/>
            </a:avLst>
          </a:prstGeom>
          <a:solidFill>
            <a:srgbClr val="E8EEF5"/>
          </a:solidFill>
          <a:ln w="12700">
            <a:solidFill>
              <a:srgbClr val="E8EE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88552" y="5230368"/>
            <a:ext cx="2185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5B6573"/>
                </a:solidFill>
              </a:rPr>
              <a:t>Отсутствие единой истории объекта</a:t>
            </a:r>
            <a:endParaRPr lang="en-US" sz="930" dirty="0"/>
          </a:p>
        </p:txBody>
      </p:sp>
      <p:sp>
        <p:nvSpPr>
          <p:cNvPr id="26" name="Text 24"/>
          <p:cNvSpPr/>
          <p:nvPr/>
        </p:nvSpPr>
        <p:spPr>
          <a:xfrm>
            <a:off x="4315968" y="443484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F75B5"/>
                </a:solidFill>
              </a:rPr>
              <a:t>→  Единая версия правды по объекту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66928" y="6199632"/>
            <a:ext cx="10469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i="1" dirty="0">
                <a:solidFill>
                  <a:srgbClr val="7A8491"/>
                </a:solidFill>
              </a:rPr>
              <a:t>Источник: Правительство России, распоряжение №398-р от 02.03.2026.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Целевая архитектура: 5 уровней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Платформа связывает данные, процессы, цифровые модели, сервисы и управление — не создавая еще одну изолированную ГИС.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60120" y="1508760"/>
            <a:ext cx="10149840" cy="658368"/>
          </a:xfrm>
          <a:prstGeom prst="roundRect">
            <a:avLst>
              <a:gd name="adj" fmla="val 6944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164592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737360" y="1618488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АНАЛИТИКА И ИИ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846320" y="1609344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FFFFF"/>
                </a:solidFill>
              </a:rPr>
              <a:t>Прогноз сроков, стоимости, рисков, аварийности; контроль цифровой зрелости</a:t>
            </a:r>
            <a:endParaRPr lang="en-US" sz="1030" dirty="0"/>
          </a:p>
        </p:txBody>
      </p:sp>
      <p:sp>
        <p:nvSpPr>
          <p:cNvPr id="8" name="Shape 6"/>
          <p:cNvSpPr/>
          <p:nvPr/>
        </p:nvSpPr>
        <p:spPr>
          <a:xfrm>
            <a:off x="960120" y="2368296"/>
            <a:ext cx="10149840" cy="658368"/>
          </a:xfrm>
          <a:prstGeom prst="roundRect">
            <a:avLst>
              <a:gd name="adj" fmla="val 6944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2505456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737360" y="2478024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СЕРВИСНЫЙ СЛОЙ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46320" y="246888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FFFFF"/>
                </a:solidFill>
              </a:rPr>
              <a:t>Кабинеты ролей, суперсервисы, уведомления, электронные формы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960120" y="3227832"/>
            <a:ext cx="10149840" cy="658368"/>
          </a:xfrm>
          <a:prstGeom prst="roundRect">
            <a:avLst>
              <a:gd name="adj" fmla="val 6944"/>
            </a:avLst>
          </a:prstGeom>
          <a:solidFill>
            <a:srgbClr val="4F81BD"/>
          </a:solidFill>
          <a:ln w="12700">
            <a:solidFill>
              <a:srgbClr val="4F81B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3364992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737360" y="3337560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ТИМ / ЦИФРОВОЙ ДВОЙНИК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46320" y="3328416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FFFFF"/>
                </a:solidFill>
              </a:rPr>
              <a:t>Версии моделей, проверки, исполнительная и эксплуатационная модель</a:t>
            </a:r>
            <a:endParaRPr lang="en-US" sz="1030" dirty="0"/>
          </a:p>
        </p:txBody>
      </p:sp>
      <p:sp>
        <p:nvSpPr>
          <p:cNvPr id="16" name="Shape 14"/>
          <p:cNvSpPr/>
          <p:nvPr/>
        </p:nvSpPr>
        <p:spPr>
          <a:xfrm>
            <a:off x="960120" y="4087368"/>
            <a:ext cx="10149840" cy="658368"/>
          </a:xfrm>
          <a:prstGeom prst="roundRect">
            <a:avLst>
              <a:gd name="adj" fmla="val 6944"/>
            </a:avLst>
          </a:prstGeom>
          <a:solidFill>
            <a:srgbClr val="5B9BD5"/>
          </a:solidFill>
          <a:ln w="12700">
            <a:solidFill>
              <a:srgbClr val="5B9BD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4224528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737360" y="4197096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ПРОЦЕССНЫЙ СЛОЙ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46320" y="418795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FFFFFF"/>
                </a:solidFill>
              </a:rPr>
              <a:t>Маршруты, статусы, SLA, согласования, задачи, ответственность</a:t>
            </a:r>
            <a:endParaRPr lang="en-US" sz="1030" dirty="0"/>
          </a:p>
        </p:txBody>
      </p:sp>
      <p:sp>
        <p:nvSpPr>
          <p:cNvPr id="20" name="Shape 18"/>
          <p:cNvSpPr/>
          <p:nvPr/>
        </p:nvSpPr>
        <p:spPr>
          <a:xfrm>
            <a:off x="960120" y="4946904"/>
            <a:ext cx="10149840" cy="658368"/>
          </a:xfrm>
          <a:prstGeom prst="roundRect">
            <a:avLst>
              <a:gd name="adj" fmla="val 6944"/>
            </a:avLst>
          </a:prstGeom>
          <a:solidFill>
            <a:srgbClr val="9DC3E6"/>
          </a:solidFill>
          <a:ln w="12700">
            <a:solidFill>
              <a:srgbClr val="9DC3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43000" y="5084064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65D"/>
                </a:solidFill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737360" y="5056632"/>
            <a:ext cx="3063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РЕЕСТРОВОЕ ЯДРО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846320" y="5047488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1F2937"/>
                </a:solidFill>
              </a:rPr>
              <a:t>Объекты, участники, документы, сети, контракты, события</a:t>
            </a:r>
            <a:endParaRPr lang="en-US" sz="10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Сквозной жизненный цикл объекта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Главный объект управления — не документ и не ведомственная процедура, а единая цифровая сущность ОКС.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66928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6F0F8"/>
          </a:solidFill>
          <a:ln w="12700">
            <a:solidFill>
              <a:srgbClr val="8FB9D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Инициатива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536192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691640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6F0F8"/>
          </a:solidFill>
          <a:ln w="12700">
            <a:solidFill>
              <a:srgbClr val="8FB9D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37360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Земля / ГПД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660904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16352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6F0F8"/>
          </a:solidFill>
          <a:ln w="12700">
            <a:solidFill>
              <a:srgbClr val="8FB9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62072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Изыскания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785616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41064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6F0F8"/>
          </a:solidFill>
          <a:ln w="12700">
            <a:solidFill>
              <a:srgbClr val="8FB9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86784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Проектирование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10328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65776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6F0F8"/>
          </a:solidFill>
          <a:ln w="12700">
            <a:solidFill>
              <a:srgbClr val="8FB9D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11496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Экспертиза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035040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90488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6F0F8"/>
          </a:solidFill>
          <a:ln w="12700">
            <a:solidFill>
              <a:srgbClr val="8FB9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36208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Разрешение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159752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315200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EF4EA"/>
          </a:solidFill>
          <a:ln w="12700">
            <a:solidFill>
              <a:srgbClr val="A9C8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60920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Строительство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8284464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439912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EF4EA"/>
          </a:solidFill>
          <a:ln w="12700">
            <a:solidFill>
              <a:srgbClr val="A9C8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85632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Ввод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9409176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64624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EF4EA"/>
          </a:solidFill>
          <a:ln w="12700">
            <a:solidFill>
              <a:srgbClr val="A9C88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610344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Эксплуатация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0533888" y="2359152"/>
            <a:ext cx="155448" cy="256032"/>
          </a:xfrm>
          <a:prstGeom prst="chevron">
            <a:avLst/>
          </a:prstGeom>
          <a:solidFill>
            <a:srgbClr val="B7C5D4"/>
          </a:solidFill>
          <a:ln w="12700">
            <a:solidFill>
              <a:srgbClr val="B7C5D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689336" y="2148840"/>
            <a:ext cx="960120" cy="749808"/>
          </a:xfrm>
          <a:prstGeom prst="roundRect">
            <a:avLst>
              <a:gd name="adj" fmla="val 4878"/>
            </a:avLst>
          </a:prstGeom>
          <a:solidFill>
            <a:srgbClr val="EEF4EA"/>
          </a:solidFill>
          <a:ln w="12700">
            <a:solidFill>
              <a:srgbClr val="A9C88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735056" y="230428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65D"/>
                </a:solidFill>
              </a:rPr>
              <a:t>Капремонт / модернизация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1051560" y="3703320"/>
            <a:ext cx="1010412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325880" y="38862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65D"/>
                </a:solidFill>
              </a:rPr>
              <a:t>ЕДИНЫЙ ЦИФРОВОЙ ПАСПОРТ ОБЪЕКТА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4526280" y="382219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</a:rPr>
              <a:t>ID объекта • пространственные данные • участники • документы • ТИМ • сроки • стоимость • решения • события • техническое состояние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097280" y="516636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F75B5"/>
                </a:solidFill>
              </a:rPr>
              <a:t>Одна история объекта — от первого решения до эксплуатации.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Модель данных: что связывает платформу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Если нет общих сущностей и идентификаторов, интеграция превращается в обмен файлами.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62763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5EFF8"/>
          </a:solidFill>
          <a:ln w="15240">
            <a:solidFill>
              <a:srgbClr val="88B3D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86537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ОБЪЕКТ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2916936" y="162763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5EFF8"/>
          </a:solidFill>
          <a:ln w="15240">
            <a:solidFill>
              <a:srgbClr val="88B3D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008376" y="186537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ТЕРРИТОРИЯ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175504" y="162763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5EFF8"/>
          </a:solidFill>
          <a:ln w="15240">
            <a:solidFill>
              <a:srgbClr val="88B3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66944" y="186537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ПРОЕКТ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7434072" y="162763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5EFF8"/>
          </a:solidFill>
          <a:ln w="15240">
            <a:solidFill>
              <a:srgbClr val="88B3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525512" y="186537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ТИМ-МОДЕЛЬ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9692640" y="162763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5EFF8"/>
          </a:solidFill>
          <a:ln w="15240">
            <a:solidFill>
              <a:srgbClr val="88B3D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0" y="186537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ДОКУМЕНТ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58368" y="295351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EF4EA"/>
          </a:solidFill>
          <a:ln w="15240">
            <a:solidFill>
              <a:srgbClr val="A5C88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319125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ПРОЦЕДУРА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916936" y="295351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EF4EA"/>
          </a:solidFill>
          <a:ln w="15240">
            <a:solidFill>
              <a:srgbClr val="A5C88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08376" y="319125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КОНТРАКТ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175504" y="295351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EF4EA"/>
          </a:solidFill>
          <a:ln w="15240">
            <a:solidFill>
              <a:srgbClr val="A5C88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266944" y="319125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РАБОТА / ЭТАП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434072" y="295351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EF4EA"/>
          </a:solidFill>
          <a:ln w="15240">
            <a:solidFill>
              <a:srgbClr val="A5C88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525512" y="319125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СЕТЬ / ЖКХ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9692640" y="2953512"/>
            <a:ext cx="1993392" cy="786384"/>
          </a:xfrm>
          <a:prstGeom prst="roundRect">
            <a:avLst>
              <a:gd name="adj" fmla="val 6977"/>
            </a:avLst>
          </a:prstGeom>
          <a:solidFill>
            <a:srgbClr val="EEF4EA"/>
          </a:solidFill>
          <a:ln w="15240">
            <a:solidFill>
              <a:srgbClr val="A5C88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784080" y="3191256"/>
            <a:ext cx="18105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СОБЫТИЕ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2011680" y="4709160"/>
            <a:ext cx="8138160" cy="804672"/>
          </a:xfrm>
          <a:prstGeom prst="roundRect">
            <a:avLst>
              <a:gd name="adj" fmla="val 6818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240280" y="4965192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</a:rPr>
              <a:t>Граф связей: кто → что → когда → на каком основании → с каким результатом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MVP: 8 функциональных модулей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Первый релиз должен показать полный цифровой маршрут объекта, а не максимальное число функций.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6459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0664" y="1810512"/>
            <a:ext cx="438912" cy="43891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0664" y="19110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307592" y="18470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Паспорт объекта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447288" y="16459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93592" y="1810512"/>
            <a:ext cx="438912" cy="43891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93592" y="19110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60520" y="18470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Маршрут ИСЦ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300216" y="16459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46520" y="1810512"/>
            <a:ext cx="438912" cy="43891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19110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013448" y="18470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ТИМ / модель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9153144" y="16459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99448" y="1810512"/>
            <a:ext cx="438912" cy="438912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99448" y="19110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866376" y="18470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Экспертиза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94360" y="32461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0664" y="3410712"/>
            <a:ext cx="438912" cy="43891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0664" y="35112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307592" y="34472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Стройконтроль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3447288" y="32461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593592" y="3410712"/>
            <a:ext cx="438912" cy="43891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93592" y="35112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160520" y="34472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Коммунальная инфраструктура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300216" y="32461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446520" y="3410712"/>
            <a:ext cx="438912" cy="43891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46520" y="35112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013448" y="34472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Эксплуатация / ЖКХ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9153144" y="3246120"/>
            <a:ext cx="2542032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299448" y="3410712"/>
            <a:ext cx="438912" cy="438912"/>
          </a:xfrm>
          <a:prstGeom prst="ellipse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299448" y="3511296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9866376" y="3447288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7365D"/>
                </a:solidFill>
              </a:rPr>
              <a:t>Аналитический центр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777240" y="507492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F75B5"/>
                </a:solidFill>
              </a:rPr>
              <a:t>MVP = цифровой паспорт + маршрут + модель + документы + контроль + 3–5 интеграций + управленческий дашборд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Ролевая модель: один объект — разные рабочие места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 каждой роли свой набор задач и KPI, но все работают с одной цифровой историей объекта.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94360" y="160020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Федеральный регулятор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95528" y="216712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Политики • KPI • мониторинг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3447288" y="160020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47288" y="160020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48456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Регион / муниципалитет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648456" y="216712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Портфель • процедуры • инфраструктура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300216" y="160020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00216" y="160020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01384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Заказчик / инвестор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501384" y="216712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Сроки • бюджет • решения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9153144" y="160020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153144" y="1600200"/>
            <a:ext cx="73152" cy="1417320"/>
          </a:xfrm>
          <a:prstGeom prst="rect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54312" y="176479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Проектировщик / эксперт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354312" y="216712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ТИМ • документация • замечания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594360" y="347472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94360" y="347472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5528" y="363931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Подрядчик / техзаказчик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95528" y="404164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Работы • акты • план-факт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3447288" y="347472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47288" y="347472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48456" y="363931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РСО / УК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3648456" y="404164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Подключения • состояние • аварии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6300216" y="347472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00216" y="347472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01384" y="363931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Надзор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6501384" y="404164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Проверки • предписания</a:t>
            </a:r>
            <a:endParaRPr lang="en-US" sz="1020" dirty="0"/>
          </a:p>
        </p:txBody>
      </p:sp>
      <p:sp>
        <p:nvSpPr>
          <p:cNvPr id="32" name="Shape 30"/>
          <p:cNvSpPr/>
          <p:nvPr/>
        </p:nvSpPr>
        <p:spPr>
          <a:xfrm>
            <a:off x="9153144" y="3474720"/>
            <a:ext cx="254203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D7E0EA"/>
            </a:solidFill>
            <a:prstDash val="solid"/>
          </a:ln>
          <a:effectLst>
            <a:outerShdw sx="100000" sy="100000" kx="0" ky="0" algn="bl" rotWithShape="0" blurRad="19050" dist="50800" dir="2700000">
              <a:srgbClr val="D0D6DE">
                <a:alpha val="1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9153144" y="3474720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354312" y="3639312"/>
            <a:ext cx="22128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7365D"/>
                </a:solidFill>
              </a:rPr>
              <a:t>Гражданин / собственник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9354312" y="4041648"/>
            <a:ext cx="2221992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Услуги • обращения • ЖКХ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Интеграционный контур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Платформа — оркестратор и единая точка пользовательского взаимодействия, а не дублер первичных государственных реестров.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4434840" y="2148840"/>
            <a:ext cx="3246120" cy="1417320"/>
          </a:xfrm>
          <a:prstGeom prst="ellipse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709160" y="2532888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ЕДИНЫЙ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СТРОИТЕЛЬНЫЙ ПОРТАЛ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94360" y="141732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61848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Стройкомплекс.РФ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85800" y="379476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399592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ГИСОГД регионов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91840" y="475488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83280" y="495604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ЕГРЗ / экспертиза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686800" y="475488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778240" y="495604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НСПД / Росреестр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9281160" y="141732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72600" y="161848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ГИС ЖКХ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961120" y="365760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052560" y="385876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ЕИСЖС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00400" y="118872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91840" y="138988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Госуслуги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080760" y="4937760"/>
            <a:ext cx="2240280" cy="64008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5240">
            <a:solidFill>
              <a:srgbClr val="AFC2D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72200" y="513892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7365D"/>
                </a:solidFill>
              </a:rPr>
              <a:t>ИСУП заказчиков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2057400" y="580644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F75B5"/>
                </a:solidFill>
              </a:rPr>
              <a:t>API • события • витрины данных • единые идентификаторы • машиночитаемые форматы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3035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Технологический стек верхнего уровня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05156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B65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Архитектура должна быть модульной, федеративной и переносимой между регионами и заказчиками.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508760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645920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Web / Mobile / кабинеты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3200400" y="164592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Роль-ориентированный UX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6309360" y="1508760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73952" y="1645920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API Gateway + IAM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823960" y="164592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Аутентификация, маршрутизация, аудит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685800" y="244144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57860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BPM / процессный движок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200400" y="257860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Исполнимые регламенты и SLA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6309360" y="2441448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73952" y="2578608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Master Data + Registry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823960" y="257860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НСИ и единые идентификаторы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685800" y="3374136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351129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Документы + УКЭП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200400" y="351129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Версии и юридическая значимость</a:t>
            </a:r>
            <a:endParaRPr lang="en-US" sz="1020" dirty="0"/>
          </a:p>
        </p:txBody>
      </p:sp>
      <p:sp>
        <p:nvSpPr>
          <p:cNvPr id="19" name="Shape 17"/>
          <p:cNvSpPr/>
          <p:nvPr/>
        </p:nvSpPr>
        <p:spPr>
          <a:xfrm>
            <a:off x="6309360" y="3374136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73952" y="351129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ТИМ-сервисы + CDE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823960" y="351129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Модели, viewer, проверки</a:t>
            </a:r>
            <a:endParaRPr lang="en-US" sz="1020" dirty="0"/>
          </a:p>
        </p:txBody>
      </p:sp>
      <p:sp>
        <p:nvSpPr>
          <p:cNvPr id="22" name="Shape 20"/>
          <p:cNvSpPr/>
          <p:nvPr/>
        </p:nvSpPr>
        <p:spPr>
          <a:xfrm>
            <a:off x="685800" y="4306824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4443984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DWH / Data Lake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200400" y="444398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История, телеметрия, витрины</a:t>
            </a:r>
            <a:endParaRPr lang="en-US" sz="1020" dirty="0"/>
          </a:p>
        </p:txBody>
      </p:sp>
      <p:sp>
        <p:nvSpPr>
          <p:cNvPr id="25" name="Shape 23"/>
          <p:cNvSpPr/>
          <p:nvPr/>
        </p:nvSpPr>
        <p:spPr>
          <a:xfrm>
            <a:off x="6309360" y="4306824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73952" y="4443984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ИИ-сервисы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8823960" y="444398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Поиск, контроль, прогноз, аномалии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685800" y="5239512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50392" y="537667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Integration Bus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200400" y="537667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API, события, ETL/ELT</a:t>
            </a:r>
            <a:endParaRPr lang="en-US" sz="1020" dirty="0"/>
          </a:p>
        </p:txBody>
      </p:sp>
      <p:sp>
        <p:nvSpPr>
          <p:cNvPr id="31" name="Shape 29"/>
          <p:cNvSpPr/>
          <p:nvPr/>
        </p:nvSpPr>
        <p:spPr>
          <a:xfrm>
            <a:off x="6309360" y="5239512"/>
            <a:ext cx="521208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73952" y="537667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365D"/>
                </a:solidFill>
              </a:rPr>
              <a:t>ИБ / мониторинг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823960" y="537667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1F2937"/>
                </a:solidFill>
              </a:rPr>
              <a:t>Сегментация, журналы, резервирование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6547104"/>
            <a:ext cx="2743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1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строительный портал</dc:title>
  <dc:subject>Единый строительный портал — архитектура в развитие распоряжения Правительства РФ №398-р</dc:subject>
  <dc:creator>OpenAI</dc:creator>
  <cp:lastModifiedBy>OpenAI</cp:lastModifiedBy>
  <cp:revision>1</cp:revision>
  <dcterms:created xsi:type="dcterms:W3CDTF">2026-08-28T08:51:50Z</dcterms:created>
  <dcterms:modified xsi:type="dcterms:W3CDTF">2026-08-28T08:51:50Z</dcterms:modified>
</cp:coreProperties>
</file>