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582fe05aeec4e4c" /><Relationship Type="http://schemas.openxmlformats.org/officeDocument/2006/relationships/extended-properties" Target="/docProps/app.xml" Id="Rc40de6515956476d" /><Relationship Type="http://schemas.openxmlformats.org/officeDocument/2006/relationships/officeDocument" Target="/ppt/presentation.xml" Id="R168beac3d68f49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321ad7b5c410e"/>
  </p:sldMasterIdLst>
  <p:notesMasterIdLst>
    <p:notesMasterId xmlns:r="http://schemas.openxmlformats.org/officeDocument/2006/relationships" r:id="R05b0dee3f67044e4"/>
  </p:notesMasterIdLst>
  <p:sldIdLst>
    <p:sldId xmlns:r="http://schemas.openxmlformats.org/officeDocument/2006/relationships" id="256" r:id="R21c6c8c973ac470c"/>
    <p:sldId xmlns:r="http://schemas.openxmlformats.org/officeDocument/2006/relationships" id="257" r:id="R9b311b42872f4e92"/>
    <p:sldId xmlns:r="http://schemas.openxmlformats.org/officeDocument/2006/relationships" id="258" r:id="R62b45669b68f46d6"/>
    <p:sldId xmlns:r="http://schemas.openxmlformats.org/officeDocument/2006/relationships" id="259" r:id="R2116d2be9b744e5c"/>
    <p:sldId xmlns:r="http://schemas.openxmlformats.org/officeDocument/2006/relationships" id="260" r:id="R9e8c355e9b8b44d4"/>
    <p:sldId xmlns:r="http://schemas.openxmlformats.org/officeDocument/2006/relationships" id="261" r:id="Rde82a8164473469c"/>
    <p:sldId xmlns:r="http://schemas.openxmlformats.org/officeDocument/2006/relationships" id="262" r:id="R7b602d8da35848cc"/>
    <p:sldId xmlns:r="http://schemas.openxmlformats.org/officeDocument/2006/relationships" id="263" r:id="Rfe7ee6d889524a1b"/>
    <p:sldId xmlns:r="http://schemas.openxmlformats.org/officeDocument/2006/relationships" id="264" r:id="Rd275f27bdbd44671"/>
    <p:sldId xmlns:r="http://schemas.openxmlformats.org/officeDocument/2006/relationships" id="265" r:id="Rc5f95ce7f737455e"/>
    <p:sldId xmlns:r="http://schemas.openxmlformats.org/officeDocument/2006/relationships" id="266" r:id="R6748d2a9ac624cd8"/>
    <p:sldId xmlns:r="http://schemas.openxmlformats.org/officeDocument/2006/relationships" id="267" r:id="Rf29d64255c2d4c94"/>
    <p:sldId xmlns:r="http://schemas.openxmlformats.org/officeDocument/2006/relationships" id="268" r:id="R7f79b0490fde4ebf"/>
    <p:sldId xmlns:r="http://schemas.openxmlformats.org/officeDocument/2006/relationships" id="269" r:id="R647fb7333fda4c5a"/>
    <p:sldId xmlns:r="http://schemas.openxmlformats.org/officeDocument/2006/relationships" id="270" r:id="R8fd0063dbaf5493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7c29c5a2ff240b7" /><Relationship Type="http://schemas.openxmlformats.org/officeDocument/2006/relationships/slideMaster" Target="/ppt/slideMasters/slideMaster1.xml" Id="R9d0321ad7b5c410e" /><Relationship Type="http://schemas.openxmlformats.org/officeDocument/2006/relationships/notesMaster" Target="/ppt/notesMasters/notesMaster1.xml" Id="R05b0dee3f67044e4" /><Relationship Type="http://schemas.openxmlformats.org/officeDocument/2006/relationships/presProps" Target="/ppt/presProps.xml" Id="Rc05bcd6f072a4231" /><Relationship Type="http://schemas.openxmlformats.org/officeDocument/2006/relationships/tableStyles" Target="/ppt/tableStyles.xml" Id="R63cda055bb9b4edc" /><Relationship Type="http://schemas.openxmlformats.org/officeDocument/2006/relationships/slide" Target="/ppt/slides/slide1.xml" Id="R21c6c8c973ac470c" /><Relationship Type="http://schemas.openxmlformats.org/officeDocument/2006/relationships/slide" Target="/ppt/slides/slide2.xml" Id="R9b311b42872f4e92" /><Relationship Type="http://schemas.openxmlformats.org/officeDocument/2006/relationships/slide" Target="/ppt/slides/slide3.xml" Id="R62b45669b68f46d6" /><Relationship Type="http://schemas.openxmlformats.org/officeDocument/2006/relationships/slide" Target="/ppt/slides/slide4.xml" Id="R2116d2be9b744e5c" /><Relationship Type="http://schemas.openxmlformats.org/officeDocument/2006/relationships/slide" Target="/ppt/slides/slide5.xml" Id="R9e8c355e9b8b44d4" /><Relationship Type="http://schemas.openxmlformats.org/officeDocument/2006/relationships/slide" Target="/ppt/slides/slide6.xml" Id="Rde82a8164473469c" /><Relationship Type="http://schemas.openxmlformats.org/officeDocument/2006/relationships/slide" Target="/ppt/slides/slide7.xml" Id="R7b602d8da35848cc" /><Relationship Type="http://schemas.openxmlformats.org/officeDocument/2006/relationships/slide" Target="/ppt/slides/slide8.xml" Id="Rfe7ee6d889524a1b" /><Relationship Type="http://schemas.openxmlformats.org/officeDocument/2006/relationships/slide" Target="/ppt/slides/slide9.xml" Id="Rd275f27bdbd44671" /><Relationship Type="http://schemas.openxmlformats.org/officeDocument/2006/relationships/slide" Target="/ppt/slides/slide10.xml" Id="Rc5f95ce7f737455e" /><Relationship Type="http://schemas.openxmlformats.org/officeDocument/2006/relationships/slide" Target="/ppt/slides/slide11.xml" Id="R6748d2a9ac624cd8" /><Relationship Type="http://schemas.openxmlformats.org/officeDocument/2006/relationships/slide" Target="/ppt/slides/slide12.xml" Id="Rf29d64255c2d4c94" /><Relationship Type="http://schemas.openxmlformats.org/officeDocument/2006/relationships/slide" Target="/ppt/slides/slide13.xml" Id="R7f79b0490fde4ebf" /><Relationship Type="http://schemas.openxmlformats.org/officeDocument/2006/relationships/slide" Target="/ppt/slides/slide14.xml" Id="R647fb7333fda4c5a" /><Relationship Type="http://schemas.openxmlformats.org/officeDocument/2006/relationships/slide" Target="/ppt/slides/slide15.xml" Id="R8fd0063dbaf5493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317ac444f1a4ca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677fef4525445e7" /><Relationship Type="http://schemas.openxmlformats.org/officeDocument/2006/relationships/notesMaster" Target="/ppt/notesMasters/notesMaster1.xml" Id="Ra21dd0e0216f4a6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8488b5d8bbb4915" /><Relationship Type="http://schemas.openxmlformats.org/officeDocument/2006/relationships/notesMaster" Target="/ppt/notesMasters/notesMaster1.xml" Id="R7cbe043d009645b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12f98505cc4496f" /><Relationship Type="http://schemas.openxmlformats.org/officeDocument/2006/relationships/notesMaster" Target="/ppt/notesMasters/notesMaster1.xml" Id="Ra0aff8b7930b464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ce9793e8d044835" /><Relationship Type="http://schemas.openxmlformats.org/officeDocument/2006/relationships/notesMaster" Target="/ppt/notesMasters/notesMaster1.xml" Id="R7574de020d5e4ce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2a74b0806424b21" /><Relationship Type="http://schemas.openxmlformats.org/officeDocument/2006/relationships/notesMaster" Target="/ppt/notesMasters/notesMaster1.xml" Id="R425e4cbbb0c449d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790908d408c41bd" /><Relationship Type="http://schemas.openxmlformats.org/officeDocument/2006/relationships/notesMaster" Target="/ppt/notesMasters/notesMaster1.xml" Id="R360dbb5fe3e14e4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aca6d93ac124329" /><Relationship Type="http://schemas.openxmlformats.org/officeDocument/2006/relationships/notesMaster" Target="/ppt/notesMasters/notesMaster1.xml" Id="R9c5103fed5cc439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77b413147084642" /><Relationship Type="http://schemas.openxmlformats.org/officeDocument/2006/relationships/notesMaster" Target="/ppt/notesMasters/notesMaster1.xml" Id="R49d04f61e05949e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af19b595b844dc0" /><Relationship Type="http://schemas.openxmlformats.org/officeDocument/2006/relationships/notesMaster" Target="/ppt/notesMasters/notesMaster1.xml" Id="R38c57c3beed04a0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c543f8c9259424b" /><Relationship Type="http://schemas.openxmlformats.org/officeDocument/2006/relationships/notesMaster" Target="/ppt/notesMasters/notesMaster1.xml" Id="R71388be97a9043b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f0d63011b474969" /><Relationship Type="http://schemas.openxmlformats.org/officeDocument/2006/relationships/notesMaster" Target="/ppt/notesMasters/notesMaster1.xml" Id="Rff0a449de2b74a8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6eb63c89c494b46" /><Relationship Type="http://schemas.openxmlformats.org/officeDocument/2006/relationships/notesMaster" Target="/ppt/notesMasters/notesMaster1.xml" Id="R241cfa1d2d914f6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ede681ded8d4183" /><Relationship Type="http://schemas.openxmlformats.org/officeDocument/2006/relationships/notesMaster" Target="/ppt/notesMasters/notesMaster1.xml" Id="R937ac735c50a4ae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fb2411852424e24" /><Relationship Type="http://schemas.openxmlformats.org/officeDocument/2006/relationships/notesMaster" Target="/ppt/notesMasters/notesMaster1.xml" Id="R4294aa54902046a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aaa7b32f6a04307" /><Relationship Type="http://schemas.openxmlformats.org/officeDocument/2006/relationships/notesMaster" Target="/ppt/notesMasters/notesMaster1.xml" Id="R5fde9cc57e1e490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 концепции «Единый строительный портал», версия 1.0, 25.08.2026.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 концепции «Единый строительный портал», раздел 8 — сквозной процесс и контрольные ворота.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 концепции «Единый строительный портал», раздел 9 — аналитика, искусственный интеллект и цифровой двойник.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 концепции «Единый строительный портал», раздел 10 — управление, безопасность и правовой контур.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 концепции «Единый строительный портал», раздел 12.1–12.2 — состав MVP и план первых 90 дней.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 концепции «Единый строительный портал», разделы 12.3–12.4 — пилоты и дорожная карта.</a:t>
            </a:r>
          </a:p>
          <a:p xmlns:a="http://schemas.openxmlformats.org/drawingml/2006/main">
            <a:r>
              <a:t>- Правительство РФ — стратегическое направление цифровой трансформации строительства и ЖКХ до 2030 года: https://government.ru/news/57980/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 концепции «Единый строительный портал», раздел 13.2 — семь решений для запуска.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Правительство РФ — стратегическое направление цифровой трансформации строительства и ЖКХ до 2030 года: https://government.ru/news/57980/</a:t>
            </a:r>
          </a:p>
          <a:p xmlns:a="http://schemas.openxmlformats.org/drawingml/2006/main">
            <a:r>
              <a:t>- ЕИС «Стройкомплекс.РФ»: https://стройкомплекс.рф/</a:t>
            </a:r>
          </a:p>
          <a:p xmlns:a="http://schemas.openxmlformats.org/drawingml/2006/main">
            <a:r>
              <a:t>- ФГИС ЕЦП НСПД — Росреестр: https://rosreestr.gov.ru/activity/gosudarstvennye-programmy/natsionalnaya-sistema-prostranstvennykh-dannykh/fgis-etsp-nspd/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 концепции «Единый строительный портал», раздел 2 — исходная ситуация и задача.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 концепции «Единый строительный портал», разделы 3 и 7 — целевая модель и цифровой паспорт.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 концепции «Единый строительный портал», раздел 4.2 — десять стадий сквозного жизненного цикла.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 концепции «Единый строительный портал», раздел 5 — девятнадцать функциональных модулей.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 концепции «Единый строительный портал», раздел 6.2 — роли проектной экосистемы.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ЕИС «Стройкомплекс.РФ»: https://стройкомплекс.рф/</a:t>
            </a:r>
          </a:p>
          <a:p xmlns:a="http://schemas.openxmlformats.org/drawingml/2006/main">
            <a:r>
              <a:t>- Портал НСПД: https://nspd.gov.ru/</a:t>
            </a:r>
          </a:p>
          <a:p xmlns:a="http://schemas.openxmlformats.org/drawingml/2006/main">
            <a:r>
              <a:t>- Единый государственный реестр заключений: https://gge.ru/services/egrz/</a:t>
            </a:r>
          </a:p>
          <a:p xmlns:a="http://schemas.openxmlformats.org/drawingml/2006/main">
            <a:r>
              <a:t>- ФГИС ЦС: https://fgiscs.minstroyrf.ru/</a:t>
            </a:r>
          </a:p>
          <a:p xmlns:a="http://schemas.openxmlformats.org/drawingml/2006/main">
            <a:r>
              <a:t>- Единая информационная система жилищного строительства: https://наш.дом.рф/</a:t>
            </a:r>
          </a:p>
          <a:p xmlns:a="http://schemas.openxmlformats.org/drawingml/2006/main">
            <a:r>
              <a:t>- Единая информационная система в сфере закупок: https://zakupki.gov.ru/</a:t>
            </a:r>
          </a:p>
          <a:p xmlns:a="http://schemas.openxmlformats.org/drawingml/2006/main">
            <a:r>
              <a:t>- Госуслуги — разрешение на строительство: https://www.gosuslugi.ru/600168/1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 концепции «Единый строительный портал», раздел 7 — единая модель данных и цифровой паспорт.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b8a8cc1024ab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7abcf2397a14cd1" /><Relationship Type="http://schemas.openxmlformats.org/officeDocument/2006/relationships/slideLayout" Target="/ppt/slideLayouts/slideLayout1.xml" Id="Rafadbc59fd054d9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dbc59fd054d9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3f1554d5341a0" /><Relationship Type="http://schemas.openxmlformats.org/officeDocument/2006/relationships/notesSlide" Target="/ppt/notesSlides/notesSlide1.xml" Id="Rac4d6c63a75b4c8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d4d228b4942e7" /><Relationship Type="http://schemas.openxmlformats.org/officeDocument/2006/relationships/notesSlide" Target="/ppt/notesSlides/notesSlide10.xml" Id="R9bdba15d434b4b6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dd2f4c3f24ea3" /><Relationship Type="http://schemas.openxmlformats.org/officeDocument/2006/relationships/notesSlide" Target="/ppt/notesSlides/notesSlide11.xml" Id="Ree21c7628eb7453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0652508614b3d" /><Relationship Type="http://schemas.openxmlformats.org/officeDocument/2006/relationships/notesSlide" Target="/ppt/notesSlides/notesSlide12.xml" Id="R7da6f53dc1b8451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d8cdd19264402" /><Relationship Type="http://schemas.openxmlformats.org/officeDocument/2006/relationships/notesSlide" Target="/ppt/notesSlides/notesSlide13.xml" Id="R15483e3c96c6433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8a73c46ec4a7c" /><Relationship Type="http://schemas.openxmlformats.org/officeDocument/2006/relationships/notesSlide" Target="/ppt/notesSlides/notesSlide14.xml" Id="R64076e7ea5d242e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5ce7aaa634e28" /><Relationship Type="http://schemas.openxmlformats.org/officeDocument/2006/relationships/notesSlide" Target="/ppt/notesSlides/notesSlide15.xml" Id="R88715a7c56b9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4199dddb4cc2" /><Relationship Type="http://schemas.openxmlformats.org/officeDocument/2006/relationships/notesSlide" Target="/ppt/notesSlides/notesSlide2.xml" Id="R6a91083cfb85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64cbdf9864aba" /><Relationship Type="http://schemas.openxmlformats.org/officeDocument/2006/relationships/notesSlide" Target="/ppt/notesSlides/notesSlide3.xml" Id="R46499f2d432242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b04599db0411d" /><Relationship Type="http://schemas.openxmlformats.org/officeDocument/2006/relationships/notesSlide" Target="/ppt/notesSlides/notesSlide4.xml" Id="R1fcfd6b9a7f944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098f8b8fe4088" /><Relationship Type="http://schemas.openxmlformats.org/officeDocument/2006/relationships/notesSlide" Target="/ppt/notesSlides/notesSlide5.xml" Id="R2aa7650ad042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57f0d8624d8c" /><Relationship Type="http://schemas.openxmlformats.org/officeDocument/2006/relationships/notesSlide" Target="/ppt/notesSlides/notesSlide6.xml" Id="Rca0151800d01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78bc37fe24e58" /><Relationship Type="http://schemas.openxmlformats.org/officeDocument/2006/relationships/notesSlide" Target="/ppt/notesSlides/notesSlide7.xml" Id="R53626308aa2b4e8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5b27b75034245" /><Relationship Type="http://schemas.openxmlformats.org/officeDocument/2006/relationships/notesSlide" Target="/ppt/notesSlides/notesSlide8.xml" Id="R9c0dee90acd24f2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deacd4c664f4b" /><Relationship Type="http://schemas.openxmlformats.org/officeDocument/2006/relationships/notesSlide" Target="/ppt/notesSlides/notesSlide9.xml" Id="R4b177bed67934aa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pine">
            <a:extLst xmlns:a="http://schemas.openxmlformats.org/drawingml/2006/main">
              <a:ext uri="{FF2B5EF4-FFF2-40B4-BE49-F238E27FC236}">
                <a16:creationId xmlns:a16="http://schemas.microsoft.com/office/drawing/2014/main" id="{D2108832-33F7-40A0-AA62-99A3EB2CE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667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FAE57880-7674-474C-81D7-F0F394C46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ПРОЕКТ КОНЦЕПЦИИ</a:t>
            </a:r>
          </a:p>
        </p:txBody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6F3F5E63-764D-4A79-BFA6-11F63F050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9906000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57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ЕДИНЫЙ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57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СТРОИТЕЛЬНЫЙ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57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ПОРТАЛ</a:t>
            </a:r>
          </a:p>
        </p:txBody>
      </p:sp>
      <p:sp>
        <p:nvSpPr>
          <p:cNvPr id="4" name="subtitle">
            <a:extLst xmlns:a="http://schemas.openxmlformats.org/drawingml/2006/main">
              <a:ext uri="{FF2B5EF4-FFF2-40B4-BE49-F238E27FC236}">
                <a16:creationId xmlns:a16="http://schemas.microsoft.com/office/drawing/2014/main" id="{BD894CDA-FFC2-4009-9D43-4D842451B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76650"/>
            <a:ext cx="10287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0">
                <a:solidFill>
                  <a:srgbClr val="1E5F95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E5F95"/>
                </a:solidFill>
                <a:latin typeface="Arial"/>
                <a:ea typeface="Arial"/>
                <a:cs typeface="Arial"/>
              </a:rPr>
              <a:t>Государственная цифровая экосистема управления полным жизненным циклом объектов капитального строительства</a:t>
            </a:r>
          </a:p>
        </p:txBody>
      </p:sp>
      <p:sp>
        <p:nvSpPr>
          <p:cNvPr id="5" name="thesis-band">
            <a:extLst xmlns:a="http://schemas.openxmlformats.org/drawingml/2006/main">
              <a:ext uri="{FF2B5EF4-FFF2-40B4-BE49-F238E27FC236}">
                <a16:creationId xmlns:a16="http://schemas.microsoft.com/office/drawing/2014/main" id="{E64780AD-F5A4-4C37-8AC4-BB5F4D75C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10477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hesis-accent">
            <a:extLst xmlns:a="http://schemas.openxmlformats.org/drawingml/2006/main">
              <a:ext uri="{FF2B5EF4-FFF2-40B4-BE49-F238E27FC236}">
                <a16:creationId xmlns:a16="http://schemas.microsoft.com/office/drawing/2014/main" id="{79E2D2E4-82C4-4F83-8E28-63999D03C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762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088CAD77-5C8A-415B-A7DD-987B84DA5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914900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0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Один объект — единый цифровой паспорт — управляемый жизненный цикл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2CAF4A2C-B139-4054-9140-B4949A39B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245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07080"/>
                </a:solidFill>
                <a:latin typeface="Arial"/>
                <a:ea typeface="Arial"/>
                <a:cs typeface="Arial"/>
              </a:rPr>
              <a:t>Инициатор: Соколов Сергей Леонидович  •  Москва  •  2026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1F273101-F76B-41B8-8EA2-D00CA91FF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59245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Версия 1.0</a:t>
            </a:r>
          </a:p>
        </p:txBody>
      </p:sp>
    </p:spTree>
    <p:extLst>
      <p:ext uri="{BB962C8B-B14F-4D97-AF65-F5344CB8AC3E}">
        <p14:creationId xmlns:p14="http://schemas.microsoft.com/office/powerpoint/2010/main" val="147192037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section">
            <a:extLst xmlns:a="http://schemas.openxmlformats.org/drawingml/2006/main">
              <a:ext uri="{FF2B5EF4-FFF2-40B4-BE49-F238E27FC236}">
                <a16:creationId xmlns:a16="http://schemas.microsoft.com/office/drawing/2014/main" id="{CED10A93-7B2A-4AB5-A16D-A3D7992D9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УПРАВЛЕНИЕ ПЕРЕХОДАМИ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99CEC0C-D3ED-4B11-9C57-97DFE3B93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Контрольные ворота G0–G8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8EF287AB-53CD-4ABA-822A-761C655AC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9AB00658-B850-4433-917B-82AEE26A8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1047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Не новое согласование, а машиночитаемая проверка готовности к следующей стадии.</a:t>
            </a:r>
          </a:p>
        </p:txBody>
      </p:sp>
      <p:sp>
        <p:nvSpPr>
          <p:cNvPr id="5" name="gate-line-1">
            <a:extLst xmlns:a="http://schemas.openxmlformats.org/drawingml/2006/main">
              <a:ext uri="{FF2B5EF4-FFF2-40B4-BE49-F238E27FC236}">
                <a16:creationId xmlns:a16="http://schemas.microsoft.com/office/drawing/2014/main" id="{FD736916-9F9C-4483-BE26-873F79E51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14600"/>
            <a:ext cx="98679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ate-line-2">
            <a:extLst xmlns:a="http://schemas.openxmlformats.org/drawingml/2006/main">
              <a:ext uri="{FF2B5EF4-FFF2-40B4-BE49-F238E27FC236}">
                <a16:creationId xmlns:a16="http://schemas.microsoft.com/office/drawing/2014/main" id="{77BA8983-6A59-4583-BB80-AC6B6825E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705350"/>
            <a:ext cx="8763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ircle">
            <a:extLst xmlns:a="http://schemas.openxmlformats.org/drawingml/2006/main">
              <a:ext uri="{FF2B5EF4-FFF2-40B4-BE49-F238E27FC236}">
                <a16:creationId xmlns:a16="http://schemas.microsoft.com/office/drawing/2014/main" id="{97021474-3BEC-4462-BE4F-F3D599188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1336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G0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57F61739-FA49-46F0-8C6C-8DC93F3FA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67050"/>
            <a:ext cx="198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Потребность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подтверждена</a:t>
            </a:r>
          </a:p>
        </p:txBody>
      </p:sp>
      <p:sp>
        <p:nvSpPr>
          <p:cNvPr id="9" name="circle">
            <a:extLst xmlns:a="http://schemas.openxmlformats.org/drawingml/2006/main">
              <a:ext uri="{FF2B5EF4-FFF2-40B4-BE49-F238E27FC236}">
                <a16:creationId xmlns:a16="http://schemas.microsoft.com/office/drawing/2014/main" id="{401881A7-C70E-414A-809F-DB09A9665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1336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9FBFF14-3250-45AB-AFC5-F232AEB5B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067050"/>
            <a:ext cx="198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Территория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допустима</a:t>
            </a:r>
          </a:p>
        </p:txBody>
      </p:sp>
      <p:sp>
        <p:nvSpPr>
          <p:cNvPr id="11" name="circle">
            <a:extLst xmlns:a="http://schemas.openxmlformats.org/drawingml/2006/main">
              <a:ext uri="{FF2B5EF4-FFF2-40B4-BE49-F238E27FC236}">
                <a16:creationId xmlns:a16="http://schemas.microsoft.com/office/drawing/2014/main" id="{46649B73-902C-4026-89AD-1E6E21326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1336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G2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12FB127A-5DFA-436F-88B3-5E8153117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067050"/>
            <a:ext cx="198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Модель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устойчива</a:t>
            </a:r>
          </a:p>
        </p:txBody>
      </p:sp>
      <p:sp>
        <p:nvSpPr>
          <p:cNvPr id="13" name="circle">
            <a:extLst xmlns:a="http://schemas.openxmlformats.org/drawingml/2006/main">
              <a:ext uri="{FF2B5EF4-FFF2-40B4-BE49-F238E27FC236}">
                <a16:creationId xmlns:a16="http://schemas.microsoft.com/office/drawing/2014/main" id="{8401435E-6B84-4741-ACE2-81FBD04BA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1336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G3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9D993D05-9CDD-4D1F-9477-70463FF35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067050"/>
            <a:ext cx="198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Проект готов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к экспертизе</a:t>
            </a:r>
          </a:p>
        </p:txBody>
      </p:sp>
      <p:sp>
        <p:nvSpPr>
          <p:cNvPr id="15" name="circle">
            <a:extLst xmlns:a="http://schemas.openxmlformats.org/drawingml/2006/main">
              <a:ext uri="{FF2B5EF4-FFF2-40B4-BE49-F238E27FC236}">
                <a16:creationId xmlns:a16="http://schemas.microsoft.com/office/drawing/2014/main" id="{0F7CAF66-C8F2-4E68-8184-1DF3B0B60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21336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G4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7976C06C-4356-46FA-94EF-1F637E5AD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067050"/>
            <a:ext cx="198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Экспертиза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 разрешения</a:t>
            </a:r>
          </a:p>
        </p:txBody>
      </p:sp>
      <p:sp>
        <p:nvSpPr>
          <p:cNvPr id="17" name="circle">
            <a:extLst xmlns:a="http://schemas.openxmlformats.org/drawingml/2006/main">
              <a:ext uri="{FF2B5EF4-FFF2-40B4-BE49-F238E27FC236}">
                <a16:creationId xmlns:a16="http://schemas.microsoft.com/office/drawing/2014/main" id="{428A1A3B-4D82-468D-9DB1-0BD6CD52E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32435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G5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4A1785F8-DE1D-41A2-9F8B-3DC053124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5257800"/>
            <a:ext cx="2171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Контракт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 ресурсы</a:t>
            </a:r>
          </a:p>
        </p:txBody>
      </p:sp>
      <p:sp>
        <p:nvSpPr>
          <p:cNvPr id="19" name="circle">
            <a:extLst xmlns:a="http://schemas.openxmlformats.org/drawingml/2006/main">
              <a:ext uri="{FF2B5EF4-FFF2-40B4-BE49-F238E27FC236}">
                <a16:creationId xmlns:a16="http://schemas.microsoft.com/office/drawing/2014/main" id="{8BDF9FD4-2EBE-431D-BAD7-522C8C02D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32435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G6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BEA3606F-32C4-4436-9D30-7D9BB525D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57800"/>
            <a:ext cx="2171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Стройка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управляема</a:t>
            </a:r>
          </a:p>
        </p:txBody>
      </p:sp>
      <p:sp>
        <p:nvSpPr>
          <p:cNvPr id="21" name="circle">
            <a:extLst xmlns:a="http://schemas.openxmlformats.org/drawingml/2006/main">
              <a:ext uri="{FF2B5EF4-FFF2-40B4-BE49-F238E27FC236}">
                <a16:creationId xmlns:a16="http://schemas.microsoft.com/office/drawing/2014/main" id="{83A96442-2ADD-4E4B-B8E1-4B4D86B76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32435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G7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75E16178-59EC-448A-8D18-3B76991DC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257800"/>
            <a:ext cx="2171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Готовность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к вводу</a:t>
            </a:r>
          </a:p>
        </p:txBody>
      </p:sp>
      <p:sp>
        <p:nvSpPr>
          <p:cNvPr id="23" name="circle">
            <a:extLst xmlns:a="http://schemas.openxmlformats.org/drawingml/2006/main">
              <a:ext uri="{FF2B5EF4-FFF2-40B4-BE49-F238E27FC236}">
                <a16:creationId xmlns:a16="http://schemas.microsoft.com/office/drawing/2014/main" id="{F60CCFF0-28B1-4346-86DD-65955434D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2435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G8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F958B655-7637-42A0-8864-FB1DD25F0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257800"/>
            <a:ext cx="2171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Результат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подтверждён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A1F9C59C-C98C-472C-AF5E-08876FB9A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Портал показывает недостающие условия; решение принимает уполномоченный человек.</a:t>
            </a:r>
          </a:p>
        </p:txBody>
      </p:sp>
      <p:sp>
        <p:nvSpPr>
          <p:cNvPr id="2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8AE3F42-4D37-4B6A-9160-CD07B22BF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footer-name">
            <a:extLst xmlns:a="http://schemas.openxmlformats.org/drawingml/2006/main">
              <a:ext uri="{FF2B5EF4-FFF2-40B4-BE49-F238E27FC236}">
                <a16:creationId xmlns:a16="http://schemas.microsoft.com/office/drawing/2014/main" id="{54321D85-4D16-4BF5-B068-830FEE663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28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E19D143B-3BF7-4D6C-97BF-1F7A9E1F6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4818268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section">
            <a:extLst xmlns:a="http://schemas.openxmlformats.org/drawingml/2006/main">
              <a:ext uri="{FF2B5EF4-FFF2-40B4-BE49-F238E27FC236}">
                <a16:creationId xmlns:a16="http://schemas.microsoft.com/office/drawing/2014/main" id="{13DF4504-C1D6-4485-81C3-009A8B856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ИИ И ЦИФРОВОЙ ДВОЙНИК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DFC2D78-5299-45F1-A0E6-1A6D816A2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Аналитика объясняет — человек решает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73A35A5A-BB03-428B-8D2B-07B9C4006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30446912-55A9-404D-93BA-F98F0030A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47625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9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ПРЕДУПРЕЖДАЕТ.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39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СРАВНИВАЕТ.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39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ОБЪЯСНЯЕТ.</a:t>
            </a:r>
          </a:p>
        </p:txBody>
      </p:sp>
      <p:sp>
        <p:nvSpPr>
          <p:cNvPr id="5" name="ai-divider">
            <a:extLst xmlns:a="http://schemas.openxmlformats.org/drawingml/2006/main">
              <a:ext uri="{FF2B5EF4-FFF2-40B4-BE49-F238E27FC236}">
                <a16:creationId xmlns:a16="http://schemas.microsoft.com/office/drawing/2014/main" id="{7EA28CAB-D8ED-44AC-83F1-7DCBBB7B5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1581150"/>
            <a:ext cx="1905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B20DAD98-770C-4C47-A047-B391F2632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19250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Раннее предупреждение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83A7B1B5-1738-4071-84CB-19B5149F8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943100"/>
            <a:ext cx="457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7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срок • стоимость • ресурсы • качество • безопасность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91A64B5-5021-4902-A638-F7ED9D9CC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E5F9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5F95"/>
                </a:solidFill>
                <a:latin typeface="Arial"/>
                <a:ea typeface="Arial"/>
                <a:cs typeface="Arial"/>
              </a:rPr>
              <a:t>Сценарный анализ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1595CFA8-2D8B-48C0-AF02-78CD54E06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724150"/>
            <a:ext cx="457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5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территория • проект • поставка • график • финансирование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2AFA167-9A60-483C-8297-EA4BF0319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181350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E5F9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5F95"/>
                </a:solidFill>
                <a:latin typeface="Arial"/>
                <a:ea typeface="Arial"/>
                <a:cs typeface="Arial"/>
              </a:rPr>
              <a:t>Проверка согласованности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48AFC673-17C1-4DA0-81EA-48E59F551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505200"/>
            <a:ext cx="457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паспорт • ТИМ • смета • контракт • факт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E0489FDA-9615-42E5-996E-1DFB568CE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962400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E5F9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5F95"/>
                </a:solidFill>
                <a:latin typeface="Arial"/>
                <a:ea typeface="Arial"/>
                <a:cs typeface="Arial"/>
              </a:rPr>
              <a:t>Извлечение требований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8188292-5203-464D-AD19-998A43CF7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286250"/>
            <a:ext cx="457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норма → элемент проекта → доказательство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C3FC107E-FEF8-408E-8BD4-96D1BAD65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743450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E5F9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5F95"/>
                </a:solidFill>
                <a:latin typeface="Arial"/>
                <a:ea typeface="Arial"/>
                <a:cs typeface="Arial"/>
              </a:rPr>
              <a:t>Повторное использование знаний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70BED1EA-420E-493E-9A5D-18F65EB8A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5067300"/>
            <a:ext cx="457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аналоги • причины отклонений • обратная связь</a:t>
            </a:r>
          </a:p>
        </p:txBody>
      </p:sp>
      <p:sp>
        <p:nvSpPr>
          <p:cNvPr id="16" name="ai-boundary">
            <a:extLst xmlns:a="http://schemas.openxmlformats.org/drawingml/2006/main">
              <a:ext uri="{FF2B5EF4-FFF2-40B4-BE49-F238E27FC236}">
                <a16:creationId xmlns:a16="http://schemas.microsoft.com/office/drawing/2014/main" id="{FDA40B57-E20F-4F75-AD45-84DB9A812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10477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EBA38509-E2EF-407A-93BC-9BCACC077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62600"/>
            <a:ext cx="10020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76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0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 непрозрачных автоматических отказов, санкций или рейтингов</a:t>
            </a:r>
          </a:p>
        </p:txBody>
      </p:sp>
      <p:sp>
        <p:nvSpPr>
          <p:cNvPr id="18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2FFB45D-4806-4D4D-A171-B6317B734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footer-name">
            <a:extLst xmlns:a="http://schemas.openxmlformats.org/drawingml/2006/main">
              <a:ext uri="{FF2B5EF4-FFF2-40B4-BE49-F238E27FC236}">
                <a16:creationId xmlns:a16="http://schemas.microsoft.com/office/drawing/2014/main" id="{3E5585B3-70FD-45B2-8F37-AA68C5104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20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629A10FE-F734-4BFE-B97A-0DBB2F1EB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650064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ection">
            <a:extLst xmlns:a="http://schemas.openxmlformats.org/drawingml/2006/main">
              <a:ext uri="{FF2B5EF4-FFF2-40B4-BE49-F238E27FC236}">
                <a16:creationId xmlns:a16="http://schemas.microsoft.com/office/drawing/2014/main" id="{49BE860C-EB0C-4EA4-A682-985608E5D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КОНТУР УПРАВЛЕНИЯ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5189D4C-FDBF-4E7D-AFC7-B77C0F583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3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Доверие, безопасность, независимая проверка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1AD9B543-D673-4BF7-AE83-D42050098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rust-column">
            <a:extLst xmlns:a="http://schemas.openxmlformats.org/drawingml/2006/main">
              <a:ext uri="{FF2B5EF4-FFF2-40B4-BE49-F238E27FC236}">
                <a16:creationId xmlns:a16="http://schemas.microsoft.com/office/drawing/2014/main" id="{DC8043E3-60E3-499A-A014-7E4B5B724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327660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F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rust-accent">
            <a:extLst xmlns:a="http://schemas.openxmlformats.org/drawingml/2006/main">
              <a:ext uri="{FF2B5EF4-FFF2-40B4-BE49-F238E27FC236}">
                <a16:creationId xmlns:a16="http://schemas.microsoft.com/office/drawing/2014/main" id="{5851F6EA-7D9F-4A79-88FF-4F6D4F211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32766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9E251695-A444-4AB4-9AA8-173EAE9DD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47850"/>
            <a:ext cx="27813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1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БЕЗОПАСНОСТЬ</a:t>
            </a:r>
          </a:p>
        </p:txBody>
      </p:sp>
      <p:sp>
        <p:nvSpPr>
          <p:cNvPr id="7" name="trust-column-rule">
            <a:extLst xmlns:a="http://schemas.openxmlformats.org/drawingml/2006/main">
              <a:ext uri="{FF2B5EF4-FFF2-40B4-BE49-F238E27FC236}">
                <a16:creationId xmlns:a16="http://schemas.microsoft.com/office/drawing/2014/main" id="{B41F7C8F-857C-4F6D-B4E1-82AF1037B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05100"/>
            <a:ext cx="2781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0DBB8CC3-031B-4DE0-98C9-E5B33B640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90850"/>
            <a:ext cx="27813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Суверенная архитектура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Нулевое доверие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Сегментация контуров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Неизменяемый аудит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Резервирование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Безопасная разработка</a:t>
            </a:r>
          </a:p>
        </p:txBody>
      </p:sp>
      <p:sp>
        <p:nvSpPr>
          <p:cNvPr id="9" name="trust-column">
            <a:extLst xmlns:a="http://schemas.openxmlformats.org/drawingml/2006/main">
              <a:ext uri="{FF2B5EF4-FFF2-40B4-BE49-F238E27FC236}">
                <a16:creationId xmlns:a16="http://schemas.microsoft.com/office/drawing/2014/main" id="{54F8FF3E-02B0-49C5-9AF0-472DEFBB4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581150"/>
            <a:ext cx="327660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ED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rust-accent">
            <a:extLst xmlns:a="http://schemas.openxmlformats.org/drawingml/2006/main">
              <a:ext uri="{FF2B5EF4-FFF2-40B4-BE49-F238E27FC236}">
                <a16:creationId xmlns:a16="http://schemas.microsoft.com/office/drawing/2014/main" id="{35D3C95C-13D8-4735-8C0C-C5B758818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581150"/>
            <a:ext cx="32766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0B4487CA-75F1-445A-BA2C-5C178D9E7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847850"/>
            <a:ext cx="27813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8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ПРАВОВАЯ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18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ПРОСЛЕЖИВАЕМОСТЬ</a:t>
            </a:r>
          </a:p>
        </p:txBody>
      </p:sp>
      <p:sp>
        <p:nvSpPr>
          <p:cNvPr id="12" name="trust-column-rule">
            <a:extLst xmlns:a="http://schemas.openxmlformats.org/drawingml/2006/main">
              <a:ext uri="{FF2B5EF4-FFF2-40B4-BE49-F238E27FC236}">
                <a16:creationId xmlns:a16="http://schemas.microsoft.com/office/drawing/2014/main" id="{2063CF40-2855-46D7-842F-6A8FA253F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705100"/>
            <a:ext cx="2781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70B73E57-45C6-46CB-A365-777AFC9B5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990850"/>
            <a:ext cx="27813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Источник и владелец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Основание доступа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Электронная подпись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Версия решения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Право оспаривания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Архив доказательств</a:t>
            </a:r>
          </a:p>
        </p:txBody>
      </p:sp>
      <p:sp>
        <p:nvSpPr>
          <p:cNvPr id="14" name="trust-column">
            <a:extLst xmlns:a="http://schemas.openxmlformats.org/drawingml/2006/main">
              <a:ext uri="{FF2B5EF4-FFF2-40B4-BE49-F238E27FC236}">
                <a16:creationId xmlns:a16="http://schemas.microsoft.com/office/drawing/2014/main" id="{A5BF4F80-4541-4CFD-BCD8-C93E2072C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581150"/>
            <a:ext cx="327660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rust-accent">
            <a:extLst xmlns:a="http://schemas.openxmlformats.org/drawingml/2006/main">
              <a:ext uri="{FF2B5EF4-FFF2-40B4-BE49-F238E27FC236}">
                <a16:creationId xmlns:a16="http://schemas.microsoft.com/office/drawing/2014/main" id="{EF5216ED-F444-4190-A4C5-BF7A56416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581150"/>
            <a:ext cx="32766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28E8FE33-C9D8-4B06-AD1E-8DFBA0C8F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47850"/>
            <a:ext cx="27813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1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НЕЗАВИСИМАЯ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1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ВЕРИФИКАЦИЯ</a:t>
            </a:r>
          </a:p>
        </p:txBody>
      </p:sp>
      <p:sp>
        <p:nvSpPr>
          <p:cNvPr id="17" name="trust-column-rule">
            <a:extLst xmlns:a="http://schemas.openxmlformats.org/drawingml/2006/main">
              <a:ext uri="{FF2B5EF4-FFF2-40B4-BE49-F238E27FC236}">
                <a16:creationId xmlns:a16="http://schemas.microsoft.com/office/drawing/2014/main" id="{D2BFCE61-D14A-4EDB-9835-DDCF6F9DC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705100"/>
            <a:ext cx="2781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96615872-1198-4A5E-A49A-A2D8F9441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90850"/>
            <a:ext cx="27813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Базовая линия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Пилотные KPI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Проверка результата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Проверка воздействия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Проверка безопасности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Решение о масштабе</a:t>
            </a:r>
          </a:p>
        </p:txBody>
      </p:sp>
      <p:sp>
        <p:nvSpPr>
          <p:cNvPr id="19" name="human-rule">
            <a:extLst xmlns:a="http://schemas.openxmlformats.org/drawingml/2006/main">
              <a:ext uri="{FF2B5EF4-FFF2-40B4-BE49-F238E27FC236}">
                <a16:creationId xmlns:a16="http://schemas.microsoft.com/office/drawing/2014/main" id="{220455BD-4F5F-4232-88E5-4EBF174DB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791200"/>
            <a:ext cx="93726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98B01901-30E4-4769-A4C7-E6A24014A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05500"/>
            <a:ext cx="895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48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Сигнал ИИ оспорим. Решение подписывает человек и несёт ответственность.</a:t>
            </a:r>
          </a:p>
        </p:txBody>
      </p:sp>
      <p:sp>
        <p:nvSpPr>
          <p:cNvPr id="21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5ABE3DB-BF42-4151-B3B9-2CDB80C78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footer-name">
            <a:extLst xmlns:a="http://schemas.openxmlformats.org/drawingml/2006/main">
              <a:ext uri="{FF2B5EF4-FFF2-40B4-BE49-F238E27FC236}">
                <a16:creationId xmlns:a16="http://schemas.microsoft.com/office/drawing/2014/main" id="{DF03CC06-336F-4C37-8AA8-ED7D245FA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2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BDA8AC4C-8567-45D9-B70A-5E4E44952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12176087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section">
            <a:extLst xmlns:a="http://schemas.openxmlformats.org/drawingml/2006/main">
              <a:ext uri="{FF2B5EF4-FFF2-40B4-BE49-F238E27FC236}">
                <a16:creationId xmlns:a16="http://schemas.microsoft.com/office/drawing/2014/main" id="{C786572B-7B28-4BF3-AF8C-5D252BF39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ЗАПУСК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317C6D0-42D0-4E51-B4EB-69C81C541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MVP за 90 дней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9BC16850-C08F-4E4D-B6A1-EF17A2743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phase-1">
            <a:extLst xmlns:a="http://schemas.openxmlformats.org/drawingml/2006/main">
              <a:ext uri="{FF2B5EF4-FFF2-40B4-BE49-F238E27FC236}">
                <a16:creationId xmlns:a16="http://schemas.microsoft.com/office/drawing/2014/main" id="{4EEA7BE4-A784-4C0D-BCC1-E7E033A2A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0"/>
            <a:ext cx="2000250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5" name="phase-accent-1">
            <a:extLst xmlns:a="http://schemas.openxmlformats.org/drawingml/2006/main">
              <a:ext uri="{FF2B5EF4-FFF2-40B4-BE49-F238E27FC236}">
                <a16:creationId xmlns:a16="http://schemas.microsoft.com/office/drawing/2014/main" id="{87051107-B842-4A8E-ACAE-6B832DD3A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0B17B903-F5BF-4939-B7F3-D7C5DB893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9070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ДНИ 1–15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A6948D9D-A9EE-4813-B4FD-EDAA04CA0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9800"/>
            <a:ext cx="1657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3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Мандат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 границы</a:t>
            </a:r>
          </a:p>
        </p:txBody>
      </p:sp>
      <p:sp>
        <p:nvSpPr>
          <p:cNvPr id="8" name="phase-2">
            <a:extLst xmlns:a="http://schemas.openxmlformats.org/drawingml/2006/main">
              <a:ext uri="{FF2B5EF4-FFF2-40B4-BE49-F238E27FC236}">
                <a16:creationId xmlns:a16="http://schemas.microsoft.com/office/drawing/2014/main" id="{F945054B-E7DB-48D0-8515-F54AFAFAA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1524000"/>
            <a:ext cx="2000250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9" name="phase-accent-2">
            <a:extLst xmlns:a="http://schemas.openxmlformats.org/drawingml/2006/main">
              <a:ext uri="{FF2B5EF4-FFF2-40B4-BE49-F238E27FC236}">
                <a16:creationId xmlns:a16="http://schemas.microsoft.com/office/drawing/2014/main" id="{924E43E2-1356-456F-B293-6A6610D74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15240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A1B3057-F627-48FE-9403-2BAD12C57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179070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C68C24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C68C24"/>
                </a:solidFill>
                <a:latin typeface="Arial"/>
                <a:ea typeface="Arial"/>
                <a:cs typeface="Arial"/>
              </a:rPr>
              <a:t>ДНИ 16–30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6504357E-F709-44E7-B652-8E1398434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2209800"/>
            <a:ext cx="1657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Архитектура</a:t>
            </a:r>
          </a:p>
        </p:txBody>
      </p:sp>
      <p:sp>
        <p:nvSpPr>
          <p:cNvPr id="12" name="phase-3">
            <a:extLst xmlns:a="http://schemas.openxmlformats.org/drawingml/2006/main">
              <a:ext uri="{FF2B5EF4-FFF2-40B4-BE49-F238E27FC236}">
                <a16:creationId xmlns:a16="http://schemas.microsoft.com/office/drawing/2014/main" id="{018AFB24-5D77-4A57-B84E-6FAA0AA15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1524000"/>
            <a:ext cx="2000250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13" name="phase-accent-3">
            <a:extLst xmlns:a="http://schemas.openxmlformats.org/drawingml/2006/main">
              <a:ext uri="{FF2B5EF4-FFF2-40B4-BE49-F238E27FC236}">
                <a16:creationId xmlns:a16="http://schemas.microsoft.com/office/drawing/2014/main" id="{A5FFE227-A4BD-4A63-8164-F869E71F5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15240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C7B769A3-6584-4F53-9491-2D4916C52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179070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1E5F9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5F95"/>
                </a:solidFill>
                <a:latin typeface="Arial"/>
                <a:ea typeface="Arial"/>
                <a:cs typeface="Arial"/>
              </a:rPr>
              <a:t>ДНИ 31–60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7EFEC20B-C87B-4624-9537-07412C0D5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209800"/>
            <a:ext cx="1657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Прототип</a:t>
            </a:r>
          </a:p>
        </p:txBody>
      </p:sp>
      <p:sp>
        <p:nvSpPr>
          <p:cNvPr id="16" name="phase-4">
            <a:extLst xmlns:a="http://schemas.openxmlformats.org/drawingml/2006/main">
              <a:ext uri="{FF2B5EF4-FFF2-40B4-BE49-F238E27FC236}">
                <a16:creationId xmlns:a16="http://schemas.microsoft.com/office/drawing/2014/main" id="{D465666F-2F43-4846-BDD6-49DFDC070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1524000"/>
            <a:ext cx="2000250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17" name="phase-accent-4">
            <a:extLst xmlns:a="http://schemas.openxmlformats.org/drawingml/2006/main">
              <a:ext uri="{FF2B5EF4-FFF2-40B4-BE49-F238E27FC236}">
                <a16:creationId xmlns:a16="http://schemas.microsoft.com/office/drawing/2014/main" id="{0F71D475-B03D-47B3-A02F-C2A1B3BD6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15240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196EF78A-49EB-4CBC-9305-762E2FFCF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179070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287C7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C78"/>
                </a:solidFill>
                <a:latin typeface="Arial"/>
                <a:ea typeface="Arial"/>
                <a:cs typeface="Arial"/>
              </a:rPr>
              <a:t>ДНИ 61–75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6E3A3021-57FC-421D-AE33-30E9CAAC7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209800"/>
            <a:ext cx="1657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Испытание</a:t>
            </a:r>
          </a:p>
        </p:txBody>
      </p:sp>
      <p:sp>
        <p:nvSpPr>
          <p:cNvPr id="20" name="phase-5">
            <a:extLst xmlns:a="http://schemas.openxmlformats.org/drawingml/2006/main">
              <a:ext uri="{FF2B5EF4-FFF2-40B4-BE49-F238E27FC236}">
                <a16:creationId xmlns:a16="http://schemas.microsoft.com/office/drawing/2014/main" id="{FABEFF34-4596-4FE1-A439-FDD459380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1524000"/>
            <a:ext cx="2000250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21" name="phase-accent-5">
            <a:extLst xmlns:a="http://schemas.openxmlformats.org/drawingml/2006/main">
              <a:ext uri="{FF2B5EF4-FFF2-40B4-BE49-F238E27FC236}">
                <a16:creationId xmlns:a16="http://schemas.microsoft.com/office/drawing/2014/main" id="{5318666E-FBD9-4C7D-BA88-1498745B1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15240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772B1335-1EBD-4145-8056-7AC3D8C9F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179070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ДНИ 76–90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7E251E99-5D22-40AA-9B5E-F8C023E8C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209800"/>
            <a:ext cx="1657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08608554-BA0A-4693-898B-00E22B0DD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MVP = 8 обязательных элементов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85509EE2-2B97-4473-A05B-7502066C3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86200"/>
            <a:ext cx="48196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45000"/>
              </a:lnSpc>
              <a:buNone/>
              <a:defRPr sz="18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1  Единый вход и роли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8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2  ObjectID и цифровой паспорт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8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3  Пространственная карточка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8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4  Журнал событий и версий</a:t>
            </a:r>
          </a:p>
        </p:txBody>
      </p:sp>
      <p:sp>
        <p:nvSpPr>
          <p:cNvPr id="26" name="mvp-divider">
            <a:extLst xmlns:a="http://schemas.openxmlformats.org/drawingml/2006/main">
              <a:ext uri="{FF2B5EF4-FFF2-40B4-BE49-F238E27FC236}">
                <a16:creationId xmlns:a16="http://schemas.microsoft.com/office/drawing/2014/main" id="{9415A28A-882A-4A10-AE9C-4803E20C9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848100"/>
            <a:ext cx="19050" cy="179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FA8F46E5-8232-424E-8F4A-4BF91A987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886200"/>
            <a:ext cx="48577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45000"/>
              </a:lnSpc>
              <a:buNone/>
              <a:defRPr sz="18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5  Пять ключевых интеграций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8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6  Ворота G0–G4 + прототип G5–G8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8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7  Дашборды срока, стоимости и риска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8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8  Архив верификации и обратная связь</a:t>
            </a:r>
          </a:p>
        </p:txBody>
      </p:sp>
      <p:sp>
        <p:nvSpPr>
          <p:cNvPr id="28" name="mvp-result">
            <a:extLst xmlns:a="http://schemas.openxmlformats.org/drawingml/2006/main">
              <a:ext uri="{FF2B5EF4-FFF2-40B4-BE49-F238E27FC236}">
                <a16:creationId xmlns:a16="http://schemas.microsoft.com/office/drawing/2014/main" id="{DCC0CAA3-1901-493E-9371-B8C10E9DB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4775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F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89209E6D-566A-417D-A6F1-533C8FA21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924550"/>
            <a:ext cx="1009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287C78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87C78"/>
                </a:solidFill>
                <a:latin typeface="Arial"/>
                <a:ea typeface="Arial"/>
                <a:cs typeface="Arial"/>
              </a:rPr>
              <a:t>Три реальных объекта • базовая линия • независимый отчёт • решение о фазе 2</a:t>
            </a:r>
          </a:p>
        </p:txBody>
      </p:sp>
      <p:sp>
        <p:nvSpPr>
          <p:cNvPr id="30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E6B16A5-4718-45CF-B586-5FA104E8F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footer-name">
            <a:extLst xmlns:a="http://schemas.openxmlformats.org/drawingml/2006/main">
              <a:ext uri="{FF2B5EF4-FFF2-40B4-BE49-F238E27FC236}">
                <a16:creationId xmlns:a16="http://schemas.microsoft.com/office/drawing/2014/main" id="{1241922A-BCF4-4808-84FA-B145633BF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32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7DEBEEB1-1FD8-43C3-9212-5D7A964D5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87124707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section">
            <a:extLst xmlns:a="http://schemas.openxmlformats.org/drawingml/2006/main">
              <a:ext uri="{FF2B5EF4-FFF2-40B4-BE49-F238E27FC236}">
                <a16:creationId xmlns:a16="http://schemas.microsoft.com/office/drawing/2014/main" id="{6D410FB6-DFE0-44A5-BD90-9ED0E234E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ДОРОЖНАЯ КАРТА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C85EBF4-BD83-4A5E-AF1F-C6E2B5D02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Пилот и масштабирование 2026–2030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60F41FCA-4972-40FE-B999-FBA036694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1869DDF6-9CE1-4CED-AE79-A0729AF5C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571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ТРИ ТИПА ПИЛОТНЫХ ОБЪЕКТОВ</a:t>
            </a:r>
          </a:p>
        </p:txBody>
      </p:sp>
      <p:sp>
        <p:nvSpPr>
          <p:cNvPr id="5" name="pilot-1">
            <a:extLst xmlns:a="http://schemas.openxmlformats.org/drawingml/2006/main">
              <a:ext uri="{FF2B5EF4-FFF2-40B4-BE49-F238E27FC236}">
                <a16:creationId xmlns:a16="http://schemas.microsoft.com/office/drawing/2014/main" id="{3DAB67B6-75E7-4344-91ED-CF5C9F4B5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5810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4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ilot-accent-1">
            <a:extLst xmlns:a="http://schemas.openxmlformats.org/drawingml/2006/main">
              <a:ext uri="{FF2B5EF4-FFF2-40B4-BE49-F238E27FC236}">
                <a16:creationId xmlns:a16="http://schemas.microsoft.com/office/drawing/2014/main" id="{21CD210F-AD92-4380-B98E-57D436F9C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762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6C1B99CC-EC76-406E-8592-73EB94974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38350"/>
            <a:ext cx="5314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ЖИЛЬЁ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BCED4894-D1FF-44AA-9656-44C54150D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19350"/>
            <a:ext cx="5314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земля • ЕИСЖС • разрешения • финансирование • ввод</a:t>
            </a:r>
          </a:p>
        </p:txBody>
      </p:sp>
      <p:sp>
        <p:nvSpPr>
          <p:cNvPr id="9" name="pilot-2">
            <a:extLst xmlns:a="http://schemas.openxmlformats.org/drawingml/2006/main">
              <a:ext uri="{FF2B5EF4-FFF2-40B4-BE49-F238E27FC236}">
                <a16:creationId xmlns:a16="http://schemas.microsoft.com/office/drawing/2014/main" id="{E878556F-141A-4AB8-9C4D-7A7AF2E03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5810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ED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pilot-accent-2">
            <a:extLst xmlns:a="http://schemas.openxmlformats.org/drawingml/2006/main">
              <a:ext uri="{FF2B5EF4-FFF2-40B4-BE49-F238E27FC236}">
                <a16:creationId xmlns:a16="http://schemas.microsoft.com/office/drawing/2014/main" id="{6AA8DD80-8EDF-4964-BF6F-2908A6AEA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762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94BAD72-BF1B-4BAA-BC5E-2DF0AD337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95650"/>
            <a:ext cx="5314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СОЦИАЛЬНАЯ ИНФРАСТРУКТУРА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EB09D27-9197-4F6E-AEA3-9A0E8C81C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76650"/>
            <a:ext cx="5314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бюджет • закупка • типовое решение • эксплуатация</a:t>
            </a:r>
          </a:p>
        </p:txBody>
      </p:sp>
      <p:sp>
        <p:nvSpPr>
          <p:cNvPr id="13" name="pilot-3">
            <a:extLst xmlns:a="http://schemas.openxmlformats.org/drawingml/2006/main">
              <a:ext uri="{FF2B5EF4-FFF2-40B4-BE49-F238E27FC236}">
                <a16:creationId xmlns:a16="http://schemas.microsoft.com/office/drawing/2014/main" id="{85D09F62-DD3E-41D8-9BA1-CE61C50A3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5810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ilot-accent-3">
            <a:extLst xmlns:a="http://schemas.openxmlformats.org/drawingml/2006/main">
              <a:ext uri="{FF2B5EF4-FFF2-40B4-BE49-F238E27FC236}">
                <a16:creationId xmlns:a16="http://schemas.microsoft.com/office/drawing/2014/main" id="{4BCAEEE7-5C42-4A3B-B4BC-AB7D5B4AA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762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6F9F73DA-6ED7-4DB2-BB5A-9B82DB31A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52950"/>
            <a:ext cx="5314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ПРОМЫШЛЕННО-ИНФРАСТРУКТУРНЫЙ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516FF205-E349-4E06-9324-9C8A51FE1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33950"/>
            <a:ext cx="5314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кооперация • логистика • безопасность • ECO-PPA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BADFCA7C-CAE3-4D78-B33E-5EA05A138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38750"/>
            <a:ext cx="5314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1E5F9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E5F95"/>
                </a:solidFill>
                <a:latin typeface="Arial"/>
                <a:ea typeface="Arial"/>
                <a:cs typeface="Arial"/>
              </a:rPr>
              <a:t>Кандидат: Сызрань–Рамено–Смолькино (отдельное решение)</a:t>
            </a:r>
          </a:p>
        </p:txBody>
      </p:sp>
      <p:sp>
        <p:nvSpPr>
          <p:cNvPr id="18" name="roadmap-divider">
            <a:extLst xmlns:a="http://schemas.openxmlformats.org/drawingml/2006/main">
              <a:ext uri="{FF2B5EF4-FFF2-40B4-BE49-F238E27FC236}">
                <a16:creationId xmlns:a16="http://schemas.microsoft.com/office/drawing/2014/main" id="{3FB8FDB8-256A-49B3-83E9-85DDCFBC1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1428750"/>
            <a:ext cx="19050" cy="462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00DDE370-8FEE-4047-BD89-7D19F4BE3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428750"/>
            <a:ext cx="432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287C7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C78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860C4A35-0BAE-4168-A09D-2424A9D52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924050"/>
            <a:ext cx="80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21" name="roadmap-tick-1">
            <a:extLst xmlns:a="http://schemas.openxmlformats.org/drawingml/2006/main">
              <a:ext uri="{FF2B5EF4-FFF2-40B4-BE49-F238E27FC236}">
                <a16:creationId xmlns:a16="http://schemas.microsoft.com/office/drawing/2014/main" id="{E4AE40B9-B1BA-4721-90B8-BD0184E0A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095500"/>
            <a:ext cx="228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75D08135-3140-4F60-BB23-27DFD0D62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1924050"/>
            <a:ext cx="3009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Стандарт паспорта • MVP • пилот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63EAF97C-6F40-4F4D-A66E-5255B225C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714625"/>
            <a:ext cx="80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2027</a:t>
            </a:r>
          </a:p>
        </p:txBody>
      </p:sp>
      <p:sp>
        <p:nvSpPr>
          <p:cNvPr id="24" name="roadmap-tick-2">
            <a:extLst xmlns:a="http://schemas.openxmlformats.org/drawingml/2006/main">
              <a:ext uri="{FF2B5EF4-FFF2-40B4-BE49-F238E27FC236}">
                <a16:creationId xmlns:a16="http://schemas.microsoft.com/office/drawing/2014/main" id="{8BEE0D23-03C5-4A79-A1FF-5DA6FA0C5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886075"/>
            <a:ext cx="228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C18E5B2D-3C80-414E-85B8-7C2AE65E9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714625"/>
            <a:ext cx="3009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Региональное тиражирование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68EAC92A-D62B-4B4F-839C-3B240A3F9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505200"/>
            <a:ext cx="80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2028</a:t>
            </a:r>
          </a:p>
        </p:txBody>
      </p:sp>
      <p:sp>
        <p:nvSpPr>
          <p:cNvPr id="27" name="roadmap-tick-3">
            <a:extLst xmlns:a="http://schemas.openxmlformats.org/drawingml/2006/main">
              <a:ext uri="{FF2B5EF4-FFF2-40B4-BE49-F238E27FC236}">
                <a16:creationId xmlns:a16="http://schemas.microsoft.com/office/drawing/2014/main" id="{CF64B89B-C262-4171-9476-48ABC7630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676650"/>
            <a:ext cx="228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C4764872-E0E0-4451-A7A5-45C08A4FF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505200"/>
            <a:ext cx="3009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Расширение модулей и реестров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B424BA6D-F262-4673-BAE2-EB64C1327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295775"/>
            <a:ext cx="80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2029</a:t>
            </a:r>
          </a:p>
        </p:txBody>
      </p:sp>
      <p:sp>
        <p:nvSpPr>
          <p:cNvPr id="30" name="roadmap-tick-4">
            <a:extLst xmlns:a="http://schemas.openxmlformats.org/drawingml/2006/main">
              <a:ext uri="{FF2B5EF4-FFF2-40B4-BE49-F238E27FC236}">
                <a16:creationId xmlns:a16="http://schemas.microsoft.com/office/drawing/2014/main" id="{699EFBD6-3A8F-49CD-A0A1-E5E042E6E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467225"/>
            <a:ext cx="228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0AC4B8A8-3B2B-435E-B511-EEFD78CA4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295775"/>
            <a:ext cx="3009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Экономика кооперации и ресурсы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41E5E71B-D9A4-4EAF-912A-22E1C4963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5086350"/>
            <a:ext cx="80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2030</a:t>
            </a:r>
          </a:p>
        </p:txBody>
      </p:sp>
      <p:sp>
        <p:nvSpPr>
          <p:cNvPr id="33" name="roadmap-tick-5">
            <a:extLst xmlns:a="http://schemas.openxmlformats.org/drawingml/2006/main">
              <a:ext uri="{FF2B5EF4-FFF2-40B4-BE49-F238E27FC236}">
                <a16:creationId xmlns:a16="http://schemas.microsoft.com/office/drawing/2014/main" id="{916C02FA-345B-4136-8E5C-1B12056DD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257800"/>
            <a:ext cx="228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D0F5F430-7F0C-4323-8E7A-6680E524C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5086350"/>
            <a:ext cx="3009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Предиктивное управление и обратная связь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6FF5BFE2-17CB-4366-BD2B-3EA4F2CD6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5886450"/>
            <a:ext cx="426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109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287C7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87C78"/>
                </a:solidFill>
                <a:latin typeface="Arial"/>
                <a:ea typeface="Arial"/>
                <a:cs typeface="Arial"/>
              </a:rPr>
              <a:t>Масштабирование — только после подтверждённого эффекта.</a:t>
            </a:r>
          </a:p>
        </p:txBody>
      </p:sp>
      <p:sp>
        <p:nvSpPr>
          <p:cNvPr id="3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654895F-678F-4D23-9903-EAB6585A0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footer-name">
            <a:extLst xmlns:a="http://schemas.openxmlformats.org/drawingml/2006/main">
              <a:ext uri="{FF2B5EF4-FFF2-40B4-BE49-F238E27FC236}">
                <a16:creationId xmlns:a16="http://schemas.microsoft.com/office/drawing/2014/main" id="{A51DA563-EA79-4D65-B3DC-F37B9A032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38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D66BF4DD-9007-4862-9570-EBE4EBB7F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12633961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ection">
            <a:extLst xmlns:a="http://schemas.openxmlformats.org/drawingml/2006/main">
              <a:ext uri="{FF2B5EF4-FFF2-40B4-BE49-F238E27FC236}">
                <a16:creationId xmlns:a16="http://schemas.microsoft.com/office/drawing/2014/main" id="{3D5729AC-ECD5-4A6D-9901-9E01B84BF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ПРЕДМЕТ СОГЛАСОВАНИЯ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92D1C2B-AF82-4341-9638-E9D432F71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Семь решений для запуска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446FD22C-C632-49CA-B762-82D57B60C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number-1">
            <a:extLst xmlns:a="http://schemas.openxmlformats.org/drawingml/2006/main">
              <a:ext uri="{FF2B5EF4-FFF2-40B4-BE49-F238E27FC236}">
                <a16:creationId xmlns:a16="http://schemas.microsoft.com/office/drawing/2014/main" id="{80466930-F5AC-4509-85F8-54F60B459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5" name="item-1">
            <a:extLst xmlns:a="http://schemas.openxmlformats.org/drawingml/2006/main">
              <a:ext uri="{FF2B5EF4-FFF2-40B4-BE49-F238E27FC236}">
                <a16:creationId xmlns:a16="http://schemas.microsoft.com/office/drawing/2014/main" id="{F5E22A2A-60EA-4D0D-8EC9-C1CDE82FB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562100"/>
            <a:ext cx="4457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Одобрить портал как интеграционный слой жизненного цикла объекта.</a:t>
            </a:r>
          </a:p>
        </p:txBody>
      </p:sp>
      <p:sp>
        <p:nvSpPr>
          <p:cNvPr id="6" name="number-2">
            <a:extLst xmlns:a="http://schemas.openxmlformats.org/drawingml/2006/main">
              <a:ext uri="{FF2B5EF4-FFF2-40B4-BE49-F238E27FC236}">
                <a16:creationId xmlns:a16="http://schemas.microsoft.com/office/drawing/2014/main" id="{B006EAFF-2B79-4F87-BA3D-FA85EAAB8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" name="item-2">
            <a:extLst xmlns:a="http://schemas.openxmlformats.org/drawingml/2006/main">
              <a:ext uri="{FF2B5EF4-FFF2-40B4-BE49-F238E27FC236}">
                <a16:creationId xmlns:a16="http://schemas.microsoft.com/office/drawing/2014/main" id="{70B566F4-C363-48EE-B59D-88376B210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19350"/>
            <a:ext cx="4457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Определить федерального координатора и межведомственный совет.</a:t>
            </a:r>
          </a:p>
        </p:txBody>
      </p:sp>
      <p:sp>
        <p:nvSpPr>
          <p:cNvPr id="8" name="number-3">
            <a:extLst xmlns:a="http://schemas.openxmlformats.org/drawingml/2006/main">
              <a:ext uri="{FF2B5EF4-FFF2-40B4-BE49-F238E27FC236}">
                <a16:creationId xmlns:a16="http://schemas.microsoft.com/office/drawing/2014/main" id="{D06142FE-0F35-48DC-A79A-695200C14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956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9" name="item-3">
            <a:extLst xmlns:a="http://schemas.openxmlformats.org/drawingml/2006/main">
              <a:ext uri="{FF2B5EF4-FFF2-40B4-BE49-F238E27FC236}">
                <a16:creationId xmlns:a16="http://schemas.microsoft.com/office/drawing/2014/main" id="{B4AAA3F2-1373-49B3-8EB6-4A29CB82D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276600"/>
            <a:ext cx="4457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За 30 дней подготовить карту процессов, данных и полномочий.</a:t>
            </a:r>
          </a:p>
        </p:txBody>
      </p:sp>
      <p:sp>
        <p:nvSpPr>
          <p:cNvPr id="10" name="number-4">
            <a:extLst xmlns:a="http://schemas.openxmlformats.org/drawingml/2006/main">
              <a:ext uri="{FF2B5EF4-FFF2-40B4-BE49-F238E27FC236}">
                <a16:creationId xmlns:a16="http://schemas.microsoft.com/office/drawing/2014/main" id="{C2610481-06B1-427C-989C-D00E279B1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529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1" name="item-4">
            <a:extLst xmlns:a="http://schemas.openxmlformats.org/drawingml/2006/main">
              <a:ext uri="{FF2B5EF4-FFF2-40B4-BE49-F238E27FC236}">
                <a16:creationId xmlns:a16="http://schemas.microsoft.com/office/drawing/2014/main" id="{85DC06A2-3FA6-4707-BFB8-230614075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133850"/>
            <a:ext cx="4457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Утвердить паспорт v0.1, ObjectID и событийный журнал.</a:t>
            </a:r>
          </a:p>
        </p:txBody>
      </p:sp>
      <p:sp>
        <p:nvSpPr>
          <p:cNvPr id="12" name="decision-divider">
            <a:extLst xmlns:a="http://schemas.openxmlformats.org/drawingml/2006/main">
              <a:ext uri="{FF2B5EF4-FFF2-40B4-BE49-F238E27FC236}">
                <a16:creationId xmlns:a16="http://schemas.microsoft.com/office/drawing/2014/main" id="{96497B18-93F2-4F89-9F0B-3FCCDD956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1524000"/>
            <a:ext cx="190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umber-5">
            <a:extLst xmlns:a="http://schemas.openxmlformats.org/drawingml/2006/main">
              <a:ext uri="{FF2B5EF4-FFF2-40B4-BE49-F238E27FC236}">
                <a16:creationId xmlns:a16="http://schemas.microsoft.com/office/drawing/2014/main" id="{59C1870A-540C-4EAD-92AE-600A4C9EC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5811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4" name="item-5">
            <a:extLst xmlns:a="http://schemas.openxmlformats.org/drawingml/2006/main">
              <a:ext uri="{FF2B5EF4-FFF2-40B4-BE49-F238E27FC236}">
                <a16:creationId xmlns:a16="http://schemas.microsoft.com/office/drawing/2014/main" id="{E97B4D55-D9C8-40C3-BC0D-3AB4CECF9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1562100"/>
            <a:ext cx="4362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Выбрать три пилотных объекта и владельцев результата.</a:t>
            </a:r>
          </a:p>
        </p:txBody>
      </p:sp>
      <p:sp>
        <p:nvSpPr>
          <p:cNvPr id="15" name="number-6">
            <a:extLst xmlns:a="http://schemas.openxmlformats.org/drawingml/2006/main">
              <a:ext uri="{FF2B5EF4-FFF2-40B4-BE49-F238E27FC236}">
                <a16:creationId xmlns:a16="http://schemas.microsoft.com/office/drawing/2014/main" id="{03AEC67A-ED14-4F21-B001-0F2D22F7A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5908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16" name="item-6">
            <a:extLst xmlns:a="http://schemas.openxmlformats.org/drawingml/2006/main">
              <a:ext uri="{FF2B5EF4-FFF2-40B4-BE49-F238E27FC236}">
                <a16:creationId xmlns:a16="http://schemas.microsoft.com/office/drawing/2014/main" id="{357CCD9B-E245-4775-BE91-1EF252D86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571750"/>
            <a:ext cx="4362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Определить оператора MVP, безопасность и полный бюджет пилота.</a:t>
            </a:r>
          </a:p>
        </p:txBody>
      </p:sp>
      <p:sp>
        <p:nvSpPr>
          <p:cNvPr id="17" name="number-7">
            <a:extLst xmlns:a="http://schemas.openxmlformats.org/drawingml/2006/main">
              <a:ext uri="{FF2B5EF4-FFF2-40B4-BE49-F238E27FC236}">
                <a16:creationId xmlns:a16="http://schemas.microsoft.com/office/drawing/2014/main" id="{50489F5C-C6FD-47D5-BBC9-DA6B2F999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6004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18" name="item-7">
            <a:extLst xmlns:a="http://schemas.openxmlformats.org/drawingml/2006/main">
              <a:ext uri="{FF2B5EF4-FFF2-40B4-BE49-F238E27FC236}">
                <a16:creationId xmlns:a16="http://schemas.microsoft.com/office/drawing/2014/main" id="{48B5CFAA-D97D-4B50-8BCB-4DD73830B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581400"/>
            <a:ext cx="4362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Через 90 дней принять решение о региональном тиражировании.</a:t>
            </a:r>
          </a:p>
        </p:txBody>
      </p:sp>
      <p:sp>
        <p:nvSpPr>
          <p:cNvPr id="19" name="closing-band">
            <a:extLst xmlns:a="http://schemas.openxmlformats.org/drawingml/2006/main">
              <a:ext uri="{FF2B5EF4-FFF2-40B4-BE49-F238E27FC236}">
                <a16:creationId xmlns:a16="http://schemas.microsoft.com/office/drawing/2014/main" id="{F10E8F68-AD7F-4528-AB91-6CBC47E1A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57800"/>
            <a:ext cx="104775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19F1A2E3-2CA8-414D-884E-BB5780EA6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29250"/>
            <a:ext cx="9982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22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Сделать объект управляемым сквозь ведомства, организации и стадии — без разрушения действующей цифровой вертикали и без передачи ответственности алгоритму.</a:t>
            </a:r>
          </a:p>
        </p:txBody>
      </p:sp>
      <p:sp>
        <p:nvSpPr>
          <p:cNvPr id="21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9B2B73C-3C31-47DE-A1E8-0F2504AFC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footer-name">
            <a:extLst xmlns:a="http://schemas.openxmlformats.org/drawingml/2006/main">
              <a:ext uri="{FF2B5EF4-FFF2-40B4-BE49-F238E27FC236}">
                <a16:creationId xmlns:a16="http://schemas.microsoft.com/office/drawing/2014/main" id="{E7603243-0983-4328-AF98-A7C434C31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2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F6523138-0CB4-4E8C-9C14-531D6950F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31492582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ection">
            <a:extLst xmlns:a="http://schemas.openxmlformats.org/drawingml/2006/main">
              <a:ext uri="{FF2B5EF4-FFF2-40B4-BE49-F238E27FC236}">
                <a16:creationId xmlns:a16="http://schemas.microsoft.com/office/drawing/2014/main" id="{458E3D08-D14E-4A8D-B4A0-7222C684E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ГЛАВНЫЙ ТЕЗИС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2B044AB-C4B9-487B-91DF-32BC25374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Не ещё один портал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4B467A42-96A2-44A3-9256-271821372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E7A737A7-A63E-4E29-9891-D6AFC40C1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4762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2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2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НЕ ДУБЛИРУЕТ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5F50B1D4-9F1D-4136-9EBE-0050DF34C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45720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2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действующие ГИС, реестры,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22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услуги и полномочия</a:t>
            </a:r>
          </a:p>
        </p:txBody>
      </p:sp>
      <p:sp>
        <p:nvSpPr>
          <p:cNvPr id="6" name="divider">
            <a:extLst xmlns:a="http://schemas.openxmlformats.org/drawingml/2006/main">
              <a:ext uri="{FF2B5EF4-FFF2-40B4-BE49-F238E27FC236}">
                <a16:creationId xmlns:a16="http://schemas.microsoft.com/office/drawing/2014/main" id="{5907B79D-B92B-442A-BD7C-FE7302A04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1562100"/>
            <a:ext cx="190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EFEAC28-1278-4624-9D51-95FBF904A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19250"/>
            <a:ext cx="4762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2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200" b="1">
                <a:solidFill>
                  <a:srgbClr val="287C78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287C78"/>
                </a:solidFill>
                <a:latin typeface="Arial"/>
                <a:ea typeface="Arial"/>
                <a:cs typeface="Arial"/>
              </a:rPr>
              <a:t>СВЯЗЫВАЕТ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4C0F5214-F406-4FEB-884C-EFAAF42F6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324100"/>
            <a:ext cx="4762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2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объект, данные, решения,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22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ответственность и результат</a:t>
            </a:r>
          </a:p>
        </p:txBody>
      </p:sp>
      <p:sp>
        <p:nvSpPr>
          <p:cNvPr id="9" name="systems-band">
            <a:extLst xmlns:a="http://schemas.openxmlformats.org/drawingml/2006/main">
              <a:ext uri="{FF2B5EF4-FFF2-40B4-BE49-F238E27FC236}">
                <a16:creationId xmlns:a16="http://schemas.microsoft.com/office/drawing/2014/main" id="{8CBFDF79-2E75-47BB-9FA0-AF83DD42B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104775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11D11910-0F7A-41F1-9FF2-94A7E4C12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43350"/>
            <a:ext cx="100203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8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Стройкомплекс.РФ  •  ГИСОГД  •  НСПД / ЕГРН  •  ЕГРЗ</a:t>
            </a:r>
          </a:p>
          <a:p xmlns:a="http://schemas.openxmlformats.org/drawingml/2006/main">
            <a:pPr algn="ctr">
              <a:lnSpc>
                <a:spcPct val="112000"/>
              </a:lnSpc>
              <a:buNone/>
              <a:defRPr sz="18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ФГИС ЦС  •  ЕИСЖС  •  ЕИС закупок  •  Госуслуги  •  ИСУП</a:t>
            </a:r>
          </a:p>
        </p:txBody>
      </p:sp>
      <p:sp>
        <p:nvSpPr>
          <p:cNvPr id="11" name="outcome-band">
            <a:extLst xmlns:a="http://schemas.openxmlformats.org/drawingml/2006/main">
              <a:ext uri="{FF2B5EF4-FFF2-40B4-BE49-F238E27FC236}">
                <a16:creationId xmlns:a16="http://schemas.microsoft.com/office/drawing/2014/main" id="{CFCF2996-809F-4F74-B13B-22911E1A3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0"/>
            <a:ext cx="10477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46C5D2F9-E579-4734-8B83-74491BA10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400675"/>
            <a:ext cx="1000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06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0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Портал — доверенный интеграционный и транзакционный слой вокруг объекта.</a:t>
            </a:r>
          </a:p>
        </p:txBody>
      </p:sp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9158C01-A46E-42A7-BE03-62AFD698A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footer-name">
            <a:extLst xmlns:a="http://schemas.openxmlformats.org/drawingml/2006/main">
              <a:ext uri="{FF2B5EF4-FFF2-40B4-BE49-F238E27FC236}">
                <a16:creationId xmlns:a16="http://schemas.microsoft.com/office/drawing/2014/main" id="{DA7A8970-C093-4449-90D1-327219758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15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C3E3305C-E41C-4271-B4EC-FD49E5861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3555827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ection">
            <a:extLst xmlns:a="http://schemas.openxmlformats.org/drawingml/2006/main">
              <a:ext uri="{FF2B5EF4-FFF2-40B4-BE49-F238E27FC236}">
                <a16:creationId xmlns:a16="http://schemas.microsoft.com/office/drawing/2014/main" id="{6BD225EF-7007-4B0A-A11F-88C9F8B0A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ИСХОДНАЯ СИТУАЦИЯ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574F10C-3EB5-4E23-A3E5-E8ACBCAC5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Один объект — семь разрывов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C86A6CB6-5C04-4C98-A8A1-E2BE75AE1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0782D388-D5F8-46C9-9ABA-8A4706EB7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43050"/>
            <a:ext cx="1047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6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66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20951D56-09DE-4E52-A84E-A1B1150A6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657350"/>
            <a:ext cx="7429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разрывов делают проект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набором несвязанных окон</a:t>
            </a:r>
          </a:p>
        </p:txBody>
      </p:sp>
      <p:sp>
        <p:nvSpPr>
          <p:cNvPr id="6" name="break-line">
            <a:extLst xmlns:a="http://schemas.openxmlformats.org/drawingml/2006/main">
              <a:ext uri="{FF2B5EF4-FFF2-40B4-BE49-F238E27FC236}">
                <a16:creationId xmlns:a16="http://schemas.microsoft.com/office/drawing/2014/main" id="{E23378D9-D2EF-43C3-AB04-E2162C671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33750"/>
            <a:ext cx="1009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break-1">
            <a:extLst xmlns:a="http://schemas.openxmlformats.org/drawingml/2006/main">
              <a:ext uri="{FF2B5EF4-FFF2-40B4-BE49-F238E27FC236}">
                <a16:creationId xmlns:a16="http://schemas.microsoft.com/office/drawing/2014/main" id="{A7994A57-A6C1-4D0E-9777-9B6D121AF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067050"/>
            <a:ext cx="1143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2ECBA54-44BE-419E-A257-C7F4A8115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790950"/>
            <a:ext cx="990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D2A3A"/>
                </a:solidFill>
                <a:latin typeface="Arial"/>
                <a:ea typeface="Arial"/>
                <a:cs typeface="Arial"/>
              </a:rPr>
              <a:t>ID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D2A3A"/>
                </a:solidFill>
                <a:latin typeface="Arial"/>
                <a:ea typeface="Arial"/>
                <a:cs typeface="Arial"/>
              </a:rPr>
              <a:t>объекта</a:t>
            </a:r>
          </a:p>
        </p:txBody>
      </p:sp>
      <p:sp>
        <p:nvSpPr>
          <p:cNvPr id="9" name="break-2">
            <a:extLst xmlns:a="http://schemas.openxmlformats.org/drawingml/2006/main">
              <a:ext uri="{FF2B5EF4-FFF2-40B4-BE49-F238E27FC236}">
                <a16:creationId xmlns:a16="http://schemas.microsoft.com/office/drawing/2014/main" id="{3FFC0A3A-90EC-4BFA-9E47-696E95BBB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067050"/>
            <a:ext cx="1143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D49ECFB5-1961-40F9-A75A-B3D96BDDD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790950"/>
            <a:ext cx="990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D2A3A"/>
                </a:solidFill>
                <a:latin typeface="Arial"/>
                <a:ea typeface="Arial"/>
                <a:cs typeface="Arial"/>
              </a:rPr>
              <a:t>Версии</a:t>
            </a:r>
          </a:p>
        </p:txBody>
      </p:sp>
      <p:sp>
        <p:nvSpPr>
          <p:cNvPr id="11" name="break-3">
            <a:extLst xmlns:a="http://schemas.openxmlformats.org/drawingml/2006/main">
              <a:ext uri="{FF2B5EF4-FFF2-40B4-BE49-F238E27FC236}">
                <a16:creationId xmlns:a16="http://schemas.microsoft.com/office/drawing/2014/main" id="{D6D02910-BD77-4BDF-B169-C4FF0D85D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067050"/>
            <a:ext cx="1143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95FCE94-0BA6-4070-9DF2-470E5C3C0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790950"/>
            <a:ext cx="990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D2A3A"/>
                </a:solidFill>
                <a:latin typeface="Arial"/>
                <a:ea typeface="Arial"/>
                <a:cs typeface="Arial"/>
              </a:rPr>
              <a:t>Роли</a:t>
            </a:r>
          </a:p>
        </p:txBody>
      </p:sp>
      <p:sp>
        <p:nvSpPr>
          <p:cNvPr id="13" name="break-4">
            <a:extLst xmlns:a="http://schemas.openxmlformats.org/drawingml/2006/main">
              <a:ext uri="{FF2B5EF4-FFF2-40B4-BE49-F238E27FC236}">
                <a16:creationId xmlns:a16="http://schemas.microsoft.com/office/drawing/2014/main" id="{EEA74DEF-20F2-49C2-8020-AA61A5499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067050"/>
            <a:ext cx="1143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E156852F-F04B-4C9B-A011-EAB87522A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3790950"/>
            <a:ext cx="990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D2A3A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15" name="break-5">
            <a:extLst xmlns:a="http://schemas.openxmlformats.org/drawingml/2006/main">
              <a:ext uri="{FF2B5EF4-FFF2-40B4-BE49-F238E27FC236}">
                <a16:creationId xmlns:a16="http://schemas.microsoft.com/office/drawing/2014/main" id="{97F02B38-EB3C-459F-A7D4-2EA7FD2D4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1143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2BA64A8D-EB1D-4A6F-9FE8-AAF6DA3C7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790950"/>
            <a:ext cx="990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D2A3A"/>
                </a:solidFill>
                <a:latin typeface="Arial"/>
                <a:ea typeface="Arial"/>
                <a:cs typeface="Arial"/>
              </a:rPr>
              <a:t>Риски</a:t>
            </a:r>
          </a:p>
        </p:txBody>
      </p:sp>
      <p:sp>
        <p:nvSpPr>
          <p:cNvPr id="17" name="break-6">
            <a:extLst xmlns:a="http://schemas.openxmlformats.org/drawingml/2006/main">
              <a:ext uri="{FF2B5EF4-FFF2-40B4-BE49-F238E27FC236}">
                <a16:creationId xmlns:a16="http://schemas.microsoft.com/office/drawing/2014/main" id="{66A6F070-8DE9-4E76-8B61-DDDE991E1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067050"/>
            <a:ext cx="1143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1D1215A0-AAF8-47B0-9887-5C626C267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790950"/>
            <a:ext cx="990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D2A3A"/>
                </a:solidFill>
                <a:latin typeface="Arial"/>
                <a:ea typeface="Arial"/>
                <a:cs typeface="Arial"/>
              </a:rPr>
              <a:t>Обратная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D2A3A"/>
                </a:solidFill>
                <a:latin typeface="Arial"/>
                <a:ea typeface="Arial"/>
                <a:cs typeface="Arial"/>
              </a:rPr>
              <a:t>связь</a:t>
            </a:r>
          </a:p>
        </p:txBody>
      </p:sp>
      <p:sp>
        <p:nvSpPr>
          <p:cNvPr id="19" name="break-7">
            <a:extLst xmlns:a="http://schemas.openxmlformats.org/drawingml/2006/main">
              <a:ext uri="{FF2B5EF4-FFF2-40B4-BE49-F238E27FC236}">
                <a16:creationId xmlns:a16="http://schemas.microsoft.com/office/drawing/2014/main" id="{46FC2AFD-679D-41F0-8542-566E71205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87050" y="3067050"/>
            <a:ext cx="1143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836D4628-F04A-4EC3-A985-008C5FA27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3790950"/>
            <a:ext cx="990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D2A3A"/>
                </a:solidFill>
                <a:latin typeface="Arial"/>
                <a:ea typeface="Arial"/>
                <a:cs typeface="Arial"/>
              </a:rPr>
              <a:t>Итог</a:t>
            </a:r>
          </a:p>
        </p:txBody>
      </p:sp>
      <p:sp>
        <p:nvSpPr>
          <p:cNvPr id="21" name="problem-callout">
            <a:extLst xmlns:a="http://schemas.openxmlformats.org/drawingml/2006/main">
              <a:ext uri="{FF2B5EF4-FFF2-40B4-BE49-F238E27FC236}">
                <a16:creationId xmlns:a16="http://schemas.microsoft.com/office/drawing/2014/main" id="{9AF08524-FE70-4ECD-A00D-4AD337307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1047750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4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4A425B5C-CE91-433E-827A-94502B595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76850"/>
            <a:ext cx="9944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3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0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Риск становится видимым после потери времени и денег — вместо раннего сценарного предупреждения.</a:t>
            </a:r>
          </a:p>
        </p:txBody>
      </p:sp>
      <p:sp>
        <p:nvSpPr>
          <p:cNvPr id="2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4A34BEF-4F62-40C0-8242-3419B9AED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footer-name">
            <a:extLst xmlns:a="http://schemas.openxmlformats.org/drawingml/2006/main">
              <a:ext uri="{FF2B5EF4-FFF2-40B4-BE49-F238E27FC236}">
                <a16:creationId xmlns:a16="http://schemas.microsoft.com/office/drawing/2014/main" id="{2AF1EE12-EEDF-4E73-BC1B-AA0CF59BB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25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2595A85B-0210-4911-A1EE-BDDB98899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53687198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section">
            <a:extLst xmlns:a="http://schemas.openxmlformats.org/drawingml/2006/main">
              <a:ext uri="{FF2B5EF4-FFF2-40B4-BE49-F238E27FC236}">
                <a16:creationId xmlns:a16="http://schemas.microsoft.com/office/drawing/2014/main" id="{2D7837A7-3E37-41AD-A5B8-BCA25FB9C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АРХИТЕКТУРА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5E3F450-451F-4069-A3DD-2B779256D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Целевая модель: один ID и паспорт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8D384C53-07FC-48F3-A6B0-DDA0BAB2F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AF466FE2-DBE4-4B23-B1C8-37EC71628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47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2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Объект становится центральной единицей управления — не ведомственная форма.</a:t>
            </a:r>
          </a:p>
        </p:txBody>
      </p:sp>
      <p:sp>
        <p:nvSpPr>
          <p:cNvPr id="5" name="link-h1">
            <a:extLst xmlns:a="http://schemas.openxmlformats.org/drawingml/2006/main">
              <a:ext uri="{FF2B5EF4-FFF2-40B4-BE49-F238E27FC236}">
                <a16:creationId xmlns:a16="http://schemas.microsoft.com/office/drawing/2014/main" id="{AEEB81CB-3711-4E0E-9430-B6850F1B5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2505075"/>
            <a:ext cx="5943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link-h2">
            <a:extLst xmlns:a="http://schemas.openxmlformats.org/drawingml/2006/main">
              <a:ext uri="{FF2B5EF4-FFF2-40B4-BE49-F238E27FC236}">
                <a16:creationId xmlns:a16="http://schemas.microsoft.com/office/drawing/2014/main" id="{592641F8-FD16-4B51-BD60-6508DD104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4695825"/>
            <a:ext cx="5943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link-v">
            <a:extLst xmlns:a="http://schemas.openxmlformats.org/drawingml/2006/main">
              <a:ext uri="{FF2B5EF4-FFF2-40B4-BE49-F238E27FC236}">
                <a16:creationId xmlns:a16="http://schemas.microsoft.com/office/drawing/2014/main" id="{4419AFF5-BAEA-4E32-87E4-78F612F71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505075"/>
            <a:ext cx="38100" cy="2228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СРОК">
            <a:extLst xmlns:a="http://schemas.openxmlformats.org/drawingml/2006/main">
              <a:ext uri="{FF2B5EF4-FFF2-40B4-BE49-F238E27FC236}">
                <a16:creationId xmlns:a16="http://schemas.microsoft.com/office/drawing/2014/main" id="{35C6D6B7-586E-4C59-8ABB-AA7848D11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243840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СРОК-accent">
            <a:extLst xmlns:a="http://schemas.openxmlformats.org/drawingml/2006/main">
              <a:ext uri="{FF2B5EF4-FFF2-40B4-BE49-F238E27FC236}">
                <a16:creationId xmlns:a16="http://schemas.microsoft.com/office/drawing/2014/main" id="{7987CF20-2FB4-4846-BAF0-8986D32CE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7620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BF908A2-094F-453E-9BEF-C1C612E87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479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15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СРОК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96128BAB-DC01-46C2-91C3-C6A19B888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09850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План • факт • прогноз</a:t>
            </a:r>
          </a:p>
        </p:txBody>
      </p:sp>
      <p:sp>
        <p:nvSpPr>
          <p:cNvPr id="12" name="СТОИМОСТЬ">
            <a:extLst xmlns:a="http://schemas.openxmlformats.org/drawingml/2006/main">
              <a:ext uri="{FF2B5EF4-FFF2-40B4-BE49-F238E27FC236}">
                <a16:creationId xmlns:a16="http://schemas.microsoft.com/office/drawing/2014/main" id="{5649F3C8-E360-4EF3-892E-BA6E8BE21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076450"/>
            <a:ext cx="243840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ED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СТОИМОСТЬ-accent">
            <a:extLst xmlns:a="http://schemas.openxmlformats.org/drawingml/2006/main">
              <a:ext uri="{FF2B5EF4-FFF2-40B4-BE49-F238E27FC236}">
                <a16:creationId xmlns:a16="http://schemas.microsoft.com/office/drawing/2014/main" id="{3470C33B-F15A-4213-850C-E51FB368A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076450"/>
            <a:ext cx="7620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F6B68A43-E012-44B6-90FB-F68A1940F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2479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15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СТОИМОСТЬ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9EB09B0B-C751-4CA9-B7F9-74CF45307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609850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32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База • изменение • причина</a:t>
            </a:r>
          </a:p>
        </p:txBody>
      </p:sp>
      <p:sp>
        <p:nvSpPr>
          <p:cNvPr id="16" name="КАЧЕСТВО">
            <a:extLst xmlns:a="http://schemas.openxmlformats.org/drawingml/2006/main">
              <a:ext uri="{FF2B5EF4-FFF2-40B4-BE49-F238E27FC236}">
                <a16:creationId xmlns:a16="http://schemas.microsoft.com/office/drawing/2014/main" id="{A6190D89-AE5E-47C5-9849-9C62EB813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243840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F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КАЧЕСТВО-accent">
            <a:extLst xmlns:a="http://schemas.openxmlformats.org/drawingml/2006/main">
              <a:ext uri="{FF2B5EF4-FFF2-40B4-BE49-F238E27FC236}">
                <a16:creationId xmlns:a16="http://schemas.microsoft.com/office/drawing/2014/main" id="{81BC7CAF-A477-4C37-8542-73B636A80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7620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9564FC2A-066C-4B2E-8ABA-20003E064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386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15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КАЧЕСТВО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6BF9690D-C40E-4261-84DF-0C4CAE156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00600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1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Дефект • устранение • доказательство</a:t>
            </a:r>
          </a:p>
        </p:txBody>
      </p:sp>
      <p:sp>
        <p:nvSpPr>
          <p:cNvPr id="20" name="БЕЗОПАСНОСТЬ">
            <a:extLst xmlns:a="http://schemas.openxmlformats.org/drawingml/2006/main">
              <a:ext uri="{FF2B5EF4-FFF2-40B4-BE49-F238E27FC236}">
                <a16:creationId xmlns:a16="http://schemas.microsoft.com/office/drawing/2014/main" id="{337C6ADB-0BA8-459D-8872-B7DCE52D5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267200"/>
            <a:ext cx="243840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4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БЕЗОПАСНОСТЬ-accent">
            <a:extLst xmlns:a="http://schemas.openxmlformats.org/drawingml/2006/main">
              <a:ext uri="{FF2B5EF4-FFF2-40B4-BE49-F238E27FC236}">
                <a16:creationId xmlns:a16="http://schemas.microsoft.com/office/drawing/2014/main" id="{DD37B26C-80B7-4454-BD25-AD1EC221A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267200"/>
            <a:ext cx="7620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310D7118-A7AB-4BAA-8A94-F8836385B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4386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БЕЗОПАСНОСТЬ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707D3527-965A-43FA-8F98-1E56A2B2F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800600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1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Риск • реакция • ответственность</a:t>
            </a:r>
          </a:p>
        </p:txBody>
      </p:sp>
      <p:sp>
        <p:nvSpPr>
          <p:cNvPr id="24" name="passport-core">
            <a:extLst xmlns:a="http://schemas.openxmlformats.org/drawingml/2006/main">
              <a:ext uri="{FF2B5EF4-FFF2-40B4-BE49-F238E27FC236}">
                <a16:creationId xmlns:a16="http://schemas.microsoft.com/office/drawing/2014/main" id="{345C4265-687D-4436-87F0-59C8966C0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400300"/>
            <a:ext cx="3848100" cy="203835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AF0EFE2F-8DA2-4047-A138-7BC6FE5D1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628900"/>
            <a:ext cx="3086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ObjectID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156B975E-C768-4871-8E35-2DCB24085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162300"/>
            <a:ext cx="3276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19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3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ЦИФРОВОЙ ПАСПОРТ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061433C4-F755-4EF0-9144-80BFC443D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771900"/>
            <a:ext cx="3162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16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0">
                <a:solidFill>
                  <a:srgbClr val="E6EEF5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E6EEF5"/>
                </a:solidFill>
                <a:latin typeface="Arial"/>
                <a:ea typeface="Arial"/>
                <a:cs typeface="Arial"/>
              </a:rPr>
              <a:t>события • версии • источники • доказательства</a:t>
            </a:r>
          </a:p>
        </p:txBody>
      </p:sp>
      <p:sp>
        <p:nvSpPr>
          <p:cNvPr id="28" name="trace-rule">
            <a:extLst xmlns:a="http://schemas.openxmlformats.org/drawingml/2006/main">
              <a:ext uri="{FF2B5EF4-FFF2-40B4-BE49-F238E27FC236}">
                <a16:creationId xmlns:a16="http://schemas.microsoft.com/office/drawing/2014/main" id="{BCEAC86B-EA32-42B3-BDB6-F5CBF5893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619750"/>
            <a:ext cx="9258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09BDFE07-C6F3-4B85-84AA-9F24B1A14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772150"/>
            <a:ext cx="925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Источник → версия → полномочие → решение → доказательство</a:t>
            </a:r>
          </a:p>
        </p:txBody>
      </p:sp>
      <p:sp>
        <p:nvSpPr>
          <p:cNvPr id="30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960E017-1BE0-45E3-B75A-16955F626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footer-name">
            <a:extLst xmlns:a="http://schemas.openxmlformats.org/drawingml/2006/main">
              <a:ext uri="{FF2B5EF4-FFF2-40B4-BE49-F238E27FC236}">
                <a16:creationId xmlns:a16="http://schemas.microsoft.com/office/drawing/2014/main" id="{BCEF8A4C-6809-4C29-ACB8-B3034E81E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32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D7A56F80-BAFC-4FA5-BA91-B52D9374C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96222308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section">
            <a:extLst xmlns:a="http://schemas.openxmlformats.org/drawingml/2006/main">
              <a:ext uri="{FF2B5EF4-FFF2-40B4-BE49-F238E27FC236}">
                <a16:creationId xmlns:a16="http://schemas.microsoft.com/office/drawing/2014/main" id="{1E919826-4D81-4A61-8418-9DE7F8327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СКВОЗНОЙ ПРОЦЕСС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578931A-51F6-4F7C-98F8-351ED31AF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Жизненный цикл объекта: 10 стадий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8C5E9BF0-B497-427D-9581-9E5B81EB0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tage-1">
            <a:extLst xmlns:a="http://schemas.openxmlformats.org/drawingml/2006/main">
              <a:ext uri="{FF2B5EF4-FFF2-40B4-BE49-F238E27FC236}">
                <a16:creationId xmlns:a16="http://schemas.microsoft.com/office/drawing/2014/main" id="{187B3857-3463-4EF8-9E69-A0DD30342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00200"/>
            <a:ext cx="2000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5" name="stage-accent-1">
            <a:extLst xmlns:a="http://schemas.openxmlformats.org/drawingml/2006/main">
              <a:ext uri="{FF2B5EF4-FFF2-40B4-BE49-F238E27FC236}">
                <a16:creationId xmlns:a16="http://schemas.microsoft.com/office/drawing/2014/main" id="{325E724D-8F00-4FE0-AD2E-26850E7F9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002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tage-number-1">
            <a:extLst xmlns:a="http://schemas.openxmlformats.org/drawingml/2006/main">
              <a:ext uri="{FF2B5EF4-FFF2-40B4-BE49-F238E27FC236}">
                <a16:creationId xmlns:a16="http://schemas.microsoft.com/office/drawing/2014/main" id="{6FFC31DB-8122-4508-938F-D6F3735AA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7907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86A1EED3-F325-4956-B339-D41EFA7C1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43150"/>
            <a:ext cx="1657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Потребность</a:t>
            </a:r>
          </a:p>
        </p:txBody>
      </p:sp>
      <p:sp>
        <p:nvSpPr>
          <p:cNvPr id="8" name="stage-2">
            <a:extLst xmlns:a="http://schemas.openxmlformats.org/drawingml/2006/main">
              <a:ext uri="{FF2B5EF4-FFF2-40B4-BE49-F238E27FC236}">
                <a16:creationId xmlns:a16="http://schemas.microsoft.com/office/drawing/2014/main" id="{73B49B55-C8AE-4BF1-AF6B-D86DD4BFF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1600200"/>
            <a:ext cx="2000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9" name="stage-accent-2">
            <a:extLst xmlns:a="http://schemas.openxmlformats.org/drawingml/2006/main">
              <a:ext uri="{FF2B5EF4-FFF2-40B4-BE49-F238E27FC236}">
                <a16:creationId xmlns:a16="http://schemas.microsoft.com/office/drawing/2014/main" id="{7A755129-F709-43D7-A78E-0926B3BFF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16002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tage-number-2">
            <a:extLst xmlns:a="http://schemas.openxmlformats.org/drawingml/2006/main">
              <a:ext uri="{FF2B5EF4-FFF2-40B4-BE49-F238E27FC236}">
                <a16:creationId xmlns:a16="http://schemas.microsoft.com/office/drawing/2014/main" id="{9565EA53-1E1D-442B-AC30-93FBADC91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17907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4BCE8380-1157-4DD7-A3E2-3B75E606C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2343150"/>
            <a:ext cx="1657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Территория и земля</a:t>
            </a:r>
          </a:p>
        </p:txBody>
      </p:sp>
      <p:sp>
        <p:nvSpPr>
          <p:cNvPr id="12" name="stage-3">
            <a:extLst xmlns:a="http://schemas.openxmlformats.org/drawingml/2006/main">
              <a:ext uri="{FF2B5EF4-FFF2-40B4-BE49-F238E27FC236}">
                <a16:creationId xmlns:a16="http://schemas.microsoft.com/office/drawing/2014/main" id="{509A868A-C380-45B3-BF07-1E43D0B8F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1600200"/>
            <a:ext cx="2000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13" name="stage-accent-3">
            <a:extLst xmlns:a="http://schemas.openxmlformats.org/drawingml/2006/main">
              <a:ext uri="{FF2B5EF4-FFF2-40B4-BE49-F238E27FC236}">
                <a16:creationId xmlns:a16="http://schemas.microsoft.com/office/drawing/2014/main" id="{9BBFB879-1412-4D27-9168-59A954A19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16002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tage-number-3">
            <a:extLst xmlns:a="http://schemas.openxmlformats.org/drawingml/2006/main">
              <a:ext uri="{FF2B5EF4-FFF2-40B4-BE49-F238E27FC236}">
                <a16:creationId xmlns:a16="http://schemas.microsoft.com/office/drawing/2014/main" id="{FB9A236F-8580-43DB-BC5F-14C0362B5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81675" y="17907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4B2A9C71-2324-4EF9-95B0-27EA581AE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343150"/>
            <a:ext cx="1657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Инвестмодель</a:t>
            </a:r>
          </a:p>
        </p:txBody>
      </p:sp>
      <p:sp>
        <p:nvSpPr>
          <p:cNvPr id="16" name="stage-4">
            <a:extLst xmlns:a="http://schemas.openxmlformats.org/drawingml/2006/main">
              <a:ext uri="{FF2B5EF4-FFF2-40B4-BE49-F238E27FC236}">
                <a16:creationId xmlns:a16="http://schemas.microsoft.com/office/drawing/2014/main" id="{EA32A834-284C-45B0-AC4A-30E94651F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1600200"/>
            <a:ext cx="2000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17" name="stage-accent-4">
            <a:extLst xmlns:a="http://schemas.openxmlformats.org/drawingml/2006/main">
              <a:ext uri="{FF2B5EF4-FFF2-40B4-BE49-F238E27FC236}">
                <a16:creationId xmlns:a16="http://schemas.microsoft.com/office/drawing/2014/main" id="{9CD89AE5-16B5-4A36-A725-663F05082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16002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tage-number-4">
            <a:extLst xmlns:a="http://schemas.openxmlformats.org/drawingml/2006/main">
              <a:ext uri="{FF2B5EF4-FFF2-40B4-BE49-F238E27FC236}">
                <a16:creationId xmlns:a16="http://schemas.microsoft.com/office/drawing/2014/main" id="{D10A9D1D-369D-4FB0-82FE-ED1C09407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907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60C077AA-1CE4-4560-9BAB-D42360832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343150"/>
            <a:ext cx="1657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Проектирование</a:t>
            </a:r>
          </a:p>
        </p:txBody>
      </p:sp>
      <p:sp>
        <p:nvSpPr>
          <p:cNvPr id="20" name="stage-5">
            <a:extLst xmlns:a="http://schemas.openxmlformats.org/drawingml/2006/main">
              <a:ext uri="{FF2B5EF4-FFF2-40B4-BE49-F238E27FC236}">
                <a16:creationId xmlns:a16="http://schemas.microsoft.com/office/drawing/2014/main" id="{B8EBD9E3-91F2-4BF4-A787-2B1295E77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1600200"/>
            <a:ext cx="2000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21" name="stage-accent-5">
            <a:extLst xmlns:a="http://schemas.openxmlformats.org/drawingml/2006/main">
              <a:ext uri="{FF2B5EF4-FFF2-40B4-BE49-F238E27FC236}">
                <a16:creationId xmlns:a16="http://schemas.microsoft.com/office/drawing/2014/main" id="{DDD3CF38-866C-48A1-800F-6F0F5B528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160020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tage-number-5">
            <a:extLst xmlns:a="http://schemas.openxmlformats.org/drawingml/2006/main">
              <a:ext uri="{FF2B5EF4-FFF2-40B4-BE49-F238E27FC236}">
                <a16:creationId xmlns:a16="http://schemas.microsoft.com/office/drawing/2014/main" id="{7FF58E92-DCC4-4A6C-B653-E793E2036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82225" y="17907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1F742D79-28B0-47CD-ACAE-82D068FDF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343150"/>
            <a:ext cx="1657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Экспертиза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 разрешения</a:t>
            </a:r>
          </a:p>
        </p:txBody>
      </p:sp>
      <p:sp>
        <p:nvSpPr>
          <p:cNvPr id="24" name="stage-6">
            <a:extLst xmlns:a="http://schemas.openxmlformats.org/drawingml/2006/main">
              <a:ext uri="{FF2B5EF4-FFF2-40B4-BE49-F238E27FC236}">
                <a16:creationId xmlns:a16="http://schemas.microsoft.com/office/drawing/2014/main" id="{4FF3DDA4-E8D4-4677-971F-D0561E6B4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2000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25" name="stage-accent-6">
            <a:extLst xmlns:a="http://schemas.openxmlformats.org/drawingml/2006/main">
              <a:ext uri="{FF2B5EF4-FFF2-40B4-BE49-F238E27FC236}">
                <a16:creationId xmlns:a16="http://schemas.microsoft.com/office/drawing/2014/main" id="{BCE3F7EC-EC68-419B-9748-950FF2669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tage-number-6">
            <a:extLst xmlns:a="http://schemas.openxmlformats.org/drawingml/2006/main">
              <a:ext uri="{FF2B5EF4-FFF2-40B4-BE49-F238E27FC236}">
                <a16:creationId xmlns:a16="http://schemas.microsoft.com/office/drawing/2014/main" id="{2BC7389F-4254-4C20-B8E4-17A6A7138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9433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17750CD9-9411-4A73-A28C-1E165A0AE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95800"/>
            <a:ext cx="1657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Закупка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 контракт</a:t>
            </a:r>
          </a:p>
        </p:txBody>
      </p:sp>
      <p:sp>
        <p:nvSpPr>
          <p:cNvPr id="28" name="stage-7">
            <a:extLst xmlns:a="http://schemas.openxmlformats.org/drawingml/2006/main">
              <a:ext uri="{FF2B5EF4-FFF2-40B4-BE49-F238E27FC236}">
                <a16:creationId xmlns:a16="http://schemas.microsoft.com/office/drawing/2014/main" id="{6A698736-409B-4DCB-9747-89C9A4A83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752850"/>
            <a:ext cx="2000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29" name="stage-accent-7">
            <a:extLst xmlns:a="http://schemas.openxmlformats.org/drawingml/2006/main">
              <a:ext uri="{FF2B5EF4-FFF2-40B4-BE49-F238E27FC236}">
                <a16:creationId xmlns:a16="http://schemas.microsoft.com/office/drawing/2014/main" id="{347F41BF-A11E-4FE6-B5F8-50A2B4860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75285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tage-number-7">
            <a:extLst xmlns:a="http://schemas.openxmlformats.org/drawingml/2006/main">
              <a:ext uri="{FF2B5EF4-FFF2-40B4-BE49-F238E27FC236}">
                <a16:creationId xmlns:a16="http://schemas.microsoft.com/office/drawing/2014/main" id="{A8445923-EB39-445C-A232-5220E6867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9433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9975AF34-C2C5-4867-B3EC-ED19ED181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4495800"/>
            <a:ext cx="1657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Строительство и поставки</a:t>
            </a:r>
          </a:p>
        </p:txBody>
      </p:sp>
      <p:sp>
        <p:nvSpPr>
          <p:cNvPr id="32" name="stage-8">
            <a:extLst xmlns:a="http://schemas.openxmlformats.org/drawingml/2006/main">
              <a:ext uri="{FF2B5EF4-FFF2-40B4-BE49-F238E27FC236}">
                <a16:creationId xmlns:a16="http://schemas.microsoft.com/office/drawing/2014/main" id="{07106092-9587-4577-8DC6-C20C44B78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752850"/>
            <a:ext cx="2000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33" name="stage-accent-8">
            <a:extLst xmlns:a="http://schemas.openxmlformats.org/drawingml/2006/main">
              <a:ext uri="{FF2B5EF4-FFF2-40B4-BE49-F238E27FC236}">
                <a16:creationId xmlns:a16="http://schemas.microsoft.com/office/drawing/2014/main" id="{CFED2A42-CC73-46AA-96B8-91F1D081B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75285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stage-number-8">
            <a:extLst xmlns:a="http://schemas.openxmlformats.org/drawingml/2006/main">
              <a:ext uri="{FF2B5EF4-FFF2-40B4-BE49-F238E27FC236}">
                <a16:creationId xmlns:a16="http://schemas.microsoft.com/office/drawing/2014/main" id="{7FB6AF56-4FB4-456A-9F39-A24B37586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81675" y="39433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06A99900-26DC-4BC4-BC10-981185ABD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4495800"/>
            <a:ext cx="1657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Контроль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 ввод</a:t>
            </a:r>
          </a:p>
        </p:txBody>
      </p:sp>
      <p:sp>
        <p:nvSpPr>
          <p:cNvPr id="36" name="stage-9">
            <a:extLst xmlns:a="http://schemas.openxmlformats.org/drawingml/2006/main">
              <a:ext uri="{FF2B5EF4-FFF2-40B4-BE49-F238E27FC236}">
                <a16:creationId xmlns:a16="http://schemas.microsoft.com/office/drawing/2014/main" id="{C3A80154-AA05-4C46-99F8-58D93FE0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3752850"/>
            <a:ext cx="2000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37" name="stage-accent-9">
            <a:extLst xmlns:a="http://schemas.openxmlformats.org/drawingml/2006/main">
              <a:ext uri="{FF2B5EF4-FFF2-40B4-BE49-F238E27FC236}">
                <a16:creationId xmlns:a16="http://schemas.microsoft.com/office/drawing/2014/main" id="{29E3C01A-C932-4748-ACC2-EFF995C2B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375285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stage-number-9">
            <a:extLst xmlns:a="http://schemas.openxmlformats.org/drawingml/2006/main">
              <a:ext uri="{FF2B5EF4-FFF2-40B4-BE49-F238E27FC236}">
                <a16:creationId xmlns:a16="http://schemas.microsoft.com/office/drawing/2014/main" id="{B0D8E1DD-A69B-4CA7-9B4C-7153A5537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9433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1FB83E22-BC8D-46F1-8A72-DD7457689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4495800"/>
            <a:ext cx="1657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Эксплуатация и ремонт</a:t>
            </a:r>
          </a:p>
        </p:txBody>
      </p:sp>
      <p:sp>
        <p:nvSpPr>
          <p:cNvPr id="40" name="stage-10">
            <a:extLst xmlns:a="http://schemas.openxmlformats.org/drawingml/2006/main">
              <a:ext uri="{FF2B5EF4-FFF2-40B4-BE49-F238E27FC236}">
                <a16:creationId xmlns:a16="http://schemas.microsoft.com/office/drawing/2014/main" id="{8FB47AD1-4EC0-47EF-957C-25AD433A1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752850"/>
            <a:ext cx="2000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41" name="stage-accent-10">
            <a:extLst xmlns:a="http://schemas.openxmlformats.org/drawingml/2006/main">
              <a:ext uri="{FF2B5EF4-FFF2-40B4-BE49-F238E27FC236}">
                <a16:creationId xmlns:a16="http://schemas.microsoft.com/office/drawing/2014/main" id="{CACDDEC9-56B1-4EC4-93BB-8BCDEBFFC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752850"/>
            <a:ext cx="200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stage-number-10">
            <a:extLst xmlns:a="http://schemas.openxmlformats.org/drawingml/2006/main">
              <a:ext uri="{FF2B5EF4-FFF2-40B4-BE49-F238E27FC236}">
                <a16:creationId xmlns:a16="http://schemas.microsoft.com/office/drawing/2014/main" id="{E71A6335-0233-4D9D-8BA9-8E1F5457E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82225" y="39433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3" name="text">
            <a:extLst xmlns:a="http://schemas.openxmlformats.org/drawingml/2006/main">
              <a:ext uri="{FF2B5EF4-FFF2-40B4-BE49-F238E27FC236}">
                <a16:creationId xmlns:a16="http://schemas.microsoft.com/office/drawing/2014/main" id="{B234412D-EE55-4E42-97CB-3426C7B10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4495800"/>
            <a:ext cx="1657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Реновация / вывод</a:t>
            </a:r>
          </a:p>
        </p:txBody>
      </p:sp>
      <p:sp>
        <p:nvSpPr>
          <p:cNvPr id="44" name="text">
            <a:extLst xmlns:a="http://schemas.openxmlformats.org/drawingml/2006/main">
              <a:ext uri="{FF2B5EF4-FFF2-40B4-BE49-F238E27FC236}">
                <a16:creationId xmlns:a16="http://schemas.microsoft.com/office/drawing/2014/main" id="{7811BA0F-F05B-4D61-85B5-B3742852D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43600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На каждой стадии — измеримый результат и архив доказательств.</a:t>
            </a:r>
          </a:p>
        </p:txBody>
      </p:sp>
      <p:sp>
        <p:nvSpPr>
          <p:cNvPr id="45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436B59C-EEBB-43D5-A601-82BD7F48F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footer-name">
            <a:extLst xmlns:a="http://schemas.openxmlformats.org/drawingml/2006/main">
              <a:ext uri="{FF2B5EF4-FFF2-40B4-BE49-F238E27FC236}">
                <a16:creationId xmlns:a16="http://schemas.microsoft.com/office/drawing/2014/main" id="{3BDA36CE-0DB2-4B1C-A46C-BA5F10E76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47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5A6D32F1-C814-4488-91C7-51EA33EF0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92987293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section">
            <a:extLst xmlns:a="http://schemas.openxmlformats.org/drawingml/2006/main">
              <a:ext uri="{FF2B5EF4-FFF2-40B4-BE49-F238E27FC236}">
                <a16:creationId xmlns:a16="http://schemas.microsoft.com/office/drawing/2014/main" id="{92469440-ACB2-4E30-9672-A74077CBA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ФУНКЦИОНАЛЬНАЯ МОДЕЛЬ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A413F4D-59EF-412E-86E4-4D34145DE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19 модулей — четыре функциональных слоя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81D2B6B2-38CE-4857-B316-33FF0E210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module-group">
            <a:extLst xmlns:a="http://schemas.openxmlformats.org/drawingml/2006/main">
              <a:ext uri="{FF2B5EF4-FFF2-40B4-BE49-F238E27FC236}">
                <a16:creationId xmlns:a16="http://schemas.microsoft.com/office/drawing/2014/main" id="{8BA34675-CBC7-44D1-B6AC-4C55D9BF4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2476500" cy="443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4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module-accent">
            <a:extLst xmlns:a="http://schemas.openxmlformats.org/drawingml/2006/main">
              <a:ext uri="{FF2B5EF4-FFF2-40B4-BE49-F238E27FC236}">
                <a16:creationId xmlns:a16="http://schemas.microsoft.com/office/drawing/2014/main" id="{AA20A425-4CF6-475E-8193-E4F3728E9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24765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335D4A70-06FE-4303-B6B2-179A46817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47850"/>
            <a:ext cx="2057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0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1–5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3395C0AA-7781-4D78-A756-E3B10D62B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0300"/>
            <a:ext cx="2057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9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ЗАМЫСЕЛ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19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 ТЕРРИТОРИЯ</a:t>
            </a:r>
          </a:p>
        </p:txBody>
      </p:sp>
      <p:sp>
        <p:nvSpPr>
          <p:cNvPr id="8" name="module-rule">
            <a:extLst xmlns:a="http://schemas.openxmlformats.org/drawingml/2006/main">
              <a:ext uri="{FF2B5EF4-FFF2-40B4-BE49-F238E27FC236}">
                <a16:creationId xmlns:a16="http://schemas.microsoft.com/office/drawing/2014/main" id="{7A9AA9FC-1F0E-4F70-830D-3FA32E78F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57550"/>
            <a:ext cx="2057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20351A2-3DB8-4CE7-B379-EDF437139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86150"/>
            <a:ext cx="2057400" cy="2228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Инициативы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Территория и земля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Цифровой паспорт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Участники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Требования</a:t>
            </a:r>
          </a:p>
        </p:txBody>
      </p:sp>
      <p:sp>
        <p:nvSpPr>
          <p:cNvPr id="10" name="module-group">
            <a:extLst xmlns:a="http://schemas.openxmlformats.org/drawingml/2006/main">
              <a:ext uri="{FF2B5EF4-FFF2-40B4-BE49-F238E27FC236}">
                <a16:creationId xmlns:a16="http://schemas.microsoft.com/office/drawing/2014/main" id="{ACE89952-B4FF-4964-A24C-BDAF7C786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581150"/>
            <a:ext cx="2476500" cy="443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ED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module-accent">
            <a:extLst xmlns:a="http://schemas.openxmlformats.org/drawingml/2006/main">
              <a:ext uri="{FF2B5EF4-FFF2-40B4-BE49-F238E27FC236}">
                <a16:creationId xmlns:a16="http://schemas.microsoft.com/office/drawing/2014/main" id="{8DB6AE4F-D41D-422C-851B-389EEB4C7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581150"/>
            <a:ext cx="24765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E8E6F101-6862-466D-B03A-32391FC92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847850"/>
            <a:ext cx="2057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000" b="1">
                <a:solidFill>
                  <a:srgbClr val="C68C24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C68C24"/>
                </a:solidFill>
                <a:latin typeface="Arial"/>
                <a:ea typeface="Arial"/>
                <a:cs typeface="Arial"/>
              </a:rPr>
              <a:t>6–10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B6119A34-4A75-42B0-B52E-E7C4FBBA9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00300"/>
            <a:ext cx="2057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9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ПРОЕКТ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19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 РАЗРЕШЕНИЯ</a:t>
            </a:r>
          </a:p>
        </p:txBody>
      </p:sp>
      <p:sp>
        <p:nvSpPr>
          <p:cNvPr id="14" name="module-rule">
            <a:extLst xmlns:a="http://schemas.openxmlformats.org/drawingml/2006/main">
              <a:ext uri="{FF2B5EF4-FFF2-40B4-BE49-F238E27FC236}">
                <a16:creationId xmlns:a16="http://schemas.microsoft.com/office/drawing/2014/main" id="{2AB8975F-338C-4A0C-B1B7-51C1C626C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257550"/>
            <a:ext cx="2057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E877F6C-5F00-4410-926E-464923498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486150"/>
            <a:ext cx="2057400" cy="2228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ТИМ и изыскания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Экспертиза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Разрешения и услуги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Стоимость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Финансирование</a:t>
            </a:r>
          </a:p>
        </p:txBody>
      </p:sp>
      <p:sp>
        <p:nvSpPr>
          <p:cNvPr id="16" name="module-group">
            <a:extLst xmlns:a="http://schemas.openxmlformats.org/drawingml/2006/main">
              <a:ext uri="{FF2B5EF4-FFF2-40B4-BE49-F238E27FC236}">
                <a16:creationId xmlns:a16="http://schemas.microsoft.com/office/drawing/2014/main" id="{3BBCC2F9-7F11-4319-A7AF-ED4A26103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581150"/>
            <a:ext cx="2476500" cy="443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module-accent">
            <a:extLst xmlns:a="http://schemas.openxmlformats.org/drawingml/2006/main">
              <a:ext uri="{FF2B5EF4-FFF2-40B4-BE49-F238E27FC236}">
                <a16:creationId xmlns:a16="http://schemas.microsoft.com/office/drawing/2014/main" id="{A9E2F8CD-4355-4F8E-9B13-AD903AA06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581150"/>
            <a:ext cx="24765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9B9299BD-5777-43FD-A958-4945C0EA9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847850"/>
            <a:ext cx="2057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000" b="1">
                <a:solidFill>
                  <a:srgbClr val="1E5F9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E5F95"/>
                </a:solidFill>
                <a:latin typeface="Arial"/>
                <a:ea typeface="Arial"/>
                <a:cs typeface="Arial"/>
              </a:rPr>
              <a:t>11–16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DBE23E1F-5094-4F2C-8EA4-3718862E1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400300"/>
            <a:ext cx="2057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9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20" name="module-rule">
            <a:extLst xmlns:a="http://schemas.openxmlformats.org/drawingml/2006/main">
              <a:ext uri="{FF2B5EF4-FFF2-40B4-BE49-F238E27FC236}">
                <a16:creationId xmlns:a16="http://schemas.microsoft.com/office/drawing/2014/main" id="{CEC61775-674B-41B4-867F-ECCBC2E2B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257550"/>
            <a:ext cx="2057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01260BA6-8E71-4DA6-B9A1-935C49748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486150"/>
            <a:ext cx="2057400" cy="2228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Закупки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Кооперация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Материалы и логистика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Управление стройкой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Контроль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Ввод</a:t>
            </a:r>
          </a:p>
        </p:txBody>
      </p:sp>
      <p:sp>
        <p:nvSpPr>
          <p:cNvPr id="22" name="module-group">
            <a:extLst xmlns:a="http://schemas.openxmlformats.org/drawingml/2006/main">
              <a:ext uri="{FF2B5EF4-FFF2-40B4-BE49-F238E27FC236}">
                <a16:creationId xmlns:a16="http://schemas.microsoft.com/office/drawing/2014/main" id="{C108905E-9930-4C9A-A219-8CD1C1A33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581150"/>
            <a:ext cx="2476500" cy="443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F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odule-accent">
            <a:extLst xmlns:a="http://schemas.openxmlformats.org/drawingml/2006/main">
              <a:ext uri="{FF2B5EF4-FFF2-40B4-BE49-F238E27FC236}">
                <a16:creationId xmlns:a16="http://schemas.microsoft.com/office/drawing/2014/main" id="{070A9313-DF04-4245-8EA7-FAB143F46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581150"/>
            <a:ext cx="24765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AE381B53-27C2-45A5-BCBC-F9A1E6C03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847850"/>
            <a:ext cx="2057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000" b="1">
                <a:solidFill>
                  <a:srgbClr val="287C78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87C78"/>
                </a:solidFill>
                <a:latin typeface="Arial"/>
                <a:ea typeface="Arial"/>
                <a:cs typeface="Arial"/>
              </a:rPr>
              <a:t>17–19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18FB5200-FD80-493A-A658-9EE9C38BE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400300"/>
            <a:ext cx="2057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ЭКСПЛУАТАЦИЯ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17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 ЗНАНИЯ</a:t>
            </a:r>
          </a:p>
        </p:txBody>
      </p:sp>
      <p:sp>
        <p:nvSpPr>
          <p:cNvPr id="26" name="module-rule">
            <a:extLst xmlns:a="http://schemas.openxmlformats.org/drawingml/2006/main">
              <a:ext uri="{FF2B5EF4-FFF2-40B4-BE49-F238E27FC236}">
                <a16:creationId xmlns:a16="http://schemas.microsoft.com/office/drawing/2014/main" id="{8853DE8A-08E7-4718-8179-1518E54E4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257550"/>
            <a:ext cx="2057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76F48525-5953-402D-BF1E-802575A4B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486150"/>
            <a:ext cx="2057400" cy="2228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Эксплуатация и ремонт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Воздействие и верификация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7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Аналитика и прогноз</a:t>
            </a:r>
          </a:p>
        </p:txBody>
      </p:sp>
      <p:sp>
        <p:nvSpPr>
          <p:cNvPr id="28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7CB048E-C322-434B-B532-E0EB5CFA1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footer-name">
            <a:extLst xmlns:a="http://schemas.openxmlformats.org/drawingml/2006/main">
              <a:ext uri="{FF2B5EF4-FFF2-40B4-BE49-F238E27FC236}">
                <a16:creationId xmlns:a16="http://schemas.microsoft.com/office/drawing/2014/main" id="{C70603C2-9626-4F2F-8DEE-60BFF870A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30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3D7D2B2C-DCAC-4E37-9C3E-752BE5C17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51993168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section">
            <a:extLst xmlns:a="http://schemas.openxmlformats.org/drawingml/2006/main">
              <a:ext uri="{FF2B5EF4-FFF2-40B4-BE49-F238E27FC236}">
                <a16:creationId xmlns:a16="http://schemas.microsoft.com/office/drawing/2014/main" id="{EA63F9C9-3F4F-4980-96E6-1FCC81B84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ОТВЕТСТВЕННОСТЬ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D9BE405-F22F-4AA1-A3BF-74942E5FB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3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Роли экосистемы без параллельной вертикали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5FBD835D-6AE2-4734-91EE-697461AEF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85035E51-A60B-4F47-87DF-348F81ABA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71600"/>
            <a:ext cx="1047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Каждый компонент отвечает за собственный измеримый результат.</a:t>
            </a:r>
          </a:p>
        </p:txBody>
      </p:sp>
      <p:sp>
        <p:nvSpPr>
          <p:cNvPr id="5" name="role-link-1">
            <a:extLst xmlns:a="http://schemas.openxmlformats.org/drawingml/2006/main">
              <a:ext uri="{FF2B5EF4-FFF2-40B4-BE49-F238E27FC236}">
                <a16:creationId xmlns:a16="http://schemas.microsoft.com/office/drawing/2014/main" id="{86CD71C3-D59E-4D6B-95EB-91DB74B18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1581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ole-link-2">
            <a:extLst xmlns:a="http://schemas.openxmlformats.org/drawingml/2006/main">
              <a:ext uri="{FF2B5EF4-FFF2-40B4-BE49-F238E27FC236}">
                <a16:creationId xmlns:a16="http://schemas.microsoft.com/office/drawing/2014/main" id="{82FCB50D-FA8C-423D-BD51-5BA968368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324100"/>
            <a:ext cx="1581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role-link-3">
            <a:extLst xmlns:a="http://schemas.openxmlformats.org/drawingml/2006/main">
              <a:ext uri="{FF2B5EF4-FFF2-40B4-BE49-F238E27FC236}">
                <a16:creationId xmlns:a16="http://schemas.microsoft.com/office/drawing/2014/main" id="{6862D727-E0A7-41F9-8C8C-887BD8855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438650"/>
            <a:ext cx="1581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role-link-4">
            <a:extLst xmlns:a="http://schemas.openxmlformats.org/drawingml/2006/main">
              <a:ext uri="{FF2B5EF4-FFF2-40B4-BE49-F238E27FC236}">
                <a16:creationId xmlns:a16="http://schemas.microsoft.com/office/drawing/2014/main" id="{FDDDC570-AA58-4EC6-A704-72617028E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438650"/>
            <a:ext cx="1581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ole-link-5">
            <a:extLst xmlns:a="http://schemas.openxmlformats.org/drawingml/2006/main">
              <a:ext uri="{FF2B5EF4-FFF2-40B4-BE49-F238E27FC236}">
                <a16:creationId xmlns:a16="http://schemas.microsoft.com/office/drawing/2014/main" id="{849C0D8B-5E98-474D-A016-ECDE11635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52850"/>
            <a:ext cx="381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СФЕРА">
            <a:extLst xmlns:a="http://schemas.openxmlformats.org/drawingml/2006/main">
              <a:ext uri="{FF2B5EF4-FFF2-40B4-BE49-F238E27FC236}">
                <a16:creationId xmlns:a16="http://schemas.microsoft.com/office/drawing/2014/main" id="{505046A8-764F-4F18-99AE-F96ECF538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27432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4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СФЕРА-accent">
            <a:extLst xmlns:a="http://schemas.openxmlformats.org/drawingml/2006/main">
              <a:ext uri="{FF2B5EF4-FFF2-40B4-BE49-F238E27FC236}">
                <a16:creationId xmlns:a16="http://schemas.microsoft.com/office/drawing/2014/main" id="{E4BC5415-2142-4A90-8A02-C13B7C910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762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5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F168B34-14EC-4E4C-A9BD-24AA2CA54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19300"/>
            <a:ext cx="2266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СФЕРА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0297CF4-2075-4D4B-9A1C-85E4B5F8D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00300"/>
            <a:ext cx="2266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5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Потребности • инициативы • участники</a:t>
            </a:r>
          </a:p>
        </p:txBody>
      </p:sp>
      <p:sp>
        <p:nvSpPr>
          <p:cNvPr id="14" name="ECO-PPA">
            <a:extLst xmlns:a="http://schemas.openxmlformats.org/drawingml/2006/main">
              <a:ext uri="{FF2B5EF4-FFF2-40B4-BE49-F238E27FC236}">
                <a16:creationId xmlns:a16="http://schemas.microsoft.com/office/drawing/2014/main" id="{F54F5FA3-76A0-4405-9D37-EC758055D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847850"/>
            <a:ext cx="27432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ED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ECO-PPA-accent">
            <a:extLst xmlns:a="http://schemas.openxmlformats.org/drawingml/2006/main">
              <a:ext uri="{FF2B5EF4-FFF2-40B4-BE49-F238E27FC236}">
                <a16:creationId xmlns:a16="http://schemas.microsoft.com/office/drawing/2014/main" id="{42AD3874-53D4-497F-AD63-4196D20FB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847850"/>
            <a:ext cx="762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05345ACB-C4E3-40EC-9D4F-694519863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019300"/>
            <a:ext cx="2266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062F6CED-714E-4F4D-A76E-CF979F6F0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400300"/>
            <a:ext cx="2266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5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Программа • ресурсы • договор • риск</a:t>
            </a:r>
          </a:p>
        </p:txBody>
      </p:sp>
      <p:sp>
        <p:nvSpPr>
          <p:cNvPr id="18" name="СПЕЦЗАЩИТА">
            <a:extLst xmlns:a="http://schemas.openxmlformats.org/drawingml/2006/main">
              <a:ext uri="{FF2B5EF4-FFF2-40B4-BE49-F238E27FC236}">
                <a16:creationId xmlns:a16="http://schemas.microsoft.com/office/drawing/2014/main" id="{79C20C55-71E1-4157-B1CF-43D4DF267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62400"/>
            <a:ext cx="27432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СПЕЦЗАЩИТА-accent">
            <a:extLst xmlns:a="http://schemas.openxmlformats.org/drawingml/2006/main">
              <a:ext uri="{FF2B5EF4-FFF2-40B4-BE49-F238E27FC236}">
                <a16:creationId xmlns:a16="http://schemas.microsoft.com/office/drawing/2014/main" id="{E8C23287-247B-464B-B9B2-9949B4963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62400"/>
            <a:ext cx="762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B4EA51E0-70D9-4C98-9283-E6C8132F6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33850"/>
            <a:ext cx="2266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AC0E50B-509B-472F-8729-DA63BA288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514850"/>
            <a:ext cx="2266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5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Кооперация • исполнение • поставка</a:t>
            </a:r>
          </a:p>
        </p:txBody>
      </p:sp>
      <p:sp>
        <p:nvSpPr>
          <p:cNvPr id="22" name="ЭКВИЛИБРИУМ">
            <a:extLst xmlns:a="http://schemas.openxmlformats.org/drawingml/2006/main">
              <a:ext uri="{FF2B5EF4-FFF2-40B4-BE49-F238E27FC236}">
                <a16:creationId xmlns:a16="http://schemas.microsoft.com/office/drawing/2014/main" id="{81A69F98-4D25-40E9-A9BE-E0A9A218D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962400"/>
            <a:ext cx="27432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F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ЭКВИЛИБРИУМ-accent">
            <a:extLst xmlns:a="http://schemas.openxmlformats.org/drawingml/2006/main">
              <a:ext uri="{FF2B5EF4-FFF2-40B4-BE49-F238E27FC236}">
                <a16:creationId xmlns:a16="http://schemas.microsoft.com/office/drawing/2014/main" id="{B67C6BEC-D443-409B-BDC1-EBCF559A7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962400"/>
            <a:ext cx="762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9D05F991-7014-4849-8B1A-D0305642B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133850"/>
            <a:ext cx="2266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7C6ED0E2-2028-400B-BC6B-C06414E67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514850"/>
            <a:ext cx="2266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5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Наблюдение • прогноз • верификация</a:t>
            </a:r>
          </a:p>
        </p:txBody>
      </p:sp>
      <p:sp>
        <p:nvSpPr>
          <p:cNvPr id="26" name="portal-core">
            <a:extLst xmlns:a="http://schemas.openxmlformats.org/drawingml/2006/main">
              <a:ext uri="{FF2B5EF4-FFF2-40B4-BE49-F238E27FC236}">
                <a16:creationId xmlns:a16="http://schemas.microsoft.com/office/drawing/2014/main" id="{FD6A1AEB-076B-4C94-B34B-C596E9032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2266950"/>
            <a:ext cx="217170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A2E4579C-EF71-4801-8A09-931B54FCC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533650"/>
            <a:ext cx="16383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ЕДИНЫЙ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ПОРТАЛ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C0537EE9-8473-459D-84C1-89D47035F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42900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E6EEF5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E6EEF5"/>
                </a:solidFill>
                <a:latin typeface="Arial"/>
                <a:ea typeface="Arial"/>
                <a:cs typeface="Arial"/>
              </a:rPr>
              <a:t>ObjectID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E6EEF5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E6EEF5"/>
                </a:solidFill>
                <a:latin typeface="Arial"/>
                <a:ea typeface="Arial"/>
                <a:cs typeface="Arial"/>
              </a:rPr>
              <a:t>паспорт • события</a:t>
            </a:r>
          </a:p>
        </p:txBody>
      </p:sp>
      <p:sp>
        <p:nvSpPr>
          <p:cNvPr id="29" name="iac-band">
            <a:extLst xmlns:a="http://schemas.openxmlformats.org/drawingml/2006/main">
              <a:ext uri="{FF2B5EF4-FFF2-40B4-BE49-F238E27FC236}">
                <a16:creationId xmlns:a16="http://schemas.microsoft.com/office/drawing/2014/main" id="{70284180-1439-442A-B385-AD425B37D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5181600"/>
            <a:ext cx="35433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7EEF4605-0FC9-49F1-9E57-020F8367B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5334000"/>
            <a:ext cx="3086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ИАЦ — поддержка решения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A6407334-100B-41EE-B2B3-D488CA88F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924550"/>
            <a:ext cx="3581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642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287C7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7C78"/>
                </a:solidFill>
                <a:latin typeface="Arial"/>
                <a:ea typeface="Arial"/>
                <a:cs typeface="Arial"/>
              </a:rPr>
              <a:t>Человек утверждает и несёт ответственность</a:t>
            </a:r>
          </a:p>
        </p:txBody>
      </p:sp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B8E7FC4-CA44-4920-B0A2-A9248DD52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footer-name">
            <a:extLst xmlns:a="http://schemas.openxmlformats.org/drawingml/2006/main">
              <a:ext uri="{FF2B5EF4-FFF2-40B4-BE49-F238E27FC236}">
                <a16:creationId xmlns:a16="http://schemas.microsoft.com/office/drawing/2014/main" id="{D2B6FDF3-2875-4B72-B6E7-C589F5C09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34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88786A2E-4348-4A48-AC47-73238AC1F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41127638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ection">
            <a:extLst xmlns:a="http://schemas.openxmlformats.org/drawingml/2006/main">
              <a:ext uri="{FF2B5EF4-FFF2-40B4-BE49-F238E27FC236}">
                <a16:creationId xmlns:a16="http://schemas.microsoft.com/office/drawing/2014/main" id="{B9C6B9A3-0CBE-4734-B72D-614C5205C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ГОСУДАРСТВЕННАЯ АРХИТЕКТУРА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3D4B988-E7C6-4DAA-AE8E-BC7EB6DAD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Портал связывает, но не подменяет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775E30C8-1439-43BB-B2DD-20E9DC0EE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ystems">
            <a:extLst xmlns:a="http://schemas.openxmlformats.org/drawingml/2006/main">
              <a:ext uri="{FF2B5EF4-FFF2-40B4-BE49-F238E27FC236}">
                <a16:creationId xmlns:a16="http://schemas.microsoft.com/office/drawing/2014/main" id="{C9015D1C-F72A-473B-9C5D-E767E24C6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3371850" cy="445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7E339027-A4DC-447F-9FC4-07BBD031C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714500"/>
            <a:ext cx="29146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100" b="1">
                <a:solidFill>
                  <a:srgbClr val="1E5F9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E5F95"/>
                </a:solidFill>
                <a:latin typeface="Arial"/>
                <a:ea typeface="Arial"/>
                <a:cs typeface="Arial"/>
              </a:rPr>
              <a:t>ДЕЙСТВУЮЩИЕ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100" b="1">
                <a:solidFill>
                  <a:srgbClr val="1E5F9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E5F95"/>
                </a:solidFill>
                <a:latin typeface="Arial"/>
                <a:ea typeface="Arial"/>
                <a:cs typeface="Arial"/>
              </a:rPr>
              <a:t>СИСТЕМЫ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0EF9DB1C-249D-46DD-9552-75FBCD658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71750"/>
            <a:ext cx="2914650" cy="3105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6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ЕСИА / Госуслуги</a:t>
            </a:r>
          </a:p>
          <a:p xmlns:a="http://schemas.openxmlformats.org/drawingml/2006/main">
            <a:pPr algn="l">
              <a:lnSpc>
                <a:spcPct val="136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Стройкомплекс.РФ</a:t>
            </a:r>
          </a:p>
          <a:p xmlns:a="http://schemas.openxmlformats.org/drawingml/2006/main">
            <a:pPr algn="l">
              <a:lnSpc>
                <a:spcPct val="136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Региональные ГИСОГД</a:t>
            </a:r>
          </a:p>
          <a:p xmlns:a="http://schemas.openxmlformats.org/drawingml/2006/main">
            <a:pPr algn="l">
              <a:lnSpc>
                <a:spcPct val="136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НСПД / ЕГРН</a:t>
            </a:r>
          </a:p>
          <a:p xmlns:a="http://schemas.openxmlformats.org/drawingml/2006/main">
            <a:pPr algn="l">
              <a:lnSpc>
                <a:spcPct val="136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ЕГРЗ / ЕЦПЭ</a:t>
            </a:r>
          </a:p>
          <a:p xmlns:a="http://schemas.openxmlformats.org/drawingml/2006/main">
            <a:pPr algn="l">
              <a:lnSpc>
                <a:spcPct val="136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ФГИС ЦС</a:t>
            </a:r>
          </a:p>
          <a:p xmlns:a="http://schemas.openxmlformats.org/drawingml/2006/main">
            <a:pPr algn="l">
              <a:lnSpc>
                <a:spcPct val="136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ЕИСЖС / ЕИС закупок</a:t>
            </a:r>
          </a:p>
          <a:p xmlns:a="http://schemas.openxmlformats.org/drawingml/2006/main">
            <a:pPr algn="l">
              <a:lnSpc>
                <a:spcPct val="136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ИСУП / надзор / ЖКХ</a:t>
            </a:r>
          </a:p>
        </p:txBody>
      </p:sp>
      <p:sp>
        <p:nvSpPr>
          <p:cNvPr id="7" name="integration-core">
            <a:extLst xmlns:a="http://schemas.openxmlformats.org/drawingml/2006/main">
              <a:ext uri="{FF2B5EF4-FFF2-40B4-BE49-F238E27FC236}">
                <a16:creationId xmlns:a16="http://schemas.microsoft.com/office/drawing/2014/main" id="{D4DE7664-817D-472A-A6AA-FAE17E9B8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943100"/>
            <a:ext cx="3352800" cy="3562350"/>
          </a:xfrm>
          <a:prstGeom xmlns:a="http://schemas.openxmlformats.org/drawingml/2006/main" prst="roundRect">
            <a:avLst>
              <a:gd name="adj" fmla="val 3409"/>
            </a:avLst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4441C1BE-A6F3-4ED9-840A-5224B7348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286000"/>
            <a:ext cx="2705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3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ЕДИНЫЙ ПУТЬ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B5E2093-84D8-4689-AF3E-6D179CF31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028950"/>
            <a:ext cx="2705100" cy="1943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  <a:defRPr sz="1800" b="0">
                <a:solidFill>
                  <a:srgbClr val="E6EEF5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E6EEF5"/>
                </a:solidFill>
                <a:latin typeface="Arial"/>
                <a:ea typeface="Arial"/>
                <a:cs typeface="Arial"/>
              </a:rPr>
              <a:t>ObjectID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800" b="0">
                <a:solidFill>
                  <a:srgbClr val="E6EEF5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E6EEF5"/>
                </a:solidFill>
                <a:latin typeface="Arial"/>
                <a:ea typeface="Arial"/>
                <a:cs typeface="Arial"/>
              </a:rPr>
              <a:t>Цифровой паспорт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800" b="0">
                <a:solidFill>
                  <a:srgbClr val="E6EEF5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E6EEF5"/>
                </a:solidFill>
                <a:latin typeface="Arial"/>
                <a:ea typeface="Arial"/>
                <a:cs typeface="Arial"/>
              </a:rPr>
              <a:t>Событийный журнал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800" b="0">
                <a:solidFill>
                  <a:srgbClr val="E6EEF5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E6EEF5"/>
                </a:solidFill>
                <a:latin typeface="Arial"/>
                <a:ea typeface="Arial"/>
                <a:cs typeface="Arial"/>
              </a:rPr>
              <a:t>Контрольные ворота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800" b="0">
                <a:solidFill>
                  <a:srgbClr val="E6EEF5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E6EEF5"/>
                </a:solidFill>
                <a:latin typeface="Arial"/>
                <a:ea typeface="Arial"/>
                <a:cs typeface="Arial"/>
              </a:rPr>
              <a:t>Архив доказательств</a:t>
            </a:r>
          </a:p>
        </p:txBody>
      </p:sp>
      <p:sp>
        <p:nvSpPr>
          <p:cNvPr id="10" name="rules">
            <a:extLst xmlns:a="http://schemas.openxmlformats.org/drawingml/2006/main">
              <a:ext uri="{FF2B5EF4-FFF2-40B4-BE49-F238E27FC236}">
                <a16:creationId xmlns:a16="http://schemas.microsoft.com/office/drawing/2014/main" id="{B3732E64-F81B-4698-ACA8-02292DA92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485900"/>
            <a:ext cx="3486150" cy="445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F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C51C5BE3-C6B1-41D1-A115-15F5CF4A3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714500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100" b="1">
                <a:solidFill>
                  <a:srgbClr val="287C7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7C78"/>
                </a:solidFill>
                <a:latin typeface="Arial"/>
                <a:ea typeface="Arial"/>
                <a:cs typeface="Arial"/>
              </a:rPr>
              <a:t>ИСТОЧНИК ИСТИНЫ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100" b="1">
                <a:solidFill>
                  <a:srgbClr val="287C7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7C78"/>
                </a:solidFill>
                <a:latin typeface="Arial"/>
                <a:ea typeface="Arial"/>
                <a:cs typeface="Arial"/>
              </a:rPr>
              <a:t>ОСТАЁТСЯ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750765D0-7C44-4D79-99A2-EAA7B32E2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571750"/>
            <a:ext cx="2952750" cy="3028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у владельца реестра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• открытый API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• событийный обмен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• ссылка на первичный источник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• минимальная репликация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650" b="0">
                <a:solidFill>
                  <a:srgbClr val="1D2A3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2A3A"/>
                </a:solidFill>
                <a:latin typeface="Arial"/>
                <a:ea typeface="Arial"/>
                <a:cs typeface="Arial"/>
              </a:rPr>
              <a:t>• версия и время актуальности</a:t>
            </a:r>
          </a:p>
        </p:txBody>
      </p:sp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66EA899-E6C4-4E7D-8CAD-61ED8E57D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footer-name">
            <a:extLst xmlns:a="http://schemas.openxmlformats.org/drawingml/2006/main">
              <a:ext uri="{FF2B5EF4-FFF2-40B4-BE49-F238E27FC236}">
                <a16:creationId xmlns:a16="http://schemas.microsoft.com/office/drawing/2014/main" id="{8B8D825D-23E5-411F-B90D-D97687C05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15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C153C9A2-D77E-47EF-ADA6-3A7D44CD4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0847608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ection">
            <a:extLst xmlns:a="http://schemas.openxmlformats.org/drawingml/2006/main">
              <a:ext uri="{FF2B5EF4-FFF2-40B4-BE49-F238E27FC236}">
                <a16:creationId xmlns:a16="http://schemas.microsoft.com/office/drawing/2014/main" id="{B05872E3-D59F-4B6A-B3EF-08CDE5A56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B653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6533B"/>
                </a:solidFill>
                <a:latin typeface="Arial"/>
                <a:ea typeface="Arial"/>
                <a:cs typeface="Arial"/>
              </a:rPr>
              <a:t>ДОВЕРИЕ К ДАННЫМ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8615D3C-4978-40EE-95FF-F484C08F8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Цифровой паспорт: единая модель данных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9AB093D3-18A7-4E7F-9284-C5C0C52EF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data-layer-1">
            <a:extLst xmlns:a="http://schemas.openxmlformats.org/drawingml/2006/main">
              <a:ext uri="{FF2B5EF4-FFF2-40B4-BE49-F238E27FC236}">
                <a16:creationId xmlns:a16="http://schemas.microsoft.com/office/drawing/2014/main" id="{5F375848-4B74-44D7-BFD7-694E9161A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504950"/>
            <a:ext cx="10477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B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7DAE66D8-0919-4679-B08A-A75C04814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6383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ObjectID + TerritoryID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5CF1AAA1-FD0F-4051-846F-9ED90C94E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38300"/>
            <a:ext cx="670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объект, комплекс, участок, зона или линейный коридор</a:t>
            </a:r>
          </a:p>
        </p:txBody>
      </p:sp>
      <p:sp>
        <p:nvSpPr>
          <p:cNvPr id="7" name="data-layer-2">
            <a:extLst xmlns:a="http://schemas.openxmlformats.org/drawingml/2006/main">
              <a:ext uri="{FF2B5EF4-FFF2-40B4-BE49-F238E27FC236}">
                <a16:creationId xmlns:a16="http://schemas.microsoft.com/office/drawing/2014/main" id="{648F9A46-EFC8-43E1-A735-B1373A940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00275"/>
            <a:ext cx="10477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E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97683C2-0F83-4BD0-86EE-D284C4257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333625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PartyID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5BFD79A4-AB11-4059-A357-1484BFCA6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333625"/>
            <a:ext cx="670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B46"/>
                </a:solidFill>
                <a:latin typeface="Arial"/>
                <a:ea typeface="Arial"/>
                <a:cs typeface="Arial"/>
              </a:rPr>
              <a:t>роль, полномочие и ответственность участника</a:t>
            </a:r>
          </a:p>
        </p:txBody>
      </p:sp>
      <p:sp>
        <p:nvSpPr>
          <p:cNvPr id="10" name="data-layer-3">
            <a:extLst xmlns:a="http://schemas.openxmlformats.org/drawingml/2006/main">
              <a:ext uri="{FF2B5EF4-FFF2-40B4-BE49-F238E27FC236}">
                <a16:creationId xmlns:a16="http://schemas.microsoft.com/office/drawing/2014/main" id="{645E687D-AB68-499A-8941-D0863D90A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95600"/>
            <a:ext cx="10477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ED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6DACCF3-14A6-4D8A-BE43-8729D20A1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289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2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RequirementID + DocumentID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A69E8488-A931-4871-99DE-2E96DD88A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28950"/>
            <a:ext cx="670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B46"/>
                </a:solidFill>
                <a:latin typeface="Arial"/>
                <a:ea typeface="Arial"/>
                <a:cs typeface="Arial"/>
              </a:rPr>
              <a:t>требование, применимость, версия, подпись и источник</a:t>
            </a:r>
          </a:p>
        </p:txBody>
      </p:sp>
      <p:sp>
        <p:nvSpPr>
          <p:cNvPr id="13" name="data-layer-4">
            <a:extLst xmlns:a="http://schemas.openxmlformats.org/drawingml/2006/main">
              <a:ext uri="{FF2B5EF4-FFF2-40B4-BE49-F238E27FC236}">
                <a16:creationId xmlns:a16="http://schemas.microsoft.com/office/drawing/2014/main" id="{66CF577F-21AB-4DB6-8677-01ABFADCA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90925"/>
            <a:ext cx="10477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4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7F277FD1-8D35-4586-9329-21E99765C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724275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ContractID + ResourceID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7AD1E13-F50E-47B9-B743-3C97F3E60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24275"/>
            <a:ext cx="670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B46"/>
                </a:solidFill>
                <a:latin typeface="Arial"/>
                <a:ea typeface="Arial"/>
                <a:cs typeface="Arial"/>
              </a:rPr>
              <a:t>обязательство, срок, стоимость, материал и поставка</a:t>
            </a:r>
          </a:p>
        </p:txBody>
      </p:sp>
      <p:sp>
        <p:nvSpPr>
          <p:cNvPr id="16" name="data-layer-5">
            <a:extLst xmlns:a="http://schemas.openxmlformats.org/drawingml/2006/main">
              <a:ext uri="{FF2B5EF4-FFF2-40B4-BE49-F238E27FC236}">
                <a16:creationId xmlns:a16="http://schemas.microsoft.com/office/drawing/2014/main" id="{C292517D-FACA-4BD6-9314-BB9A6C1D6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86250"/>
            <a:ext cx="10477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F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EB3EC64B-4C99-43CD-B06C-787D90A86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4196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EventID + EvidenceID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1C442B5A-7208-47D4-80CE-B81BC5548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419600"/>
            <a:ext cx="670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B46"/>
                </a:solidFill>
                <a:latin typeface="Arial"/>
                <a:ea typeface="Arial"/>
                <a:cs typeface="Arial"/>
              </a:rPr>
              <a:t>факт изменения, инициатор, основание и подтверждение</a:t>
            </a:r>
          </a:p>
        </p:txBody>
      </p:sp>
      <p:sp>
        <p:nvSpPr>
          <p:cNvPr id="19" name="data-layer-6">
            <a:extLst xmlns:a="http://schemas.openxmlformats.org/drawingml/2006/main">
              <a:ext uri="{FF2B5EF4-FFF2-40B4-BE49-F238E27FC236}">
                <a16:creationId xmlns:a16="http://schemas.microsoft.com/office/drawing/2014/main" id="{1D6BB0B3-8D05-4FA6-87D6-34F332F66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81575"/>
            <a:ext cx="10477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F9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1570D540-CEAE-4D60-9D04-0162FF149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114925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MetricID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3733053B-56D6-4CBE-8269-401936023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114925"/>
            <a:ext cx="670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базовое • плановое • фактическое • прогнозное значение</a:t>
            </a:r>
          </a:p>
        </p:txBody>
      </p:sp>
      <p:sp>
        <p:nvSpPr>
          <p:cNvPr id="22" name="trust-rule">
            <a:extLst xmlns:a="http://schemas.openxmlformats.org/drawingml/2006/main">
              <a:ext uri="{FF2B5EF4-FFF2-40B4-BE49-F238E27FC236}">
                <a16:creationId xmlns:a16="http://schemas.microsoft.com/office/drawing/2014/main" id="{A40B6600-E2E0-45B9-9A41-8372795AC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829300"/>
            <a:ext cx="104775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5DF"/>
            </a:solidFill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56034400-88B1-4B84-AB95-7FD270CAB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924550"/>
            <a:ext cx="10058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48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287C7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C78"/>
                </a:solidFill>
                <a:latin typeface="Arial"/>
                <a:ea typeface="Arial"/>
                <a:cs typeface="Arial"/>
              </a:rPr>
              <a:t>Пользователь всегда видит: источник • время • версию • подтверждение • зависимое решение</a:t>
            </a:r>
          </a:p>
        </p:txBody>
      </p:sp>
      <p:sp>
        <p:nvSpPr>
          <p:cNvPr id="2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8A930AB-78EE-4688-9287-9929E3A7A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5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footer-name">
            <a:extLst xmlns:a="http://schemas.openxmlformats.org/drawingml/2006/main">
              <a:ext uri="{FF2B5EF4-FFF2-40B4-BE49-F238E27FC236}">
                <a16:creationId xmlns:a16="http://schemas.microsoft.com/office/drawing/2014/main" id="{C30F2518-90AC-42B9-8796-82E6BA8A1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0708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07080"/>
                </a:solidFill>
                <a:latin typeface="Arial"/>
                <a:ea typeface="Arial"/>
                <a:cs typeface="Arial"/>
              </a:rPr>
              <a:t>ЕДИНЫЙ СТРОИТЕЛЬНЫЙ ПОРТАЛ</a:t>
            </a:r>
          </a:p>
        </p:txBody>
      </p:sp>
      <p:sp>
        <p:nvSpPr>
          <p:cNvPr id="26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83969B24-5C72-484C-9B86-B7E039565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722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>
                <a:solidFill>
                  <a:srgbClr val="142B4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B46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64965766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2026-08-24T21:36:08.7710000Z</dcterms:created>
  <dcterms:modified xsi:type="dcterms:W3CDTF">2026-08-24T21:36:08.7710000Z</dcterms:modified>
</coreProperties>
</file>