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a1694ee75f34719" /><Relationship Type="http://schemas.openxmlformats.org/officeDocument/2006/relationships/extended-properties" Target="/docProps/app.xml" Id="Rb72defc0c2b64a96" /><Relationship Type="http://schemas.openxmlformats.org/officeDocument/2006/relationships/officeDocument" Target="/ppt/presentation.xml" Id="R01b631d6a7944e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b15ed9c624324"/>
  </p:sldMasterIdLst>
  <p:notesMasterIdLst>
    <p:notesMasterId xmlns:r="http://schemas.openxmlformats.org/officeDocument/2006/relationships" r:id="R011f86de5df04f93"/>
  </p:notesMasterIdLst>
  <p:sldIdLst>
    <p:sldId xmlns:r="http://schemas.openxmlformats.org/officeDocument/2006/relationships" id="256" r:id="R432a9e16cfcf4cb3"/>
    <p:sldId xmlns:r="http://schemas.openxmlformats.org/officeDocument/2006/relationships" id="257" r:id="R029248ff19714ac5"/>
    <p:sldId xmlns:r="http://schemas.openxmlformats.org/officeDocument/2006/relationships" id="258" r:id="R9994810969684076"/>
    <p:sldId xmlns:r="http://schemas.openxmlformats.org/officeDocument/2006/relationships" id="259" r:id="Re008a82a71ca40eb"/>
    <p:sldId xmlns:r="http://schemas.openxmlformats.org/officeDocument/2006/relationships" id="260" r:id="Redb22d3e17e74798"/>
    <p:sldId xmlns:r="http://schemas.openxmlformats.org/officeDocument/2006/relationships" id="261" r:id="R08385cc7e2a14b02"/>
    <p:sldId xmlns:r="http://schemas.openxmlformats.org/officeDocument/2006/relationships" id="262" r:id="Re5e12edbf8cc4069"/>
    <p:sldId xmlns:r="http://schemas.openxmlformats.org/officeDocument/2006/relationships" id="263" r:id="R80f03afa84c24ec5"/>
    <p:sldId xmlns:r="http://schemas.openxmlformats.org/officeDocument/2006/relationships" id="264" r:id="R4ab18a37e3a8455e"/>
    <p:sldId xmlns:r="http://schemas.openxmlformats.org/officeDocument/2006/relationships" id="265" r:id="Rb0660578811c4791"/>
    <p:sldId xmlns:r="http://schemas.openxmlformats.org/officeDocument/2006/relationships" id="266" r:id="R896df931f294404e"/>
    <p:sldId xmlns:r="http://schemas.openxmlformats.org/officeDocument/2006/relationships" id="267" r:id="Rc7d275a0afdc48dd"/>
    <p:sldId xmlns:r="http://schemas.openxmlformats.org/officeDocument/2006/relationships" id="268" r:id="R7a3bbb70a61147a5"/>
    <p:sldId xmlns:r="http://schemas.openxmlformats.org/officeDocument/2006/relationships" id="269" r:id="R4dcfdd041fa74a63"/>
    <p:sldId xmlns:r="http://schemas.openxmlformats.org/officeDocument/2006/relationships" id="270" r:id="R891fdf9b94264a52"/>
    <p:sldId xmlns:r="http://schemas.openxmlformats.org/officeDocument/2006/relationships" id="271" r:id="R477831f0f6dd496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a4152007ff64b36" /><Relationship Type="http://schemas.openxmlformats.org/officeDocument/2006/relationships/slideMaster" Target="/ppt/slideMasters/slideMaster1.xml" Id="R52ab15ed9c624324" /><Relationship Type="http://schemas.openxmlformats.org/officeDocument/2006/relationships/notesMaster" Target="/ppt/notesMasters/notesMaster1.xml" Id="R011f86de5df04f93" /><Relationship Type="http://schemas.openxmlformats.org/officeDocument/2006/relationships/presProps" Target="/ppt/presProps.xml" Id="R692d8b7e65b94085" /><Relationship Type="http://schemas.openxmlformats.org/officeDocument/2006/relationships/tableStyles" Target="/ppt/tableStyles.xml" Id="Rcc2289613aba4f2c" /><Relationship Type="http://schemas.openxmlformats.org/officeDocument/2006/relationships/slide" Target="/ppt/slides/slide1.xml" Id="R432a9e16cfcf4cb3" /><Relationship Type="http://schemas.openxmlformats.org/officeDocument/2006/relationships/slide" Target="/ppt/slides/slide2.xml" Id="R029248ff19714ac5" /><Relationship Type="http://schemas.openxmlformats.org/officeDocument/2006/relationships/slide" Target="/ppt/slides/slide3.xml" Id="R9994810969684076" /><Relationship Type="http://schemas.openxmlformats.org/officeDocument/2006/relationships/slide" Target="/ppt/slides/slide4.xml" Id="Re008a82a71ca40eb" /><Relationship Type="http://schemas.openxmlformats.org/officeDocument/2006/relationships/slide" Target="/ppt/slides/slide5.xml" Id="Redb22d3e17e74798" /><Relationship Type="http://schemas.openxmlformats.org/officeDocument/2006/relationships/slide" Target="/ppt/slides/slide6.xml" Id="R08385cc7e2a14b02" /><Relationship Type="http://schemas.openxmlformats.org/officeDocument/2006/relationships/slide" Target="/ppt/slides/slide7.xml" Id="Re5e12edbf8cc4069" /><Relationship Type="http://schemas.openxmlformats.org/officeDocument/2006/relationships/slide" Target="/ppt/slides/slide8.xml" Id="R80f03afa84c24ec5" /><Relationship Type="http://schemas.openxmlformats.org/officeDocument/2006/relationships/slide" Target="/ppt/slides/slide9.xml" Id="R4ab18a37e3a8455e" /><Relationship Type="http://schemas.openxmlformats.org/officeDocument/2006/relationships/slide" Target="/ppt/slides/slide10.xml" Id="Rb0660578811c4791" /><Relationship Type="http://schemas.openxmlformats.org/officeDocument/2006/relationships/slide" Target="/ppt/slides/slide11.xml" Id="R896df931f294404e" /><Relationship Type="http://schemas.openxmlformats.org/officeDocument/2006/relationships/slide" Target="/ppt/slides/slide12.xml" Id="Rc7d275a0afdc48dd" /><Relationship Type="http://schemas.openxmlformats.org/officeDocument/2006/relationships/slide" Target="/ppt/slides/slide13.xml" Id="R7a3bbb70a61147a5" /><Relationship Type="http://schemas.openxmlformats.org/officeDocument/2006/relationships/slide" Target="/ppt/slides/slide14.xml" Id="R4dcfdd041fa74a63" /><Relationship Type="http://schemas.openxmlformats.org/officeDocument/2006/relationships/slide" Target="/ppt/slides/slide15.xml" Id="R891fdf9b94264a52" /><Relationship Type="http://schemas.openxmlformats.org/officeDocument/2006/relationships/slide" Target="/ppt/slides/slide16.xml" Id="R477831f0f6dd496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f17ecc19af948e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805468c4ee44f6f" /><Relationship Type="http://schemas.openxmlformats.org/officeDocument/2006/relationships/notesMaster" Target="/ppt/notesMasters/notesMaster1.xml" Id="Ra4c70456c79647b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40f719fecd4403a" /><Relationship Type="http://schemas.openxmlformats.org/officeDocument/2006/relationships/notesMaster" Target="/ppt/notesMasters/notesMaster1.xml" Id="Ref37b53962154db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62470c4e42a4e9d" /><Relationship Type="http://schemas.openxmlformats.org/officeDocument/2006/relationships/notesMaster" Target="/ppt/notesMasters/notesMaster1.xml" Id="R8c8d9eacf8fd437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f7db364267e4505" /><Relationship Type="http://schemas.openxmlformats.org/officeDocument/2006/relationships/notesMaster" Target="/ppt/notesMasters/notesMaster1.xml" Id="R0ca91b81299247e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3047e2ebd9a4910" /><Relationship Type="http://schemas.openxmlformats.org/officeDocument/2006/relationships/notesMaster" Target="/ppt/notesMasters/notesMaster1.xml" Id="Rff110a2dd5dd430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f2a9e10c3824fe8" /><Relationship Type="http://schemas.openxmlformats.org/officeDocument/2006/relationships/notesMaster" Target="/ppt/notesMasters/notesMaster1.xml" Id="Rdbd4c9840a2a475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3649d3e7e774a01" /><Relationship Type="http://schemas.openxmlformats.org/officeDocument/2006/relationships/notesMaster" Target="/ppt/notesMasters/notesMaster1.xml" Id="R7c7adb1f586249ef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45713b9f89f4397" /><Relationship Type="http://schemas.openxmlformats.org/officeDocument/2006/relationships/notesMaster" Target="/ppt/notesMasters/notesMaster1.xml" Id="R0148a386049942a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d824d9bd13a4be8" /><Relationship Type="http://schemas.openxmlformats.org/officeDocument/2006/relationships/notesMaster" Target="/ppt/notesMasters/notesMaster1.xml" Id="Rcbd8a59dd61147d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bb36810f0a8419f" /><Relationship Type="http://schemas.openxmlformats.org/officeDocument/2006/relationships/notesMaster" Target="/ppt/notesMasters/notesMaster1.xml" Id="Rea3aeba73e9a43e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cc325c1f43f4fb4" /><Relationship Type="http://schemas.openxmlformats.org/officeDocument/2006/relationships/notesMaster" Target="/ppt/notesMasters/notesMaster1.xml" Id="R73768faea9ed48c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9a91b5d65114fb0" /><Relationship Type="http://schemas.openxmlformats.org/officeDocument/2006/relationships/notesMaster" Target="/ppt/notesMasters/notesMaster1.xml" Id="R255b8b17adea42f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bc77aff9bc14868" /><Relationship Type="http://schemas.openxmlformats.org/officeDocument/2006/relationships/notesMaster" Target="/ppt/notesMasters/notesMaster1.xml" Id="R0cfff6b5a4a2432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bcc85f7c2b54d41" /><Relationship Type="http://schemas.openxmlformats.org/officeDocument/2006/relationships/notesMaster" Target="/ppt/notesMasters/notesMaster1.xml" Id="R8312c9048f124ff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e863855dded4a5a" /><Relationship Type="http://schemas.openxmlformats.org/officeDocument/2006/relationships/notesMaster" Target="/ppt/notesMasters/notesMaster1.xml" Id="R4784c2f99ca146a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dfc5d6936b14e64" /><Relationship Type="http://schemas.openxmlformats.org/officeDocument/2006/relationships/notesMaster" Target="/ppt/notesMasters/notesMaster1.xml" Id="Read6d59ae8aa4ff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cd95fc8a74c1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45af40356aa430c" /><Relationship Type="http://schemas.openxmlformats.org/officeDocument/2006/relationships/slideLayout" Target="/ppt/slideLayouts/slideLayout1.xml" Id="Ra8683ce18ad344b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83ce18ad344b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931cfb7b54a8b" /><Relationship Type="http://schemas.openxmlformats.org/officeDocument/2006/relationships/notesSlide" Target="/ppt/notesSlides/notesSlide1.xml" Id="R8a125d08ac4842e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5f06ac98a4666" /><Relationship Type="http://schemas.openxmlformats.org/officeDocument/2006/relationships/notesSlide" Target="/ppt/notesSlides/notesSlide10.xml" Id="R450a3a19a7fd47a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441ca8c324fbd" /><Relationship Type="http://schemas.openxmlformats.org/officeDocument/2006/relationships/notesSlide" Target="/ppt/notesSlides/notesSlide11.xml" Id="R655667c48bb749c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887458fe146dd" /><Relationship Type="http://schemas.openxmlformats.org/officeDocument/2006/relationships/notesSlide" Target="/ppt/notesSlides/notesSlide12.xml" Id="R39b271e3d7514fc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e7347715a455d" /><Relationship Type="http://schemas.openxmlformats.org/officeDocument/2006/relationships/notesSlide" Target="/ppt/notesSlides/notesSlide13.xml" Id="R79515fa7288c4425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e3f61b5594b98" /><Relationship Type="http://schemas.openxmlformats.org/officeDocument/2006/relationships/notesSlide" Target="/ppt/notesSlides/notesSlide14.xml" Id="Rcd050cf1ed9b4d6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c9cb7b8514ec9" /><Relationship Type="http://schemas.openxmlformats.org/officeDocument/2006/relationships/notesSlide" Target="/ppt/notesSlides/notesSlide15.xml" Id="R44b745560a3949d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77ce45312411e" /><Relationship Type="http://schemas.openxmlformats.org/officeDocument/2006/relationships/notesSlide" Target="/ppt/notesSlides/notesSlide16.xml" Id="R38c2f980dbb2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dc5a198b842b8" /><Relationship Type="http://schemas.openxmlformats.org/officeDocument/2006/relationships/notesSlide" Target="/ppt/notesSlides/notesSlide2.xml" Id="Rc4f0bac9686f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88954f3dd4a9b" /><Relationship Type="http://schemas.openxmlformats.org/officeDocument/2006/relationships/notesSlide" Target="/ppt/notesSlides/notesSlide3.xml" Id="Rd0ab4bf401a4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6bea77cd549e7" /><Relationship Type="http://schemas.openxmlformats.org/officeDocument/2006/relationships/notesSlide" Target="/ppt/notesSlides/notesSlide4.xml" Id="R7862c0855966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f3bf01f754345" /><Relationship Type="http://schemas.openxmlformats.org/officeDocument/2006/relationships/notesSlide" Target="/ppt/notesSlides/notesSlide5.xml" Id="R1629c127560146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40b43ace34f63" /><Relationship Type="http://schemas.openxmlformats.org/officeDocument/2006/relationships/notesSlide" Target="/ppt/notesSlides/notesSlide6.xml" Id="R5b01a3468d19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13a0401e7418e" /><Relationship Type="http://schemas.openxmlformats.org/officeDocument/2006/relationships/notesSlide" Target="/ppt/notesSlides/notesSlide7.xml" Id="Rd0f58250bb54451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e4b1f11ff40ed" /><Relationship Type="http://schemas.openxmlformats.org/officeDocument/2006/relationships/notesSlide" Target="/ppt/notesSlides/notesSlide8.xml" Id="R60f3a6ba2b4e4e9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2154070134177" /><Relationship Type="http://schemas.openxmlformats.org/officeDocument/2006/relationships/notesSlide" Target="/ppt/notesSlides/notesSlide9.xml" Id="R5bcf331b5d3c475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FC7F0D-57BC-4FBA-B35A-FF9398552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429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ЭКВИЛИБРИУМ • НАУЧНАЯ ДОКТРИНА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76F10D-9F45-401C-9D00-E7365A108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52625"/>
            <a:ext cx="10001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ЕДИНАЯ НАУКА</a:t>
            </a:r>
          </a:p>
          <a:p xmlns:a="http://schemas.openxmlformats.org/drawingml/2006/main">
            <a:pPr algn="l">
              <a:defRPr sz="43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ПРИРОДНЫХ СИСТЕМ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81D2CE-EA79-41A7-BC83-324A6D18C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305300"/>
            <a:ext cx="7239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212"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Общий язык живых, климатических, геологических, водных</a:t>
            </a:r>
          </a:p>
          <a:p xmlns:a="http://schemas.openxmlformats.org/drawingml/2006/main">
            <a:pPr algn="l">
              <a:defRPr sz="2100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и человеко-природных процессов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FA19CD-215E-4A36-A4A1-1355210FA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790700"/>
            <a:ext cx="1714500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DA1611-EE09-4A88-B756-4CE1663C9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809750"/>
            <a:ext cx="17145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7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Σ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782234-1FBB-4C57-A026-2700D1D29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19125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89B3C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C89B3C"/>
                </a:solidFill>
                <a:latin typeface="Arial"/>
                <a:ea typeface="Arial"/>
                <a:cs typeface="Arial"/>
              </a:rPr>
              <a:t>SOKOL EQUILIBRIS • 2026</a:t>
            </a:r>
          </a:p>
        </p:txBody>
      </p:sp>
    </p:spTree>
    <p:extLst>
      <p:ext uri="{BB962C8B-B14F-4D97-AF65-F5344CB8AC3E}">
        <p14:creationId xmlns:p14="http://schemas.microsoft.com/office/powerpoint/2010/main" val="79155147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D47D6E7-134A-44F5-ACF7-1F84256F5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447FB8-05DF-4C57-8099-B362ED0F8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Биоценозная точка — цифровой орган чувств территории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0E8FE9-F6F1-42A2-A42A-0A47669F6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324F63-0141-4992-A5A3-9703EDF6B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0B39A6-C6BA-44B5-97E3-3F5759E59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24765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023D59-F1EB-462B-B9C9-D199990DF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431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342896-EB3B-41D0-A2F0-B50E2FB22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86000"/>
            <a:ext cx="21336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Атмосфера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AE7890-4405-4D0D-B98E-B791B6769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809750"/>
            <a:ext cx="24765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FE5FBC-8F4A-4836-812B-37211229A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19431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9185B0-3FAE-417E-BCCB-9858AB166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286000"/>
            <a:ext cx="21336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Вода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4819E1-CFC4-4646-BBD8-66E86FC08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809750"/>
            <a:ext cx="24765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CFAB17-F285-4E38-853E-3256E0050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9431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A59318-DF8F-4C41-9E7E-AC9FB6025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286000"/>
            <a:ext cx="21336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Почва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6B16DA-779E-40B5-A7E5-7F42B5E34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809750"/>
            <a:ext cx="24765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283517-EAD3-4D79-9067-EC9BDA572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194310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46E8FB-F721-47D0-9189-24D3A4AA8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286000"/>
            <a:ext cx="21336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Растения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5C17A8-9BF1-4B68-B2E5-9EE866825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429000"/>
            <a:ext cx="24765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A19C1B5-847F-4F09-82C3-881BBB022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623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7E1032-5A6D-4130-899F-0AAEFE1D7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05250"/>
            <a:ext cx="21336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Животные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495F4EE-B907-4EC0-A5A5-72EC069CE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429000"/>
            <a:ext cx="24765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4A55F4-5BDD-40B4-880E-F1A10B337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5623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5EE8B7-3F92-4E2E-9E2F-2B05BFAFF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3905250"/>
            <a:ext cx="21336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Микроорганизмы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4365C18-0CDF-4189-8EEC-E15141A12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429000"/>
            <a:ext cx="24765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D46DC17-751C-4BD4-9680-4842C1D0C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5623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3B8F004-D617-4695-9FAD-2D0A11B2E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905250"/>
            <a:ext cx="21336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Человек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F7F5D0B-2718-4AF6-8033-741A58FD9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429000"/>
            <a:ext cx="24765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292000A-B456-4542-A424-CC698AEB1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5623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9129191-C759-40D2-B69C-F7C9EE764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905250"/>
            <a:ext cx="21336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68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Техногенная нагрузка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91B880C-7FB6-49E9-A37A-041734913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334000"/>
            <a:ext cx="10668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Наблюдать не параметры по отдельности, а ответ биоценоза как целого</a:t>
            </a:r>
          </a:p>
        </p:txBody>
      </p:sp>
    </p:spTree>
    <p:extLst>
      <p:ext uri="{BB962C8B-B14F-4D97-AF65-F5344CB8AC3E}">
        <p14:creationId xmlns:p14="http://schemas.microsoft.com/office/powerpoint/2010/main" val="186886930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AC88DD3-D3DA-4D57-80AE-69AEBD098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4106AA-2A61-4250-B503-D95FCC4D6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Архитектура связывает сенсоры, модели, решения и эффект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235ACE-098D-404E-9C61-A277A1B6C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70F39C-9BC5-4B72-9B65-60B76E1A0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B160C5-1C27-44E7-B655-B2A6F30CF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54C1EF-8D2A-49B3-BDEA-E8B01A07F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0975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Наблюдение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E71768-87BE-4470-856B-C9786724E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362200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764D155-C019-43D0-ABE9-F579B36F8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809750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B5DD5B-6F36-4D05-BDA4-AED1E67FD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180975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Семантика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7EF26B2-321A-4486-9A7C-45233E3F5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362200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73C0268-3945-4D03-BD4D-4BE608B61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809750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410678-B7BD-4078-9769-97429917C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80975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Качество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9A1CB0-ABBE-42FE-B5F0-CA75D06A4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362200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E304FD-1CB2-4A16-9D01-DA1C6AF8B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809750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7353D3-D0FC-4513-9269-315A2AC94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09750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Гиперграф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754E2E-FD25-4E28-BC55-7EB415538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362200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119E3A1-BEC2-4ECA-806B-45E7745F2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81375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087CF1-2FFC-4653-ACA7-B7CE8F034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38137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Модель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52BD675-E24F-43E8-989D-9C084D213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933825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BD7E6F-9A99-4D26-8DFD-0AC06B000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381375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C149669-00EA-4938-9186-D5453E5A3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338137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Сценарии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6ED175A-15D9-4C3C-9325-D6B7A0AA6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933825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BA079E3-E73B-4F21-8D89-5B7F98556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381375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CB3B850-5E75-4991-8733-DBE4BC08B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38137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A85F6E6-2C54-470B-B918-15A10EAC3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933825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E3204A0-4A16-4976-BD3E-7BF40EC74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381375"/>
            <a:ext cx="381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0D87041-8A10-4324-A1F1-EC9DADBB5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381375"/>
            <a:ext cx="200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Обратная связь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D763EFD-0D80-46A4-88CB-1244048A2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933825"/>
            <a:ext cx="228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9B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2F67F7E-6425-4D8C-845C-EC489CA26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286375"/>
            <a:ext cx="112014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EBDB5A0-8ABC-4C0A-AFA4-D36D4F21A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48300"/>
            <a:ext cx="11201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π = источник • время • место • метод • модель • уверенность • версия</a:t>
            </a:r>
          </a:p>
        </p:txBody>
      </p:sp>
    </p:spTree>
    <p:extLst>
      <p:ext uri="{BB962C8B-B14F-4D97-AF65-F5344CB8AC3E}">
        <p14:creationId xmlns:p14="http://schemas.microsoft.com/office/powerpoint/2010/main" val="82626462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E76192A-7BFF-4079-A903-718267CE8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BD2CA9-88C4-4D6A-8A2A-3E5C4357D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526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ГАСМП соединяет планетарное наблюдение с локальной верификацией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EB7275-247D-4357-82D2-D09FD727D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4C3890-DB05-4ABB-91E7-BF400330B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D2687B-41F2-4E67-B1AA-63AF6106E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71450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ПЛАНЕТА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8CD232-BFE2-460D-8421-D3645E965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1714500"/>
            <a:ext cx="485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спутники • климат • океан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099B79-0832-4625-B58B-BB9B7693B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714500"/>
            <a:ext cx="3333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аномалии и переносы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BF40AE-EA05-4773-869E-75DFACBDD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38375"/>
            <a:ext cx="10744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39B897-560F-4A5A-911D-4A5452BF9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78130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РЕГИОН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EDE514-BB64-4E95-96B6-8EF40F41A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781300"/>
            <a:ext cx="485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аэросъёмка • гидропосты • леса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8F68A28-605F-4756-B2A8-8FEF2C472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781300"/>
            <a:ext cx="3333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каскады угроз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93BC0D-2E06-46D7-9EAF-65850A159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05175"/>
            <a:ext cx="10744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7F10DD-D557-4584-9F8F-E515885A7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4810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ТЕРРИТОРИЯ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BC6757-38C5-41E7-9DB2-46A96E71E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848100"/>
            <a:ext cx="485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биоценозные точки • лаборатории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0333AC8-2441-4E88-9012-8A9396C95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848100"/>
            <a:ext cx="3333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причины и эффект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474CB5-DD4F-4950-B80E-61AF29EFD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371975"/>
            <a:ext cx="10744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303C904-DD98-4DC4-A978-7C7C78E9E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914900"/>
            <a:ext cx="161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ЧЕЛОВЕК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A5241AA-8898-448F-9D96-BEF5B9990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914900"/>
            <a:ext cx="485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здоровье • наблюдения • знания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62044AE-87DC-4E14-B348-94A720B9F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914900"/>
            <a:ext cx="3333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экспозиция и слабые сигналы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32437D-660A-420E-85E5-4920ED119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38775"/>
            <a:ext cx="10744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2661754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8A68A7-A2F1-4BF1-AA82-3E7BAB79A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85025F8-5752-4C00-9E7F-645C8FA57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985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Наука становится действием через экосистему ЭКВИЛИБРИУМ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9A308AB-FA99-478F-9BC8-1DB2F8985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AF5662-8CAE-4D61-B4C5-46930838E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D24D437-1B9C-4CF9-B6EE-2B90E2C1D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504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8EBC09-8CCF-4BCC-8AD5-6C9EBAC2E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324100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наблюдает • моделирует • прогнозирует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2B91B0-5521-4CA2-A57F-498C68B84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095625"/>
            <a:ext cx="495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2F8CB9A-112E-4582-B406-B711E0B09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09750"/>
            <a:ext cx="504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СФЕРА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6A81FE-4478-43E1-B4D9-BD3D64D34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324100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объединяет знания • людей • инициативы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E8A71C-3CD3-4C1B-A53C-088183F54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095625"/>
            <a:ext cx="495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EE5025-F284-49AB-A12B-C93C194F0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0"/>
            <a:ext cx="504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573883-F8AC-4F80-BB6D-314A21734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133850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превращает риски в соглашения и ресурсы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AFAF30-0B09-463F-B69E-6E71E5ED6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905375"/>
            <a:ext cx="495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9B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C42173-995D-4EAC-B57D-8BF431722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619500"/>
            <a:ext cx="504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CE60FA-94A3-4403-A62A-C638632B6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133850"/>
            <a:ext cx="504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исполняет • производит • масштабирует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2A084A-64F0-4885-A94E-8B4C80A87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905375"/>
            <a:ext cx="49530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9B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072A8B-ED53-4174-9BF2-CE09F16B2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381625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ИАЦ координирует решения • Центр валидации подтверждает доказательства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88207345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4613B76-CA77-4E7A-86CA-B2E092B4D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6B3239-B040-4BB9-A2D3-0F4533136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Десять направлений формируют новую научную школу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570E0A-274F-4DEA-9573-5D8431E87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7C6E43-AEF0-4824-AB72-672523937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1A81CD-5C51-44E7-B2B6-079588656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733550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BA2B62-AD9A-4A96-8734-7C6FE063C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17335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Системная биология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13EE18-B453-4AA8-B879-F16D91F7B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733550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3351D1-547B-453F-BEA0-A637D7606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17335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Биогеохимия потоков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5CDFF78-70F0-45A9-9E7B-EFB3B633F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571750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328125-333F-45F6-9B74-27DBEA2D8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25717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Наука биоценозов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20A324-0AA1-4280-BD08-BD3CFEF27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571750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069A1E-55F1-42EE-95FB-B5EC7EFCF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25717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Геосистемная динамика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0937008-D772-421E-8D79-CE63E9F1A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409950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A1E77F-69B5-4309-91F7-4C4C9470F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34099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Наука природных циклов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397FD7-0F44-4160-A257-8035B9EC8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409950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0EF1EBA-11AC-48F2-9877-1769F3F94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34099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Прикладная теория потоков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30B65A8-75B8-4321-90FE-DAB007EDF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248150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A5469B-98DA-403A-9511-716F663F1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42481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Экология информации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2353615-A3F0-419F-B109-FC182B2D3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248150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642B6F9-D260-4450-803B-B3B5F4616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42481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Математика жизнеспособности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1728454-509F-4594-95AC-1F45C43FF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086350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78C5981-57E4-4B2F-A8D5-BE719817A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50863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Этика природных систем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AB07E5-986D-4D76-B329-E8240BA85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5086350"/>
            <a:ext cx="4286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FDDF406-0863-4A94-941B-463D6ACEC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508635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Инженерия восстановления</a:t>
            </a:r>
          </a:p>
        </p:txBody>
      </p:sp>
    </p:spTree>
    <p:extLst>
      <p:ext uri="{BB962C8B-B14F-4D97-AF65-F5344CB8AC3E}">
        <p14:creationId xmlns:p14="http://schemas.microsoft.com/office/powerpoint/2010/main" val="150381430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8CC9A9-067B-4F8B-BF01-C149DCEF0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7F462DD-02E5-4B01-B828-63D10C693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149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За 36 месяцев концепция проходит путь до открытого стандарта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208CBD-477D-48CA-99E7-253FC5F06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FE88A4-8DAD-491E-A553-D40F3F8D6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C770D7-6242-49C0-8411-E9934A361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238750"/>
            <a:ext cx="10668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452FD8-B691-4F58-8CCD-C0F6E77DC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33337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B14174-CCC4-4F4E-ABEF-BB08939FA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955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0–6 МЕС.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C56D6F-3E49-40FC-BAD9-8F7F1417D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62250"/>
            <a:ext cx="285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Глоссарий • онтология • паспорт данных • первая точка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06532A-F943-413E-B280-E632F4322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143500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005119-A1C6-4118-96E3-78A4AA3D7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1809750"/>
            <a:ext cx="33337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969C05-9571-439F-9948-9C9F74BFA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955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6–18 МЕС.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004168-2DD7-4CF1-8B19-5D7FECEB9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762250"/>
            <a:ext cx="285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Гиперграф территории • модели • сеть наблюдения • цикл решения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33C54E-766C-4189-92B6-B38322092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5143500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8744F34-45FE-4814-A5D0-FDE26EB1E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809750"/>
            <a:ext cx="3333750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75B1EE-3177-40ED-B8A7-61D4A544A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095500"/>
            <a:ext cx="2762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18–36 МЕС.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6571EF-FF2A-460A-9B89-5A7DE412A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62250"/>
            <a:ext cx="285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Межрегиональная федерация • центр валидации • стандарт • обучение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89201D-907E-4B87-B54C-53A5C2623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5143500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A5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6625347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02A3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6A2C87-D746-4E33-B2FA-8CE837B74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0005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5C7B1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5C7B1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9E0AAD-DDF0-492D-99D6-22FCB7A7F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28750"/>
            <a:ext cx="9048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Знать природу —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значит видеть целое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11F639-D20A-4AFC-8FAA-A045BBE31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10000"/>
            <a:ext cx="10477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5C7B1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5C7B1"/>
                </a:solidFill>
                <a:latin typeface="Arial"/>
                <a:ea typeface="Arial"/>
                <a:cs typeface="Arial"/>
              </a:rPr>
              <a:t>НАБЛЮДЕНИЕ × СВЯЗНОСТЬ × ЦИКЛЫ × ДОКАЗАТЕЛЬНОСТЬ × ОТВЕТСТВЕННОЕ ДЕЙСТВИЕ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2891A3-283E-4FBA-9B7C-CB50CA9ED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04825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32E926-AA6F-42B3-A9E7-7F39200F8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29250"/>
            <a:ext cx="10287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83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Следующий шаг: пилотная бассейновая территория и стандарт биоценозной точки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1950DE-DD94-4A26-AE8B-37374C841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286500"/>
            <a:ext cx="590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89B3C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C89B3C"/>
                </a:solidFill>
                <a:latin typeface="Arial"/>
                <a:ea typeface="Arial"/>
                <a:cs typeface="Arial"/>
              </a:rPr>
              <a:t>SOKOL EQUILIBRIS • ЭКВИЛИБРИУМ • 2026</a:t>
            </a:r>
          </a:p>
        </p:txBody>
      </p:sp>
    </p:spTree>
    <p:extLst>
      <p:ext uri="{BB962C8B-B14F-4D97-AF65-F5344CB8AC3E}">
        <p14:creationId xmlns:p14="http://schemas.microsoft.com/office/powerpoint/2010/main" val="117138337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B031D40-B2FB-4440-984A-3C3FBB575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F3C1D2-01B3-4125-8C12-C75F0951D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Природа — это система связей, а не набор отраслей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55DA7F-D595-454A-973F-57512212D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63F2362-6DAC-43B1-BBD4-AC4199AF1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AE931A4-F053-4254-8E8A-47D38BAF8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762125"/>
            <a:ext cx="6667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7381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Современные угрозы распространяются через границы дисциплин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D12753-5AF3-4B49-8878-7D4459034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5908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4C13820-7737-4C7A-8A78-DB13C1F1C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14600"/>
            <a:ext cx="6629400" cy="660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A"/>
                </a:solidFill>
                <a:latin typeface="Arial"/>
                <a:ea typeface="Arial"/>
                <a:cs typeface="Arial"/>
              </a:rPr>
              <a:t>Засуха меняет воду, почву, биоту, пожары, здоровье и экономику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191D44-0C81-43F7-8A80-7FD5D119C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893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C3C1A01-4ABF-40ED-877E-20265E30D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13100"/>
            <a:ext cx="6629400" cy="660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A"/>
                </a:solidFill>
                <a:latin typeface="Arial"/>
                <a:ea typeface="Arial"/>
                <a:cs typeface="Arial"/>
              </a:rPr>
              <a:t>Загрязнение переносится через воздух, воду и пищевые сети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C659F6-5EC1-49F1-B75A-AEAADDCE8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9878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4A8C05E-23B7-4E61-9EF1-6B5DBDB18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11600"/>
            <a:ext cx="6629400" cy="660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A"/>
                </a:solidFill>
                <a:latin typeface="Arial"/>
                <a:ea typeface="Arial"/>
                <a:cs typeface="Arial"/>
              </a:rPr>
              <a:t>Раздельные данные дают запаздывающую и неполную картину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3DB4A7-1307-44BB-91E1-8DFDBC58D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09750"/>
            <a:ext cx="328612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368CE1A-53F3-4BE9-BCD4-DA1A5F09B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190750"/>
            <a:ext cx="2524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Слепая зона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196F4A-DF02-4C80-9C54-817CE8DA6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857500"/>
            <a:ext cx="2524125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возникает</a:t>
            </a:r>
          </a:p>
          <a:p xmlns:a="http://schemas.openxmlformats.org/drawingml/2006/main">
            <a:pPr algn="ctr">
              <a:defRPr sz="24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между</a:t>
            </a:r>
          </a:p>
          <a:p xmlns:a="http://schemas.openxmlformats.org/drawingml/2006/main">
            <a:pPr algn="ctr">
              <a:defRPr sz="24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ведомствами,</a:t>
            </a:r>
          </a:p>
          <a:p xmlns:a="http://schemas.openxmlformats.org/drawingml/2006/main">
            <a:pPr algn="ctr">
              <a:defRPr sz="24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масштабами</a:t>
            </a:r>
          </a:p>
          <a:p xmlns:a="http://schemas.openxmlformats.org/drawingml/2006/main">
            <a:pPr algn="ctr">
              <a:defRPr sz="24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и циклами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1581B5-0AD1-4F36-A192-CC4886F97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76875"/>
            <a:ext cx="1066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Нужен единый наблюдаемый контур</a:t>
            </a:r>
          </a:p>
        </p:txBody>
      </p:sp>
    </p:spTree>
    <p:extLst>
      <p:ext uri="{BB962C8B-B14F-4D97-AF65-F5344CB8AC3E}">
        <p14:creationId xmlns:p14="http://schemas.microsoft.com/office/powerpoint/2010/main" val="114070756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19F3EB6-7027-46FA-AA33-29F3C36A3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99D409-1F85-4C58-9C40-168347E95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Единая Наука изучает жизнеспособность целого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81C1E1-981B-4B7D-9CB9-AB8BC0A49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1E4F3A-DFDC-414F-963E-6EFAA6AF9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A00F00-AABB-4F03-99CB-46D13DC79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ОБЪЕКТ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9F9DC7-E2B3-45CD-BF7D-563A7880F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381250"/>
            <a:ext cx="3238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Вложенные природные и человеко-природные системы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EE221F5-A6AB-4B93-8551-3B278B850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400550"/>
            <a:ext cx="3238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B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977C868-7A94-453D-8136-85471148C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8097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ЯЗЫК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07CB51-F102-439F-BA30-1B9D530F3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381250"/>
            <a:ext cx="3238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Границы • потоки • циклы • связность • пороги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C31036-B8AB-4BE1-821D-8118B93AB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400550"/>
            <a:ext cx="3238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7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2CB0ECA-54A8-4D97-9371-F68C67740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8097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6A9989-5ABB-45FD-8D0A-FFF7C8798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381250"/>
            <a:ext cx="3238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Проверяемое знание, превращённое в ответственное действие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150336-197C-4650-94D7-E4A4945CC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400550"/>
            <a:ext cx="32385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9B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EA940C-D948-4252-96BC-5557BFDB7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286375"/>
            <a:ext cx="11144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Состояние → связи → сценарии → действие → эффект → обучение</a:t>
            </a:r>
          </a:p>
        </p:txBody>
      </p:sp>
    </p:spTree>
    <p:extLst>
      <p:ext uri="{BB962C8B-B14F-4D97-AF65-F5344CB8AC3E}">
        <p14:creationId xmlns:p14="http://schemas.microsoft.com/office/powerpoint/2010/main" val="8692952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0916C48-3AA4-4CD9-9EF4-131DB0AB8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66E235-D02D-417D-85F3-05999CA72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Семь уровней образуют одну Земную систему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3111FD-9C83-4BBF-A718-76DB1FA3F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957E08-E9F6-45B1-A4F3-1E771B955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46FD55-4E2C-4428-BB15-9BA9CFDB3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52625"/>
            <a:ext cx="138112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D63564-9167-4A70-84B6-E67DF75B0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05025"/>
            <a:ext cx="476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4E7919-9DA8-4F92-945F-D16A2A531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14625"/>
            <a:ext cx="106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Молекула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6A5473-F3E8-4393-8FFF-D9650AC6E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2543175"/>
            <a:ext cx="138112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36CE5E-4BC8-4DAF-8C62-C1CF30FC9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2695575"/>
            <a:ext cx="476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A685EC-EEA5-42D9-BD41-AFB5744EF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305175"/>
            <a:ext cx="106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Клетка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D04C60-A5A7-4F47-8EBF-47C118842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1952625"/>
            <a:ext cx="138112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70228A-68A2-4483-AD5F-2CAAE06C6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105025"/>
            <a:ext cx="476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9FD839-E3EA-4794-BCDC-1CF3F81D3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714625"/>
            <a:ext cx="106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Организм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595ADB-E81B-4FDE-AEA5-07678BB69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543175"/>
            <a:ext cx="138112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EF60EB-678E-481D-B9CB-7EA73DD94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695575"/>
            <a:ext cx="476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7D43BFF-5A79-470E-A123-3C1DE59BE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305175"/>
            <a:ext cx="106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Популяция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97ADF66-88F3-4291-B348-7EEC5F36A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1952625"/>
            <a:ext cx="138112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F19C8CB-8483-4440-9122-820A3D2FB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105025"/>
            <a:ext cx="476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0D81E7A-A325-4DFC-A47E-04B68055F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714625"/>
            <a:ext cx="106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Биоценоз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7E3DDDC-6AAA-48E2-9A8A-5055A7B3B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543175"/>
            <a:ext cx="138112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AD4F6F-905D-462F-BEED-BD72D2C85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695575"/>
            <a:ext cx="476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2CECEFA-0DBC-478F-8715-3947E3171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305175"/>
            <a:ext cx="106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Ландшафт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FAAC1D3-B1C5-4192-BCD8-5771B1B8A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1952625"/>
            <a:ext cx="138112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69E153A-C095-4204-ADC4-3BA1AD430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2105025"/>
            <a:ext cx="476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863ABB7-C069-4F67-951B-30A2E2C04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2714625"/>
            <a:ext cx="106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Биосфера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6DDCC97-5649-46BF-BD57-81FA1451E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334000"/>
            <a:ext cx="1066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Техносфера включена в систему как мощный преобразующий метаболизм</a:t>
            </a:r>
          </a:p>
        </p:txBody>
      </p:sp>
    </p:spTree>
    <p:extLst>
      <p:ext uri="{BB962C8B-B14F-4D97-AF65-F5344CB8AC3E}">
        <p14:creationId xmlns:p14="http://schemas.microsoft.com/office/powerpoint/2010/main" val="162699702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9289D62-8322-4ED6-AE0E-BC356D6E1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B3A2AA-339D-466A-973D-871958132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Десять законов задают общий каркас исследования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C12886-378F-4282-ACE0-9227E423A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21DC18-AE29-41EC-A573-E428590EE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C4EED8-437F-4648-9F6D-AA4C4B4C0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9E3FFC-74FC-4C46-A8DE-983032CE1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4790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Открытость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763FB2-A6AD-4065-B0F0-0C954E6E6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93370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8DD9A1-CB67-44F2-8255-BD95DC3B3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1809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54E6D1-A6F1-4918-8B21-C8937A7C7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224790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Вложенность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6FF417-8785-4010-9254-E11148F63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293370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A1DC5D-C05E-4561-8CB0-64D02DC45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809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B45D480-0B7B-4D88-97E2-AB95BC152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24790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Ограниченность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A4CD6F9-DD7B-46DB-B00E-23BBF9C05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93370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D8CF37-4C92-4C98-A015-EA44FABBF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1809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DC0D3A-63A2-48ED-987F-A8916852A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24790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Обратная связь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594F7F-49DD-4F7D-9F3D-52C634421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93370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DB046AB-F2F0-4260-91C2-ECD211B02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180975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88FD2F4-3345-46C6-9BE4-8A435D689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24790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Разнообразие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63A907-26BF-4932-8825-5106E81BF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93370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3DB9871-67CD-4B4C-A441-A9712C3B0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6195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3E1BD46-1613-4923-A4BD-CEEA6F055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0576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Цикличность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0918DA6-BD11-4F1C-8207-375B4B202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74345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E253802-763A-4EB5-AEC4-C15B3D14B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36195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5991DAC-CEB6-4D4D-BBCE-343AEED78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40576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Эмерджентность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9DC3D7D-ED29-4301-82F2-338AA4CE2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3675" y="474345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E28121D-D928-4B86-AD89-172FEFEEE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36195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91642D3-3BD5-472A-B0E3-6A13774EE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0576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Необратимость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00C26A9-B19A-4257-B576-F2044F68F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74345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10B0EB0-AA20-41ED-A82B-79CC11765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36195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4EEA729-5F67-49AB-91C1-E55FFF145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40576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638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Совместная эволюция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B663804-94DF-4733-9B38-47F33B077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474345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064593A-F14F-481B-A163-0BEB79E2A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6195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E4E62FA-4E24-4D0D-94FA-DA0E13A2D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057650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638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Жизнеспособность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3D7AEFE-C154-4D74-8F8A-88D7B1CC1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743450"/>
            <a:ext cx="18573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4596100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067457-F467-4600-AA69-1FF76C54E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8E1E84-B4FB-4EDB-B854-342570B1E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Одна формула связывает границу, потоки, циклы и память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7475D4-029F-4C78-8139-D89074427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A20527-6CED-4A96-A7FE-C4D100812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510CCB-8251-4686-9597-CB91FD2CC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57375"/>
            <a:ext cx="112014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5664F8-3A20-417B-9B98-0FB022E64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43125"/>
            <a:ext cx="112014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Σ = ⟨ B, X, R, Φ, C, K, M, E 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D6C880B-CB1B-4AB5-A77B-406DB8D6D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524250"/>
            <a:ext cx="523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B5E3EA-3CEE-4CC3-8329-1F48531FF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352425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A"/>
                </a:solidFill>
                <a:latin typeface="Arial"/>
                <a:ea typeface="Arial"/>
                <a:cs typeface="Arial"/>
              </a:rPr>
              <a:t>граница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C5655A-151C-4D00-89D5-892F9DE39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524250"/>
            <a:ext cx="523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X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F01633-0C03-4AEA-A114-CCF305AA2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352425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A"/>
                </a:solidFill>
                <a:latin typeface="Arial"/>
                <a:ea typeface="Arial"/>
                <a:cs typeface="Arial"/>
              </a:rPr>
              <a:t>состояние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1CC023-4BEE-486B-8F9A-0AA0BDC9A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24250"/>
            <a:ext cx="523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A04458-0CE4-4FDA-9918-AC688788A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352425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A"/>
                </a:solidFill>
                <a:latin typeface="Arial"/>
                <a:ea typeface="Arial"/>
                <a:cs typeface="Arial"/>
              </a:rPr>
              <a:t>отношения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64818E-F6E3-46D7-9771-F205F528A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524250"/>
            <a:ext cx="523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Φ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505178-4CE7-4B77-9ECB-4F45521A3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0225" y="352425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A"/>
                </a:solidFill>
                <a:latin typeface="Arial"/>
                <a:ea typeface="Arial"/>
                <a:cs typeface="Arial"/>
              </a:rPr>
              <a:t>потоки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F73574-9451-4242-8E4D-FDC2CCD86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524375"/>
            <a:ext cx="523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961DA7-147E-456F-8930-536E9F903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45243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A"/>
                </a:solidFill>
                <a:latin typeface="Arial"/>
                <a:ea typeface="Arial"/>
                <a:cs typeface="Arial"/>
              </a:rPr>
              <a:t>циклы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9111FA7-80BD-42BC-A7A1-94827767A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4524375"/>
            <a:ext cx="523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F5D31F-F41F-4CE8-B9CF-320921E07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45243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A"/>
                </a:solidFill>
                <a:latin typeface="Arial"/>
                <a:ea typeface="Arial"/>
                <a:cs typeface="Arial"/>
              </a:rPr>
              <a:t>жизнеспособность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D4275DD-B0FC-48E5-82B2-33B7056FC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24375"/>
            <a:ext cx="523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EE021A5-A4E2-47B4-87B0-A2436F588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45243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A"/>
                </a:solidFill>
                <a:latin typeface="Arial"/>
                <a:ea typeface="Arial"/>
                <a:cs typeface="Arial"/>
              </a:rPr>
              <a:t>память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CB8AB0-F741-4227-A7AB-8DBFB36AA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524375"/>
            <a:ext cx="523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EFD8254-2AA9-447D-A200-E7BD423DD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0225" y="4524375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2A3A"/>
                </a:solidFill>
                <a:latin typeface="Arial"/>
                <a:ea typeface="Arial"/>
                <a:cs typeface="Arial"/>
              </a:rPr>
              <a:t>среда</a:t>
            </a:r>
          </a:p>
        </p:txBody>
      </p:sp>
    </p:spTree>
    <p:extLst>
      <p:ext uri="{BB962C8B-B14F-4D97-AF65-F5344CB8AC3E}">
        <p14:creationId xmlns:p14="http://schemas.microsoft.com/office/powerpoint/2010/main" val="107252843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5FABCD-67E5-49C6-A28B-53A17106A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8AAF11-8BD2-4865-A4E4-E25AA25CC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191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Математическое ядро работает с траекториями, а не снимками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4322C6-C204-4CFB-973A-32622D715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28E90B-D8EE-473E-8423-E4AB71268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5391EC-CD8B-4D7E-90D5-32FB8E3B1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Переход состояния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851678-8EF7-4BA2-BB69-0690AC697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90750"/>
            <a:ext cx="5143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E2D584-016E-440B-B5F7-0161C5875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24125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x(t+1) = T(x(t), u(t), ξ(t), θ)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2FB8BE-3D05-41E1-81D9-218C4FAD7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18097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Баланс потока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0D55C49-674C-4090-B249-A1B2227D9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90750"/>
            <a:ext cx="5143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DF31AE-5CD8-4EF4-B6F5-738470045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524125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ΔS = In − Out + Generation − Dissipation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3531EF-9E13-4841-B1B0-77A4C7D47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10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Гиперграф связей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9B2AD5-EB67-4BBF-A789-6454E1314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4191000"/>
            <a:ext cx="5143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94AF85-ED57-427A-BBB6-6BCC214AE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24375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H = (V, E, A)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2B3DEE-EAE9-4A7C-8A77-083EA9722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8100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Жизнеспособность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EBE1AE-24DA-4B57-9B25-3BB672323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191000"/>
            <a:ext cx="514350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83631D-CB90-4ABD-90E3-9E22F7DD3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524375"/>
            <a:ext cx="476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VΣ = min(V₁…Vₙ) · G · D</a:t>
            </a:r>
          </a:p>
        </p:txBody>
      </p:sp>
    </p:spTree>
    <p:extLst>
      <p:ext uri="{BB962C8B-B14F-4D97-AF65-F5344CB8AC3E}">
        <p14:creationId xmlns:p14="http://schemas.microsoft.com/office/powerpoint/2010/main" val="1193018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BCFB92-2CEB-4704-9FC0-36E81C3C4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6F7DFD4-5494-4A23-A8A0-C9EF3B4FC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836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Матрица 13×20 превращает целостность в адресуемую систему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0689DD-CD88-4DF7-BFB9-CE8B15E61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BB7B46-F125-4948-90E1-3DDA0DD63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FD54050-7290-4148-84E7-2C9DC936D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809750"/>
            <a:ext cx="6858000" cy="3286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B12ACC-F1BC-467E-B796-92A6604CC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95500"/>
            <a:ext cx="19050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8B87B0F-B6D9-4F61-A41D-619DC4478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286000"/>
            <a:ext cx="3905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полей природы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B67D07-AA96-4352-BB12-34C4209D4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90875"/>
            <a:ext cx="6096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02A3A"/>
                </a:solidFill>
                <a:latin typeface="Arial"/>
                <a:ea typeface="Arial"/>
                <a:cs typeface="Arial"/>
              </a:rPr>
              <a:t>вещество • энергия • информация • пространство • время • жизнь • разнообразие • связность • среда • возмущения • человек • управление • будущее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27D211-319E-4FB4-B373-83D4B6715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87655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125" b="1">
                <a:solidFill>
                  <a:srgbClr val="C89B3C"/>
                </a:solidFill>
                <a:latin typeface="Arial"/>
                <a:ea typeface="Arial"/>
                <a:cs typeface="Arial"/>
              </a:defRPr>
            </a:pPr>
            <a:r>
              <a:rPr sz="4125" b="1">
                <a:solidFill>
                  <a:srgbClr val="C89B3C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747FF4-C23E-4447-8F83-5CD12A1AC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809750"/>
            <a:ext cx="2667000" cy="3286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5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ACD414-3E5C-4CD0-B856-0725A70C0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095500"/>
            <a:ext cx="2095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48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2D2BA6-D719-4332-AC5D-3DF80BF0E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143250"/>
            <a:ext cx="209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стадий полного цикла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177A05-6B57-4BCB-BE85-B15A59884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476875"/>
            <a:ext cx="1066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260 научно-операционных ячеек</a:t>
            </a:r>
          </a:p>
        </p:txBody>
      </p:sp>
    </p:spTree>
    <p:extLst>
      <p:ext uri="{BB962C8B-B14F-4D97-AF65-F5344CB8AC3E}">
        <p14:creationId xmlns:p14="http://schemas.microsoft.com/office/powerpoint/2010/main" val="207954317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2BFAB65-2927-46D5-A7CC-323A34402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8600"/>
            <a:ext cx="495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ЕДИНАЯ НАУКА ПРИРОДНЫХ СИСТЕМ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B5CA368-CA6B-47A5-A109-89365C8B1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90550"/>
            <a:ext cx="11201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628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Полный цикл ведёт от слабого сигнала к наследуемому знанию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0FD4AD-0BAA-4401-8028-2F4FA8F80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09700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DE735D-DC6F-4D92-B008-0542BBEDC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429375"/>
            <a:ext cx="428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363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3636B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3687553-5C2A-4840-8A8B-0BF3A0AFE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390900"/>
            <a:ext cx="10668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6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8E0100-B599-43C3-BCF1-128CBB6F2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295650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F7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6E583E6-45D4-47BB-8627-42848D91C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3812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3FCB6B-F2DA-41B9-ADD6-D342BB1A0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743200"/>
            <a:ext cx="161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СИГНАЛ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25298F-B231-4F13-8331-8599286F2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10000"/>
            <a:ext cx="762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55C7B1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55C7B1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A6DE07-8990-498C-878C-AFD71E07A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3295650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F7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226C2A-2C92-47CE-8431-1C07B5EF9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23812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39E3C0-4024-4939-AF98-B3AD4441A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2743200"/>
            <a:ext cx="161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ВЕРИФИКАЦИЯ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5EF604-4A07-4FAB-AD75-8164DF59C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3810000"/>
            <a:ext cx="762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55C7B1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55C7B1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B1099F-448D-405B-8F10-EBFA11E5A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295650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F7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01FB87-AABA-4C26-87E8-65BA0F44E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812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9592B28-0367-4D4E-ADFF-0C7ED908F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743200"/>
            <a:ext cx="161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СЦЕНАРИИ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40DB983-FF1D-4C49-B03C-2A06AA5D8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810000"/>
            <a:ext cx="762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55C7B1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55C7B1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C34B73-CD64-45BF-B2D1-0B6345679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295650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F7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59D1DC1-A30D-447F-AEBD-4AD6E75A3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3812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477EB9A-8D55-43F3-91B2-78F665267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743200"/>
            <a:ext cx="161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D83420F-7AD7-4530-93F7-E362B05AB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10000"/>
            <a:ext cx="762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55C7B1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55C7B1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76085E4-F181-4049-B001-50D225C9B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295650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F7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8061003-4735-4AC4-9649-52EA42C14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3812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3F5CD55-EB05-4278-B59C-956201576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743200"/>
            <a:ext cx="161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МОНИТОРИНГ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D16E260-03B5-497C-B70F-D22A6F392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810000"/>
            <a:ext cx="762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55C7B1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55C7B1"/>
                </a:solidFill>
                <a:latin typeface="Arial"/>
                <a:ea typeface="Arial"/>
                <a:cs typeface="Arial"/>
              </a:rPr>
              <a:t>↓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95AF558-048F-441B-A00A-51790D754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3295650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1F7A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CD18B73-6EBD-4CE6-AAB6-A829085F4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23812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2D7AC12-39ED-47AD-89AB-1E37DF722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2743200"/>
            <a:ext cx="161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142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3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3A"/>
                </a:solidFill>
                <a:latin typeface="Arial"/>
                <a:ea typeface="Arial"/>
                <a:cs typeface="Arial"/>
              </a:rPr>
              <a:t>НАСЛЕДОВАНИЕ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FB7F022-924A-44A2-85B8-2ACE313BA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3810000"/>
            <a:ext cx="762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C89B3C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C89B3C"/>
                </a:solidFill>
                <a:latin typeface="Arial"/>
                <a:ea typeface="Arial"/>
                <a:cs typeface="Arial"/>
              </a:rPr>
              <a:t>↺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DF11459-D408-43D9-9243-A305E363D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095875"/>
            <a:ext cx="10668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1F7A5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F7A5A"/>
                </a:solidFill>
                <a:latin typeface="Arial"/>
                <a:ea typeface="Arial"/>
                <a:cs typeface="Arial"/>
              </a:rPr>
              <a:t>Каждый этап имеет данные, метод, ответственного и доказательство</a:t>
            </a:r>
          </a:p>
        </p:txBody>
      </p:sp>
    </p:spTree>
    <p:extLst>
      <p:ext uri="{BB962C8B-B14F-4D97-AF65-F5344CB8AC3E}">
        <p14:creationId xmlns:p14="http://schemas.microsoft.com/office/powerpoint/2010/main" val="123842954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2026-08-24T17:00:30.5000000Z</dcterms:created>
  <dcterms:modified xsi:type="dcterms:W3CDTF">2026-08-24T17:00:30.5000000Z</dcterms:modified>
</coreProperties>
</file>