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эко_ppa_устойчивая_технологическая_экосистема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6236208"/>
            <a:ext cx="12191695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6355080"/>
            <a:ext cx="11064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8375B"/>
                </a:solidFill>
              </a:defRPr>
            </a:pPr>
            <a:r>
              <a:t>Стратегическая научно-инженерная концепция •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09 / ДОКАЗАТЕЛЬНАЯ АРХИТЕКТУРА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Цепочка доверия к результату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365760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38912" y="2596896"/>
            <a:ext cx="12710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ДАТЧИК</a:t>
            </a:r>
          </a:p>
        </p:txBody>
      </p:sp>
      <p:sp>
        <p:nvSpPr>
          <p:cNvPr id="8" name="Chevron 7"/>
          <p:cNvSpPr/>
          <p:nvPr/>
        </p:nvSpPr>
        <p:spPr>
          <a:xfrm>
            <a:off x="1810512" y="2633472"/>
            <a:ext cx="228600" cy="292608"/>
          </a:xfrm>
          <a:prstGeom prst="chevron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039112" y="2331720"/>
            <a:ext cx="1417320" cy="914400"/>
          </a:xfrm>
          <a:prstGeom prst="roundRect">
            <a:avLst/>
          </a:prstGeom>
          <a:solidFill>
            <a:srgbClr val="F7F0DE"/>
          </a:solidFill>
          <a:ln>
            <a:solidFill>
              <a:srgbClr val="B08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112264" y="2596896"/>
            <a:ext cx="12710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КАЛИБРОВКА</a:t>
            </a:r>
          </a:p>
        </p:txBody>
      </p:sp>
      <p:sp>
        <p:nvSpPr>
          <p:cNvPr id="11" name="Chevron 10"/>
          <p:cNvSpPr/>
          <p:nvPr/>
        </p:nvSpPr>
        <p:spPr>
          <a:xfrm>
            <a:off x="3483864" y="2633472"/>
            <a:ext cx="228600" cy="292608"/>
          </a:xfrm>
          <a:prstGeom prst="chevron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712464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785616" y="2596896"/>
            <a:ext cx="12710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СЫРЫЕ ДАННЫЕ</a:t>
            </a:r>
          </a:p>
        </p:txBody>
      </p:sp>
      <p:sp>
        <p:nvSpPr>
          <p:cNvPr id="14" name="Chevron 13"/>
          <p:cNvSpPr/>
          <p:nvPr/>
        </p:nvSpPr>
        <p:spPr>
          <a:xfrm>
            <a:off x="5157216" y="2633472"/>
            <a:ext cx="228600" cy="292608"/>
          </a:xfrm>
          <a:prstGeom prst="chevron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385816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58968" y="2596896"/>
            <a:ext cx="12710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ОБРАБОТКА</a:t>
            </a:r>
          </a:p>
        </p:txBody>
      </p:sp>
      <p:sp>
        <p:nvSpPr>
          <p:cNvPr id="17" name="Chevron 16"/>
          <p:cNvSpPr/>
          <p:nvPr/>
        </p:nvSpPr>
        <p:spPr>
          <a:xfrm>
            <a:off x="6830568" y="2633472"/>
            <a:ext cx="228600" cy="292608"/>
          </a:xfrm>
          <a:prstGeom prst="chevron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059168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132320" y="2596896"/>
            <a:ext cx="12710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МОДЕЛЬ</a:t>
            </a:r>
          </a:p>
        </p:txBody>
      </p:sp>
      <p:sp>
        <p:nvSpPr>
          <p:cNvPr id="20" name="Chevron 19"/>
          <p:cNvSpPr/>
          <p:nvPr/>
        </p:nvSpPr>
        <p:spPr>
          <a:xfrm>
            <a:off x="8503920" y="2633472"/>
            <a:ext cx="228600" cy="292608"/>
          </a:xfrm>
          <a:prstGeom prst="chevron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8732520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805672" y="2596896"/>
            <a:ext cx="12710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ЭФФЕКТ</a:t>
            </a:r>
          </a:p>
        </p:txBody>
      </p:sp>
      <p:sp>
        <p:nvSpPr>
          <p:cNvPr id="23" name="Chevron 22"/>
          <p:cNvSpPr/>
          <p:nvPr/>
        </p:nvSpPr>
        <p:spPr>
          <a:xfrm>
            <a:off x="10177272" y="2633472"/>
            <a:ext cx="228600" cy="292608"/>
          </a:xfrm>
          <a:prstGeom prst="chevron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10405872" y="2331720"/>
            <a:ext cx="1417320" cy="914400"/>
          </a:xfrm>
          <a:prstGeom prst="roundRect">
            <a:avLst/>
          </a:prstGeom>
          <a:solidFill>
            <a:srgbClr val="F7F0DE"/>
          </a:solidFill>
          <a:ln>
            <a:solidFill>
              <a:srgbClr val="B08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479024" y="2596896"/>
            <a:ext cx="12710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НЕЗАВИСИМАЯ V&amp;V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" y="39319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8375B"/>
                </a:solidFill>
              </a:defRPr>
            </a:pPr>
            <a:r>
              <a:t>Нельзя валидировать только конечный график. Доверие строится по всей цепочке происхождения данных — от прибора и условий измерения до версии алгоритма и независимой проверки эффекта.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10 / ПРОСЛЕЖИВАЕМОСТЬ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Цифровой паспорт каждого элемента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691640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" y="1847088"/>
            <a:ext cx="41148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08937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25880" y="1819656"/>
            <a:ext cx="4206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ID объекта, модуля, робота и датчика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691640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91655" y="1847088"/>
            <a:ext cx="41148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08937"/>
                </a:solidFill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0" y="1819656"/>
            <a:ext cx="4206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владелец и оператор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2532888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59536" y="2688336"/>
            <a:ext cx="41148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08937"/>
                </a:solidFill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25880" y="2660904"/>
            <a:ext cx="4206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география и условия эксплуатации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532888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91655" y="2688336"/>
            <a:ext cx="41148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08937"/>
                </a:solidFill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0" y="2660904"/>
            <a:ext cx="4206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конфигурация и версия ПО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374136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59536" y="3529584"/>
            <a:ext cx="41148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08937"/>
                </a:solidFill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25880" y="3502152"/>
            <a:ext cx="4206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серийные номера и калибровки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63640" y="3374136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91655" y="3529584"/>
            <a:ext cx="41148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08937"/>
                </a:solidFill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0" y="3502152"/>
            <a:ext cx="4206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алгоритмы и версии моделей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215384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59536" y="4370832"/>
            <a:ext cx="41148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08937"/>
                </a:solidFill>
              </a:defRPr>
            </a:pPr>
            <a:r>
              <a:t>07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25880" y="4343400"/>
            <a:ext cx="4206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происхождение данных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63640" y="4215384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391655" y="4370832"/>
            <a:ext cx="41148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08937"/>
                </a:solidFill>
              </a:defRPr>
            </a:pPr>
            <a:r>
              <a:t>08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58000" y="4343400"/>
            <a:ext cx="4206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KPI и экологические ограничения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31520" y="5056632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59536" y="5212080"/>
            <a:ext cx="41148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08937"/>
                </a:solidFill>
              </a:defRPr>
            </a:pPr>
            <a:r>
              <a:t>09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25880" y="5184648"/>
            <a:ext cx="4206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ремонты, отказы, инциденты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63640" y="5056632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391655" y="5212080"/>
            <a:ext cx="41148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08937"/>
                </a:solidFill>
              </a:defRPr>
            </a:pPr>
            <a:r>
              <a:t>10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58000" y="5184648"/>
            <a:ext cx="4206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статус валидации и доказательная база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11 / ОТ ДИАГНОСТИКИ ДО ТИРАЖИРОВАНИЯ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Пилот полного цикла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02920" y="1828800"/>
            <a:ext cx="2057400" cy="1325880"/>
          </a:xfrm>
          <a:prstGeom prst="round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12648" y="1938528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267712"/>
            <a:ext cx="1600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8375B"/>
                </a:solidFill>
              </a:defRPr>
            </a:pPr>
            <a:r>
              <a:t>Диагностика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34639" y="1828800"/>
            <a:ext cx="2057400" cy="1325880"/>
          </a:xfrm>
          <a:prstGeom prst="round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944368" y="1938528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63239" y="2267712"/>
            <a:ext cx="1600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8375B"/>
                </a:solidFill>
              </a:defRPr>
            </a:pPr>
            <a:r>
              <a:t>Карта биоценоза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166359" y="1828800"/>
            <a:ext cx="2057400" cy="1325880"/>
          </a:xfrm>
          <a:prstGeom prst="round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276088" y="1938528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94959" y="2267712"/>
            <a:ext cx="1600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8375B"/>
                </a:solidFill>
              </a:defRPr>
            </a:pPr>
            <a:r>
              <a:t>Конфигурация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498079" y="1828800"/>
            <a:ext cx="2057400" cy="1325880"/>
          </a:xfrm>
          <a:prstGeom prst="round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607807" y="1938528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26679" y="2267712"/>
            <a:ext cx="1600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8375B"/>
                </a:solidFill>
              </a:defRPr>
            </a:pPr>
            <a:r>
              <a:t>Развёртывание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829800" y="1828800"/>
            <a:ext cx="2057400" cy="1325880"/>
          </a:xfrm>
          <a:prstGeom prst="round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939528" y="1938528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58400" y="2267712"/>
            <a:ext cx="1600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8375B"/>
                </a:solidFill>
              </a:defRPr>
            </a:pPr>
            <a:r>
              <a:t>Цифровой двойник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3794760"/>
            <a:ext cx="2057400" cy="1325880"/>
          </a:xfrm>
          <a:prstGeom prst="roundRect">
            <a:avLst/>
          </a:prstGeom>
          <a:solidFill>
            <a:srgbClr val="EB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12648" y="3904488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233672"/>
            <a:ext cx="1600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8375B"/>
                </a:solidFill>
              </a:defRPr>
            </a:pPr>
            <a:r>
              <a:t>Контроль ДО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834639" y="3794760"/>
            <a:ext cx="2057400" cy="1325880"/>
          </a:xfrm>
          <a:prstGeom prst="roundRect">
            <a:avLst/>
          </a:prstGeom>
          <a:solidFill>
            <a:srgbClr val="EB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944368" y="3904488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063239" y="4233672"/>
            <a:ext cx="1600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8375B"/>
                </a:solidFill>
              </a:defRPr>
            </a:pPr>
            <a:r>
              <a:t>Эксплуатация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166359" y="3794760"/>
            <a:ext cx="2057400" cy="1325880"/>
          </a:xfrm>
          <a:prstGeom prst="roundRect">
            <a:avLst/>
          </a:prstGeom>
          <a:solidFill>
            <a:srgbClr val="EB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276088" y="3904488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94959" y="4233672"/>
            <a:ext cx="1600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8375B"/>
                </a:solidFill>
              </a:defRPr>
            </a:pPr>
            <a:r>
              <a:t>Независимая V&amp;V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498079" y="3794760"/>
            <a:ext cx="2057400" cy="1325880"/>
          </a:xfrm>
          <a:prstGeom prst="roundRect">
            <a:avLst/>
          </a:prstGeom>
          <a:solidFill>
            <a:srgbClr val="EB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607807" y="3904488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726679" y="4233672"/>
            <a:ext cx="1600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8375B"/>
                </a:solidFill>
              </a:defRPr>
            </a:pPr>
            <a:r>
              <a:t>Оценка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829800" y="3794760"/>
            <a:ext cx="2057400" cy="1325880"/>
          </a:xfrm>
          <a:prstGeom prst="roundRect">
            <a:avLst/>
          </a:prstGeom>
          <a:solidFill>
            <a:srgbClr val="EB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939528" y="3904488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10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058400" y="4233672"/>
            <a:ext cx="1600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8375B"/>
                </a:solidFill>
              </a:defRPr>
            </a:pPr>
            <a:r>
              <a:t>Тиражирование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12 / ИЗМЕРИМОСТЬ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Матрица KPI и рисков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02920" y="1691640"/>
            <a:ext cx="2560320" cy="169164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691640"/>
            <a:ext cx="73152" cy="169164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185623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Энергия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" y="2350008"/>
            <a:ext cx="217627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автономность • КПД • доступность</a:t>
            </a:r>
            <a:br/>
            <a:r>
              <a:t>Риск: недостаток резерва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691640"/>
            <a:ext cx="2560320" cy="169164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383280" y="1691640"/>
            <a:ext cx="73152" cy="1691640"/>
          </a:xfrm>
          <a:prstGeom prst="rect">
            <a:avLst/>
          </a:prstGeom>
          <a:solidFill>
            <a:srgbClr val="2F6D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84448" y="185623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D54"/>
                </a:solidFill>
              </a:defRPr>
            </a:pPr>
            <a:r>
              <a:t>Вода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84448" y="2350008"/>
            <a:ext cx="217627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качество • расход • повторное использование</a:t>
            </a:r>
            <a:br/>
            <a:r>
              <a:t>Риск: перенос загрязнения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1691640"/>
            <a:ext cx="2560320" cy="169164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63640" y="1691640"/>
            <a:ext cx="73152" cy="1691640"/>
          </a:xfrm>
          <a:prstGeom prst="rect">
            <a:avLst/>
          </a:prstGeom>
          <a:solidFill>
            <a:srgbClr val="2F6D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64807" y="185623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D54"/>
                </a:solidFill>
              </a:defRPr>
            </a:pPr>
            <a:r>
              <a:t>Воздух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4807" y="2350008"/>
            <a:ext cx="217627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концентрации • пыль • микроклимат</a:t>
            </a:r>
            <a:br/>
            <a:r>
              <a:t>Риск: локальный эффект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1691640"/>
            <a:ext cx="2560320" cy="169164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0" y="1691640"/>
            <a:ext cx="73152" cy="1691640"/>
          </a:xfrm>
          <a:prstGeom prst="rect">
            <a:avLst/>
          </a:prstGeom>
          <a:solidFill>
            <a:srgbClr val="2F6D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45168" y="185623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D54"/>
                </a:solidFill>
              </a:defRPr>
            </a:pPr>
            <a:r>
              <a:t>Почва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45168" y="2350008"/>
            <a:ext cx="217627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загрязнители • органика • биоактивность</a:t>
            </a:r>
            <a:br/>
            <a:r>
              <a:t>Риск: вторичная токсичность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3794760"/>
            <a:ext cx="2560320" cy="169164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02920" y="3794760"/>
            <a:ext cx="73152" cy="1691640"/>
          </a:xfrm>
          <a:prstGeom prst="rect">
            <a:avLst/>
          </a:prstGeom>
          <a:solidFill>
            <a:srgbClr val="2F6D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4088" y="39593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D54"/>
                </a:solidFill>
              </a:defRPr>
            </a:pPr>
            <a:r>
              <a:t>Биоценоз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4088" y="4453128"/>
            <a:ext cx="217627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устойчивость • видовые индикаторы</a:t>
            </a:r>
            <a:br/>
            <a:r>
              <a:t>Риск: сезонность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383280" y="3794760"/>
            <a:ext cx="2560320" cy="169164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3383280" y="3794760"/>
            <a:ext cx="73152" cy="169164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584448" y="39593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Роботы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84448" y="4453128"/>
            <a:ext cx="217627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покрытие • точность • автономность</a:t>
            </a:r>
            <a:br/>
            <a:r>
              <a:t>Риск: сбой навигации/датчика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63640" y="3794760"/>
            <a:ext cx="2560320" cy="169164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263640" y="3794760"/>
            <a:ext cx="73152" cy="169164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64807" y="39593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Данные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64807" y="4453128"/>
            <a:ext cx="217627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полнота • задержка • происхождение</a:t>
            </a:r>
            <a:br/>
            <a:r>
              <a:t>Риск: потеря контекста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144000" y="3794760"/>
            <a:ext cx="2560320" cy="169164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9144000" y="3794760"/>
            <a:ext cx="73152" cy="169164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345168" y="39593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Валидация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345168" y="4453128"/>
            <a:ext cx="217627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доля подтверждённых эффектов</a:t>
            </a:r>
            <a:br/>
            <a:r>
              <a:t>Риск: конфликт интересов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13 / РОЛИ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Научно-инженерная кооперация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595360" y="3319272"/>
            <a:ext cx="2286000" cy="768096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732520" y="3447287"/>
            <a:ext cx="2011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Научный интегратор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218236" y="4749085"/>
            <a:ext cx="2286000" cy="768096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55396" y="4877101"/>
            <a:ext cx="2011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Инженерный интегратор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123867" y="5102220"/>
            <a:ext cx="2286000" cy="768096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61027" y="5230236"/>
            <a:ext cx="2011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Метрологический партнёр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642376" y="4112758"/>
            <a:ext cx="2286000" cy="768096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779536" y="4240774"/>
            <a:ext cx="2011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Оператор территории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42376" y="2525785"/>
            <a:ext cx="2286000" cy="768096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779536" y="2653801"/>
            <a:ext cx="2011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Разработчики технологий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123867" y="1536323"/>
            <a:ext cx="2286000" cy="768096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261027" y="1664339"/>
            <a:ext cx="2011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Центр данных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218236" y="1889458"/>
            <a:ext cx="2286000" cy="768096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55396" y="2017474"/>
            <a:ext cx="2011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Независимая валидация</a:t>
            </a:r>
          </a:p>
        </p:txBody>
      </p:sp>
      <p:sp>
        <p:nvSpPr>
          <p:cNvPr id="20" name="Oval 19"/>
          <p:cNvSpPr/>
          <p:nvPr/>
        </p:nvSpPr>
        <p:spPr>
          <a:xfrm>
            <a:off x="4800600" y="2423160"/>
            <a:ext cx="2560320" cy="2560320"/>
          </a:xfrm>
          <a:prstGeom prst="ellipse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74920" y="3172968"/>
            <a:ext cx="2011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ЭКО-PPA</a:t>
            </a:r>
            <a:br/>
            <a:r>
              <a:t>КОНСОРЦИУМ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14 / МАШИНОВЕДЕНИЕ ДЛЯ ПРИРОДНО-ТЕХНИЧЕСКИХ СИСТЕМ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ИМАШ РАН в ЭКО-PPA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691640"/>
            <a:ext cx="106984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18375B"/>
                </a:solidFill>
              </a:defRPr>
            </a:pPr>
            <a:r>
              <a:t>• прочность, вибрации, ресурс и надёжность модульного оборудования;</a:t>
            </a:r>
          </a:p>
          <a:p>
            <a:pPr>
              <a:spcAft>
                <a:spcPts val="800"/>
              </a:spcAft>
              <a:defRPr sz="2000">
                <a:solidFill>
                  <a:srgbClr val="18375B"/>
                </a:solidFill>
              </a:defRPr>
            </a:pPr>
            <a:r>
              <a:t>• мобильные роботизированные платформы и механизмы пробоотбора;</a:t>
            </a:r>
          </a:p>
          <a:p>
            <a:pPr>
              <a:spcAft>
                <a:spcPts val="800"/>
              </a:spcAft>
              <a:defRPr sz="2000">
                <a:solidFill>
                  <a:srgbClr val="18375B"/>
                </a:solidFill>
              </a:defRPr>
            </a:pPr>
            <a:r>
              <a:t>• насосы, приводы, аэрация, дозирование, перемешивание и транспортировка;</a:t>
            </a:r>
          </a:p>
          <a:p>
            <a:pPr>
              <a:spcAft>
                <a:spcPts val="800"/>
              </a:spcAft>
              <a:defRPr sz="2000">
                <a:solidFill>
                  <a:srgbClr val="18375B"/>
                </a:solidFill>
              </a:defRPr>
            </a:pPr>
            <a:r>
              <a:t>• цифровые двойники машин, узлов и автономных установок;</a:t>
            </a:r>
          </a:p>
          <a:p>
            <a:pPr>
              <a:spcAft>
                <a:spcPts val="800"/>
              </a:spcAft>
              <a:defRPr sz="2000">
                <a:solidFill>
                  <a:srgbClr val="18375B"/>
                </a:solidFill>
              </a:defRPr>
            </a:pPr>
            <a:r>
              <a:t>• V&amp;V моделей, стендов и экспериментальных методик;</a:t>
            </a:r>
          </a:p>
          <a:p>
            <a:pPr>
              <a:spcAft>
                <a:spcPts val="800"/>
              </a:spcAft>
              <a:defRPr sz="2000">
                <a:solidFill>
                  <a:srgbClr val="18375B"/>
                </a:solidFill>
              </a:defRPr>
            </a:pPr>
            <a:r>
              <a:t>• библиотека отказов и инженерных уроков ЭКО-PPA.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15 / ОТ ПИЛОТА К СЕТИ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Дорожная карта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77240" y="1645920"/>
            <a:ext cx="10652760" cy="713232"/>
          </a:xfrm>
          <a:prstGeom prst="round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810512"/>
            <a:ext cx="1097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B08937"/>
                </a:solidFill>
              </a:defRPr>
            </a:pPr>
            <a:r>
              <a:t>0–6 мес.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1764792"/>
            <a:ext cx="1920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75B"/>
                </a:solidFill>
              </a:defRPr>
            </a:pPr>
            <a:r>
              <a:t>Архитектура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60520" y="1764792"/>
            <a:ext cx="69037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D6770"/>
                </a:solidFill>
              </a:defRPr>
            </a:pPr>
            <a:r>
              <a:t>реестр технологий • базовая диагностика • партнёры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2560320"/>
            <a:ext cx="10652760" cy="713232"/>
          </a:xfrm>
          <a:prstGeom prst="roundRect">
            <a:avLst/>
          </a:prstGeom>
          <a:solidFill>
            <a:srgbClr val="EB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120" y="2724912"/>
            <a:ext cx="1097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B08937"/>
                </a:solidFill>
              </a:defRPr>
            </a:pPr>
            <a:r>
              <a:t>6–12 мес.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48840" y="2679191"/>
            <a:ext cx="1920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75B"/>
                </a:solidFill>
              </a:defRPr>
            </a:pPr>
            <a:r>
              <a:t>Развёртывание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60520" y="2679191"/>
            <a:ext cx="69037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D6770"/>
                </a:solidFill>
              </a:defRPr>
            </a:pPr>
            <a:r>
              <a:t>минигенерация • 2–4 экомодуля • датчики • роботы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7240" y="3474720"/>
            <a:ext cx="10652760" cy="713232"/>
          </a:xfrm>
          <a:prstGeom prst="round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120" y="3639312"/>
            <a:ext cx="1097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B08937"/>
                </a:solidFill>
              </a:defRPr>
            </a:pPr>
            <a:r>
              <a:t>12–18 мес.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48840" y="3593591"/>
            <a:ext cx="1920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75B"/>
                </a:solidFill>
              </a:defRPr>
            </a:pPr>
            <a:r>
              <a:t>Доказательство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60520" y="3593591"/>
            <a:ext cx="69037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D6770"/>
                </a:solidFill>
              </a:defRPr>
            </a:pPr>
            <a:r>
              <a:t>сезонные данные • цифровой двойник • первая V&amp;V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389120"/>
            <a:ext cx="10652760" cy="713232"/>
          </a:xfrm>
          <a:prstGeom prst="roundRect">
            <a:avLst/>
          </a:prstGeom>
          <a:solidFill>
            <a:srgbClr val="EB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0120" y="4553712"/>
            <a:ext cx="1097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B08937"/>
                </a:solidFill>
              </a:defRPr>
            </a:pPr>
            <a:r>
              <a:t>18–24 мес.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48840" y="4507992"/>
            <a:ext cx="1920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75B"/>
                </a:solidFill>
              </a:defRPr>
            </a:pPr>
            <a:r>
              <a:t>Стандартизация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60520" y="4507992"/>
            <a:ext cx="69037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D6770"/>
                </a:solidFill>
              </a:defRPr>
            </a:pPr>
            <a:r>
              <a:t>KPI • экономика • паспорт тиражирования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77240" y="5303520"/>
            <a:ext cx="10652760" cy="713232"/>
          </a:xfrm>
          <a:prstGeom prst="round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60120" y="5468112"/>
            <a:ext cx="1097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B08937"/>
                </a:solidFill>
              </a:defRPr>
            </a:pPr>
            <a:r>
              <a:t>2–5 лет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48840" y="5422392"/>
            <a:ext cx="1920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75B"/>
                </a:solidFill>
              </a:defRPr>
            </a:pPr>
            <a:r>
              <a:t>Масштабирование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60520" y="5422392"/>
            <a:ext cx="69037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D6770"/>
                </a:solidFill>
              </a:defRPr>
            </a:pPr>
            <a:r>
              <a:t>сеть пилотов • типовые комплекты • база валидации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37844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B08937"/>
                </a:solidFill>
              </a:defRPr>
            </a:pPr>
            <a:r>
              <a:t>ЭКО-PPA</a:t>
            </a:r>
          </a:p>
          <a:p>
            <a:pPr algn="ctr">
              <a:spcBef>
                <a:spcPts val="1800"/>
              </a:spcBef>
              <a:defRPr sz="2900" b="1">
                <a:solidFill>
                  <a:srgbClr val="FFFFFF"/>
                </a:solidFill>
              </a:defRPr>
            </a:pPr>
            <a:r>
              <a:t>ЭНЕРГИЯ + ВОССТАНОВЛЕНИЕ СРЕДЫ +</a:t>
            </a:r>
            <a:br/>
            <a:r>
              <a:t>НАБЛЮДЕНИЕ + РОБОТИЗИРОВАННОЕ ДЕЙСТВИЕ +</a:t>
            </a:r>
            <a:br/>
            <a:r>
              <a:t>ДОКАЗАТЕЛЬСТВО</a:t>
            </a:r>
          </a:p>
          <a:p>
            <a:pPr algn="ctr">
              <a:spcBef>
                <a:spcPts val="2400"/>
              </a:spcBef>
              <a:defRPr sz="1800">
                <a:solidFill>
                  <a:srgbClr val="DCE4EA"/>
                </a:solidFill>
              </a:defRPr>
            </a:pPr>
            <a:r>
              <a:t>Не набор устройств, а доверенная воспроизводимая технологическая система.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01 / СТРАТЕГИЧЕСКАЯ МОДЕЛЬ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ЭКО-PPA как система полного цикла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02920" y="1965960"/>
            <a:ext cx="2103120" cy="233172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965960"/>
            <a:ext cx="73152" cy="233172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2130552"/>
            <a:ext cx="17556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ЭНЕРГИЯ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" y="2624328"/>
            <a:ext cx="1719072" cy="15544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Минигенерация и накопление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34639" y="1965960"/>
            <a:ext cx="2103120" cy="233172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834639" y="1965960"/>
            <a:ext cx="73152" cy="2331720"/>
          </a:xfrm>
          <a:prstGeom prst="rect">
            <a:avLst/>
          </a:prstGeom>
          <a:solidFill>
            <a:srgbClr val="2F6D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035808" y="2130552"/>
            <a:ext cx="17556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D54"/>
                </a:solidFill>
              </a:defRPr>
            </a:pPr>
            <a:r>
              <a:t>СРЕДА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35808" y="2624328"/>
            <a:ext cx="1719072" cy="15544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Экомодули восстановления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166359" y="1965960"/>
            <a:ext cx="2103120" cy="233172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166359" y="1965960"/>
            <a:ext cx="73152" cy="2331720"/>
          </a:xfrm>
          <a:prstGeom prst="rect">
            <a:avLst/>
          </a:prstGeom>
          <a:solidFill>
            <a:srgbClr val="2279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367527" y="2130552"/>
            <a:ext cx="17556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27987"/>
                </a:solidFill>
              </a:defRPr>
            </a:pPr>
            <a:r>
              <a:t>НАБЛЮДЕНИЕ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67527" y="2624328"/>
            <a:ext cx="1719072" cy="15544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Биоценозы и сенсорика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498079" y="1965960"/>
            <a:ext cx="2103120" cy="233172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498079" y="1965960"/>
            <a:ext cx="73152" cy="2331720"/>
          </a:xfrm>
          <a:prstGeom prst="rect">
            <a:avLst/>
          </a:prstGeom>
          <a:solidFill>
            <a:srgbClr val="325B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99248" y="2130552"/>
            <a:ext cx="17556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25B91"/>
                </a:solidFill>
              </a:defRPr>
            </a:pPr>
            <a:r>
              <a:t>ДЕЙСТВИЕ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99248" y="2624328"/>
            <a:ext cx="1719072" cy="15544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Научная робототехника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829800" y="1965960"/>
            <a:ext cx="2103120" cy="233172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829800" y="1965960"/>
            <a:ext cx="73152" cy="2331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030968" y="2130552"/>
            <a:ext cx="17556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08937"/>
                </a:solidFill>
              </a:defRPr>
            </a:pPr>
            <a:r>
              <a:t>ДОВЕРИЕ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30968" y="2624328"/>
            <a:ext cx="1719072" cy="15544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Валидация и доказательства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4846320"/>
            <a:ext cx="10744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8375B"/>
                </a:solidFill>
              </a:defRPr>
            </a:pPr>
            <a:r>
              <a:t>Цель: превратить набор технологий в воспроизводимую архитектуру, где каждый эффект измерен, прослежен и подтверждён до масштабирования.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02 / АРХИТЕКТУРА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7 контуров архитектуры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0292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737360"/>
            <a:ext cx="73152" cy="160020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19019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A. Минигенерация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" y="239572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энергетическая автономность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383280" y="1737360"/>
            <a:ext cx="73152" cy="1600200"/>
          </a:xfrm>
          <a:prstGeom prst="rect">
            <a:avLst/>
          </a:prstGeom>
          <a:solidFill>
            <a:srgbClr val="2F6D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84448" y="19019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D54"/>
                </a:solidFill>
              </a:defRPr>
            </a:pPr>
            <a:r>
              <a:t>B. Экомодули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84448" y="239572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вода, воздух, почва, биопроцессы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63640" y="1737360"/>
            <a:ext cx="73152" cy="1600200"/>
          </a:xfrm>
          <a:prstGeom prst="rect">
            <a:avLst/>
          </a:prstGeom>
          <a:solidFill>
            <a:srgbClr val="2279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64807" y="19019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27987"/>
                </a:solidFill>
              </a:defRPr>
            </a:pPr>
            <a:r>
              <a:t>C. Биоценозы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4807" y="239572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наблюдение живой и неживой среды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0" y="1737360"/>
            <a:ext cx="73152" cy="1600200"/>
          </a:xfrm>
          <a:prstGeom prst="rect">
            <a:avLst/>
          </a:prstGeom>
          <a:solidFill>
            <a:srgbClr val="325B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45168" y="19019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25B91"/>
                </a:solidFill>
              </a:defRPr>
            </a:pPr>
            <a:r>
              <a:t>D. Робототехника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45168" y="239572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сбор данных, инспекция, воздействие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370332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02920" y="3703320"/>
            <a:ext cx="73152" cy="160020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4088" y="3867911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08937"/>
                </a:solidFill>
              </a:defRPr>
            </a:pPr>
            <a:r>
              <a:t>E. Валидация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4088" y="436168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метрология, V&amp;V, качество данных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383280" y="370332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3383280" y="3703320"/>
            <a:ext cx="73152" cy="1600200"/>
          </a:xfrm>
          <a:prstGeom prst="rect">
            <a:avLst/>
          </a:prstGeom>
          <a:solidFill>
            <a:srgbClr val="5348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584448" y="3867911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53488A"/>
                </a:solidFill>
              </a:defRPr>
            </a:pPr>
            <a:r>
              <a:t>F. Цифровой двойник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84448" y="436168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история, прогноз, риск, жизненный цикл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63640" y="370332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263640" y="3703320"/>
            <a:ext cx="73152" cy="1600200"/>
          </a:xfrm>
          <a:prstGeom prst="rect">
            <a:avLst/>
          </a:prstGeom>
          <a:solidFill>
            <a:srgbClr val="5A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64807" y="3867911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5A5A5A"/>
                </a:solidFill>
              </a:defRPr>
            </a:pPr>
            <a:r>
              <a:t>G. Управление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64807" y="436168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портфель пилотов и масштабирование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03 / ЭНЕРГЕТИЧЕСКИЙ КОНТУР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Минигенерация — опорный слой автономности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40080" y="1691640"/>
            <a:ext cx="2743200" cy="329184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691640"/>
            <a:ext cx="73152" cy="329184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7" y="1856232"/>
            <a:ext cx="239572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Источники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2350008"/>
            <a:ext cx="2359152" cy="2514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Солнечная генерация</a:t>
            </a:r>
            <a:br/>
            <a:r>
              <a:t>Малая ветроэнергетика</a:t>
            </a:r>
            <a:br/>
            <a:r>
              <a:t>Компактная генерация</a:t>
            </a:r>
            <a:br/>
            <a:r>
              <a:t>Резервный источник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11880" y="1691640"/>
            <a:ext cx="2743200" cy="329184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11880" y="1691640"/>
            <a:ext cx="73152" cy="329184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813048" y="1856232"/>
            <a:ext cx="239572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Накопление и микросеть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3048" y="2350008"/>
            <a:ext cx="2359152" cy="2514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Накопитель энергии</a:t>
            </a:r>
            <a:br/>
            <a:r>
              <a:t>Интеллектуальное распределение</a:t>
            </a:r>
            <a:br/>
            <a:r>
              <a:t>Островной режим</a:t>
            </a:r>
            <a:br/>
            <a:r>
              <a:t>Приоритет критических нагрузок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0" y="1691640"/>
            <a:ext cx="2331720" cy="329184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583680" y="1691640"/>
            <a:ext cx="73152" cy="329184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784848" y="1856232"/>
            <a:ext cx="19842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Нагрузки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84848" y="2350008"/>
            <a:ext cx="1947672" cy="2514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Датчики</a:t>
            </a:r>
            <a:br/>
            <a:r>
              <a:t>Связь</a:t>
            </a:r>
            <a:br/>
            <a:r>
              <a:t>Насосы</a:t>
            </a:r>
            <a:br/>
            <a:r>
              <a:t>Очистка</a:t>
            </a:r>
            <a:br/>
            <a:r>
              <a:t>Роботы</a:t>
            </a:r>
            <a:br/>
            <a:r>
              <a:t>Вычисление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1691640"/>
            <a:ext cx="2377440" cy="329184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0" y="1691640"/>
            <a:ext cx="73152" cy="329184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45168" y="1856232"/>
            <a:ext cx="202996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08937"/>
                </a:solidFill>
              </a:defRPr>
            </a:pPr>
            <a:r>
              <a:t>Проверяем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45168" y="2350008"/>
            <a:ext cx="1993392" cy="2514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Мощность</a:t>
            </a:r>
            <a:br/>
            <a:r>
              <a:t>Автономность</a:t>
            </a:r>
            <a:br/>
            <a:r>
              <a:t>КПД</a:t>
            </a:r>
            <a:br/>
            <a:r>
              <a:t>Надёжность</a:t>
            </a:r>
            <a:br/>
            <a:r>
              <a:t>Экослед</a:t>
            </a:r>
            <a:br/>
            <a:r>
              <a:t>Телеметрию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04 / МОДУЛЬНАЯ ИНФРАСТРУКТУРА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Экомодули — технологические органы системы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48640" y="1737360"/>
            <a:ext cx="2514600" cy="155448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737360"/>
            <a:ext cx="73152" cy="1554480"/>
          </a:xfrm>
          <a:prstGeom prst="rect">
            <a:avLst/>
          </a:prstGeom>
          <a:solidFill>
            <a:srgbClr val="2F6D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901952"/>
            <a:ext cx="216712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D54"/>
                </a:solidFill>
              </a:defRPr>
            </a:pPr>
            <a:r>
              <a:t>WATER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395728"/>
            <a:ext cx="2130552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очистка и оборот воды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29000" y="1737360"/>
            <a:ext cx="2514600" cy="155448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429000" y="1737360"/>
            <a:ext cx="73152" cy="1554480"/>
          </a:xfrm>
          <a:prstGeom prst="rect">
            <a:avLst/>
          </a:prstGeom>
          <a:solidFill>
            <a:srgbClr val="2F6D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30168" y="1901952"/>
            <a:ext cx="216712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D54"/>
                </a:solidFill>
              </a:defRPr>
            </a:pPr>
            <a:r>
              <a:t>AIR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30168" y="2395728"/>
            <a:ext cx="2130552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очистка воздуха и микроклимат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09359" y="1737360"/>
            <a:ext cx="2514600" cy="155448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309359" y="1737360"/>
            <a:ext cx="73152" cy="1554480"/>
          </a:xfrm>
          <a:prstGeom prst="rect">
            <a:avLst/>
          </a:prstGeom>
          <a:solidFill>
            <a:srgbClr val="2F6D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10527" y="1901952"/>
            <a:ext cx="216712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D54"/>
                </a:solidFill>
              </a:defRPr>
            </a:pPr>
            <a:r>
              <a:t>SOIL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10527" y="2395728"/>
            <a:ext cx="2130552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восстановление почв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89719" y="1737360"/>
            <a:ext cx="2514600" cy="155448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89719" y="1737360"/>
            <a:ext cx="73152" cy="1554480"/>
          </a:xfrm>
          <a:prstGeom prst="rect">
            <a:avLst/>
          </a:prstGeom>
          <a:solidFill>
            <a:srgbClr val="2F6D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90888" y="1901952"/>
            <a:ext cx="216712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D54"/>
                </a:solidFill>
              </a:defRPr>
            </a:pPr>
            <a:r>
              <a:t>BIO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90888" y="2395728"/>
            <a:ext cx="2130552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биофильтрация и биопроцессы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3703320"/>
            <a:ext cx="2514600" cy="155448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48640" y="3703320"/>
            <a:ext cx="73152" cy="1554480"/>
          </a:xfrm>
          <a:prstGeom prst="rect">
            <a:avLst/>
          </a:prstGeom>
          <a:solidFill>
            <a:srgbClr val="466E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9808" y="3867911"/>
            <a:ext cx="216712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466E64"/>
                </a:solidFill>
              </a:defRPr>
            </a:pPr>
            <a:r>
              <a:t>WASTE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9808" y="4361688"/>
            <a:ext cx="2130552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управление отдельными потоками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429000" y="3703320"/>
            <a:ext cx="2514600" cy="155448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3429000" y="3703320"/>
            <a:ext cx="73152" cy="1554480"/>
          </a:xfrm>
          <a:prstGeom prst="rect">
            <a:avLst/>
          </a:prstGeom>
          <a:solidFill>
            <a:srgbClr val="466E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630168" y="3867911"/>
            <a:ext cx="216712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466E64"/>
                </a:solidFill>
              </a:defRPr>
            </a:pPr>
            <a:r>
              <a:t>LAB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30168" y="4361688"/>
            <a:ext cx="2130552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полевой анализ и подготовка проб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309359" y="3703320"/>
            <a:ext cx="2514600" cy="155448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309359" y="3703320"/>
            <a:ext cx="73152" cy="1554480"/>
          </a:xfrm>
          <a:prstGeom prst="rect">
            <a:avLst/>
          </a:prstGeom>
          <a:solidFill>
            <a:srgbClr val="466E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10527" y="3867911"/>
            <a:ext cx="216712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466E64"/>
                </a:solidFill>
              </a:defRPr>
            </a:pPr>
            <a:r>
              <a:t>DATA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10527" y="4361688"/>
            <a:ext cx="2130552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локальный вычислительный узел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05 / ЖИВАЯ СИСТЕМА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Биоценозы — объект наблюдения и оценки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823959" y="3429000"/>
            <a:ext cx="1920240" cy="548640"/>
          </a:xfrm>
          <a:prstGeom prst="roundRect">
            <a:avLst/>
          </a:prstGeom>
          <a:solidFill>
            <a:srgbClr val="EBF5EE"/>
          </a:solidFill>
          <a:ln>
            <a:solidFill>
              <a:srgbClr val="BED6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24544" y="3593591"/>
            <a:ext cx="1719072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2F6D54"/>
                </a:solidFill>
              </a:defRPr>
            </a:pPr>
            <a:r>
              <a:t>Атмосфера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39282" y="4722156"/>
            <a:ext cx="1920240" cy="548640"/>
          </a:xfrm>
          <a:prstGeom prst="roundRect">
            <a:avLst/>
          </a:prstGeom>
          <a:solidFill>
            <a:srgbClr val="EBF5EE"/>
          </a:solidFill>
          <a:ln>
            <a:solidFill>
              <a:srgbClr val="BED6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39866" y="4886748"/>
            <a:ext cx="1719072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2F6D54"/>
                </a:solidFill>
              </a:defRPr>
            </a:pPr>
            <a:r>
              <a:t>Вода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120640" y="5257800"/>
            <a:ext cx="1920240" cy="548640"/>
          </a:xfrm>
          <a:prstGeom prst="roundRect">
            <a:avLst/>
          </a:prstGeom>
          <a:solidFill>
            <a:srgbClr val="EBF5EE"/>
          </a:solidFill>
          <a:ln>
            <a:solidFill>
              <a:srgbClr val="BED6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221224" y="5422392"/>
            <a:ext cx="1719072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2F6D54"/>
                </a:solidFill>
              </a:defRPr>
            </a:pPr>
            <a:r>
              <a:t>Почва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01997" y="4722156"/>
            <a:ext cx="1920240" cy="548640"/>
          </a:xfrm>
          <a:prstGeom prst="roundRect">
            <a:avLst/>
          </a:prstGeom>
          <a:solidFill>
            <a:srgbClr val="EBF5EE"/>
          </a:solidFill>
          <a:ln>
            <a:solidFill>
              <a:srgbClr val="BED6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02581" y="4886748"/>
            <a:ext cx="1719072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2F6D54"/>
                </a:solidFill>
              </a:defRPr>
            </a:pPr>
            <a:r>
              <a:t>Растения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417320" y="3429000"/>
            <a:ext cx="1920240" cy="548640"/>
          </a:xfrm>
          <a:prstGeom prst="roundRect">
            <a:avLst/>
          </a:prstGeom>
          <a:solidFill>
            <a:srgbClr val="EBF5EE"/>
          </a:solidFill>
          <a:ln>
            <a:solidFill>
              <a:srgbClr val="BED6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517904" y="3593591"/>
            <a:ext cx="1719072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2F6D54"/>
                </a:solidFill>
              </a:defRPr>
            </a:pPr>
            <a:r>
              <a:t>Животные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501997" y="2135843"/>
            <a:ext cx="1920240" cy="548640"/>
          </a:xfrm>
          <a:prstGeom prst="roundRect">
            <a:avLst/>
          </a:prstGeom>
          <a:solidFill>
            <a:srgbClr val="EBF5EE"/>
          </a:solidFill>
          <a:ln>
            <a:solidFill>
              <a:srgbClr val="BED6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602581" y="2300435"/>
            <a:ext cx="1719072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2F6D54"/>
                </a:solidFill>
              </a:defRPr>
            </a:pPr>
            <a:r>
              <a:t>Микроорганизмы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120640" y="1600199"/>
            <a:ext cx="1920240" cy="548640"/>
          </a:xfrm>
          <a:prstGeom prst="roundRect">
            <a:avLst/>
          </a:prstGeom>
          <a:solidFill>
            <a:srgbClr val="EBF5EE"/>
          </a:solidFill>
          <a:ln>
            <a:solidFill>
              <a:srgbClr val="BED6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221223" y="1764791"/>
            <a:ext cx="1719072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2F6D54"/>
                </a:solidFill>
              </a:defRPr>
            </a:pPr>
            <a:r>
              <a:t>Человек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739282" y="2135843"/>
            <a:ext cx="1920240" cy="548640"/>
          </a:xfrm>
          <a:prstGeom prst="roundRect">
            <a:avLst/>
          </a:prstGeom>
          <a:solidFill>
            <a:srgbClr val="EBF5EE"/>
          </a:solidFill>
          <a:ln>
            <a:solidFill>
              <a:srgbClr val="BED6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39866" y="2300435"/>
            <a:ext cx="1719072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2F6D54"/>
                </a:solidFill>
              </a:defRPr>
            </a:pPr>
            <a:r>
              <a:t>Техногенная нагрузка</a:t>
            </a:r>
          </a:p>
        </p:txBody>
      </p:sp>
      <p:sp>
        <p:nvSpPr>
          <p:cNvPr id="22" name="Oval 21"/>
          <p:cNvSpPr/>
          <p:nvPr/>
        </p:nvSpPr>
        <p:spPr>
          <a:xfrm>
            <a:off x="4800600" y="2423160"/>
            <a:ext cx="2560320" cy="2560320"/>
          </a:xfrm>
          <a:prstGeom prst="ellipse">
            <a:avLst/>
          </a:prstGeom>
          <a:solidFill>
            <a:srgbClr val="2F6D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074920" y="3182112"/>
            <a:ext cx="2011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t>БИОЦЕНОЗ</a:t>
            </a:r>
            <a:br/>
            <a:r>
              <a:t>ДИНАМИКА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06 / ИНСТРУМЕНТЫ НАБЛЮДЕНИЯ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Биоценозная точка мониторинга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02920" y="178308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783080"/>
            <a:ext cx="73152" cy="1600200"/>
          </a:xfrm>
          <a:prstGeom prst="rect">
            <a:avLst/>
          </a:prstGeom>
          <a:solidFill>
            <a:srgbClr val="2279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194767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27987"/>
                </a:solidFill>
              </a:defRPr>
            </a:pPr>
            <a:r>
              <a:t>Стационарные датчики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" y="244144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непрерывные временные ряды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78308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383280" y="1783080"/>
            <a:ext cx="73152" cy="1600200"/>
          </a:xfrm>
          <a:prstGeom prst="rect">
            <a:avLst/>
          </a:prstGeom>
          <a:solidFill>
            <a:srgbClr val="2279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84448" y="194767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27987"/>
                </a:solidFill>
              </a:defRPr>
            </a:pPr>
            <a:r>
              <a:t>Мобильные приборы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84448" y="244144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маршрутные измерения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178308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63640" y="1783080"/>
            <a:ext cx="73152" cy="1600200"/>
          </a:xfrm>
          <a:prstGeom prst="rect">
            <a:avLst/>
          </a:prstGeom>
          <a:solidFill>
            <a:srgbClr val="2279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64807" y="194767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27987"/>
                </a:solidFill>
              </a:defRPr>
            </a:pPr>
            <a:r>
              <a:t>БПЛА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4807" y="244144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мультиспектр, газоанализ, тепловой контроль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178308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0" y="1783080"/>
            <a:ext cx="73152" cy="1600200"/>
          </a:xfrm>
          <a:prstGeom prst="rect">
            <a:avLst/>
          </a:prstGeom>
          <a:solidFill>
            <a:srgbClr val="2279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45168" y="194767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27987"/>
                </a:solidFill>
              </a:defRPr>
            </a:pPr>
            <a:r>
              <a:t>Наземные роботы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45168" y="244144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картирование и пробоотбор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37947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02920" y="3794760"/>
            <a:ext cx="73152" cy="1600200"/>
          </a:xfrm>
          <a:prstGeom prst="rect">
            <a:avLst/>
          </a:prstGeom>
          <a:solidFill>
            <a:srgbClr val="2279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4088" y="39593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27987"/>
                </a:solidFill>
              </a:defRPr>
            </a:pPr>
            <a:r>
              <a:t>Подводные аппараты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4088" y="445312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гидрохимия и донные отложения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383280" y="37947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3383280" y="3794760"/>
            <a:ext cx="73152" cy="1600200"/>
          </a:xfrm>
          <a:prstGeom prst="rect">
            <a:avLst/>
          </a:prstGeom>
          <a:solidFill>
            <a:srgbClr val="2279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584448" y="39593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27987"/>
                </a:solidFill>
              </a:defRPr>
            </a:pPr>
            <a:r>
              <a:t>Лаборатория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84448" y="445312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контрольные анализы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63640" y="37947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263640" y="3794760"/>
            <a:ext cx="73152" cy="1600200"/>
          </a:xfrm>
          <a:prstGeom prst="rect">
            <a:avLst/>
          </a:prstGeom>
          <a:solidFill>
            <a:srgbClr val="2279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64807" y="39593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27987"/>
                </a:solidFill>
              </a:defRPr>
            </a:pPr>
            <a:r>
              <a:t>Спутниковые данные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64807" y="445312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широкий территориальный контекст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144000" y="37947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9144000" y="3794760"/>
            <a:ext cx="73152" cy="1600200"/>
          </a:xfrm>
          <a:prstGeom prst="rect">
            <a:avLst/>
          </a:prstGeom>
          <a:solidFill>
            <a:srgbClr val="2279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345168" y="39593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27987"/>
                </a:solidFill>
              </a:defRPr>
            </a:pPr>
            <a:r>
              <a:t>Экспертная биоиндикация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345168" y="445312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виды и экосистемные реакции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07 / РОБОТИЗИРОВАННЫЙ КОНТУР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Научная робототехника — измерение и действие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40080" y="1737360"/>
            <a:ext cx="3474720" cy="11430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737360"/>
            <a:ext cx="73152" cy="1143000"/>
          </a:xfrm>
          <a:prstGeom prst="rect">
            <a:avLst/>
          </a:prstGeom>
          <a:solidFill>
            <a:srgbClr val="325B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7" y="1901952"/>
            <a:ext cx="31272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25B91"/>
                </a:solidFill>
              </a:defRPr>
            </a:pPr>
            <a:r>
              <a:t>Полевые роботы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2395728"/>
            <a:ext cx="3090672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маршрутный мониторинг и картирование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0560" y="1737360"/>
            <a:ext cx="3474720" cy="11430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80560" y="1737360"/>
            <a:ext cx="73152" cy="1143000"/>
          </a:xfrm>
          <a:prstGeom prst="rect">
            <a:avLst/>
          </a:prstGeom>
          <a:solidFill>
            <a:srgbClr val="325B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81728" y="1901952"/>
            <a:ext cx="31272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25B91"/>
                </a:solidFill>
              </a:defRPr>
            </a:pPr>
            <a:r>
              <a:t>БПЛА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81728" y="2395728"/>
            <a:ext cx="3090672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аэронаблюдение и дистанционные измерения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21040" y="1737360"/>
            <a:ext cx="3474720" cy="11430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21040" y="1737360"/>
            <a:ext cx="73152" cy="1143000"/>
          </a:xfrm>
          <a:prstGeom prst="rect">
            <a:avLst/>
          </a:prstGeom>
          <a:solidFill>
            <a:srgbClr val="325B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22208" y="1901952"/>
            <a:ext cx="31272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25B91"/>
                </a:solidFill>
              </a:defRPr>
            </a:pPr>
            <a:r>
              <a:t>Подводные аппараты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22208" y="2395728"/>
            <a:ext cx="3090672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инспекция водных объектов и конструкций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3246120"/>
            <a:ext cx="3474720" cy="11430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40080" y="3246120"/>
            <a:ext cx="73152" cy="1143000"/>
          </a:xfrm>
          <a:prstGeom prst="rect">
            <a:avLst/>
          </a:prstGeom>
          <a:solidFill>
            <a:srgbClr val="325B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7" y="3410712"/>
            <a:ext cx="31272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25B91"/>
                </a:solidFill>
              </a:defRPr>
            </a:pPr>
            <a:r>
              <a:t>Манипуляторы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7" y="3904487"/>
            <a:ext cx="3090672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повторяемые лабораторные операции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80560" y="3246120"/>
            <a:ext cx="3474720" cy="11430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480560" y="3246120"/>
            <a:ext cx="73152" cy="1143000"/>
          </a:xfrm>
          <a:prstGeom prst="rect">
            <a:avLst/>
          </a:prstGeom>
          <a:solidFill>
            <a:srgbClr val="325B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81728" y="3410712"/>
            <a:ext cx="31272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25B91"/>
                </a:solidFill>
              </a:defRPr>
            </a:pPr>
            <a:r>
              <a:t>Автономные станции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81728" y="3904487"/>
            <a:ext cx="3090672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длительные серии наблюдений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321040" y="3246120"/>
            <a:ext cx="3474720" cy="11430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321040" y="3246120"/>
            <a:ext cx="73152" cy="1143000"/>
          </a:xfrm>
          <a:prstGeom prst="rect">
            <a:avLst/>
          </a:prstGeom>
          <a:solidFill>
            <a:srgbClr val="325B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522208" y="3410712"/>
            <a:ext cx="31272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25B91"/>
                </a:solidFill>
              </a:defRPr>
            </a:pPr>
            <a:r>
              <a:t>Роботы воздействия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22208" y="3904487"/>
            <a:ext cx="3090672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точечная очистка, аэрация, дозирование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40080" y="4754879"/>
            <a:ext cx="3474720" cy="11430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40080" y="4754879"/>
            <a:ext cx="73152" cy="1143000"/>
          </a:xfrm>
          <a:prstGeom prst="rect">
            <a:avLst/>
          </a:prstGeom>
          <a:solidFill>
            <a:srgbClr val="325B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41247" y="4919471"/>
            <a:ext cx="31272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25B91"/>
                </a:solidFill>
              </a:defRPr>
            </a:pPr>
            <a:r>
              <a:t>Интеллектуальные механизмы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1247" y="5413247"/>
            <a:ext cx="3090672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адаптивное управление технологическими режимами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" y="571500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8375B"/>
                </a:solidFill>
              </a:defRPr>
            </a:pPr>
            <a:r>
              <a:t>Робот рассматривается как часть измерительной цепочки: траектория, датчик, калибровка, время, версия ПО и алгоритм обработки входят в доказательный пакет.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08937"/>
                </a:solidFill>
              </a:defRPr>
            </a:pPr>
            <a:r>
              <a:t>08 / КОНТУР ИНЖЕНЕРНОЙ ДОСТОВЕРНОСТИ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8375B"/>
                </a:solidFill>
              </a:defRPr>
            </a:pPr>
            <a:r>
              <a:t>Инструменты валидации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0292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737360"/>
            <a:ext cx="73152" cy="160020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19019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08937"/>
                </a:solidFill>
              </a:defRPr>
            </a:pPr>
            <a:r>
              <a:t>Метрология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" y="239572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калибровка, прослеживаемость, неопределённость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383280" y="1737360"/>
            <a:ext cx="73152" cy="160020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84448" y="19019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08937"/>
                </a:solidFill>
              </a:defRPr>
            </a:pPr>
            <a:r>
              <a:t>Верификация данных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84448" y="239572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полнота, синхронизация, аномалии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63640" y="1737360"/>
            <a:ext cx="73152" cy="160020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64807" y="19019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08937"/>
                </a:solidFill>
              </a:defRPr>
            </a:pPr>
            <a:r>
              <a:t>V&amp;V моделей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4807" y="239572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расчёт ↔ эксперимент ↔ независимые данные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0" y="1737360"/>
            <a:ext cx="73152" cy="160020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45168" y="1901952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08937"/>
                </a:solidFill>
              </a:defRPr>
            </a:pPr>
            <a:r>
              <a:t>Контроль методик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45168" y="239572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версия, условия применимости, сравнение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370332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02920" y="3703320"/>
            <a:ext cx="73152" cy="160020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4088" y="3867911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08937"/>
                </a:solidFill>
              </a:defRPr>
            </a:pPr>
            <a:r>
              <a:t>Валидация эффекта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4088" y="436168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до/после, контроль, сезонность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383280" y="370332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3383280" y="3703320"/>
            <a:ext cx="73152" cy="160020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584448" y="3867911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08937"/>
                </a:solidFill>
              </a:defRPr>
            </a:pPr>
            <a:r>
              <a:t>Аудит алгоритмов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84448" y="436168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версии, устойчивость, дрейф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63640" y="370332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B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263640" y="3703320"/>
            <a:ext cx="73152" cy="1600200"/>
          </a:xfrm>
          <a:prstGeom prst="rect">
            <a:avLst/>
          </a:prstGeom>
          <a:solidFill>
            <a:srgbClr val="B08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64807" y="3867911"/>
            <a:ext cx="221284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08937"/>
                </a:solidFill>
              </a:defRPr>
            </a:pPr>
            <a:r>
              <a:t>Доказательная упаковка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64807" y="4361688"/>
            <a:ext cx="2176272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D6770"/>
                </a:solidFill>
              </a:defRPr>
            </a:pPr>
            <a:r>
              <a:t>протокол, данные, графики, журнал изменений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D6770"/>
                </a:solidFill>
              </a:defRPr>
            </a:pPr>
            <a: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