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09ed3860eca4870" /><Relationship Type="http://schemas.openxmlformats.org/officeDocument/2006/relationships/extended-properties" Target="/docProps/app.xml" Id="R8baa9d4401d24066" /><Relationship Type="http://schemas.openxmlformats.org/officeDocument/2006/relationships/officeDocument" Target="/ppt/presentation.xml" Id="Rea63dda8e27349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a4e910417e4215"/>
  </p:sldMasterIdLst>
  <p:notesMasterIdLst>
    <p:notesMasterId xmlns:r="http://schemas.openxmlformats.org/officeDocument/2006/relationships" r:id="R0cc92a06cc7b4a40"/>
  </p:notesMasterIdLst>
  <p:sldIdLst>
    <p:sldId xmlns:r="http://schemas.openxmlformats.org/officeDocument/2006/relationships" id="256" r:id="R704caf2260fd499b"/>
    <p:sldId xmlns:r="http://schemas.openxmlformats.org/officeDocument/2006/relationships" id="257" r:id="Rbb809f6b6f94427a"/>
    <p:sldId xmlns:r="http://schemas.openxmlformats.org/officeDocument/2006/relationships" id="258" r:id="R04dc1ee870e94c12"/>
    <p:sldId xmlns:r="http://schemas.openxmlformats.org/officeDocument/2006/relationships" id="259" r:id="R343fd729e3264295"/>
    <p:sldId xmlns:r="http://schemas.openxmlformats.org/officeDocument/2006/relationships" id="260" r:id="R280890e77de9435b"/>
    <p:sldId xmlns:r="http://schemas.openxmlformats.org/officeDocument/2006/relationships" id="261" r:id="Rc063d78777ab4c80"/>
    <p:sldId xmlns:r="http://schemas.openxmlformats.org/officeDocument/2006/relationships" id="262" r:id="R69a9bdc7a7ee4ce4"/>
    <p:sldId xmlns:r="http://schemas.openxmlformats.org/officeDocument/2006/relationships" id="263" r:id="R3cc9d012afab4d27"/>
    <p:sldId xmlns:r="http://schemas.openxmlformats.org/officeDocument/2006/relationships" id="264" r:id="R605c42b803d44555"/>
    <p:sldId xmlns:r="http://schemas.openxmlformats.org/officeDocument/2006/relationships" id="265" r:id="R9ad04ab3ab734509"/>
    <p:sldId xmlns:r="http://schemas.openxmlformats.org/officeDocument/2006/relationships" id="266" r:id="R8438045108854bb3"/>
    <p:sldId xmlns:r="http://schemas.openxmlformats.org/officeDocument/2006/relationships" id="267" r:id="Rdbc1b8012b4b45c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0a8bbe6393d4160" /><Relationship Type="http://schemas.openxmlformats.org/officeDocument/2006/relationships/slideMaster" Target="/ppt/slideMasters/slideMaster1.xml" Id="R1fa4e910417e4215" /><Relationship Type="http://schemas.openxmlformats.org/officeDocument/2006/relationships/notesMaster" Target="/ppt/notesMasters/notesMaster1.xml" Id="R0cc92a06cc7b4a40" /><Relationship Type="http://schemas.openxmlformats.org/officeDocument/2006/relationships/presProps" Target="/ppt/presProps.xml" Id="R0e6cbe5eaa8743bd" /><Relationship Type="http://schemas.openxmlformats.org/officeDocument/2006/relationships/tableStyles" Target="/ppt/tableStyles.xml" Id="R4a080a5d914b435e" /><Relationship Type="http://schemas.openxmlformats.org/officeDocument/2006/relationships/slide" Target="/ppt/slides/slide1.xml" Id="R704caf2260fd499b" /><Relationship Type="http://schemas.openxmlformats.org/officeDocument/2006/relationships/slide" Target="/ppt/slides/slide2.xml" Id="Rbb809f6b6f94427a" /><Relationship Type="http://schemas.openxmlformats.org/officeDocument/2006/relationships/slide" Target="/ppt/slides/slide3.xml" Id="R04dc1ee870e94c12" /><Relationship Type="http://schemas.openxmlformats.org/officeDocument/2006/relationships/slide" Target="/ppt/slides/slide4.xml" Id="R343fd729e3264295" /><Relationship Type="http://schemas.openxmlformats.org/officeDocument/2006/relationships/slide" Target="/ppt/slides/slide5.xml" Id="R280890e77de9435b" /><Relationship Type="http://schemas.openxmlformats.org/officeDocument/2006/relationships/slide" Target="/ppt/slides/slide6.xml" Id="Rc063d78777ab4c80" /><Relationship Type="http://schemas.openxmlformats.org/officeDocument/2006/relationships/slide" Target="/ppt/slides/slide7.xml" Id="R69a9bdc7a7ee4ce4" /><Relationship Type="http://schemas.openxmlformats.org/officeDocument/2006/relationships/slide" Target="/ppt/slides/slide8.xml" Id="R3cc9d012afab4d27" /><Relationship Type="http://schemas.openxmlformats.org/officeDocument/2006/relationships/slide" Target="/ppt/slides/slide9.xml" Id="R605c42b803d44555" /><Relationship Type="http://schemas.openxmlformats.org/officeDocument/2006/relationships/slide" Target="/ppt/slides/slide10.xml" Id="R9ad04ab3ab734509" /><Relationship Type="http://schemas.openxmlformats.org/officeDocument/2006/relationships/slide" Target="/ppt/slides/slide11.xml" Id="R8438045108854bb3" /><Relationship Type="http://schemas.openxmlformats.org/officeDocument/2006/relationships/slide" Target="/ppt/slides/slide12.xml" Id="Rdbc1b8012b4b45c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45236ed763547e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c018867f9a74722" /><Relationship Type="http://schemas.openxmlformats.org/officeDocument/2006/relationships/notesMaster" Target="/ppt/notesMasters/notesMaster1.xml" Id="R1aa7bf9e88f54c4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f6c474c4497e4477" /><Relationship Type="http://schemas.openxmlformats.org/officeDocument/2006/relationships/notesMaster" Target="/ppt/notesMasters/notesMaster1.xml" Id="R72bfd6524026470b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4b527ce3346440a9" /><Relationship Type="http://schemas.openxmlformats.org/officeDocument/2006/relationships/notesMaster" Target="/ppt/notesMasters/notesMaster1.xml" Id="Rfdd5fc3cf36d47d9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04a492e916d4e26" /><Relationship Type="http://schemas.openxmlformats.org/officeDocument/2006/relationships/notesMaster" Target="/ppt/notesMasters/notesMaster1.xml" Id="R5d3f5bcabb294b3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0027d109a9d4609" /><Relationship Type="http://schemas.openxmlformats.org/officeDocument/2006/relationships/notesMaster" Target="/ppt/notesMasters/notesMaster1.xml" Id="R79db0316263847c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684f89af5ba4d81" /><Relationship Type="http://schemas.openxmlformats.org/officeDocument/2006/relationships/notesMaster" Target="/ppt/notesMasters/notesMaster1.xml" Id="R5865e18a3dee4dc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8e66104edfd429e" /><Relationship Type="http://schemas.openxmlformats.org/officeDocument/2006/relationships/notesMaster" Target="/ppt/notesMasters/notesMaster1.xml" Id="Rf1bf2bada043498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89ce8939c7c4e4b" /><Relationship Type="http://schemas.openxmlformats.org/officeDocument/2006/relationships/notesMaster" Target="/ppt/notesMasters/notesMaster1.xml" Id="Rcf39c39890fb461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413e06f805f42c5" /><Relationship Type="http://schemas.openxmlformats.org/officeDocument/2006/relationships/notesMaster" Target="/ppt/notesMasters/notesMaster1.xml" Id="Rd162ac7d661045d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cd373a9be1c484f" /><Relationship Type="http://schemas.openxmlformats.org/officeDocument/2006/relationships/notesMaster" Target="/ppt/notesMasters/notesMaster1.xml" Id="Rec628e5753814be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434cf7f0291438d" /><Relationship Type="http://schemas.openxmlformats.org/officeDocument/2006/relationships/notesMaster" Target="/ppt/notesMasters/notesMaster1.xml" Id="R04716e989f014c1e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c25cbf4a6f94a36" /><Relationship Type="http://schemas.openxmlformats.org/officeDocument/2006/relationships/notesMaster" Target="/ppt/notesMasters/notesMaster1.xml" Id="Rd396c9c9a44f43a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ECO-PPA concept</a:t>
            </a:r>
          </a:p>
          <a:p xmlns:a="http://schemas.openxmlformats.org/drawingml/2006/main">
            <a:r>
              <a:t>- https://www.kremlin.ru/acts/bank/47046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ECO-PPA concept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ECO-PPA concept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ECO-PPA concept</a:t>
            </a:r>
          </a:p>
          <a:p xmlns:a="http://schemas.openxmlformats.org/drawingml/2006/main">
            <a:r>
              <a:t>- https://www.kremlin.ru/acts/bank/47046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https://www.kremlin.ru/acts/bank/47046</a:t>
            </a:r>
          </a:p>
          <a:p xmlns:a="http://schemas.openxmlformats.org/drawingml/2006/main">
            <a:r>
              <a:t>- https://www.scrf.gov.ru/security/economic/energy_doc/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ECO-PPA concept</a:t>
            </a:r>
          </a:p>
          <a:p xmlns:a="http://schemas.openxmlformats.org/drawingml/2006/main">
            <a:r>
              <a:t>- https://www.scrf.gov.ru/council/commission/</a:t>
            </a:r>
          </a:p>
          <a:p xmlns:a="http://schemas.openxmlformats.org/drawingml/2006/main">
            <a:r>
              <a:t>- https://tpprf.ru/ru/about/</a:t>
            </a:r>
          </a:p>
          <a:p xmlns:a="http://schemas.openxmlformats.org/drawingml/2006/main">
            <a:r>
              <a:t>- https://asi.ru/initiatives/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https://www.scrf.gov.ru/council/commission/</a:t>
            </a:r>
          </a:p>
          <a:p xmlns:a="http://schemas.openxmlformats.org/drawingml/2006/main">
            <a:r>
              <a:t>- https://tpprf.ru/ru/about/</a:t>
            </a:r>
          </a:p>
          <a:p xmlns:a="http://schemas.openxmlformats.org/drawingml/2006/main">
            <a:r>
              <a:t>- https://asi.ru/initiatives/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https://www.kremlin.ru/acts/bank/47046</a:t>
            </a:r>
          </a:p>
          <a:p xmlns:a="http://schemas.openxmlformats.org/drawingml/2006/main">
            <a:r>
              <a:t>- https://www.scrf.gov.ru/security/economic/energy_doc/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ECO-PPA concept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ECO-PPA concept</a:t>
            </a:r>
          </a:p>
          <a:p xmlns:a="http://schemas.openxmlformats.org/drawingml/2006/main">
            <a:r>
              <a:t>- https://www.scrf.gov.ru/security/economic/energy_doc/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https://www.kremlin.ru/acts/bank/47046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ECO-PPA concept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ecd3607f1f4d3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adff93d60514dbb" /><Relationship Type="http://schemas.openxmlformats.org/officeDocument/2006/relationships/slideLayout" Target="/ppt/slideLayouts/slideLayout1.xml" Id="Re97ff0af49004273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7ff0af49004273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567f609434512" /><Relationship Type="http://schemas.openxmlformats.org/officeDocument/2006/relationships/notesSlide" Target="/ppt/notesSlides/notesSlide1.xml" Id="Rcf95b71f13fa4eb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6c73732784566" /><Relationship Type="http://schemas.openxmlformats.org/officeDocument/2006/relationships/notesSlide" Target="/ppt/notesSlides/notesSlide10.xml" Id="R288a63a18afe452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741c73f7841bf" /><Relationship Type="http://schemas.openxmlformats.org/officeDocument/2006/relationships/notesSlide" Target="/ppt/notesSlides/notesSlide11.xml" Id="R9f6f074caf584eb6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9b67e3e6e4b44" /><Relationship Type="http://schemas.openxmlformats.org/officeDocument/2006/relationships/notesSlide" Target="/ppt/notesSlides/notesSlide12.xml" Id="R7632e07ca7db45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dac6ea9e14415" /><Relationship Type="http://schemas.openxmlformats.org/officeDocument/2006/relationships/notesSlide" Target="/ppt/notesSlides/notesSlide2.xml" Id="R90d8da58beda41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06227d5d64fab" /><Relationship Type="http://schemas.openxmlformats.org/officeDocument/2006/relationships/notesSlide" Target="/ppt/notesSlides/notesSlide3.xml" Id="R82912ca84a2b4c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b8ee056464e04" /><Relationship Type="http://schemas.openxmlformats.org/officeDocument/2006/relationships/notesSlide" Target="/ppt/notesSlides/notesSlide4.xml" Id="R9230a7fcced642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0a5bb78764425" /><Relationship Type="http://schemas.openxmlformats.org/officeDocument/2006/relationships/notesSlide" Target="/ppt/notesSlides/notesSlide5.xml" Id="R48e7fd6ac33c44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57c88db6341dc" /><Relationship Type="http://schemas.openxmlformats.org/officeDocument/2006/relationships/notesSlide" Target="/ppt/notesSlides/notesSlide6.xml" Id="R53b5d1ff410246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ab4625f0341c8" /><Relationship Type="http://schemas.openxmlformats.org/officeDocument/2006/relationships/notesSlide" Target="/ppt/notesSlides/notesSlide7.xml" Id="Rd798aa52e8c1422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eb66914284718" /><Relationship Type="http://schemas.openxmlformats.org/officeDocument/2006/relationships/notesSlide" Target="/ppt/notesSlides/notesSlide8.xml" Id="R4d7fdb388cd446f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ff1a642ba4e0c" /><Relationship Type="http://schemas.openxmlformats.org/officeDocument/2006/relationships/notesSlide" Target="/ppt/notesSlides/notesSlide9.xml" Id="R1cb7853bb60a472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E726786-9EFB-43C2-BCA0-F9C7F0D9D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0"/>
            <a:ext cx="44767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2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9AE2938-2606-4364-A620-DC9B11E32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14350"/>
            <a:ext cx="533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99A2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D99A25"/>
                </a:solidFill>
                <a:latin typeface="Arial"/>
                <a:ea typeface="Arial"/>
                <a:cs typeface="Arial"/>
              </a:rPr>
              <a:t>СТРАТЕГИЧЕСКАЯ КОНЦЕПЦИЯ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461CAE5-E6C1-497F-9155-6587D8967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52550"/>
            <a:ext cx="64770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АРХИТЕКТУРА</a:t>
            </a:r>
          </a:p>
          <a:p xmlns:a="http://schemas.openxmlformats.org/drawingml/2006/main">
            <a:pPr algn="l">
              <a:defRPr sz="40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НАЦИОНАЛЬНОЙ</a:t>
            </a:r>
          </a:p>
          <a:p xmlns:a="http://schemas.openxmlformats.org/drawingml/2006/main">
            <a:pPr algn="l">
              <a:defRPr sz="40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БЕЗОПАСНОСТИ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7C75C89-7B96-4252-A659-FF0AD0EE6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362450"/>
            <a:ext cx="6477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ECO-PPA • ЭКВИЛИБРИУМ • государство • бизнес • кооперация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6CCAD0C-B7D6-4A39-BAC9-6B7E91B8E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257800"/>
            <a:ext cx="6191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6324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6324F"/>
                </a:solidFill>
                <a:latin typeface="Arial"/>
                <a:ea typeface="Arial"/>
                <a:cs typeface="Arial"/>
              </a:rPr>
              <a:t>Единая система предупреждения угроз, мобилизации ресурсов и контроля результата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3DFC65D-1E1F-4A26-92AB-4C3F7984B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1000125"/>
            <a:ext cx="2762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7EDE8F7-9D4F-4743-8F22-58ABB2F5D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1809750"/>
            <a:ext cx="2381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98CAF11-4904-4C8F-9C9B-0DF0808E9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619375"/>
            <a:ext cx="1905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0E8D7C1-3C52-4275-8CFE-E45B16E64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429000"/>
            <a:ext cx="1428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E058249-A87E-460A-BCCB-D517A253D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714375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УГРОЗА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536B43D-B605-4DB4-B1A4-4421E3884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1524000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ПРОГНОЗ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C4F3E82-C5A3-460C-BBCE-FFA236D5D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333625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РЕШЕНИЕ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EA3298C-214D-4245-882C-C862FC34F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143250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РЕЗУЛЬТАТ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501F443-1B77-4A52-94AE-B9515BE16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598170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18 АВГУСТА 2026</a:t>
            </a:r>
          </a:p>
        </p:txBody>
      </p:sp>
    </p:spTree>
    <p:extLst>
      <p:ext uri="{BB962C8B-B14F-4D97-AF65-F5344CB8AC3E}">
        <p14:creationId xmlns:p14="http://schemas.microsoft.com/office/powerpoint/2010/main" val="149337206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kicker">
            <a:extLst xmlns:a="http://schemas.openxmlformats.org/drawingml/2006/main">
              <a:ext uri="{FF2B5EF4-FFF2-40B4-BE49-F238E27FC236}">
                <a16:creationId xmlns:a16="http://schemas.microsoft.com/office/drawing/2014/main" id="{04D46CED-3580-41AC-80FA-433B096F9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667085"/>
                </a:solidFill>
                <a:latin typeface="Arial"/>
                <a:ea typeface="Arial"/>
                <a:cs typeface="Arial"/>
              </a:rPr>
              <a:t>АРХИТЕКТУРА НАЦИОНАЛЬНОЙ БЕЗОПАСНОСТИ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BA7338B-AA4F-468E-AA29-799142D56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1125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875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Пилот за 36 месяцев должен доказать не идею, а снижение риска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A3740E0-38C3-449C-A2B4-390D6B6EC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28587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2A98415-146F-4132-BB1A-63C1DA588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981200"/>
            <a:ext cx="1952625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8FA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6FD2C2C-862F-4C50-A597-912422DFB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171700"/>
            <a:ext cx="1524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0–3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24483E4-5B1E-4782-99CB-6C26573FA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809875"/>
            <a:ext cx="1619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ДИАГНОСТИКА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A70A567-9CD8-4263-8080-AA27D2FDA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524250"/>
            <a:ext cx="161925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паспорт угроз • рабочая группа • территория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BD5266E-33D4-49F0-9D45-0C696CAD5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1981200"/>
            <a:ext cx="1952625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8FA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8AF9FB9-56FA-4F1C-B61B-0A7792563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2171700"/>
            <a:ext cx="1524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4–6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9283CF8-83C2-4ED5-B608-5A8267AC5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2809875"/>
            <a:ext cx="1619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СТРУКТУРА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2E14199-28D3-4A28-AA77-FA80C536B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3524250"/>
            <a:ext cx="161925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ТЭО • базовые замеры • модель ECO-PPA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1B52A80-8120-4078-8E7D-4AC635006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1981200"/>
            <a:ext cx="1952625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24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2B5E47D-01EF-4292-A707-8E0B5D02A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2171700"/>
            <a:ext cx="1524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6DCBF4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6DCBF4"/>
                </a:solidFill>
                <a:latin typeface="Arial"/>
                <a:ea typeface="Arial"/>
                <a:cs typeface="Arial"/>
              </a:rPr>
              <a:t>7–12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E1B6349-AC7D-4852-9A08-ECB544778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2809875"/>
            <a:ext cx="1619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ЗАПУСК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74E6ABF-8B9A-490D-9E6A-332E6198C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3524250"/>
            <a:ext cx="161925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финансирование • проектирование • первая очередь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80A5F4A-0DFE-486B-8039-2659383D2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1981200"/>
            <a:ext cx="1952625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8FA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90D69AE-1A53-4DE9-867B-560CAE5B5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171700"/>
            <a:ext cx="1524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13–24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455F5D5-92E3-4D96-A74D-554BFCDF2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809875"/>
            <a:ext cx="1619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ВЕРИФИКАЦИЯ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3827EB0-CC2D-493E-93F0-A2868A2F9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524250"/>
            <a:ext cx="161925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эксплуатационные данные • независимая проверка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BA9273C-013C-43DD-AA15-CDCFB2B7A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1981200"/>
            <a:ext cx="1952625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8FA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25334AE-FBE9-477C-98E9-FCBC904C5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2171700"/>
            <a:ext cx="1524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25–36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FB2513E-C7C4-4724-ACD0-8690F5F30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2809875"/>
            <a:ext cx="1619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МАСШТАБ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CFBD5FA-A4D3-44A9-9E6B-5030C0CC0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3524250"/>
            <a:ext cx="161925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типовой пакет • межрегиональный портфель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AA144D2-4378-4B14-9B9A-8B7A5C02B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381625"/>
            <a:ext cx="111252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828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2A7F62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2A7F62"/>
                </a:solidFill>
                <a:latin typeface="Arial"/>
                <a:ea typeface="Arial"/>
                <a:cs typeface="Arial"/>
              </a:rPr>
              <a:t>КРИТЕРИЙ УСПЕХА: подтверждённое снижение конкретной угрозы + воспроизводимый пакет решений</a:t>
            </a:r>
          </a:p>
        </p:txBody>
      </p:sp>
      <p:sp>
        <p:nvSpPr>
          <p:cNvPr id="25" name="slide-number">
            <a:extLst xmlns:a="http://schemas.openxmlformats.org/drawingml/2006/main">
              <a:ext uri="{FF2B5EF4-FFF2-40B4-BE49-F238E27FC236}">
                <a16:creationId xmlns:a16="http://schemas.microsoft.com/office/drawing/2014/main" id="{D259FF9F-CBD6-4C3C-B058-8145D12E1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41670853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kicker">
            <a:extLst xmlns:a="http://schemas.openxmlformats.org/drawingml/2006/main">
              <a:ext uri="{FF2B5EF4-FFF2-40B4-BE49-F238E27FC236}">
                <a16:creationId xmlns:a16="http://schemas.microsoft.com/office/drawing/2014/main" id="{87A92295-029A-4BF5-8E1C-AB80371E3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667085"/>
                </a:solidFill>
                <a:latin typeface="Arial"/>
                <a:ea typeface="Arial"/>
                <a:cs typeface="Arial"/>
              </a:rPr>
              <a:t>АРХИТЕКТУРА НАЦИОНАЛЬНОЙ БЕЗОПАСНОСТИ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9C7AA55-B218-44A2-9429-F40412458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1125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Для запуска требуется восемь управленческих решений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DDD7E64-E9B6-40A8-80D4-0EFF6525A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28587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00A94A1-76B7-4329-9E11-BA9646231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695450"/>
            <a:ext cx="447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ПОДГОТОВКА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3E905F4-69B9-474F-8C49-0F6A89656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26695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81A5AEF-91A0-4BA2-9811-BA363893E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90750"/>
            <a:ext cx="45339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827"/>
                </a:solidFill>
                <a:latin typeface="Arial"/>
                <a:ea typeface="Arial"/>
                <a:cs typeface="Arial"/>
              </a:rPr>
              <a:t>Определить владельца подготовки материалов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C59301C-C6AA-4DDF-BD82-1C3E9A64B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8132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6F9BA4C-C612-41F6-BC0D-6046D2EBD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905125"/>
            <a:ext cx="45339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827"/>
                </a:solidFill>
                <a:latin typeface="Arial"/>
                <a:ea typeface="Arial"/>
                <a:cs typeface="Arial"/>
              </a:rPr>
              <a:t>Создать межотраслевую рабочую группу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A23F7CF-089F-40AE-8A76-D2F15C1AF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9570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9B41B2A-D782-4B7F-81CB-0133B1C2A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619500"/>
            <a:ext cx="45339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827"/>
                </a:solidFill>
                <a:latin typeface="Arial"/>
                <a:ea typeface="Arial"/>
                <a:cs typeface="Arial"/>
              </a:rPr>
              <a:t>Выбрать угрозу и пилотную территорию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A2EEF90-001F-4C19-B125-78C5D4F24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1007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29F8D91-FF9C-4214-9DF5-A7C84230E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333875"/>
            <a:ext cx="45339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827"/>
                </a:solidFill>
                <a:latin typeface="Arial"/>
                <a:ea typeface="Arial"/>
                <a:cs typeface="Arial"/>
              </a:rPr>
              <a:t>Подготовить паспорт угрозы и базовую линию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D39205D-B235-4BD0-A822-4517DEDB1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695450"/>
            <a:ext cx="19050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0A350E2-44B3-4534-901B-46CE6BD38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169545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A7F6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2A7F62"/>
                </a:solidFill>
                <a:latin typeface="Arial"/>
                <a:ea typeface="Arial"/>
                <a:cs typeface="Arial"/>
              </a:rPr>
              <a:t>ЗАПУСК И МАСШТАБ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21BE120-9D2F-44B6-A127-DFF76ED4E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6695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F01812D-3AE1-4E29-9C7F-59595095F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2190750"/>
            <a:ext cx="45339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827"/>
                </a:solidFill>
                <a:latin typeface="Arial"/>
                <a:ea typeface="Arial"/>
                <a:cs typeface="Arial"/>
              </a:rPr>
              <a:t>Разработать типовой пакет ECO-PPA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B59D5F3-AC34-45F3-8B0A-48FA9C2A8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98132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394E429-0FB9-486D-BD69-ED941110D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2905125"/>
            <a:ext cx="45339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827"/>
                </a:solidFill>
                <a:latin typeface="Arial"/>
                <a:ea typeface="Arial"/>
                <a:cs typeface="Arial"/>
              </a:rPr>
              <a:t>Назначить оператора и владельцев данных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FB30FC5-0F5E-49CD-8FF9-B7D067556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69570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5D87A78-4F1E-4EAD-A234-9F2EF4077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3619500"/>
            <a:ext cx="45339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827"/>
                </a:solidFill>
                <a:latin typeface="Arial"/>
                <a:ea typeface="Arial"/>
                <a:cs typeface="Arial"/>
              </a:rPr>
              <a:t>Провести четыре вида экспертизы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4A29428-81B8-4E91-92B9-B6CC3BDF2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41007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3706DB2-D7CC-4DFC-9A85-17FB761F6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4333875"/>
            <a:ext cx="45339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827"/>
                </a:solidFill>
                <a:latin typeface="Arial"/>
                <a:ea typeface="Arial"/>
                <a:cs typeface="Arial"/>
              </a:rPr>
              <a:t>После пилота утвердить модель масштабирования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AE55F7B-F08D-4C30-9BED-672985569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0"/>
            <a:ext cx="11125200" cy="52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2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2AD2BD1-89D2-44EA-A76E-36E86DF9B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676900"/>
            <a:ext cx="106203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РЕШЕНИЕ: сформировать пилотный механизм ECO-PPA и определить территорию проверки</a:t>
            </a:r>
          </a:p>
        </p:txBody>
      </p:sp>
      <p:sp>
        <p:nvSpPr>
          <p:cNvPr id="25" name="slide-number">
            <a:extLst xmlns:a="http://schemas.openxmlformats.org/drawingml/2006/main">
              <a:ext uri="{FF2B5EF4-FFF2-40B4-BE49-F238E27FC236}">
                <a16:creationId xmlns:a16="http://schemas.microsoft.com/office/drawing/2014/main" id="{553F06E1-ACCE-4329-B89E-C89AB8CCE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784660116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16324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D1DAAB0-3A4A-4CEB-87F2-2530816E1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95300"/>
            <a:ext cx="571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6DCBF4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6DCBF4"/>
                </a:solidFill>
                <a:latin typeface="Arial"/>
                <a:ea typeface="Arial"/>
                <a:cs typeface="Arial"/>
              </a:rPr>
              <a:t>ИТОГОВАЯ АРХИТЕКТУРА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CAD3410-A181-48DA-9DAE-630E838BF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238250"/>
            <a:ext cx="80962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Предупреждённая угроза —</a:t>
            </a:r>
          </a:p>
          <a:p xmlns:a="http://schemas.openxmlformats.org/drawingml/2006/main">
            <a:pPr algn="l"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главный результат системы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42A05B6-A89E-420B-A300-F75BE63FA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8612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6DCBF4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6DCBF4"/>
                </a:solidFill>
                <a:latin typeface="Arial"/>
                <a:ea typeface="Arial"/>
                <a:cs typeface="Arial"/>
              </a:rPr>
              <a:t>СОВЕТ БЕЗОПАСНОСТИ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17E5E00-3138-4883-A4FF-692977C5D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1950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стратегия и координация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3F39C02-7B22-4E87-B7F3-99F9842F1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286125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6DCBF4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6DCBF4"/>
                </a:solidFill>
                <a:latin typeface="Arial"/>
                <a:ea typeface="Arial"/>
                <a:cs typeface="Arial"/>
              </a:rPr>
              <a:t>ЭКВИЛИБРИУМ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78F49BE-659C-4CE1-A473-8A8EE64D6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61950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прогноз и контроль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ABFEAFA-75ED-4B8E-9259-792741B42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3286125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99A2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D99A25"/>
                </a:solidFill>
                <a:latin typeface="Arial"/>
                <a:ea typeface="Arial"/>
                <a:cs typeface="Arial"/>
              </a:rPr>
              <a:t>ECO-PPA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E19CC51-3EED-481D-8376-824ED2D80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361950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ресурсы и обязательства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4C6A221-85FB-4411-AE15-6C9CCB674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619625"/>
            <a:ext cx="571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6DCBF4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6DCBF4"/>
                </a:solidFill>
                <a:latin typeface="Arial"/>
                <a:ea typeface="Arial"/>
                <a:cs typeface="Arial"/>
              </a:rPr>
              <a:t>ТПП • АСИ • СПЕЦЗАЩИТА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EF78AF7-FA91-4319-9479-05BAD326A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9530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инициативы • промышленность • исполнение • масштаб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F0EAB79-6707-446F-880F-F91014A09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8167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811C893-21C8-4177-945E-6CC698655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ЗАЩИЩЁННАЯ ТЕРРИТОРИЯ  •  УСТОЙЧИВОЕ ЖИЗНЕОБЕСПЕЧЕНИЕ  •  ПОДТВЕРЖДЁННЫЙ РЕЗУЛЬТАТ</a:t>
            </a:r>
          </a:p>
        </p:txBody>
      </p:sp>
    </p:spTree>
    <p:extLst>
      <p:ext uri="{BB962C8B-B14F-4D97-AF65-F5344CB8AC3E}">
        <p14:creationId xmlns:p14="http://schemas.microsoft.com/office/powerpoint/2010/main" val="190937051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kicker">
            <a:extLst xmlns:a="http://schemas.openxmlformats.org/drawingml/2006/main">
              <a:ext uri="{FF2B5EF4-FFF2-40B4-BE49-F238E27FC236}">
                <a16:creationId xmlns:a16="http://schemas.microsoft.com/office/drawing/2014/main" id="{7CB0E6DF-7783-4C41-924F-AC26E2CAC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667085"/>
                </a:solidFill>
                <a:latin typeface="Arial"/>
                <a:ea typeface="Arial"/>
                <a:cs typeface="Arial"/>
              </a:rPr>
              <a:t>АРХИТЕКТУРА НАЦИОНАЛЬНОЙ БЕЗОПАСНОСТИ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40E0DE3-D4D9-40BE-9010-82279603A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1125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Безопасность начинается до наступления кризиса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832D40F-23AB-42BE-81E7-CA51D145D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28587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064855A-861E-4170-8FCA-9AEAB1B8F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71650"/>
            <a:ext cx="4000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8B1E2D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8B1E2D"/>
                </a:solidFill>
                <a:latin typeface="Arial"/>
                <a:ea typeface="Arial"/>
                <a:cs typeface="Arial"/>
              </a:rPr>
              <a:t>РЕАКТИВНАЯ МОДЕЛЬ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49FE43C-E3AC-4100-9DB8-AC32D4584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419350"/>
            <a:ext cx="4000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Последствия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7B32C6A-57F3-42A4-955A-CF5F4DDBA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105150"/>
            <a:ext cx="4286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авария • ущерб • компенсация • восстановление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DF0B50B-C206-4B78-B312-447DF4C1A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6375" y="1714500"/>
            <a:ext cx="19050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5272FB6-3B86-4E5E-BE19-57E434022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1771650"/>
            <a:ext cx="533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A7F6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2A7F62"/>
                </a:solidFill>
                <a:latin typeface="Arial"/>
                <a:ea typeface="Arial"/>
                <a:cs typeface="Arial"/>
              </a:rPr>
              <a:t>ПРЕВЕНТИВНАЯ МОДЕЛЬ ECO-PPA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8B09742-15C2-465D-BC7E-A647EB983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400300"/>
            <a:ext cx="485775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8FA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9DE8114-D9C7-4B83-9E7F-8C7D6A182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2505075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667085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005E53F-18E2-4D99-9D50-BB5FFC1C6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457450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Наблюдение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8D6EA69-424A-4123-A09F-1ECEF895C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000375"/>
            <a:ext cx="485775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8FA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7FD0C8E-E7B2-4B2A-8A3D-00F7D5851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310515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667085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8D09BF7-5556-46D4-97E8-D6E73F55B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057525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Прогноз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C204314-C0F1-4590-B824-808FF6307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600450"/>
            <a:ext cx="485775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9A25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3859FE6-B16E-48C0-9CC8-B358F6F55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3705225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667085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994AE0E-BBEA-497F-A07B-FC6E4BBEC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657600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Мобилизация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CB07333-1DD9-4C52-A4B8-62FDB736D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200525"/>
            <a:ext cx="485775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8FA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7118294-5393-4A52-BF42-665C489D4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30530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667085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63E3E3F-D80E-4EE2-9C22-7F097DADF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257675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Исполнение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D5CF45A-D201-4181-8F1C-A491C7509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800600"/>
            <a:ext cx="485775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8FA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D5D738D-D58A-4D53-B9CC-48E677929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905375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667085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B6A4257-C21B-4338-B07C-49EF65730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857750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Контроль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0233174-E6D9-4392-A158-360555CB8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619750"/>
            <a:ext cx="10572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6275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6324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6324F"/>
                </a:solidFill>
                <a:latin typeface="Arial"/>
                <a:ea typeface="Arial"/>
                <a:cs typeface="Arial"/>
              </a:rPr>
              <a:t>Цель — снизить вероятность и масштаб ущерба, а не только оплатить его последствия.</a:t>
            </a:r>
          </a:p>
        </p:txBody>
      </p:sp>
      <p:sp>
        <p:nvSpPr>
          <p:cNvPr id="25" name="slide-number">
            <a:extLst xmlns:a="http://schemas.openxmlformats.org/drawingml/2006/main">
              <a:ext uri="{FF2B5EF4-FFF2-40B4-BE49-F238E27FC236}">
                <a16:creationId xmlns:a16="http://schemas.microsoft.com/office/drawing/2014/main" id="{580A15A6-CE01-4399-8BA0-EDBC34921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88271177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kicker">
            <a:extLst xmlns:a="http://schemas.openxmlformats.org/drawingml/2006/main">
              <a:ext uri="{FF2B5EF4-FFF2-40B4-BE49-F238E27FC236}">
                <a16:creationId xmlns:a16="http://schemas.microsoft.com/office/drawing/2014/main" id="{C5D9DA44-F47B-4893-9BB9-86E30A612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667085"/>
                </a:solidFill>
                <a:latin typeface="Arial"/>
                <a:ea typeface="Arial"/>
                <a:cs typeface="Arial"/>
              </a:rPr>
              <a:t>АРХИТЕКТУРА НАЦИОНАЛЬНОЙ БЕЗОПАСНОСТИ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D85C61A-7C0C-4ED8-937F-7A12E3C85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1125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Шесть контуров образуют одну систему управления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2CC7691-934A-4E97-8AB4-69EE0A38E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28587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eco-ppa">
            <a:extLst xmlns:a="http://schemas.openxmlformats.org/drawingml/2006/main">
              <a:ext uri="{FF2B5EF4-FFF2-40B4-BE49-F238E27FC236}">
                <a16:creationId xmlns:a16="http://schemas.microsoft.com/office/drawing/2014/main" id="{EF91A544-C4CE-4692-BCC2-A1274E4F7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4875" y="2781300"/>
            <a:ext cx="2762250" cy="11049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D99A25"/>
          </a:solidFill>
          <a:ln xmlns:a="http://schemas.openxmlformats.org/drawingml/2006/main" w="9525">
            <a:solidFill>
              <a:srgbClr val="D99A25"/>
            </a:solidFill>
            <a:prstDash val="solid"/>
          </a:ln>
        </p:spPr>
      </p:sp>
      <p:sp>
        <p:nvSpPr>
          <p:cNvPr id="5" name="security-council">
            <a:extLst xmlns:a="http://schemas.openxmlformats.org/drawingml/2006/main">
              <a:ext uri="{FF2B5EF4-FFF2-40B4-BE49-F238E27FC236}">
                <a16:creationId xmlns:a16="http://schemas.microsoft.com/office/drawing/2014/main" id="{2BBE54F1-871F-4D31-9C90-319937C5D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4875" y="1524000"/>
            <a:ext cx="276225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8B1E2D"/>
          </a:solidFill>
          <a:ln xmlns:a="http://schemas.openxmlformats.org/drawingml/2006/main" w="9525">
            <a:solidFill>
              <a:srgbClr val="8B1E2D"/>
            </a:solidFill>
            <a:prstDash val="solid"/>
          </a:ln>
        </p:spPr>
      </p:sp>
      <p:sp>
        <p:nvSpPr>
          <p:cNvPr id="6" name="equilibrium">
            <a:extLst xmlns:a="http://schemas.openxmlformats.org/drawingml/2006/main">
              <a:ext uri="{FF2B5EF4-FFF2-40B4-BE49-F238E27FC236}">
                <a16:creationId xmlns:a16="http://schemas.microsoft.com/office/drawing/2014/main" id="{C12263C6-A432-4A7D-BF57-F91039F86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628900"/>
            <a:ext cx="276225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16324F"/>
          </a:solidFill>
          <a:ln xmlns:a="http://schemas.openxmlformats.org/drawingml/2006/main" w="9525">
            <a:solidFill>
              <a:srgbClr val="16324F"/>
            </a:solidFill>
            <a:prstDash val="solid"/>
          </a:ln>
        </p:spPr>
      </p:sp>
      <p:sp>
        <p:nvSpPr>
          <p:cNvPr id="7" name="asi">
            <a:extLst xmlns:a="http://schemas.openxmlformats.org/drawingml/2006/main">
              <a:ext uri="{FF2B5EF4-FFF2-40B4-BE49-F238E27FC236}">
                <a16:creationId xmlns:a16="http://schemas.microsoft.com/office/drawing/2014/main" id="{315AD758-4E12-4B45-B65D-C63DB8028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628900"/>
            <a:ext cx="276225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2A7F62"/>
          </a:solidFill>
          <a:ln xmlns:a="http://schemas.openxmlformats.org/drawingml/2006/main" w="9525">
            <a:solidFill>
              <a:srgbClr val="2A7F62"/>
            </a:solidFill>
            <a:prstDash val="solid"/>
          </a:ln>
        </p:spPr>
      </p:sp>
      <p:sp>
        <p:nvSpPr>
          <p:cNvPr id="8" name="tpp">
            <a:extLst xmlns:a="http://schemas.openxmlformats.org/drawingml/2006/main">
              <a:ext uri="{FF2B5EF4-FFF2-40B4-BE49-F238E27FC236}">
                <a16:creationId xmlns:a16="http://schemas.microsoft.com/office/drawing/2014/main" id="{82E9D8B5-4B84-46C0-A983-38DDAD832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4495800"/>
            <a:ext cx="276225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3A5DAE"/>
          </a:solidFill>
          <a:ln xmlns:a="http://schemas.openxmlformats.org/drawingml/2006/main" w="9525">
            <a:solidFill>
              <a:srgbClr val="3A5DAE"/>
            </a:solidFill>
            <a:prstDash val="solid"/>
          </a:ln>
        </p:spPr>
      </p:sp>
      <p:sp>
        <p:nvSpPr>
          <p:cNvPr id="9" name="spec">
            <a:extLst xmlns:a="http://schemas.openxmlformats.org/drawingml/2006/main">
              <a:ext uri="{FF2B5EF4-FFF2-40B4-BE49-F238E27FC236}">
                <a16:creationId xmlns:a16="http://schemas.microsoft.com/office/drawing/2014/main" id="{0012D2BD-01DE-4CD5-8337-89FD4BAC3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4495800"/>
            <a:ext cx="276225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C65B32"/>
          </a:solidFill>
          <a:ln xmlns:a="http://schemas.openxmlformats.org/drawingml/2006/main" w="9525">
            <a:solidFill>
              <a:srgbClr val="C65B32"/>
            </a:solidFill>
            <a:prstDash val="solid"/>
          </a:ln>
        </p:spPr>
      </p:sp>
      <p:cxnSp>
        <p:nvCxnSpPr>
          <p:cNvPr id="37" name=""/>
          <p:cNvCxnSpPr>
            <a:stCxn xmlns:a="http://schemas.openxmlformats.org/drawingml/2006/main" id="5" idx="2"/>
            <a:endCxn xmlns:a="http://schemas.openxmlformats.org/drawingml/2006/main" id="4" idx="0"/>
          </p:cNvCxnSpPr>
          <p:nvPr/>
        </p:nvCxnSpPr>
        <p:spPr>
          <a:xfrm xmlns:a="http://schemas.openxmlformats.org/drawingml/2006/main">
            <a:off x="6096000" y="2305050"/>
            <a:ext cx="0" cy="47625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B8BCC4"/>
            </a:solidFill>
            <a:prstDash val="solid"/>
            <a:headEnd type="arrow" w="sm" len="sm"/>
          </a:ln>
        </p:spPr>
      </p:cxnSp>
      <p:cxnSp>
        <p:nvCxnSpPr>
          <p:cNvPr id="38" name=""/>
          <p:cNvCxnSpPr>
            <a:stCxn xmlns:a="http://schemas.openxmlformats.org/drawingml/2006/main" id="6" idx="3"/>
            <a:endCxn xmlns:a="http://schemas.openxmlformats.org/drawingml/2006/main" id="4" idx="1"/>
          </p:cNvCxnSpPr>
          <p:nvPr/>
        </p:nvCxnSpPr>
        <p:spPr>
          <a:xfrm xmlns:a="http://schemas.openxmlformats.org/drawingml/2006/main">
            <a:off x="3810000" y="3086100"/>
            <a:ext cx="904875" cy="247650"/>
          </a:xfrm>
          <a:prstGeom xmlns:a="http://schemas.openxmlformats.org/drawingml/2006/main" prst="bentConnector3">
            <a:avLst>
              <a:gd name="adj1" fmla="val 50000"/>
            </a:avLst>
          </a:prstGeom>
          <a:ln xmlns:a="http://schemas.openxmlformats.org/drawingml/2006/main" w="19050">
            <a:solidFill>
              <a:srgbClr val="B8BCC4"/>
            </a:solidFill>
            <a:prstDash val="solid"/>
            <a:headEnd type="arrow" w="sm" len="sm"/>
          </a:ln>
        </p:spPr>
      </p:cxnSp>
      <p:cxnSp>
        <p:nvCxnSpPr>
          <p:cNvPr id="39" name=""/>
          <p:cNvCxnSpPr>
            <a:stCxn xmlns:a="http://schemas.openxmlformats.org/drawingml/2006/main" id="7" idx="1"/>
            <a:endCxn xmlns:a="http://schemas.openxmlformats.org/drawingml/2006/main" id="4" idx="3"/>
          </p:cNvCxnSpPr>
          <p:nvPr/>
        </p:nvCxnSpPr>
        <p:spPr>
          <a:xfrm xmlns:a="http://schemas.openxmlformats.org/drawingml/2006/main" flipH="1">
            <a:off x="7477125" y="3086100"/>
            <a:ext cx="904875" cy="247650"/>
          </a:xfrm>
          <a:prstGeom xmlns:a="http://schemas.openxmlformats.org/drawingml/2006/main" prst="bentConnector3">
            <a:avLst>
              <a:gd name="adj1" fmla="val 50000"/>
            </a:avLst>
          </a:prstGeom>
          <a:ln xmlns:a="http://schemas.openxmlformats.org/drawingml/2006/main" w="19050">
            <a:solidFill>
              <a:srgbClr val="B8BCC4"/>
            </a:solidFill>
            <a:prstDash val="solid"/>
            <a:headEnd type="arrow" w="sm" len="sm"/>
          </a:ln>
        </p:spPr>
      </p:cxnSp>
      <p:cxnSp>
        <p:nvCxnSpPr>
          <p:cNvPr id="40" name=""/>
          <p:cNvCxnSpPr>
            <a:stCxn xmlns:a="http://schemas.openxmlformats.org/drawingml/2006/main" id="8" idx="0"/>
            <a:endCxn xmlns:a="http://schemas.openxmlformats.org/drawingml/2006/main" id="4" idx="2"/>
          </p:cNvCxnSpPr>
          <p:nvPr/>
        </p:nvCxnSpPr>
        <p:spPr>
          <a:xfrm xmlns:a="http://schemas.openxmlformats.org/drawingml/2006/main" flipV="1">
            <a:off x="3619500" y="3886200"/>
            <a:ext cx="2476500" cy="609600"/>
          </a:xfrm>
          <a:prstGeom xmlns:a="http://schemas.openxmlformats.org/drawingml/2006/main" prst="bentConnector4">
            <a:avLst>
              <a:gd name="adj1" fmla="val 0"/>
              <a:gd name="adj2" fmla="val 50000"/>
            </a:avLst>
          </a:prstGeom>
          <a:ln xmlns:a="http://schemas.openxmlformats.org/drawingml/2006/main" w="19050">
            <a:solidFill>
              <a:srgbClr val="B8BCC4"/>
            </a:solidFill>
            <a:prstDash val="solid"/>
            <a:headEnd type="arrow" w="sm" len="sm"/>
          </a:ln>
        </p:spPr>
      </p:cxnSp>
      <p:cxnSp>
        <p:nvCxnSpPr>
          <p:cNvPr id="41" name=""/>
          <p:cNvCxnSpPr>
            <a:stCxn xmlns:a="http://schemas.openxmlformats.org/drawingml/2006/main" id="9" idx="0"/>
            <a:endCxn xmlns:a="http://schemas.openxmlformats.org/drawingml/2006/main" id="4" idx="2"/>
          </p:cNvCxnSpPr>
          <p:nvPr/>
        </p:nvCxnSpPr>
        <p:spPr>
          <a:xfrm xmlns:a="http://schemas.openxmlformats.org/drawingml/2006/main" flipH="1" flipV="1">
            <a:off x="6096000" y="3886200"/>
            <a:ext cx="2476500" cy="609600"/>
          </a:xfrm>
          <a:prstGeom xmlns:a="http://schemas.openxmlformats.org/drawingml/2006/main" prst="bentConnector4">
            <a:avLst>
              <a:gd name="adj1" fmla="val 0"/>
              <a:gd name="adj2" fmla="val 50000"/>
            </a:avLst>
          </a:prstGeom>
          <a:ln xmlns:a="http://schemas.openxmlformats.org/drawingml/2006/main" w="19050">
            <a:solidFill>
              <a:srgbClr val="B8BCC4"/>
            </a:solidFill>
            <a:prstDash val="solid"/>
            <a:headEnd type="arrow" w="sm" len="sm"/>
          </a:ln>
        </p:spPr>
      </p:cxn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0A71793-ECB2-48B0-9EA4-64CF64D92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1685925"/>
            <a:ext cx="2286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СОВЕТ БЕЗОПАСНОСТИ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5F4630A-D15E-44CA-987A-EB09BA366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905125"/>
            <a:ext cx="190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ECO-PPA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93CAD56-E403-4514-AD9E-9A5F6B291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33337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мобилизация ресурсов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9F0E032-88AE-4F51-BBBF-525C821D2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28003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ЭКВИЛИБРИУМ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A6B6D29-4A63-49DB-BCBA-2DF3E5BD2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66825" y="3181350"/>
            <a:ext cx="2333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наблюдение • прогноз • контроль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7E572E5-7FB9-4610-8EA1-E70C36479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280035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АСИ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BB0CE1A-789A-4EF4-B90C-79A5FA2F3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3181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инициативы • масштабирование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093151E-26DC-48B0-BBF5-95A0C5B89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46672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ТПП РФ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466DE19-B0AD-4343-830D-40A9CA0BE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50482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деловой • промышленный контур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1EF611A-2509-4AE6-A007-7E82BE090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6672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СПЕЦЗАЩИТА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EDC63C1-2E0A-43C9-8573-4DA3E5E29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50482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кооперационная организация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FAA8B4C-38A9-44AA-9ED6-418010789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905500"/>
            <a:ext cx="11125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6324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6324F"/>
                </a:solidFill>
                <a:latin typeface="Arial"/>
                <a:ea typeface="Arial"/>
                <a:cs typeface="Arial"/>
              </a:rPr>
              <a:t>Стратегия → аналитика → инициатива → ресурсы → исполнение → подтверждённый результат</a:t>
            </a:r>
          </a:p>
        </p:txBody>
      </p:sp>
      <p:sp>
        <p:nvSpPr>
          <p:cNvPr id="27" name="slide-number">
            <a:extLst xmlns:a="http://schemas.openxmlformats.org/drawingml/2006/main">
              <a:ext uri="{FF2B5EF4-FFF2-40B4-BE49-F238E27FC236}">
                <a16:creationId xmlns:a16="http://schemas.microsoft.com/office/drawing/2014/main" id="{5908D66E-E33B-4263-9CF7-9343410BF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43923415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kicker">
            <a:extLst xmlns:a="http://schemas.openxmlformats.org/drawingml/2006/main">
              <a:ext uri="{FF2B5EF4-FFF2-40B4-BE49-F238E27FC236}">
                <a16:creationId xmlns:a16="http://schemas.microsoft.com/office/drawing/2014/main" id="{27CC4AB0-35CE-404A-88B2-5397DC2DD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667085"/>
                </a:solidFill>
                <a:latin typeface="Arial"/>
                <a:ea typeface="Arial"/>
                <a:cs typeface="Arial"/>
              </a:rPr>
              <a:t>АРХИТЕКТУРА НАЦИОНАЛЬНОЙ БЕЗОПАСНОСТИ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FDABC47-8BAB-42D1-9884-274DA3127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1125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4406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Каждый контур имеет свою функцию и границу ответственности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7709ACB-9B13-4009-8B69-0E9BB2A8D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28587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graphicFrame>
        <p:nvGraphicFramePr>
          <p:cNvPr id="9" name=""/>
          <p:cNvGraphicFramePr/>
          <p:nvPr/>
        </p:nvGraphicFramePr>
        <p:xfrm>
          <a:off xmlns:a="http://schemas.openxmlformats.org/drawingml/2006/main" x="533400" y="1619250"/>
          <a:ext xmlns:a="http://schemas.openxmlformats.org/drawingml/2006/main" cx="11125200" cy="4095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143125"/>
                <a:gridCol w="1619250"/>
                <a:gridCol w="4762500"/>
                <a:gridCol w="2600325"/>
              </a:tblGrid>
              <a:tr h="585107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УЧАСТНИК</a:t>
                      </a:r>
                    </a:p>
                  </a:txBody>
                  <a:tcPr marL="91440" marR="91440" marT="45720" marB="45720">
                    <a:solidFill>
                      <a:srgbClr val="1632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КОНТУР</a:t>
                      </a:r>
                    </a:p>
                  </a:txBody>
                  <a:tcPr marL="91440" marR="91440" marT="45720" marB="45720">
                    <a:solidFill>
                      <a:srgbClr val="1632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ОСНОВНАЯ ФУНКЦИЯ</a:t>
                      </a:r>
                    </a:p>
                  </a:txBody>
                  <a:tcPr marL="91440" marR="91440" marT="45720" marB="45720">
                    <a:solidFill>
                      <a:srgbClr val="1632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ГРАНИЦА</a:t>
                      </a:r>
                    </a:p>
                  </a:txBody>
                  <a:tcPr marL="91440" marR="91440" marT="45720" marB="45720">
                    <a:solidFill>
                      <a:srgbClr val="16324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Совет Безопасности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Стратегия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Оценка угроз и межведомственная координация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Не хозяйственный оператор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ЭКВИЛИБРИУМ</a:t>
                      </a:r>
                    </a:p>
                  </a:txBody>
                  <a:tcPr marL="91440" marR="91440" marT="45720" marB="45720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Аналитика</a:t>
                      </a:r>
                    </a:p>
                  </a:txBody>
                  <a:tcPr marL="91440" marR="91440" marT="45720" marB="45720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Паспорта угроз, прогнозы, мониторинг</a:t>
                      </a:r>
                    </a:p>
                  </a:txBody>
                  <a:tcPr marL="91440" marR="91440" marT="45720" marB="45720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Не заменяет официальные ГИС</a:t>
                      </a:r>
                    </a:p>
                  </a:txBody>
                  <a:tcPr marL="91440" marR="91440" marT="45720" marB="45720">
                    <a:solidFill>
                      <a:srgbClr val="F6F8FA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ECO-PPA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Договор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Цели, обязательства, ресурсы, риски, показатели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Проходит комплексную экспертизу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ТПП РФ</a:t>
                      </a:r>
                    </a:p>
                  </a:txBody>
                  <a:tcPr marL="91440" marR="91440" marT="45720" marB="45720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Промышленность</a:t>
                      </a:r>
                    </a:p>
                  </a:txBody>
                  <a:tcPr marL="91440" marR="91440" marT="45720" marB="45720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Бизнес-запрос, кооперация, экспертиза</a:t>
                      </a:r>
                    </a:p>
                  </a:txBody>
                  <a:tcPr marL="91440" marR="91440" marT="45720" marB="45720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Не гарантирует доходность</a:t>
                      </a:r>
                    </a:p>
                  </a:txBody>
                  <a:tcPr marL="91440" marR="91440" marT="45720" marB="45720">
                    <a:solidFill>
                      <a:srgbClr val="F6F8FA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АСИ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Инициативы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Поиск решений, регионы, масштабирование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Участие после согласования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СПЕЦЗАЩИТА</a:t>
                      </a:r>
                    </a:p>
                  </a:txBody>
                  <a:tcPr marL="91440" marR="91440" marT="45720" marB="45720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Исполнение</a:t>
                      </a:r>
                    </a:p>
                  </a:txBody>
                  <a:tcPr marL="91440" marR="91440" marT="45720" marB="45720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Команды, поставщики, подрядчики</a:t>
                      </a:r>
                    </a:p>
                  </a:txBody>
                  <a:tcPr marL="91440" marR="91440" marT="45720" marB="45720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Ответственность по договорам</a:t>
                      </a:r>
                    </a:p>
                  </a:txBody>
                  <a:tcPr marL="91440" marR="91440" marT="45720" marB="45720">
                    <a:solidFill>
                      <a:srgbClr val="F6F8FA"/>
                    </a:solidFill>
                  </a:tcPr>
                </a:tc>
              </a:tr>
            </a:tbl>
          </a:graphicData>
        </a:graphic>
      </p:graphicFrame>
      <p:sp>
        <p:nvSpPr>
          <p:cNvPr id="5" name="slide-number">
            <a:extLst xmlns:a="http://schemas.openxmlformats.org/drawingml/2006/main">
              <a:ext uri="{FF2B5EF4-FFF2-40B4-BE49-F238E27FC236}">
                <a16:creationId xmlns:a16="http://schemas.microsoft.com/office/drawing/2014/main" id="{43B01A75-D3F0-4966-84AF-815A05AB1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211432656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kicker">
            <a:extLst xmlns:a="http://schemas.openxmlformats.org/drawingml/2006/main">
              <a:ext uri="{FF2B5EF4-FFF2-40B4-BE49-F238E27FC236}">
                <a16:creationId xmlns:a16="http://schemas.microsoft.com/office/drawing/2014/main" id="{F195C80C-7165-467E-8238-43ECDBC72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667085"/>
                </a:solidFill>
                <a:latin typeface="Arial"/>
                <a:ea typeface="Arial"/>
                <a:cs typeface="Arial"/>
              </a:rPr>
              <a:t>АРХИТЕКТУРА НАЦИОНАЛЬНОЙ БЕЗОПАСНОСТИ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0ED0A7B-F7FD-4AA0-BE94-AC4D86DF4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1125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8947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Система работает с взаимосвязанными угрозами, а не с отдельными ведомственными задачами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0B715D8-F34B-4B7B-A607-8022B9F6E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28587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2B2699B-F581-4A39-89A7-D1EDFE21C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600200"/>
            <a:ext cx="533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8B1E2D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8B1E2D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73C38F0-D636-4A66-AC8E-4640B4BDB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600200"/>
            <a:ext cx="295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ЭКОЛОГИЯ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51A18A4-336E-474F-A7FD-BE6D956E5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1600200"/>
            <a:ext cx="7239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воздух • вода • почвы • отходы • экосистемы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5188FFA-46FF-4284-9489-FBDA8E6B3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1336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3E3630E-ACBF-4EA0-BE30-90C7B7478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286000"/>
            <a:ext cx="533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E74B5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8ABE7AE-5BE4-441E-B73E-A3BE98699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286000"/>
            <a:ext cx="295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ЭНЕРГЕТИКА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7A846F5-B508-4186-BBB9-4137555AB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286000"/>
            <a:ext cx="7239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надёжность снабжения • износ • резервирование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37D6EF3-7A20-4504-B095-EC4E35C59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48C2912-D663-4EF7-A28D-F01AE7F9A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71800"/>
            <a:ext cx="533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E74B5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7E5785A-F9DD-4090-B475-BB0C0F0CC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971800"/>
            <a:ext cx="295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РЕСУРСЫ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EC3EDFA-7A04-44CA-8CDF-EB7D645B2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971800"/>
            <a:ext cx="7239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вода • сырьё • биоресурсы • вторичные материалы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D54E93F-F255-4562-A4D3-259AC2D97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5052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309460D-7969-4468-9147-BF6EAECD6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57600"/>
            <a:ext cx="533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E74B5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601FDF5-BF7A-4B92-9418-76CE55556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657600"/>
            <a:ext cx="295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ТЕХНОЛОГИИ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0962080-5C3E-4515-ADEF-D4C057C56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3657600"/>
            <a:ext cx="7239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локализация • оборудование • ПО • компетенции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D5E33F4-FF9E-4A1D-A5CA-64148DCF0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910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D990781-4BB8-4614-8BF2-61659787B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343400"/>
            <a:ext cx="533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E74B5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1BD5F1B-EB64-4D01-AFBB-CF8B6CDD0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343400"/>
            <a:ext cx="295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ЭКОНОМИКА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89BA751-537A-4547-9E62-96D2FADF3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4343400"/>
            <a:ext cx="7239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устойчивость предприятий • инвестиции • цепочки поставок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BA7C060-8214-42C7-821E-013903CD1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768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F622E76-A8C1-4634-ACC0-86308C052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029200"/>
            <a:ext cx="533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E74B5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5F54ABB-6306-4DA5-9FDB-F72AEE6BE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029200"/>
            <a:ext cx="295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ТЕРРИТОРИИ И ЛЮДИ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B56F121-5210-4EBB-9B41-53E9153DF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5029200"/>
            <a:ext cx="7239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инфраструктура • занятость • здоровье • качество жизни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13B6760-C13E-4D51-A8E6-A8793F598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626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slide-number">
            <a:extLst xmlns:a="http://schemas.openxmlformats.org/drawingml/2006/main">
              <a:ext uri="{FF2B5EF4-FFF2-40B4-BE49-F238E27FC236}">
                <a16:creationId xmlns:a16="http://schemas.microsoft.com/office/drawing/2014/main" id="{FE91F8A4-C111-4F4D-812C-D74974AFB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76226357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kicker">
            <a:extLst xmlns:a="http://schemas.openxmlformats.org/drawingml/2006/main">
              <a:ext uri="{FF2B5EF4-FFF2-40B4-BE49-F238E27FC236}">
                <a16:creationId xmlns:a16="http://schemas.microsoft.com/office/drawing/2014/main" id="{3989165B-E0AF-4D76-A9D1-5ACB4F047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667085"/>
                </a:solidFill>
                <a:latin typeface="Arial"/>
                <a:ea typeface="Arial"/>
                <a:cs typeface="Arial"/>
              </a:rPr>
              <a:t>АРХИТЕКТУРА НАЦИОНАЛЬНОЙ БЕЗОПАСНОСТИ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1A09A60-4FB4-4351-BE1D-BB197BE2A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1125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9564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Угроза проходит полный цикл — от фиксации до масштабирования решения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DF910A6-5902-42A7-9A4E-6502060EE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28587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8F72050-2BFD-44D9-A1CA-BAC02C310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067050"/>
            <a:ext cx="10287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356E26C-6E56-4D98-94A7-03E062E8B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384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632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F2AEB79-40E8-4AF5-B5BB-F7AB7402F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6227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1E08329-5CE0-4622-8484-D3E5CF107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" y="3543300"/>
            <a:ext cx="1314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ВЫЯВЛЕНИЕ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0037CC3-06AA-4EF6-AC20-9632A1ED3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28384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632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D752072-29F9-454E-8B03-5D4B7DB8B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296227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110CB81-D52C-423C-A346-5A68C87D0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57375" y="3543300"/>
            <a:ext cx="1314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ПРОГНОЗ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216FF8E-3688-446C-9D60-AC80A6DC4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28384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632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AFF8909-E29C-41AF-A8A8-407949F5A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296227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3895E60-A89D-4D1D-AB08-7017A648E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3543300"/>
            <a:ext cx="1314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ОТБОР РЕШЕНИЯ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533A58D-0507-4C96-BFB7-628B2D7FD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28384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9A2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C3AD443-8FAD-4AC2-9B3B-C8E6E09CC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296227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C4FE8B1-589F-4E11-9708-EF3968212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3543300"/>
            <a:ext cx="1314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ECO-PPA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BEF2029-0C8C-49DD-9E9B-0E3775631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28384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632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F4F8BDB-5CC9-4D08-BE65-185EFA326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296227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C55655C-D01D-4413-BB01-6A18D8563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3543300"/>
            <a:ext cx="1314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ИСПОЛНЕНИЕ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910507A-E46C-4109-A39A-13B171DC2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8384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632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1F42486-6B1E-4BE3-BBF2-85CE7D868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96227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D78E256-10A7-49CE-9C8C-D25C7C343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3543300"/>
            <a:ext cx="1314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ПРОВЕРКА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BB95F97-B3E3-489A-902A-22ED3AFFE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384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632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65CB5E7-3BC4-49EA-A4C8-849027678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96227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78D79CA-BBCF-4E5D-BECB-1337E524C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53625" y="3543300"/>
            <a:ext cx="1314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МАСШТАБ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6607DF4-6634-4CC3-AD9A-A30C0825F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572000"/>
            <a:ext cx="2238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667085"/>
                </a:solidFill>
                <a:latin typeface="Arial"/>
                <a:ea typeface="Arial"/>
                <a:cs typeface="Arial"/>
              </a:rPr>
              <a:t>ПАСПОРТ УГРОЗЫ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191FC6F-4400-46C9-91F8-19289B12D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57200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6EA7FDE-60D0-48A5-879C-A43361B98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4572000"/>
            <a:ext cx="3143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6324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6324F"/>
                </a:solidFill>
                <a:latin typeface="Arial"/>
                <a:ea typeface="Arial"/>
                <a:cs typeface="Arial"/>
              </a:rPr>
              <a:t>ИСПОЛНИМЫЕ ОБЯЗАТЕЛЬСТВА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99CC87F-B30D-4A0E-83E4-2900C837C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57200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2F83C8A-AE26-4BC1-A7A8-CC11E682E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4572000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A7F6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A7F62"/>
                </a:solidFill>
                <a:latin typeface="Arial"/>
                <a:ea typeface="Arial"/>
                <a:cs typeface="Arial"/>
              </a:rPr>
              <a:t>ПОДТВЕРЖДЁННОЕ СНИЖЕНИЕ РИСКА</a:t>
            </a:r>
          </a:p>
        </p:txBody>
      </p:sp>
      <p:sp>
        <p:nvSpPr>
          <p:cNvPr id="31" name="slide-number">
            <a:extLst xmlns:a="http://schemas.openxmlformats.org/drawingml/2006/main">
              <a:ext uri="{FF2B5EF4-FFF2-40B4-BE49-F238E27FC236}">
                <a16:creationId xmlns:a16="http://schemas.microsoft.com/office/drawing/2014/main" id="{31FEAA94-9149-402C-ACB0-37BA06F78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19878902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kicker">
            <a:extLst xmlns:a="http://schemas.openxmlformats.org/drawingml/2006/main">
              <a:ext uri="{FF2B5EF4-FFF2-40B4-BE49-F238E27FC236}">
                <a16:creationId xmlns:a16="http://schemas.microsoft.com/office/drawing/2014/main" id="{6C46D0D6-306C-4F0F-9821-E4FA4B5A4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667085"/>
                </a:solidFill>
                <a:latin typeface="Arial"/>
                <a:ea typeface="Arial"/>
                <a:cs typeface="Arial"/>
              </a:rPr>
              <a:t>АРХИТЕКТУРА НАЦИОНАЛЬНОЙ БЕЗОПАСНОСТИ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FB70436-55C2-47A7-94DE-C19DA125D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1125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3101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ECO-PPA превращает стратегическую задачу в исполнимую конструкцию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ADD06BE-3928-4210-AA9E-B4DFE87BE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28587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5176EB9-F590-4CAC-B5A6-1644AC707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695450"/>
            <a:ext cx="2857500" cy="3952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2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77722BD-5180-47F6-AF7F-0D28A3373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076450"/>
            <a:ext cx="22383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ECO-PPA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A78B0BA-191A-4AC4-AE2F-23A1CD7F2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800350"/>
            <a:ext cx="2238375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комплексное экологическое проектно-партнёрское соглашение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3870767-EBFD-45C1-ACA9-19B00E908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286250"/>
            <a:ext cx="2238375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6DCBF4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6DCBF4"/>
                </a:solidFill>
                <a:latin typeface="Arial"/>
                <a:ea typeface="Arial"/>
                <a:cs typeface="Arial"/>
              </a:rPr>
              <a:t>В энергетических проектах может включать Power Purchase Agreement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045B7E2-B86B-4F09-B429-665BA873C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17716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1BF922C-AFC7-4852-982E-CBE432F18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1743075"/>
            <a:ext cx="29527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ЦЕЛЬ И БАЗОВАЯ ЛИНИЯ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98D53B1-0363-4104-A3C1-E01A74994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743075"/>
            <a:ext cx="39528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Что изменяем и как измеряем снижение угрозы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3D4B4F1-B284-451D-9920-F45611EE8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2362200"/>
            <a:ext cx="7572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CBE5561-A3B4-4FBA-B7C2-9E360EE2C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2562225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CEEB626-4218-40F4-AD09-56A6FC653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533650"/>
            <a:ext cx="29527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4217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УЧАСТНИКИ И ОБЯЗАТЕЛЬСТВА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1886D23-9ABF-400F-A37E-4E4196701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533650"/>
            <a:ext cx="39528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Кто отвечает за результат, сроки и ресурсы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F8635EA-20ED-45B1-84B5-18CF801B2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3152775"/>
            <a:ext cx="7572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1D86140-324F-409C-81EB-5F8ADC4EC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335280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1C2B387-4413-4B98-A903-C516DA05F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324225"/>
            <a:ext cx="29527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ФИНАНСИРОВАНИЕ И РИСКИ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F8D167F-4471-4B08-A35E-64E87E7F6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324225"/>
            <a:ext cx="39528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Из каких потоков возвращается капитал и кто несёт риск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57EF23B-FBFD-4499-8729-15E0C5598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3943350"/>
            <a:ext cx="7572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9D98449-033F-477A-96F5-07E55206E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4143375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AD23706-6CAE-4239-A028-0D37BCEFD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114800"/>
            <a:ext cx="29527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5547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МОНИТОРИНГ И ВЕРИФИКАЦИЯ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404F720-1589-408B-91E8-A2E11FA95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114800"/>
            <a:ext cx="39528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Какие данные подтверждают фактический эффект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23B4263-4232-4601-A815-164DD090E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4733925"/>
            <a:ext cx="7572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C524A09-2A58-46A3-BCF2-755DEBA65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49339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B4F5E3A-21FC-45E2-9D19-27BC4D93B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905375"/>
            <a:ext cx="29527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ЭКСПЛУАТАЦИЯ И МАСШТАБ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E5F152E-C767-4998-AAF0-BD487936B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905375"/>
            <a:ext cx="39528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Как решение работает весь жизненный цикл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F305377-9389-4925-8AAB-171FAB07F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5524500"/>
            <a:ext cx="7572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slide-number">
            <a:extLst xmlns:a="http://schemas.openxmlformats.org/drawingml/2006/main">
              <a:ext uri="{FF2B5EF4-FFF2-40B4-BE49-F238E27FC236}">
                <a16:creationId xmlns:a16="http://schemas.microsoft.com/office/drawing/2014/main" id="{0A217D14-D96D-4E8C-90D3-6ECBF0E69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53791844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kicker">
            <a:extLst xmlns:a="http://schemas.openxmlformats.org/drawingml/2006/main">
              <a:ext uri="{FF2B5EF4-FFF2-40B4-BE49-F238E27FC236}">
                <a16:creationId xmlns:a16="http://schemas.microsoft.com/office/drawing/2014/main" id="{844F8259-2E4F-442B-8387-8BAB7B7DF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667085"/>
                </a:solidFill>
                <a:latin typeface="Arial"/>
                <a:ea typeface="Arial"/>
                <a:cs typeface="Arial"/>
              </a:rPr>
              <a:t>АРХИТЕКТУРА НАЦИОНАЛЬНОЙ БЕЗОПАСНОСТИ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4F00BB9-733A-4BD4-BB9C-E1C07DE51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1125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5157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ЭКВИЛИБРИУМ соединяет данные, прогноз и управленческий контроль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C83BA2C-9EC1-48C7-9720-57A6DE3E6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28587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428B2BE-FA0F-4A36-B367-474E0EE4F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33550"/>
            <a:ext cx="11125200" cy="895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F1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EA9C4C8-6F26-4CD0-ABF5-4DAA38D51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33550"/>
            <a:ext cx="95250" cy="895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7F6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E492290-1124-493A-A87B-9124671B1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14525"/>
            <a:ext cx="2762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A7F62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2A7F62"/>
                </a:solidFill>
                <a:latin typeface="Arial"/>
                <a:ea typeface="Arial"/>
                <a:cs typeface="Arial"/>
              </a:rPr>
              <a:t>ОТКРЫТЫЙ КОНТУР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5D7CB30-4ED5-4CAC-9A44-C0505CE4A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1895475"/>
            <a:ext cx="7143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827"/>
                </a:solidFill>
                <a:latin typeface="Arial"/>
                <a:ea typeface="Arial"/>
                <a:cs typeface="Arial"/>
              </a:rPr>
              <a:t>обобщённые показатели • результаты • общественная отчётность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F5820CF-7807-4E22-BC45-70F1445C6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0"/>
            <a:ext cx="11125200" cy="895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8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401ACD5-0D8C-4AD7-A37C-C6125EE46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0"/>
            <a:ext cx="95250" cy="895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A5DA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D472E52-B458-4883-960C-198DE4697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133725"/>
            <a:ext cx="2762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3A5DAE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3A5DAE"/>
                </a:solidFill>
                <a:latin typeface="Arial"/>
                <a:ea typeface="Arial"/>
                <a:cs typeface="Arial"/>
              </a:rPr>
              <a:t>СЛУЖЕБНЫЙ КОНТУР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AEE32A2-98C0-42C2-9A92-0265B72CE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3114675"/>
            <a:ext cx="7143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827"/>
                </a:solidFill>
                <a:latin typeface="Arial"/>
                <a:ea typeface="Arial"/>
                <a:cs typeface="Arial"/>
              </a:rPr>
              <a:t>технические данные • состояния объектов • проектные риски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CA50859-A6E1-45D5-B1BB-9ADE54C68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71950"/>
            <a:ext cx="11125200" cy="895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E9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36EE7EB-E973-4798-B67A-4907242B3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71950"/>
            <a:ext cx="95250" cy="895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B1E2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07A42C4-727B-4539-BFE5-503584146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352925"/>
            <a:ext cx="2762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8B1E2D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8B1E2D"/>
                </a:solidFill>
                <a:latin typeface="Arial"/>
                <a:ea typeface="Arial"/>
                <a:cs typeface="Arial"/>
              </a:rPr>
              <a:t>ЗАЩИЩЁННЫЙ КОНТУР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947B932-8233-4CE8-8EFF-DA4783A32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4333875"/>
            <a:ext cx="7143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827"/>
                </a:solidFill>
                <a:latin typeface="Arial"/>
                <a:ea typeface="Arial"/>
                <a:cs typeface="Arial"/>
              </a:rPr>
              <a:t>критическая инфраструктура • уязвимости • ограниченный доступ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8837EE3-B2D7-4A5D-85F9-2685F82A8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60070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667085"/>
                </a:solidFill>
                <a:latin typeface="Arial"/>
                <a:ea typeface="Arial"/>
                <a:cs typeface="Arial"/>
              </a:rPr>
              <a:t>НАБЛЮДЕНИЕ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C907E7D-311E-407F-A54C-1E41B0128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60070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667085"/>
                </a:solidFill>
                <a:latin typeface="Arial"/>
                <a:ea typeface="Arial"/>
                <a:cs typeface="Arial"/>
              </a:rPr>
              <a:t>→  ПРОГНОЗ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68F1D5E-983F-4280-B8BE-7EB1D2043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81625" y="560070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667085"/>
                </a:solidFill>
                <a:latin typeface="Arial"/>
                <a:ea typeface="Arial"/>
                <a:cs typeface="Arial"/>
              </a:rPr>
              <a:t>→  ПРИОРИТИЗАЦИЯ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50B50DF-9E3B-49BD-8487-8F2400EB9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5600700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6324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6324F"/>
                </a:solidFill>
                <a:latin typeface="Arial"/>
                <a:ea typeface="Arial"/>
                <a:cs typeface="Arial"/>
              </a:rPr>
              <a:t>→  КОНТРОЛЬ РЕЗУЛЬТАТА</a:t>
            </a:r>
          </a:p>
        </p:txBody>
      </p:sp>
      <p:sp>
        <p:nvSpPr>
          <p:cNvPr id="20" name="slide-number">
            <a:extLst xmlns:a="http://schemas.openxmlformats.org/drawingml/2006/main">
              <a:ext uri="{FF2B5EF4-FFF2-40B4-BE49-F238E27FC236}">
                <a16:creationId xmlns:a16="http://schemas.microsoft.com/office/drawing/2014/main" id="{20DED201-4DDE-4631-B118-5FD2EBC96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94474426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kicker">
            <a:extLst xmlns:a="http://schemas.openxmlformats.org/drawingml/2006/main">
              <a:ext uri="{FF2B5EF4-FFF2-40B4-BE49-F238E27FC236}">
                <a16:creationId xmlns:a16="http://schemas.microsoft.com/office/drawing/2014/main" id="{8F4C7737-00DB-41EB-8633-4AFC874CF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809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667085"/>
                </a:solidFill>
                <a:latin typeface="Arial"/>
                <a:ea typeface="Arial"/>
                <a:cs typeface="Arial"/>
              </a:rPr>
              <a:t>АРХИТЕКТУРА НАЦИОНАЛЬНОЙ БЕЗОПАСНОСТИ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EF11CC0-7B4B-499D-88E9-912F4EEB6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1125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2967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У каждого этапа есть владелец результата и проверяемый выход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7489919-5B7C-4379-AFF9-7AA264122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28587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graphicFrame>
        <p:nvGraphicFramePr>
          <p:cNvPr id="9" name=""/>
          <p:cNvGraphicFramePr/>
          <p:nvPr/>
        </p:nvGraphicFramePr>
        <p:xfrm>
          <a:off xmlns:a="http://schemas.openxmlformats.org/drawingml/2006/main" x="533400" y="1571625"/>
          <a:ext xmlns:a="http://schemas.openxmlformats.org/drawingml/2006/main" cx="11125200" cy="4476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857500"/>
                <a:gridCol w="3429000"/>
                <a:gridCol w="4838700"/>
              </a:tblGrid>
              <a:tr h="497417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ПРОЦЕСС</a:t>
                      </a:r>
                    </a:p>
                  </a:txBody>
                  <a:tcPr marL="91440" marR="91440" marT="45720" marB="45720">
                    <a:solidFill>
                      <a:srgbClr val="1632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ВЛАДЕЛЕЦ</a:t>
                      </a:r>
                    </a:p>
                  </a:txBody>
                  <a:tcPr marL="91440" marR="91440" marT="45720" marB="45720">
                    <a:solidFill>
                      <a:srgbClr val="1632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КЛЮЧЕВОЙ ВЫХОД</a:t>
                      </a:r>
                    </a:p>
                  </a:txBody>
                  <a:tcPr marL="91440" marR="91440" marT="45720" marB="45720">
                    <a:solidFill>
                      <a:srgbClr val="16324F"/>
                    </a:solidFill>
                  </a:tcPr>
                </a:tc>
              </a:tr>
              <a:tr h="497417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Определение угроз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Совет Безопасности / уполномоченные органы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Приоритеты и поручения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497417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Сбор инициатив</a:t>
                      </a:r>
                    </a:p>
                  </a:txBody>
                  <a:tcPr marL="91440" marR="91440" marT="45720" marB="45720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АСИ</a:t>
                      </a:r>
                    </a:p>
                  </a:txBody>
                  <a:tcPr marL="91440" marR="91440" marT="45720" marB="45720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Портфель решений</a:t>
                      </a:r>
                    </a:p>
                  </a:txBody>
                  <a:tcPr marL="91440" marR="91440" marT="45720" marB="45720">
                    <a:solidFill>
                      <a:srgbClr val="F6F8FA"/>
                    </a:solidFill>
                  </a:tcPr>
                </a:tc>
              </a:tr>
              <a:tr h="497417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Промышленная кооперация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ТПП РФ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Консорциум и цепочка поставок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497417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Структурирование</a:t>
                      </a:r>
                    </a:p>
                  </a:txBody>
                  <a:tcPr marL="91440" marR="91440" marT="45720" marB="45720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Оператор ECO-PPA</a:t>
                      </a:r>
                    </a:p>
                  </a:txBody>
                  <a:tcPr marL="91440" marR="91440" marT="45720" marB="45720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Пакет соглашений</a:t>
                      </a:r>
                    </a:p>
                  </a:txBody>
                  <a:tcPr marL="91440" marR="91440" marT="45720" marB="45720">
                    <a:solidFill>
                      <a:srgbClr val="F6F8FA"/>
                    </a:solidFill>
                  </a:tcPr>
                </a:tc>
              </a:tr>
              <a:tr h="497417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Исполнение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СПЕЦЗАЩИТА / назначенный оператор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Созданный объект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497417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Мониторинг</a:t>
                      </a:r>
                    </a:p>
                  </a:txBody>
                  <a:tcPr marL="91440" marR="91440" marT="45720" marB="45720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ЭКВИЛИБРИУМ / владельцы данных</a:t>
                      </a:r>
                    </a:p>
                  </a:txBody>
                  <a:tcPr marL="91440" marR="91440" marT="45720" marB="45720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Показатели и предупреждения</a:t>
                      </a:r>
                    </a:p>
                  </a:txBody>
                  <a:tcPr marL="91440" marR="91440" marT="45720" marB="45720">
                    <a:solidFill>
                      <a:srgbClr val="F6F8FA"/>
                    </a:solidFill>
                  </a:tcPr>
                </a:tc>
              </a:tr>
              <a:tr h="497417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Верификация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Независимая сторона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Заключение о результате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497417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Масштабирование</a:t>
                      </a:r>
                    </a:p>
                  </a:txBody>
                  <a:tcPr marL="91440" marR="91440" marT="45720" marB="45720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АСИ и профильные органы</a:t>
                      </a:r>
                    </a:p>
                  </a:txBody>
                  <a:tcPr marL="91440" marR="91440" marT="45720" marB="45720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111827"/>
                          </a:solidFill>
                        </a:rPr>
                        <a:t>Типовой пакет</a:t>
                      </a:r>
                    </a:p>
                  </a:txBody>
                  <a:tcPr marL="91440" marR="91440" marT="45720" marB="45720">
                    <a:solidFill>
                      <a:srgbClr val="F6F8FA"/>
                    </a:solidFill>
                  </a:tcPr>
                </a:tc>
              </a:tr>
            </a:tbl>
          </a:graphicData>
        </a:graphic>
      </p:graphicFrame>
      <p:sp>
        <p:nvSpPr>
          <p:cNvPr id="5" name="slide-number">
            <a:extLst xmlns:a="http://schemas.openxmlformats.org/drawingml/2006/main">
              <a:ext uri="{FF2B5EF4-FFF2-40B4-BE49-F238E27FC236}">
                <a16:creationId xmlns:a16="http://schemas.microsoft.com/office/drawing/2014/main" id="{3275D490-53F7-4C71-A952-391466E2C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67085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67085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208608774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2026-08-18T07:37:16.9650000Z</dcterms:created>
  <dcterms:modified xsi:type="dcterms:W3CDTF">2026-08-18T07:37:16.9650000Z</dcterms:modified>
</coreProperties>
</file>