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d17f9cf8d5c4a9d" /><Relationship Type="http://schemas.openxmlformats.org/officeDocument/2006/relationships/extended-properties" Target="/docProps/app.xml" Id="R869e374ba8634c82" /><Relationship Type="http://schemas.openxmlformats.org/officeDocument/2006/relationships/officeDocument" Target="/ppt/presentation.xml" Id="R8b5a52419b63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11aaf4ca54c57"/>
  </p:sldMasterIdLst>
  <p:notesMasterIdLst>
    <p:notesMasterId xmlns:r="http://schemas.openxmlformats.org/officeDocument/2006/relationships" r:id="Rc025dbd5836344dd"/>
  </p:notesMasterIdLst>
  <p:sldIdLst>
    <p:sldId xmlns:r="http://schemas.openxmlformats.org/officeDocument/2006/relationships" id="256" r:id="Rd6ca94c8a59846a8"/>
    <p:sldId xmlns:r="http://schemas.openxmlformats.org/officeDocument/2006/relationships" id="257" r:id="R86e45a8d43b342df"/>
    <p:sldId xmlns:r="http://schemas.openxmlformats.org/officeDocument/2006/relationships" id="258" r:id="Rea04d0c62cc04ac1"/>
    <p:sldId xmlns:r="http://schemas.openxmlformats.org/officeDocument/2006/relationships" id="259" r:id="Ra0876ca1bb1a4f17"/>
    <p:sldId xmlns:r="http://schemas.openxmlformats.org/officeDocument/2006/relationships" id="260" r:id="R9363bde1a1ee48d5"/>
    <p:sldId xmlns:r="http://schemas.openxmlformats.org/officeDocument/2006/relationships" id="261" r:id="R980de671bba44e8d"/>
    <p:sldId xmlns:r="http://schemas.openxmlformats.org/officeDocument/2006/relationships" id="262" r:id="R53910142869a41ae"/>
    <p:sldId xmlns:r="http://schemas.openxmlformats.org/officeDocument/2006/relationships" id="263" r:id="R94e3e861a5234bb3"/>
    <p:sldId xmlns:r="http://schemas.openxmlformats.org/officeDocument/2006/relationships" id="264" r:id="R210824f369404905"/>
    <p:sldId xmlns:r="http://schemas.openxmlformats.org/officeDocument/2006/relationships" id="265" r:id="R39be7e86f2d348e6"/>
    <p:sldId xmlns:r="http://schemas.openxmlformats.org/officeDocument/2006/relationships" id="266" r:id="Rba4e35d188d34e40"/>
    <p:sldId xmlns:r="http://schemas.openxmlformats.org/officeDocument/2006/relationships" id="267" r:id="R383e07f4f9c34f2e"/>
    <p:sldId xmlns:r="http://schemas.openxmlformats.org/officeDocument/2006/relationships" id="268" r:id="Rb185eb911b5e4893"/>
    <p:sldId xmlns:r="http://schemas.openxmlformats.org/officeDocument/2006/relationships" id="269" r:id="R18bd55651a8d459d"/>
    <p:sldId xmlns:r="http://schemas.openxmlformats.org/officeDocument/2006/relationships" id="270" r:id="R157635410b1c4832"/>
    <p:sldId xmlns:r="http://schemas.openxmlformats.org/officeDocument/2006/relationships" id="271" r:id="R58e6599760814c1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2cd361c2cb24e10" /><Relationship Type="http://schemas.openxmlformats.org/officeDocument/2006/relationships/slideMaster" Target="/ppt/slideMasters/slideMaster1.xml" Id="Rbaf11aaf4ca54c57" /><Relationship Type="http://schemas.openxmlformats.org/officeDocument/2006/relationships/notesMaster" Target="/ppt/notesMasters/notesMaster1.xml" Id="Rc025dbd5836344dd" /><Relationship Type="http://schemas.openxmlformats.org/officeDocument/2006/relationships/presProps" Target="/ppt/presProps.xml" Id="Rb44a2fc70a4e438e" /><Relationship Type="http://schemas.openxmlformats.org/officeDocument/2006/relationships/tableStyles" Target="/ppt/tableStyles.xml" Id="Refaa7ec9a39c471e" /><Relationship Type="http://schemas.openxmlformats.org/officeDocument/2006/relationships/slide" Target="/ppt/slides/slide1.xml" Id="Rd6ca94c8a59846a8" /><Relationship Type="http://schemas.openxmlformats.org/officeDocument/2006/relationships/slide" Target="/ppt/slides/slide2.xml" Id="R86e45a8d43b342df" /><Relationship Type="http://schemas.openxmlformats.org/officeDocument/2006/relationships/slide" Target="/ppt/slides/slide3.xml" Id="Rea04d0c62cc04ac1" /><Relationship Type="http://schemas.openxmlformats.org/officeDocument/2006/relationships/slide" Target="/ppt/slides/slide4.xml" Id="Ra0876ca1bb1a4f17" /><Relationship Type="http://schemas.openxmlformats.org/officeDocument/2006/relationships/slide" Target="/ppt/slides/slide5.xml" Id="R9363bde1a1ee48d5" /><Relationship Type="http://schemas.openxmlformats.org/officeDocument/2006/relationships/slide" Target="/ppt/slides/slide6.xml" Id="R980de671bba44e8d" /><Relationship Type="http://schemas.openxmlformats.org/officeDocument/2006/relationships/slide" Target="/ppt/slides/slide7.xml" Id="R53910142869a41ae" /><Relationship Type="http://schemas.openxmlformats.org/officeDocument/2006/relationships/slide" Target="/ppt/slides/slide8.xml" Id="R94e3e861a5234bb3" /><Relationship Type="http://schemas.openxmlformats.org/officeDocument/2006/relationships/slide" Target="/ppt/slides/slide9.xml" Id="R210824f369404905" /><Relationship Type="http://schemas.openxmlformats.org/officeDocument/2006/relationships/slide" Target="/ppt/slides/slide10.xml" Id="R39be7e86f2d348e6" /><Relationship Type="http://schemas.openxmlformats.org/officeDocument/2006/relationships/slide" Target="/ppt/slides/slide11.xml" Id="Rba4e35d188d34e40" /><Relationship Type="http://schemas.openxmlformats.org/officeDocument/2006/relationships/slide" Target="/ppt/slides/slide12.xml" Id="R383e07f4f9c34f2e" /><Relationship Type="http://schemas.openxmlformats.org/officeDocument/2006/relationships/slide" Target="/ppt/slides/slide13.xml" Id="Rb185eb911b5e4893" /><Relationship Type="http://schemas.openxmlformats.org/officeDocument/2006/relationships/slide" Target="/ppt/slides/slide14.xml" Id="R18bd55651a8d459d" /><Relationship Type="http://schemas.openxmlformats.org/officeDocument/2006/relationships/slide" Target="/ppt/slides/slide15.xml" Id="R157635410b1c4832" /><Relationship Type="http://schemas.openxmlformats.org/officeDocument/2006/relationships/slide" Target="/ppt/slides/slide16.xml" Id="R58e6599760814c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e050383df724f7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f77cd3688ec4030" /><Relationship Type="http://schemas.openxmlformats.org/officeDocument/2006/relationships/notesMaster" Target="/ppt/notesMasters/notesMaster1.xml" Id="R93f9b9469ccc41b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944fe8be59842c4" /><Relationship Type="http://schemas.openxmlformats.org/officeDocument/2006/relationships/notesMaster" Target="/ppt/notesMasters/notesMaster1.xml" Id="Re9326fa839f2484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9ddba5ce2674f2f" /><Relationship Type="http://schemas.openxmlformats.org/officeDocument/2006/relationships/notesMaster" Target="/ppt/notesMasters/notesMaster1.xml" Id="R9b7d5eb71fa244e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3debf8baac64809" /><Relationship Type="http://schemas.openxmlformats.org/officeDocument/2006/relationships/notesMaster" Target="/ppt/notesMasters/notesMaster1.xml" Id="R4f8200a785464ee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0650af538a2476f" /><Relationship Type="http://schemas.openxmlformats.org/officeDocument/2006/relationships/notesMaster" Target="/ppt/notesMasters/notesMaster1.xml" Id="R9cb625ad9c51407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7501f94703c4a12" /><Relationship Type="http://schemas.openxmlformats.org/officeDocument/2006/relationships/notesMaster" Target="/ppt/notesMasters/notesMaster1.xml" Id="Ra568ea4d5d7d422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3af8ccf42d94662" /><Relationship Type="http://schemas.openxmlformats.org/officeDocument/2006/relationships/notesMaster" Target="/ppt/notesMasters/notesMaster1.xml" Id="R580a15dd98214f8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5ba02f3740f4d91" /><Relationship Type="http://schemas.openxmlformats.org/officeDocument/2006/relationships/notesMaster" Target="/ppt/notesMasters/notesMaster1.xml" Id="R53cec6f1f9694fb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83ba9ec55cf4a0e" /><Relationship Type="http://schemas.openxmlformats.org/officeDocument/2006/relationships/notesMaster" Target="/ppt/notesMasters/notesMaster1.xml" Id="Rbaeb60b2f7374cc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5bc1ed5ef64eea" /><Relationship Type="http://schemas.openxmlformats.org/officeDocument/2006/relationships/notesMaster" Target="/ppt/notesMasters/notesMaster1.xml" Id="Rfd88b6ba8df5433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9b673119def4990" /><Relationship Type="http://schemas.openxmlformats.org/officeDocument/2006/relationships/notesMaster" Target="/ppt/notesMasters/notesMaster1.xml" Id="Rdaa13f202ee84b6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4de37908534e75" /><Relationship Type="http://schemas.openxmlformats.org/officeDocument/2006/relationships/notesMaster" Target="/ppt/notesMasters/notesMaster1.xml" Id="R14d0c8ac56b84d4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3bb33cd1b124910" /><Relationship Type="http://schemas.openxmlformats.org/officeDocument/2006/relationships/notesMaster" Target="/ppt/notesMasters/notesMaster1.xml" Id="Red0850448d314b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8cc8c40097842b5" /><Relationship Type="http://schemas.openxmlformats.org/officeDocument/2006/relationships/notesMaster" Target="/ppt/notesMasters/notesMaster1.xml" Id="R43b9cb2469e447a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539e20e9d184eb1" /><Relationship Type="http://schemas.openxmlformats.org/officeDocument/2006/relationships/notesMaster" Target="/ppt/notesMasters/notesMaster1.xml" Id="R8176842fa442402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fa384eb4ba4380" /><Relationship Type="http://schemas.openxmlformats.org/officeDocument/2006/relationships/notesMaster" Target="/ppt/notesMasters/notesMaster1.xml" Id="R89e833305c6c41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Доктрина Победы и стратегические балансы, версия 1.0 от 26.08.2026.</a:t>
            </a:r>
          </a:p>
          <a:p xmlns:a="http://schemas.openxmlformats.org/drawingml/2006/main">
            <a:r>
              <a:t>- Указ Президента Российской Федерации от 14.05.2024: https://www.kremlin.ru/acts/bank/50555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3, балансы Б-11—Б-19 и раздел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3, разделы 3–5.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3, разделы 7–8.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4, раздел 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4, раздел 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4, раздел 3.</a:t>
            </a:r>
          </a:p>
          <a:p xmlns:a="http://schemas.openxmlformats.org/drawingml/2006/main">
            <a:r>
              <a:t>- Указ Президента Российской Федерации от 07.05.2024 № 309: https://publication.pravo.gov.ru/document/0001202405070015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Белоусову, раздел «Прошу рассмотреть возможность» и приложение 4, раздел 6.</a:t>
            </a:r>
          </a:p>
          <a:p xmlns:a="http://schemas.openxmlformats.org/drawingml/2006/main">
            <a:r>
              <a:t>- Встреча Президента Российской Федерации с командующими войсками военных округов, 15.05.2024: https://www.kremlin.ru/events/president/news/74030</a:t>
            </a:r>
          </a:p>
          <a:p xmlns:a="http://schemas.openxmlformats.org/drawingml/2006/main">
            <a:r>
              <a:t>- Встреча Президента Российской Федерации с руководством Министерства обороны, 05.08.2026: https://www.kremlin.ru/events/president/news/80427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Доктрина Победы, приложение 1, разделы 1–4.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Доктрина Победы, приложение 1, разделы 2, 9 и 11.</a:t>
            </a:r>
          </a:p>
          <a:p xmlns:a="http://schemas.openxmlformats.org/drawingml/2006/main">
            <a:r>
              <a:t>- Федеральный закон от 28.12.2010 № 390-ФЗ: https://special.kremlin.ru/acts/bank/32417</a:t>
            </a:r>
          </a:p>
          <a:p xmlns:a="http://schemas.openxmlformats.org/drawingml/2006/main">
            <a:r>
              <a:t>- Федеральный закон от 28.06.2014 № 172-ФЗ: https://www.kremlin.ru/acts/bank/38630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Доктрина Победы, приложение 1, разделы 6–8.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2, решения Р-01—Р-07.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2, решения Р-08—Р-13.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2, решения Р-14—Р-19.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2, решения Р-03, Р-04, Р-09, Р-10 и Р-11.</a:t>
            </a:r>
          </a:p>
          <a:p xmlns:a="http://schemas.openxmlformats.org/drawingml/2006/main">
            <a:r>
              <a:t>- Белая книга кооператива СПЕЦЗАЩИТА, версия 1.0 от 18.08.2026.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Письмо А. Р. Белоусову. Приложение 3, балансы Б-01—Б-10.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224317389449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d9a935ef0a243a7" /><Relationship Type="http://schemas.openxmlformats.org/officeDocument/2006/relationships/slideLayout" Target="/ppt/slideLayouts/slideLayout1.xml" Id="Rbed182b26bf046e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182b26bf046e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e52b559f346ee" /><Relationship Type="http://schemas.openxmlformats.org/officeDocument/2006/relationships/notesSlide" Target="/ppt/notesSlides/notesSlide1.xml" Id="Rf4bb927f599b47b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c68609d44146" /><Relationship Type="http://schemas.openxmlformats.org/officeDocument/2006/relationships/notesSlide" Target="/ppt/notesSlides/notesSlide10.xml" Id="R41f2fe77714940d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cee1d2e044030" /><Relationship Type="http://schemas.openxmlformats.org/officeDocument/2006/relationships/notesSlide" Target="/ppt/notesSlides/notesSlide11.xml" Id="Rd020c24d082748f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ac3f7ef642de" /><Relationship Type="http://schemas.openxmlformats.org/officeDocument/2006/relationships/notesSlide" Target="/ppt/notesSlides/notesSlide12.xml" Id="Rd90888731ebb434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094af5f047e8" /><Relationship Type="http://schemas.openxmlformats.org/officeDocument/2006/relationships/notesSlide" Target="/ppt/notesSlides/notesSlide13.xml" Id="Rb131a4d5281549b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5f63d31c249e9" /><Relationship Type="http://schemas.openxmlformats.org/officeDocument/2006/relationships/notesSlide" Target="/ppt/notesSlides/notesSlide14.xml" Id="R292385065b2f444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8d73e20a4f37" /><Relationship Type="http://schemas.openxmlformats.org/officeDocument/2006/relationships/notesSlide" Target="/ppt/notesSlides/notesSlide15.xml" Id="Rc80d60a2e2b4403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6518d1134258" /><Relationship Type="http://schemas.openxmlformats.org/officeDocument/2006/relationships/notesSlide" Target="/ppt/notesSlides/notesSlide16.xml" Id="R6e52b0013a13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d084cfc54e3d" /><Relationship Type="http://schemas.openxmlformats.org/officeDocument/2006/relationships/notesSlide" Target="/ppt/notesSlides/notesSlide2.xml" Id="R735de8defabb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71d8ea124e91" /><Relationship Type="http://schemas.openxmlformats.org/officeDocument/2006/relationships/notesSlide" Target="/ppt/notesSlides/notesSlide3.xml" Id="R15faef2aabcc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68eb0a0f4e04" /><Relationship Type="http://schemas.openxmlformats.org/officeDocument/2006/relationships/notesSlide" Target="/ppt/notesSlides/notesSlide4.xml" Id="R6e74aff69e11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134e4bf954669" /><Relationship Type="http://schemas.openxmlformats.org/officeDocument/2006/relationships/notesSlide" Target="/ppt/notesSlides/notesSlide5.xml" Id="R38f6e608b433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18dbb8564a46" /><Relationship Type="http://schemas.openxmlformats.org/officeDocument/2006/relationships/notesSlide" Target="/ppt/notesSlides/notesSlide6.xml" Id="R89f4a133b9c5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97a606dc64259" /><Relationship Type="http://schemas.openxmlformats.org/officeDocument/2006/relationships/notesSlide" Target="/ppt/notesSlides/notesSlide7.xml" Id="Rf8a96f37e6f9446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227c9ed34e9a" /><Relationship Type="http://schemas.openxmlformats.org/officeDocument/2006/relationships/notesSlide" Target="/ppt/notesSlides/notesSlide8.xml" Id="R40dddae21147421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8be09f3145bb" /><Relationship Type="http://schemas.openxmlformats.org/officeDocument/2006/relationships/notesSlide" Target="/ppt/notesSlides/notesSlide9.xml" Id="R41d9d1cad78d4bf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AA5A2E-223C-4960-A8D6-F29D34FA3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deck-title">
            <a:extLst xmlns:a="http://schemas.openxmlformats.org/drawingml/2006/main">
              <a:ext uri="{FF2B5EF4-FFF2-40B4-BE49-F238E27FC236}">
                <a16:creationId xmlns:a16="http://schemas.microsoft.com/office/drawing/2014/main" id="{C1291505-E5E0-49EF-9A4B-90EFDC3E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895350"/>
            <a:ext cx="857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525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525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ДОКТРИНА ПОБЕДЫ</a:t>
            </a:r>
          </a:p>
        </p:txBody>
      </p:sp>
      <p:sp>
        <p:nvSpPr>
          <p:cNvPr id="3" name="key-formula">
            <a:extLst xmlns:a="http://schemas.openxmlformats.org/drawingml/2006/main">
              <a:ext uri="{FF2B5EF4-FFF2-40B4-BE49-F238E27FC236}">
                <a16:creationId xmlns:a16="http://schemas.microsoft.com/office/drawing/2014/main" id="{D6983FA2-2D35-41ED-8BA6-22624A6D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621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5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Победа — это отсутствие необходимости войны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E9DC68-F39B-474D-AC16-C1AE7D83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76550"/>
            <a:ext cx="10706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8A08AA96-998B-4316-9C98-DA22D1316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62300"/>
            <a:ext cx="9429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4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Стратегические решения и балансы для предупреждения угроз,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24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обеспечения суверенитета и устойчивого развития России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139495-85AF-4286-BB4D-C400D445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57750"/>
            <a:ext cx="8001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к обращению Министру обороны Российской Федерации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А. Р. Белоусову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189DCD-E1B8-44F8-AC5D-95BC50719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924550"/>
            <a:ext cx="742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E628F"/>
                </a:solidFill>
                <a:latin typeface="Arial"/>
                <a:ea typeface="Arial"/>
                <a:cs typeface="Arial"/>
              </a:rPr>
              <a:t>Сергей Леонидович Соколов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E628F"/>
                </a:solidFill>
                <a:latin typeface="Arial"/>
                <a:ea typeface="Arial"/>
                <a:cs typeface="Arial"/>
              </a:rPr>
              <a:t>SOKOL EQUILIBRIS  •  26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114671088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op-rule-10">
            <a:extLst xmlns:a="http://schemas.openxmlformats.org/drawingml/2006/main">
              <a:ext uri="{FF2B5EF4-FFF2-40B4-BE49-F238E27FC236}">
                <a16:creationId xmlns:a16="http://schemas.microsoft.com/office/drawing/2014/main" id="{ABA15BA9-9FC6-428C-955C-17039A23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0">
            <a:extLst xmlns:a="http://schemas.openxmlformats.org/drawingml/2006/main">
              <a:ext uri="{FF2B5EF4-FFF2-40B4-BE49-F238E27FC236}">
                <a16:creationId xmlns:a16="http://schemas.microsoft.com/office/drawing/2014/main" id="{84F1FC2C-60E8-4DEA-ABB4-7995F8F0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СТРАТЕГИЧЕСКИЕ БАЛАНСЫ</a:t>
            </a:r>
          </a:p>
        </p:txBody>
      </p:sp>
      <p:sp>
        <p:nvSpPr>
          <p:cNvPr id="3" name="context-10">
            <a:extLst xmlns:a="http://schemas.openxmlformats.org/drawingml/2006/main">
              <a:ext uri="{FF2B5EF4-FFF2-40B4-BE49-F238E27FC236}">
                <a16:creationId xmlns:a16="http://schemas.microsoft.com/office/drawing/2014/main" id="{B4D86EE8-A5EC-4779-8226-3E1734A2B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0">
            <a:extLst xmlns:a="http://schemas.openxmlformats.org/drawingml/2006/main">
              <a:ext uri="{FF2B5EF4-FFF2-40B4-BE49-F238E27FC236}">
                <a16:creationId xmlns:a16="http://schemas.microsoft.com/office/drawing/2014/main" id="{FAE8E627-891A-4105-9DD4-53D81FE99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0">
            <a:extLst xmlns:a="http://schemas.openxmlformats.org/drawingml/2006/main">
              <a:ext uri="{FF2B5EF4-FFF2-40B4-BE49-F238E27FC236}">
                <a16:creationId xmlns:a16="http://schemas.microsoft.com/office/drawing/2014/main" id="{05ACE810-FF4C-4BE3-A704-B4BF37E4C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0">
            <a:extLst xmlns:a="http://schemas.openxmlformats.org/drawingml/2006/main">
              <a:ext uri="{FF2B5EF4-FFF2-40B4-BE49-F238E27FC236}">
                <a16:creationId xmlns:a16="http://schemas.microsoft.com/office/drawing/2014/main" id="{DBB848DF-FDE1-4586-9426-347A8DE65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10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51BCDE-0980-4CA6-B5AA-8B47939F3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Балансы 11–19: устойчивость исполнения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055D0C-C1E2-4A78-B81B-E422AB6B5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C6F02A-D3C1-4029-AD66-410188B81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6192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Человеческий капитал — автоматизация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367424-3C06-42C8-A088-49697AF4D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621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B45D84-7342-4758-9A4C-BEB1C870B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D016CA-7520-4D1E-AE8B-6F48524C6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574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Централизация — территориальная самостоятельность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6AC2AA-C6B8-434E-AC85-B3D034E3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8A23BC-6DF4-4C8D-B0A9-0787ACF1F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937C0F-4F63-46F3-8848-F93D9377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2956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Нагрузка инфраструктуры — резерв устойчивости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3C7432-FD82-445F-9D2F-B5B058A18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D382FD-DDA0-4661-8461-78D3C59E6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DFB58C-2901-4D4D-989F-A2A1ECE9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338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Потребление ресурсов — восполнение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F4C731-A90A-423D-BB03-2A23822EA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76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D405E6-2B3F-49A8-BC39-08271BAA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27E132-EF30-4CB9-80CB-319E1A91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9720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Полезность данных — информационная безопасность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9720BE-5084-4072-B6EF-8CEE2D5E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149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914F6E-9E47-4045-8C61-8C99F3DA0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097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42E3BD-BAA4-4B2E-98C9-0F96BB53A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8097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Скорость решения — качество — законность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758175-2993-4912-BE4F-D0B84B094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3526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F3F87B9-AB15-4E96-85DB-B3413DEAA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D22528-1F14-4F74-A7A4-FF575645A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8003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Концентрация — распределённая устойчивость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77BFE2-CA4E-41ED-8DB3-0338ECF98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D46FC80-4BA5-4B30-83E0-749362DD7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7909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Б-18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2D5DDE-6F16-4A34-8D3B-2A4E84646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7909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Операционная эффективность — социальная приемлемость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0149C73-4C48-4A22-9ADA-B3A08C17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3338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0DA6920-2518-4F09-BE95-2507864C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7815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Б-19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7CCAC4E-EC5F-44E4-883E-131FDA0DF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7815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Экологическая нагрузка — восстановительная способность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318B54C-1BB3-46C1-A103-4DC72C45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3244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9B69FD7-B41B-4552-A2A3-8B5A3AF50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Гражданский эффект не компенсирует красный уровень оборонной готовности — и наоборот.</a:t>
            </a:r>
          </a:p>
        </p:txBody>
      </p:sp>
    </p:spTree>
    <p:extLst>
      <p:ext uri="{BB962C8B-B14F-4D97-AF65-F5344CB8AC3E}">
        <p14:creationId xmlns:p14="http://schemas.microsoft.com/office/powerpoint/2010/main" val="197997923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op-rule-11">
            <a:extLst xmlns:a="http://schemas.openxmlformats.org/drawingml/2006/main">
              <a:ext uri="{FF2B5EF4-FFF2-40B4-BE49-F238E27FC236}">
                <a16:creationId xmlns:a16="http://schemas.microsoft.com/office/drawing/2014/main" id="{636263A7-B3C3-46A0-8DBF-850C7CA0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1">
            <a:extLst xmlns:a="http://schemas.openxmlformats.org/drawingml/2006/main">
              <a:ext uri="{FF2B5EF4-FFF2-40B4-BE49-F238E27FC236}">
                <a16:creationId xmlns:a16="http://schemas.microsoft.com/office/drawing/2014/main" id="{657E4723-1A3B-401A-82D3-C0D2A1F43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РАСЧЁТ И ДОПУСК</a:t>
            </a:r>
          </a:p>
        </p:txBody>
      </p:sp>
      <p:sp>
        <p:nvSpPr>
          <p:cNvPr id="3" name="context-11">
            <a:extLst xmlns:a="http://schemas.openxmlformats.org/drawingml/2006/main">
              <a:ext uri="{FF2B5EF4-FFF2-40B4-BE49-F238E27FC236}">
                <a16:creationId xmlns:a16="http://schemas.microsoft.com/office/drawing/2014/main" id="{9CC1A9E2-D388-4841-BF3D-A5B201F1A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1">
            <a:extLst xmlns:a="http://schemas.openxmlformats.org/drawingml/2006/main">
              <a:ext uri="{FF2B5EF4-FFF2-40B4-BE49-F238E27FC236}">
                <a16:creationId xmlns:a16="http://schemas.microsoft.com/office/drawing/2014/main" id="{4469901C-ABDB-4103-B023-31657CFC0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1">
            <a:extLst xmlns:a="http://schemas.openxmlformats.org/drawingml/2006/main">
              <a:ext uri="{FF2B5EF4-FFF2-40B4-BE49-F238E27FC236}">
                <a16:creationId xmlns:a16="http://schemas.microsoft.com/office/drawing/2014/main" id="{4754CCEC-2D8F-45A7-9225-3B88DE19B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1">
            <a:extLst xmlns:a="http://schemas.openxmlformats.org/drawingml/2006/main">
              <a:ext uri="{FF2B5EF4-FFF2-40B4-BE49-F238E27FC236}">
                <a16:creationId xmlns:a16="http://schemas.microsoft.com/office/drawing/2014/main" id="{2C6821E5-6331-4A86-9183-D8644F90E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11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0FD1CF-27B0-4572-97EF-7B73C8FCD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Решение допускается только после расчёта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748981-76BD-457B-A7ED-A90E3485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8669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>
                <a:solidFill>
                  <a:srgbClr val="12355B"/>
                </a:solidFill>
                <a:latin typeface="Cambria Math"/>
                <a:ea typeface="Cambria Math"/>
                <a:cs typeface="Cambria Math"/>
              </a:defRPr>
            </a:pPr>
            <a:r>
              <a:rPr sz="2850" b="1">
                <a:solidFill>
                  <a:srgbClr val="12355B"/>
                </a:solidFill>
                <a:latin typeface="Cambria Math"/>
                <a:ea typeface="Cambria Math"/>
                <a:cs typeface="Cambria Math"/>
              </a:rPr>
              <a:t>Bⱼ = 100 × Qⱼ × Π max(zⱼₖ, 0,01)^αⱼₖ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F35838-ABFD-447F-A126-4173C6C27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60985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>
                <a:solidFill>
                  <a:srgbClr val="12355B"/>
                </a:solidFill>
                <a:latin typeface="Cambria Math"/>
                <a:ea typeface="Cambria Math"/>
                <a:cs typeface="Cambria Math"/>
              </a:defRPr>
            </a:pPr>
            <a:r>
              <a:rPr sz="2850" b="1">
                <a:solidFill>
                  <a:srgbClr val="12355B"/>
                </a:solidFill>
                <a:latin typeface="Cambria Math"/>
                <a:ea typeface="Cambria Math"/>
                <a:cs typeface="Cambria Math"/>
              </a:rPr>
              <a:t>I = 100 × Π [Bⱼ(robust) / 100]^wⱼ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BFF1E4-0512-4047-B5A3-496FBBD36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352800"/>
            <a:ext cx="800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B1722B-97CE-4AD5-BEAF-8AD81F23A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147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Доказательность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DAFB18-B73C-4758-961E-405137D4C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714750"/>
            <a:ext cx="676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Q снижает оценку при слабой базе данных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E06D40-02C2-4C47-818C-266E1701F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1960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Стресс-сценарий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33F2E3-A426-4D28-8734-049035203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419600"/>
            <a:ext cx="676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robust выбирает худшее из базового и стрессового состояния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DBE2A1-926B-4758-8328-0563AA262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244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Критическое вето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870727-4C29-440C-BFE0-69623CEFF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124450"/>
            <a:ext cx="676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один красный предел запрещает зелёный итоговый индекс</a:t>
            </a:r>
          </a:p>
        </p:txBody>
      </p:sp>
    </p:spTree>
    <p:extLst>
      <p:ext uri="{BB962C8B-B14F-4D97-AF65-F5344CB8AC3E}">
        <p14:creationId xmlns:p14="http://schemas.microsoft.com/office/powerpoint/2010/main" val="5740659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rule-12">
            <a:extLst xmlns:a="http://schemas.openxmlformats.org/drawingml/2006/main">
              <a:ext uri="{FF2B5EF4-FFF2-40B4-BE49-F238E27FC236}">
                <a16:creationId xmlns:a16="http://schemas.microsoft.com/office/drawing/2014/main" id="{1C69D979-5753-4FD8-A96A-479AE9A48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2">
            <a:extLst xmlns:a="http://schemas.openxmlformats.org/drawingml/2006/main">
              <a:ext uri="{FF2B5EF4-FFF2-40B4-BE49-F238E27FC236}">
                <a16:creationId xmlns:a16="http://schemas.microsoft.com/office/drawing/2014/main" id="{3535CC35-36DF-4BCA-93E9-349C47E7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ДОКАЗАТЕЛЬСТВА</a:t>
            </a:r>
          </a:p>
        </p:txBody>
      </p:sp>
      <p:sp>
        <p:nvSpPr>
          <p:cNvPr id="3" name="context-12">
            <a:extLst xmlns:a="http://schemas.openxmlformats.org/drawingml/2006/main">
              <a:ext uri="{FF2B5EF4-FFF2-40B4-BE49-F238E27FC236}">
                <a16:creationId xmlns:a16="http://schemas.microsoft.com/office/drawing/2014/main" id="{B1070DDF-CCCD-4003-8430-0F508D57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2">
            <a:extLst xmlns:a="http://schemas.openxmlformats.org/drawingml/2006/main">
              <a:ext uri="{FF2B5EF4-FFF2-40B4-BE49-F238E27FC236}">
                <a16:creationId xmlns:a16="http://schemas.microsoft.com/office/drawing/2014/main" id="{7C2844C6-F3B4-4F59-BC49-B853D366B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2">
            <a:extLst xmlns:a="http://schemas.openxmlformats.org/drawingml/2006/main">
              <a:ext uri="{FF2B5EF4-FFF2-40B4-BE49-F238E27FC236}">
                <a16:creationId xmlns:a16="http://schemas.microsoft.com/office/drawing/2014/main" id="{6F53810E-1068-4ADA-8778-78933195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2">
            <a:extLst xmlns:a="http://schemas.openxmlformats.org/drawingml/2006/main">
              <a:ext uri="{FF2B5EF4-FFF2-40B4-BE49-F238E27FC236}">
                <a16:creationId xmlns:a16="http://schemas.microsoft.com/office/drawing/2014/main" id="{7975BB9B-966B-46FF-AB32-B1ACF8AA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12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0C89BE-2214-4D9C-BF24-6F00BCD33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Масштабирование требует доказательств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14E187-9D3C-4B9E-904A-6A938A5A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Д-0 предположение  →  Д-1 экспертная оценка  →  Д-2 данные  →  Д-3 независимая проверка  →  Д-4 аудит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A0147F-356F-4FFD-9893-A595AF848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3238500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2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5A9813-161E-49C9-B2DC-B479A59AA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635813-8C39-407B-8A00-3B774A3E7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62250"/>
            <a:ext cx="278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2F7A55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F7A55"/>
                </a:solidFill>
                <a:latin typeface="Arial"/>
                <a:ea typeface="Arial"/>
                <a:cs typeface="Arial"/>
              </a:rPr>
              <a:t>ЗЕЛЁНЫЙ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0DAA72-AFFF-4F69-B145-9CA9A521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52800"/>
            <a:ext cx="278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I ≥ 75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критические балансы ≥ 65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Q ≥ 0,80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40BA5B-0C2F-4751-A615-64C9C9A41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572000"/>
            <a:ext cx="2781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2F7A5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F7A55"/>
                </a:solidFill>
                <a:latin typeface="Arial"/>
                <a:ea typeface="Arial"/>
                <a:cs typeface="Arial"/>
              </a:rPr>
              <a:t>контролируемое масштабирование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37E2E9-DBD5-4F94-8EA3-46A35836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57450"/>
            <a:ext cx="3238500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1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BC4872-0A03-4454-A7D9-C55F78198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574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77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566FFA-5EAE-497A-8E97-B1FAAE4ED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62250"/>
            <a:ext cx="278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B7771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77712"/>
                </a:solidFill>
                <a:latin typeface="Arial"/>
                <a:ea typeface="Arial"/>
                <a:cs typeface="Arial"/>
              </a:rPr>
              <a:t>ЖЁЛТЫЙ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C3DF9A-1DBE-40D4-ADEF-794629A1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352800"/>
            <a:ext cx="278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55 ≤ I &lt; 75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Q = 0,60–0,79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риск у предела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EC5948-9A93-4A56-A94A-18C4B19C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72000"/>
            <a:ext cx="2781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B7771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77712"/>
                </a:solidFill>
                <a:latin typeface="Arial"/>
                <a:ea typeface="Arial"/>
                <a:cs typeface="Arial"/>
              </a:rPr>
              <a:t>только ограниченный пилот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873EFB-43E0-4A78-96D4-FDF404E26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57450"/>
            <a:ext cx="3238500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7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45EC82-581F-44E1-B131-DD032DC22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4574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3B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52CDAD-24F4-45DA-86D0-CA0570287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762250"/>
            <a:ext cx="2781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>
                <a:solidFill>
                  <a:srgbClr val="A93B34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A93B34"/>
                </a:solidFill>
                <a:latin typeface="Arial"/>
                <a:ea typeface="Arial"/>
                <a:cs typeface="Arial"/>
              </a:rPr>
              <a:t>КРАСНЫЙ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D90E84-E55A-4E81-B65B-2BE1B3E8B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352800"/>
            <a:ext cx="278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I &lt; 55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критический баланс &lt; 45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Q &lt; 0,60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C477D0-2B2B-419C-8120-8EC14812A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572000"/>
            <a:ext cx="2781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>
                <a:solidFill>
                  <a:srgbClr val="A93B3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A93B34"/>
                </a:solidFill>
                <a:latin typeface="Arial"/>
                <a:ea typeface="Arial"/>
                <a:cs typeface="Arial"/>
              </a:rPr>
              <a:t>остановка или переработка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A734AAE-26F2-4574-B308-4C645F950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Для пилота критические KPI — не ниже Д-2. Для масштабирования — не ниже Д-3.</a:t>
            </a:r>
          </a:p>
        </p:txBody>
      </p:sp>
    </p:spTree>
    <p:extLst>
      <p:ext uri="{BB962C8B-B14F-4D97-AF65-F5344CB8AC3E}">
        <p14:creationId xmlns:p14="http://schemas.microsoft.com/office/powerpoint/2010/main" val="3427940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rule-13">
            <a:extLst xmlns:a="http://schemas.openxmlformats.org/drawingml/2006/main">
              <a:ext uri="{FF2B5EF4-FFF2-40B4-BE49-F238E27FC236}">
                <a16:creationId xmlns:a16="http://schemas.microsoft.com/office/drawing/2014/main" id="{F3762548-48B9-4AD7-89FB-A7BD3EA18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3">
            <a:extLst xmlns:a="http://schemas.openxmlformats.org/drawingml/2006/main">
              <a:ext uri="{FF2B5EF4-FFF2-40B4-BE49-F238E27FC236}">
                <a16:creationId xmlns:a16="http://schemas.microsoft.com/office/drawing/2014/main" id="{7133545D-58CC-44DE-856C-07343F9E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ПИЛОТИРОВАНИЕ</a:t>
            </a:r>
          </a:p>
        </p:txBody>
      </p:sp>
      <p:sp>
        <p:nvSpPr>
          <p:cNvPr id="3" name="context-13">
            <a:extLst xmlns:a="http://schemas.openxmlformats.org/drawingml/2006/main">
              <a:ext uri="{FF2B5EF4-FFF2-40B4-BE49-F238E27FC236}">
                <a16:creationId xmlns:a16="http://schemas.microsoft.com/office/drawing/2014/main" id="{98AB7C87-8324-4D67-B28C-E3003B6D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3">
            <a:extLst xmlns:a="http://schemas.openxmlformats.org/drawingml/2006/main">
              <a:ext uri="{FF2B5EF4-FFF2-40B4-BE49-F238E27FC236}">
                <a16:creationId xmlns:a16="http://schemas.microsoft.com/office/drawing/2014/main" id="{3F59037E-3A66-4D4F-A724-013783CD5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3">
            <a:extLst xmlns:a="http://schemas.openxmlformats.org/drawingml/2006/main">
              <a:ext uri="{FF2B5EF4-FFF2-40B4-BE49-F238E27FC236}">
                <a16:creationId xmlns:a16="http://schemas.microsoft.com/office/drawing/2014/main" id="{D507D8F8-D731-4B5D-A080-D695ED54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3">
            <a:extLst xmlns:a="http://schemas.openxmlformats.org/drawingml/2006/main">
              <a:ext uri="{FF2B5EF4-FFF2-40B4-BE49-F238E27FC236}">
                <a16:creationId xmlns:a16="http://schemas.microsoft.com/office/drawing/2014/main" id="{AB9A7D35-0D18-45D9-94A6-818B69AB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13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DC02C5-4958-4D9D-BA0B-CF17CD90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Два пилота проверяют методологию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3821C7-4EE5-4AD8-8358-CECE625D8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2F7A5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F7A55"/>
                </a:solidFill>
                <a:latin typeface="Arial"/>
                <a:ea typeface="Arial"/>
                <a:cs typeface="Arial"/>
              </a:rPr>
              <a:t>ГРАЖДАНСКИЙ КОНТУР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6D729E-ED35-4B5A-8EE4-2AE9231F1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69545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A93B34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93B34"/>
                </a:solidFill>
                <a:latin typeface="Arial"/>
                <a:ea typeface="Arial"/>
                <a:cs typeface="Arial"/>
              </a:rPr>
              <a:t>ЗАЩИЩЁННЫЙ КОНТУР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A9E73F-2EAE-4FB1-A8BE-75CE1D161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57350"/>
            <a:ext cx="19050" cy="3733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CCA094-DA2B-44C7-8A06-04AF4EC3E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953000" cy="2781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Объект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Одна территория с природным, инфраструктурным и социально-экономическим риском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Проверка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Раннее предупреждение, непрерывность функции, ресурсная мобилизация, общественная обратная связь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1A899C-2435-4710-B1EB-A89958A25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324100"/>
            <a:ext cx="4953000" cy="2781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Объект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Один ведомственный либо двойного назначения процесс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Проверка</a:t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Требования готовности, защищённая аналитика, агрегированный интерфейс, отсутствие утечки данных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DE45D5-07C0-48A2-AA23-9A762EECE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657850"/>
            <a:ext cx="952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Оба пилота ограничены, обратимы, аудируемы и имеют заранее заданные условия остановки.</a:t>
            </a:r>
          </a:p>
        </p:txBody>
      </p:sp>
    </p:spTree>
    <p:extLst>
      <p:ext uri="{BB962C8B-B14F-4D97-AF65-F5344CB8AC3E}">
        <p14:creationId xmlns:p14="http://schemas.microsoft.com/office/powerpoint/2010/main" val="213354853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op-rule-14">
            <a:extLst xmlns:a="http://schemas.openxmlformats.org/drawingml/2006/main">
              <a:ext uri="{FF2B5EF4-FFF2-40B4-BE49-F238E27FC236}">
                <a16:creationId xmlns:a16="http://schemas.microsoft.com/office/drawing/2014/main" id="{40A92430-0688-42C5-836D-D8CF889EB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4">
            <a:extLst xmlns:a="http://schemas.openxmlformats.org/drawingml/2006/main">
              <a:ext uri="{FF2B5EF4-FFF2-40B4-BE49-F238E27FC236}">
                <a16:creationId xmlns:a16="http://schemas.microsoft.com/office/drawing/2014/main" id="{4F7CB6F5-FC40-4102-A3DD-657E51F45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ПЕРВЫЕ 100 ДНЕЙ</a:t>
            </a:r>
          </a:p>
        </p:txBody>
      </p:sp>
      <p:sp>
        <p:nvSpPr>
          <p:cNvPr id="3" name="context-14">
            <a:extLst xmlns:a="http://schemas.openxmlformats.org/drawingml/2006/main">
              <a:ext uri="{FF2B5EF4-FFF2-40B4-BE49-F238E27FC236}">
                <a16:creationId xmlns:a16="http://schemas.microsoft.com/office/drawing/2014/main" id="{414CB19F-2D27-44DF-ACCF-152FCBAE9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4">
            <a:extLst xmlns:a="http://schemas.openxmlformats.org/drawingml/2006/main">
              <a:ext uri="{FF2B5EF4-FFF2-40B4-BE49-F238E27FC236}">
                <a16:creationId xmlns:a16="http://schemas.microsoft.com/office/drawing/2014/main" id="{0C15DE24-1AE0-4A0D-A1B5-B47D8A30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4">
            <a:extLst xmlns:a="http://schemas.openxmlformats.org/drawingml/2006/main">
              <a:ext uri="{FF2B5EF4-FFF2-40B4-BE49-F238E27FC236}">
                <a16:creationId xmlns:a16="http://schemas.microsoft.com/office/drawing/2014/main" id="{401108EA-3109-4D10-BFDA-240ECF2FD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4">
            <a:extLst xmlns:a="http://schemas.openxmlformats.org/drawingml/2006/main">
              <a:ext uri="{FF2B5EF4-FFF2-40B4-BE49-F238E27FC236}">
                <a16:creationId xmlns:a16="http://schemas.microsoft.com/office/drawing/2014/main" id="{3F9E4C47-FE6B-4A70-8C8C-11CC44068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14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C880369-A4C6-4A1D-AD0D-E840721C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Первые 100 дней создают замкнутый цикл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C88AA6-26D2-444D-ADD8-EFE7387F7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1. Назначить ответственное подразделение и экспертную группу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E0852D-7508-43DD-9083-D6428BF3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2. Провести правовую, научную и ИБ-экспертизу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8ABE8C-3979-4E2A-AF0D-D1A35859C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3. Утвердить границы пилотов и режимы доступа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D8EA2B-D502-46CB-BEA1-0E2B32FEF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4. Зафиксировать исходные линии и критерии остановки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63701D-CE93-4A9A-963A-09A24ADE4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5. Инвентаризировать системы, данные и мощности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14FC51-1A3C-408F-8A3B-24D914F4D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6573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6. Сформировать паспорта угроз, решений и балансов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4E79DC-16A2-49E8-9A4C-B1ABC6AD5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4955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7. Создать демонстрационную панель без закрытых данных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E10F711-9DC5-464B-B8D9-66D6465C1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3337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8. Подготовить ТЗ, ТЭО и модель жизненного цикла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22D80D-F712-4D9A-BF77-0CC0944A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1719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9. Провести сценарное учение и независимый аудит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D99B65-374A-4C15-AAD4-C4D888AED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01015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10. Представить решение: продолжить, скорректировать или остановить</a:t>
            </a:r>
          </a:p>
        </p:txBody>
      </p:sp>
    </p:spTree>
    <p:extLst>
      <p:ext uri="{BB962C8B-B14F-4D97-AF65-F5344CB8AC3E}">
        <p14:creationId xmlns:p14="http://schemas.microsoft.com/office/powerpoint/2010/main" val="124955505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top-rule-15">
            <a:extLst xmlns:a="http://schemas.openxmlformats.org/drawingml/2006/main">
              <a:ext uri="{FF2B5EF4-FFF2-40B4-BE49-F238E27FC236}">
                <a16:creationId xmlns:a16="http://schemas.microsoft.com/office/drawing/2014/main" id="{32690D3E-F826-4325-ADFF-5441AA07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5">
            <a:extLst xmlns:a="http://schemas.openxmlformats.org/drawingml/2006/main">
              <a:ext uri="{FF2B5EF4-FFF2-40B4-BE49-F238E27FC236}">
                <a16:creationId xmlns:a16="http://schemas.microsoft.com/office/drawing/2014/main" id="{B26A3264-0955-4D0C-A0AF-DBC43177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ДОРОЖНАЯ КАРТА</a:t>
            </a:r>
          </a:p>
        </p:txBody>
      </p:sp>
      <p:sp>
        <p:nvSpPr>
          <p:cNvPr id="3" name="context-15">
            <a:extLst xmlns:a="http://schemas.openxmlformats.org/drawingml/2006/main">
              <a:ext uri="{FF2B5EF4-FFF2-40B4-BE49-F238E27FC236}">
                <a16:creationId xmlns:a16="http://schemas.microsoft.com/office/drawing/2014/main" id="{A17A9B90-E017-4309-A5D4-D2F10E38C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5">
            <a:extLst xmlns:a="http://schemas.openxmlformats.org/drawingml/2006/main">
              <a:ext uri="{FF2B5EF4-FFF2-40B4-BE49-F238E27FC236}">
                <a16:creationId xmlns:a16="http://schemas.microsoft.com/office/drawing/2014/main" id="{8EAC04A3-A127-446A-A0AA-3189B8E4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5">
            <a:extLst xmlns:a="http://schemas.openxmlformats.org/drawingml/2006/main">
              <a:ext uri="{FF2B5EF4-FFF2-40B4-BE49-F238E27FC236}">
                <a16:creationId xmlns:a16="http://schemas.microsoft.com/office/drawing/2014/main" id="{B9C9DDF9-407D-4C65-A1CC-B68358FA4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5">
            <a:extLst xmlns:a="http://schemas.openxmlformats.org/drawingml/2006/main">
              <a:ext uri="{FF2B5EF4-FFF2-40B4-BE49-F238E27FC236}">
                <a16:creationId xmlns:a16="http://schemas.microsoft.com/office/drawing/2014/main" id="{6A7F811E-F024-4E8F-A3B9-E4440D057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15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504D3D-9BF7-4A22-829C-345329F9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Масштабирование — только через этапные ворота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94236E-584A-4ECF-8337-372F15E3F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657350"/>
            <a:ext cx="381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05684C-BAEE-4CEC-8B6B-2E7AD636F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17145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28575">
            <a:solidFill>
              <a:srgbClr val="F7F8F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E9EF1F-E12F-4007-9E5D-B1AAAAC57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0–3 месяца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65167E-6A2E-4572-93D3-1D8D0CA03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6573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ПРЕДПРОЕКТ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317E4C-64DF-4D24-84A0-354B7B00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5735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мандат, границы, правовая модель, базовые линии и ТЗ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A5B725-EBF1-4B33-B838-5494C8503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5336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28575">
            <a:solidFill>
              <a:srgbClr val="F7F8F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DC8D5F-BDDC-4065-9468-F75689298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3–6 месяцев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F10805-F9B1-44CD-AF20-B049983A4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4765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ДЕМОНСТРАТОР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B45953-321D-4FA4-B8ED-7AC750A24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7650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реестры, панель балансов, сценарии и протокол доказательств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45D5A1-C97C-41A2-9979-45C9A13C5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3528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28575">
            <a:solidFill>
              <a:srgbClr val="F7F8F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8C5556-B65A-496B-B526-36D0B0B4A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6–12 месяцев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249263-E355-4D05-9F6D-4DB93C60E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295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ПИЛОТЫ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C6401C-38FC-4621-89C6-351591DCD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29565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два пилота, измерения и независимая проверка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D9E7A6-996F-4D78-971F-47E43B66A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1719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28575">
            <a:solidFill>
              <a:srgbClr val="F7F8F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D4AB3B-14E0-4021-B169-CBF4690C8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148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12–36 месяцев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12A7435-C629-4FAE-8301-3EE01B4A4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1148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МЕЖВЕДОМСТВЕННЫЙ МАСШТАБ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8DC02A7-7346-42C7-8786-DDE734844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1480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интерфейсы, территории, отрасли и центры валидации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72C390-708D-46B4-9663-2E284D396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499110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28575">
            <a:solidFill>
              <a:srgbClr val="F7F8F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8D33211-32A6-437C-8E39-2EBA5A8C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339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36–60 месяцев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27C22A-204B-4133-B1DC-7A6BC6AB7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9339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ИНСТИТУЦИОНАЛИЗАЦИЯ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BF612F3-26A3-418C-8AE6-693C5F23B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3395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регулярные процедуры, кадры, стресс-тесты и государственный цикл</a:t>
            </a:r>
          </a:p>
        </p:txBody>
      </p:sp>
    </p:spTree>
    <p:extLst>
      <p:ext uri="{BB962C8B-B14F-4D97-AF65-F5344CB8AC3E}">
        <p14:creationId xmlns:p14="http://schemas.microsoft.com/office/powerpoint/2010/main" val="41066940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op-rule-16">
            <a:extLst xmlns:a="http://schemas.openxmlformats.org/drawingml/2006/main">
              <a:ext uri="{FF2B5EF4-FFF2-40B4-BE49-F238E27FC236}">
                <a16:creationId xmlns:a16="http://schemas.microsoft.com/office/drawing/2014/main" id="{2A3DF0AF-7CC8-4FC1-9AE1-6B30FDFC1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16">
            <a:extLst xmlns:a="http://schemas.openxmlformats.org/drawingml/2006/main">
              <a:ext uri="{FF2B5EF4-FFF2-40B4-BE49-F238E27FC236}">
                <a16:creationId xmlns:a16="http://schemas.microsoft.com/office/drawing/2014/main" id="{3902BA23-B464-4B5E-BF37-FA634C1D9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ПРЕДЛАГАЕМОЕ РЕШЕНИЕ</a:t>
            </a:r>
          </a:p>
        </p:txBody>
      </p:sp>
      <p:sp>
        <p:nvSpPr>
          <p:cNvPr id="3" name="context-16">
            <a:extLst xmlns:a="http://schemas.openxmlformats.org/drawingml/2006/main">
              <a:ext uri="{FF2B5EF4-FFF2-40B4-BE49-F238E27FC236}">
                <a16:creationId xmlns:a16="http://schemas.microsoft.com/office/drawing/2014/main" id="{BA2D9132-0CE6-48D1-A72C-1C2597DE1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16">
            <a:extLst xmlns:a="http://schemas.openxmlformats.org/drawingml/2006/main">
              <a:ext uri="{FF2B5EF4-FFF2-40B4-BE49-F238E27FC236}">
                <a16:creationId xmlns:a16="http://schemas.microsoft.com/office/drawing/2014/main" id="{CC5AE10C-027A-43E0-8420-D0661C1D8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16">
            <a:extLst xmlns:a="http://schemas.openxmlformats.org/drawingml/2006/main">
              <a:ext uri="{FF2B5EF4-FFF2-40B4-BE49-F238E27FC236}">
                <a16:creationId xmlns:a16="http://schemas.microsoft.com/office/drawing/2014/main" id="{94FFDD4A-2B35-4EC1-A2FF-6B3BC508F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16">
            <a:extLst xmlns:a="http://schemas.openxmlformats.org/drawingml/2006/main">
              <a:ext uri="{FF2B5EF4-FFF2-40B4-BE49-F238E27FC236}">
                <a16:creationId xmlns:a16="http://schemas.microsoft.com/office/drawing/2014/main" id="{F57FCDD4-2A2A-401E-B418-EAAC2B901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16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1966E6-31C2-4809-8421-7986C5899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Запрашивается рабочий маршрут, а не статус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6D2BFE-7804-4435-B9C9-B2C0D11ED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7526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ACDB7D-6B15-410F-9877-CE1B9564D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17526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Определить профильное подразделение для предварительного изучения материалов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713866-8BD8-46E3-8D98-C255557C7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5908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9D6EF5-F879-4FD9-9C0A-71284BD4E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5908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Провести междисциплинарную оценку: оборонная устойчивость, технологии, экономика и право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4D08BD-B5D4-4705-814F-5C147E464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290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A5257E-B328-48BA-9052-0A0E72FE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34290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Рассмотреть временную экспертную группу без образования нового органа управления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7F28B7-62C9-409E-80F0-CC3263D2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67200"/>
            <a:ext cx="552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0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DDA783-3EF4-4FDC-B4ED-AE0A3BF94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2672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Определить гражданский и защищённый пилоты с показателями, лимитами и условиями остановки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91FF89-75AE-4B5C-A3B5-095B3C948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76850"/>
            <a:ext cx="10820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D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260BCF-2A85-4DCE-9223-82A49F11F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448300"/>
            <a:ext cx="10058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На данном этапе предлагается проверить методологию — не утверждать Доктрину и не принимать обязательства по масштабированию.</a:t>
            </a:r>
          </a:p>
        </p:txBody>
      </p:sp>
    </p:spTree>
    <p:extLst>
      <p:ext uri="{BB962C8B-B14F-4D97-AF65-F5344CB8AC3E}">
        <p14:creationId xmlns:p14="http://schemas.microsoft.com/office/powerpoint/2010/main" val="19491923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op-rule-2">
            <a:extLst xmlns:a="http://schemas.openxmlformats.org/drawingml/2006/main">
              <a:ext uri="{FF2B5EF4-FFF2-40B4-BE49-F238E27FC236}">
                <a16:creationId xmlns:a16="http://schemas.microsoft.com/office/drawing/2014/main" id="{AA66A2EB-1CBE-436C-87F4-E108E575B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2">
            <a:extLst xmlns:a="http://schemas.openxmlformats.org/drawingml/2006/main">
              <a:ext uri="{FF2B5EF4-FFF2-40B4-BE49-F238E27FC236}">
                <a16:creationId xmlns:a16="http://schemas.microsoft.com/office/drawing/2014/main" id="{DF8349D0-67B4-4F88-B9BC-61B5B73E2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ОСНОВНОЙ ТЕЗИС</a:t>
            </a:r>
          </a:p>
        </p:txBody>
      </p:sp>
      <p:sp>
        <p:nvSpPr>
          <p:cNvPr id="3" name="context-2">
            <a:extLst xmlns:a="http://schemas.openxmlformats.org/drawingml/2006/main">
              <a:ext uri="{FF2B5EF4-FFF2-40B4-BE49-F238E27FC236}">
                <a16:creationId xmlns:a16="http://schemas.microsoft.com/office/drawing/2014/main" id="{19CB0845-2E7A-4272-8ECB-18223E9A7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2">
            <a:extLst xmlns:a="http://schemas.openxmlformats.org/drawingml/2006/main">
              <a:ext uri="{FF2B5EF4-FFF2-40B4-BE49-F238E27FC236}">
                <a16:creationId xmlns:a16="http://schemas.microsoft.com/office/drawing/2014/main" id="{E06A92FF-F02A-40F8-BBCA-436D424C2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2">
            <a:extLst xmlns:a="http://schemas.openxmlformats.org/drawingml/2006/main">
              <a:ext uri="{FF2B5EF4-FFF2-40B4-BE49-F238E27FC236}">
                <a16:creationId xmlns:a16="http://schemas.microsoft.com/office/drawing/2014/main" id="{3B6D96DA-1BBF-4172-A62E-3A3AF2F0B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2">
            <a:extLst xmlns:a="http://schemas.openxmlformats.org/drawingml/2006/main">
              <a:ext uri="{FF2B5EF4-FFF2-40B4-BE49-F238E27FC236}">
                <a16:creationId xmlns:a16="http://schemas.microsoft.com/office/drawing/2014/main" id="{692603C2-7E64-40E7-AA33-103F3926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2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E62665-E65E-4525-94C6-EE21E92B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Победа — это отсутствие необходимости войны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BCD1AF-C0FA-4AE7-9993-84C35C64A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Государство побеждает, когда внешнее давление не способно: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CB6D00-D327-4ED6-B04A-D1CE835F6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193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659B1A-4299-46BC-80D7-44E551D9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193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лишить Россию суверенного выбора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A7EAF1-7F39-496F-857B-946F860BA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6230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0E7184-941B-4ADC-A3EF-17993D54A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623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остановить развитие экономики и технологий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D10170-6430-482B-A26D-3BA868359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0525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917CB7-E9AB-4A0E-8683-3F2741BAC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0525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разрушить управление и критическую инфраструктуру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D971F7-A317-45C0-AD35-3CF00DF4E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48200"/>
            <a:ext cx="552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653452-6449-49F3-9905-2EA4EC909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648200"/>
            <a:ext cx="7429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навязать войну на чужих условиях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502244-5064-4DF3-914B-486EF071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019300"/>
            <a:ext cx="381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1F6CB9-74FF-4822-B3EF-AE090FF75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171700"/>
            <a:ext cx="1885950" cy="268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Военная сила остаётся гарантией.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4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Доктрина соединяет сдерживание, готовность, экономику, науку и инфраструктуру в единую систему предупреждения.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678339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rule-3">
            <a:extLst xmlns:a="http://schemas.openxmlformats.org/drawingml/2006/main">
              <a:ext uri="{FF2B5EF4-FFF2-40B4-BE49-F238E27FC236}">
                <a16:creationId xmlns:a16="http://schemas.microsoft.com/office/drawing/2014/main" id="{CEE4F812-BAE4-4981-940F-3B3833129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3">
            <a:extLst xmlns:a="http://schemas.openxmlformats.org/drawingml/2006/main">
              <a:ext uri="{FF2B5EF4-FFF2-40B4-BE49-F238E27FC236}">
                <a16:creationId xmlns:a16="http://schemas.microsoft.com/office/drawing/2014/main" id="{94068B41-B90D-4295-9807-0AF01B347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СТАТУС И ГРАНИЦЫ</a:t>
            </a:r>
          </a:p>
        </p:txBody>
      </p:sp>
      <p:sp>
        <p:nvSpPr>
          <p:cNvPr id="3" name="context-3">
            <a:extLst xmlns:a="http://schemas.openxmlformats.org/drawingml/2006/main">
              <a:ext uri="{FF2B5EF4-FFF2-40B4-BE49-F238E27FC236}">
                <a16:creationId xmlns:a16="http://schemas.microsoft.com/office/drawing/2014/main" id="{E04CF4D8-63E7-41FF-AB78-C3826AB40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3">
            <a:extLst xmlns:a="http://schemas.openxmlformats.org/drawingml/2006/main">
              <a:ext uri="{FF2B5EF4-FFF2-40B4-BE49-F238E27FC236}">
                <a16:creationId xmlns:a16="http://schemas.microsoft.com/office/drawing/2014/main" id="{E1BDC602-A0C9-46F2-9D1F-F2D9EC8F5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3">
            <a:extLst xmlns:a="http://schemas.openxmlformats.org/drawingml/2006/main">
              <a:ext uri="{FF2B5EF4-FFF2-40B4-BE49-F238E27FC236}">
                <a16:creationId xmlns:a16="http://schemas.microsoft.com/office/drawing/2014/main" id="{E761F1F0-5709-49B2-87E7-7052706F4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3">
            <a:extLst xmlns:a="http://schemas.openxmlformats.org/drawingml/2006/main">
              <a:ext uri="{FF2B5EF4-FFF2-40B4-BE49-F238E27FC236}">
                <a16:creationId xmlns:a16="http://schemas.microsoft.com/office/drawing/2014/main" id="{802995F9-D256-4B4C-9DFC-F9B97FCA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3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6ABF64-FB2B-4E80-943C-510D1DD98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Методология усиливает решение</a:t>
            </a:r>
          </a:p>
        </p:txBody>
      </p:sp>
      <p:sp>
        <p:nvSpPr>
          <p:cNvPr id="8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ABF726-0BE6-40E7-A206-8E5E61E5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10820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Она не создаёт параллельную вертикаль и не подменяет действующее управление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B72930-A77C-42CA-A921-34D87D130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ЧТО ДОБАВЛЯЕТСЯ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C453F7B-7FCF-42E3-B26F-4B3F0E1F8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000250"/>
            <a:ext cx="5010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ЧТО ОСТАЁТСЯ НЕИЗМЕННЫМ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F5006B-10E7-47BB-B47C-C838BA36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62150"/>
            <a:ext cx="190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32B5E2-6DAE-45A8-81D8-794212E3B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476250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единый паспорт стратегического решения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19 взаимосвязанных балансов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реестр доказательств и независимая валидация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ворота: результат → риск → экономика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обратимые пилоты до масштабирования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002853-E6FF-4AAB-A621-ABC095B1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514600"/>
            <a:ext cx="5010150" cy="3238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государственные полномочия принадлежат государству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оперативное и мобилизационное управление — в установленном контуре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закрытые данные не передаются в гражданскую платформу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• ИИ поддерживает, но не принимает властные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6866393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op-rule-4">
            <a:extLst xmlns:a="http://schemas.openxmlformats.org/drawingml/2006/main">
              <a:ext uri="{FF2B5EF4-FFF2-40B4-BE49-F238E27FC236}">
                <a16:creationId xmlns:a16="http://schemas.microsoft.com/office/drawing/2014/main" id="{DDF79377-9E0F-49CA-B72E-C10E6BCFA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4">
            <a:extLst xmlns:a="http://schemas.openxmlformats.org/drawingml/2006/main">
              <a:ext uri="{FF2B5EF4-FFF2-40B4-BE49-F238E27FC236}">
                <a16:creationId xmlns:a16="http://schemas.microsoft.com/office/drawing/2014/main" id="{20C278A8-D3C3-458A-A710-044F42511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АРХИТЕКТУРА</a:t>
            </a:r>
          </a:p>
        </p:txBody>
      </p:sp>
      <p:sp>
        <p:nvSpPr>
          <p:cNvPr id="3" name="context-4">
            <a:extLst xmlns:a="http://schemas.openxmlformats.org/drawingml/2006/main">
              <a:ext uri="{FF2B5EF4-FFF2-40B4-BE49-F238E27FC236}">
                <a16:creationId xmlns:a16="http://schemas.microsoft.com/office/drawing/2014/main" id="{915E95CF-00EF-41F9-AE89-64E89A3F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4">
            <a:extLst xmlns:a="http://schemas.openxmlformats.org/drawingml/2006/main">
              <a:ext uri="{FF2B5EF4-FFF2-40B4-BE49-F238E27FC236}">
                <a16:creationId xmlns:a16="http://schemas.microsoft.com/office/drawing/2014/main" id="{6EDA8983-9D9B-418D-A1B4-C2C6EEE7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4">
            <a:extLst xmlns:a="http://schemas.openxmlformats.org/drawingml/2006/main">
              <a:ext uri="{FF2B5EF4-FFF2-40B4-BE49-F238E27FC236}">
                <a16:creationId xmlns:a16="http://schemas.microsoft.com/office/drawing/2014/main" id="{A62AC53B-3039-4D81-98F3-EC39EA6B7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4">
            <a:extLst xmlns:a="http://schemas.openxmlformats.org/drawingml/2006/main">
              <a:ext uri="{FF2B5EF4-FFF2-40B4-BE49-F238E27FC236}">
                <a16:creationId xmlns:a16="http://schemas.microsoft.com/office/drawing/2014/main" id="{D5C615DD-5FC1-4C2E-861D-66ED1990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4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5DB2EB-711C-45E4-A293-26D1A5B19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Архитектура полноты: 13 × 19 × 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96708C-FE1B-497E-A428-5B18E937F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8E07DB-9F70-42F8-930A-3AAE92C8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полей устойчивости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37964A-D72C-488A-81CF-FBD402E05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314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Что должно сохранять жизнеспособность страны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B1F598-5204-4E12-82ED-16AEC4B6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847850"/>
            <a:ext cx="1905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21DE38-4660-4E0F-8337-4F188D4A9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8097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551ECE-2F2E-4041-AA4E-59B8C59D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895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стратегических балансов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94E4BA-4D16-466C-9876-E44DA11D6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752850"/>
            <a:ext cx="314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Какие противоречия необходимо удерживать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E497AE-B480-45DC-9511-AE7CF9EE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1847850"/>
            <a:ext cx="1905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A6DAA3-3A0D-497B-9B23-EC3F27B2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809750"/>
            <a:ext cx="2857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66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A1EA31-E530-45BA-A75D-4BE96D902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95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стадий решения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FB97D2-AB86-421F-949F-86F330BCC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52850"/>
            <a:ext cx="31432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725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Как сигнал превращается в подтверждённый результат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2283B5-1FC7-43F4-A3D7-046273517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Сигнал → баланс → решение → программа → проект → верификация → корректировка</a:t>
            </a:r>
          </a:p>
        </p:txBody>
      </p:sp>
    </p:spTree>
    <p:extLst>
      <p:ext uri="{BB962C8B-B14F-4D97-AF65-F5344CB8AC3E}">
        <p14:creationId xmlns:p14="http://schemas.microsoft.com/office/powerpoint/2010/main" val="13331463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top-rule-5">
            <a:extLst xmlns:a="http://schemas.openxmlformats.org/drawingml/2006/main">
              <a:ext uri="{FF2B5EF4-FFF2-40B4-BE49-F238E27FC236}">
                <a16:creationId xmlns:a16="http://schemas.microsoft.com/office/drawing/2014/main" id="{AA5635B4-AA24-4BAC-BA67-272B633E2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5">
            <a:extLst xmlns:a="http://schemas.openxmlformats.org/drawingml/2006/main">
              <a:ext uri="{FF2B5EF4-FFF2-40B4-BE49-F238E27FC236}">
                <a16:creationId xmlns:a16="http://schemas.microsoft.com/office/drawing/2014/main" id="{8F1926D7-9570-405F-BE3B-97B7022E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СТРАТЕГИЧЕСКИЕ РЕШЕНИЯ</a:t>
            </a:r>
          </a:p>
        </p:txBody>
      </p:sp>
      <p:sp>
        <p:nvSpPr>
          <p:cNvPr id="3" name="context-5">
            <a:extLst xmlns:a="http://schemas.openxmlformats.org/drawingml/2006/main">
              <a:ext uri="{FF2B5EF4-FFF2-40B4-BE49-F238E27FC236}">
                <a16:creationId xmlns:a16="http://schemas.microsoft.com/office/drawing/2014/main" id="{5409CE16-D11E-4E7D-AB24-BE9AF66B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5">
            <a:extLst xmlns:a="http://schemas.openxmlformats.org/drawingml/2006/main">
              <a:ext uri="{FF2B5EF4-FFF2-40B4-BE49-F238E27FC236}">
                <a16:creationId xmlns:a16="http://schemas.microsoft.com/office/drawing/2014/main" id="{AC198039-C541-4F40-932B-B37C73395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5">
            <a:extLst xmlns:a="http://schemas.openxmlformats.org/drawingml/2006/main">
              <a:ext uri="{FF2B5EF4-FFF2-40B4-BE49-F238E27FC236}">
                <a16:creationId xmlns:a16="http://schemas.microsoft.com/office/drawing/2014/main" id="{B54C3FD1-819F-42C7-9669-8704AB33D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5">
            <a:extLst xmlns:a="http://schemas.openxmlformats.org/drawingml/2006/main">
              <a:ext uri="{FF2B5EF4-FFF2-40B4-BE49-F238E27FC236}">
                <a16:creationId xmlns:a16="http://schemas.microsoft.com/office/drawing/2014/main" id="{E3052C2C-2CB3-4E20-80F4-CF71D468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5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7AAD9C1-4538-4C46-93F6-74DA941C8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Решения 1–7: стратегическое ядро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A05D2A-57FA-4F0B-A219-8D18A63CF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F21513-15FA-487D-9BF5-5848D56BD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581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Доктрина Победы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4208C1-CC49-461B-B38F-4C00EE908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9145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Единый предмет стратегического управления.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D2B210-B293-4B16-B785-47FEC707C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479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57DF35-153B-477A-924A-698AA6420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4152C7-A87A-422F-AB96-2036F4E9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6479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Система балансов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0FF5F4-1479-4192-8B42-F1F46C9AA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9813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Профиль целей, ресурсов, рисков и последствий.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E7F381-08FC-423B-AF29-6201AEB21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147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12D7E9-5AEA-49A9-A4C6-4C809C66D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BD132C-776F-4B24-A13E-2E7393072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7147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Аналитический центр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AA0A81-574F-4B2A-9C01-67A816488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0481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Сводная обстановка и варианты решений.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FA3AF4-7E12-47B3-B9D9-C066CFB7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815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1EC4EF-7D90-4D8E-993D-E69E0673E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721C455-8AF0-476D-90AE-467F8D771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81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ЭКВИЛИБРИУМ ОС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EF3BE8-7402-4DF0-8943-884E181C5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114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Прослеживаемый цикл от цели до результата.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9517B4-0D98-4012-B23F-CE4E11359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48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835522-404E-4870-B07C-66FD19316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5811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70049A-641F-44AE-8FEE-459186F79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81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Единые реестры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CDF51F-0FB0-4080-967A-C5D4C159D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145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Связанные идентификаторы, версии и права доступа.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35B66B-6472-42A0-BE66-6A149E43E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479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8BAC1E-6B47-4363-92A4-9B0A6161F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76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DB0FA6-52D6-4D4F-80C0-72CB2BE90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76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ГАСМП «ЭКВИЛИБРИУМ»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E5E86BB-857C-489E-9A7A-D32F96415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209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Раннее предупреждение на основе независимых источников.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1B327CD-64D3-4347-82E6-8FFC8722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743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AD4A801-7099-4613-9B00-13604355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719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6A1132-DC4A-4898-97CE-3FD6CF9F5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1719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Унифицированные технологии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FFB20C9-F5F3-40A6-B400-AB00F4AD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053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Переход зрелости только после подтверждения.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B54835-F58F-4C03-B20C-3802EE54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0387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4722589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top-rule-6">
            <a:extLst xmlns:a="http://schemas.openxmlformats.org/drawingml/2006/main">
              <a:ext uri="{FF2B5EF4-FFF2-40B4-BE49-F238E27FC236}">
                <a16:creationId xmlns:a16="http://schemas.microsoft.com/office/drawing/2014/main" id="{5D84A662-F96B-45CF-8258-CA84D029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6">
            <a:extLst xmlns:a="http://schemas.openxmlformats.org/drawingml/2006/main">
              <a:ext uri="{FF2B5EF4-FFF2-40B4-BE49-F238E27FC236}">
                <a16:creationId xmlns:a16="http://schemas.microsoft.com/office/drawing/2014/main" id="{B8A73152-66D6-4B86-8C4E-61EFB90A8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СТРАТЕГИЧЕСКИЕ РЕШЕНИЯ</a:t>
            </a:r>
          </a:p>
        </p:txBody>
      </p:sp>
      <p:sp>
        <p:nvSpPr>
          <p:cNvPr id="3" name="context-6">
            <a:extLst xmlns:a="http://schemas.openxmlformats.org/drawingml/2006/main">
              <a:ext uri="{FF2B5EF4-FFF2-40B4-BE49-F238E27FC236}">
                <a16:creationId xmlns:a16="http://schemas.microsoft.com/office/drawing/2014/main" id="{C9EBBC38-D8B9-47B3-9B39-1B7EF232A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6">
            <a:extLst xmlns:a="http://schemas.openxmlformats.org/drawingml/2006/main">
              <a:ext uri="{FF2B5EF4-FFF2-40B4-BE49-F238E27FC236}">
                <a16:creationId xmlns:a16="http://schemas.microsoft.com/office/drawing/2014/main" id="{BDFC212F-1FD8-40A0-AFFB-C2E4D36F9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6">
            <a:extLst xmlns:a="http://schemas.openxmlformats.org/drawingml/2006/main">
              <a:ext uri="{FF2B5EF4-FFF2-40B4-BE49-F238E27FC236}">
                <a16:creationId xmlns:a16="http://schemas.microsoft.com/office/drawing/2014/main" id="{88B635F9-2CF3-4FC4-9BDF-045197F74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6">
            <a:extLst xmlns:a="http://schemas.openxmlformats.org/drawingml/2006/main">
              <a:ext uri="{FF2B5EF4-FFF2-40B4-BE49-F238E27FC236}">
                <a16:creationId xmlns:a16="http://schemas.microsoft.com/office/drawing/2014/main" id="{626DEF18-251A-4AA7-ADA7-C4AAED6EB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6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1A21688-0ADA-4C97-91AD-F07E5A26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Решения 8–13: доказательность и ресурс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872B60-768F-4F2F-9EFF-71E336B45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Р-08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EC8608-7EC2-4E85-B0B0-DB4FD636A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695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Национальная система валидации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1F026B-C47E-4A15-AF41-0099F892E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0288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Разделение разработчика, оператора и проверяющего.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47DCB0-9AB3-46A3-B2C0-7220DEF93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622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E8C4A8-0D92-4C2A-8770-093B68AE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Р-09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A79F43-92F0-41A7-A5E8-275ECC210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480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СФЕРА инициатив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62CBA1-6BFF-4E33-9EAB-3B31D2552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8137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Единый маршрут общественных, научных и деловых инициатив.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EE67EE-1C92-44A8-BF6E-604EA0BF1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14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01D9C1-5893-4D0E-A625-260FF7FC7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8D6796-0D7B-46DF-8AF2-C33AE042F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00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0BACE4-E9B4-4C8B-A0F6-8DABFE144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33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Программно-проектные соглашения превентивного действия.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753A4B-1C2A-487A-BEAC-76A191F70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67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3A0DB1-CC41-43F9-BA76-CB4EB4799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954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16FBD8-1A3B-47BA-A71D-F4BC5508D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4888A8-7AF4-4DA2-9785-FEDAA3467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288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Кооперационное исполнение, пилоты и масштабирование.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A58E9D-EC0F-4BBD-917D-6986F315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5622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6F1A0E-DC68-4CF9-88A2-23A66D80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4800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CB6CCF5-2DE8-479E-BEEF-EC3E3F92B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480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Технологический суверенитет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2022F1B-59E7-41C4-927E-1A8260F7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Связь критических технологий, мощностей и спроса.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BB5A4C-A8C7-4387-8464-B1C5745E1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914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91E97F-28B7-4E74-8786-2FD0A942C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400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FA1DEF8-583C-4260-AC48-E23826020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00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Энергетическая устойчивость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D183F67-2843-45A9-808F-50D50AA60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733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Резервирование, автономность и безопасное переключение.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9837756-754B-47E0-A3BA-B880EF3A1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267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251630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top-rule-7">
            <a:extLst xmlns:a="http://schemas.openxmlformats.org/drawingml/2006/main">
              <a:ext uri="{FF2B5EF4-FFF2-40B4-BE49-F238E27FC236}">
                <a16:creationId xmlns:a16="http://schemas.microsoft.com/office/drawing/2014/main" id="{B50AEF50-9C68-4A5B-BAF3-95B9F8AD7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7">
            <a:extLst xmlns:a="http://schemas.openxmlformats.org/drawingml/2006/main">
              <a:ext uri="{FF2B5EF4-FFF2-40B4-BE49-F238E27FC236}">
                <a16:creationId xmlns:a16="http://schemas.microsoft.com/office/drawing/2014/main" id="{576DFEA2-D452-4BC7-9A5E-3E9145872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СТРАТЕГИЧЕСКИЕ РЕШЕНИЯ</a:t>
            </a:r>
          </a:p>
        </p:txBody>
      </p:sp>
      <p:sp>
        <p:nvSpPr>
          <p:cNvPr id="3" name="context-7">
            <a:extLst xmlns:a="http://schemas.openxmlformats.org/drawingml/2006/main">
              <a:ext uri="{FF2B5EF4-FFF2-40B4-BE49-F238E27FC236}">
                <a16:creationId xmlns:a16="http://schemas.microsoft.com/office/drawing/2014/main" id="{BE5C1249-C261-48F4-B519-9BB03377E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7">
            <a:extLst xmlns:a="http://schemas.openxmlformats.org/drawingml/2006/main">
              <a:ext uri="{FF2B5EF4-FFF2-40B4-BE49-F238E27FC236}">
                <a16:creationId xmlns:a16="http://schemas.microsoft.com/office/drawing/2014/main" id="{EFD10C6E-84F4-443C-AFC4-184CE091D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7">
            <a:extLst xmlns:a="http://schemas.openxmlformats.org/drawingml/2006/main">
              <a:ext uri="{FF2B5EF4-FFF2-40B4-BE49-F238E27FC236}">
                <a16:creationId xmlns:a16="http://schemas.microsoft.com/office/drawing/2014/main" id="{7AAFA5A8-20F2-4EEE-A0D6-2E98B45B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7">
            <a:extLst xmlns:a="http://schemas.openxmlformats.org/drawingml/2006/main">
              <a:ext uri="{FF2B5EF4-FFF2-40B4-BE49-F238E27FC236}">
                <a16:creationId xmlns:a16="http://schemas.microsoft.com/office/drawing/2014/main" id="{E1232258-0E94-4BDC-8935-355B5E294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7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38252B-1C2D-48C3-AE72-0525BC48D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Решения 14–19: отрасли и устойчивость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3CE1E8-BAD4-45EE-A797-1489EC2E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525D2F-B1B1-4848-AB9D-BC67190DC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695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Биоценозы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94D5C1-5072-4A28-AF80-9579B9ABA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0288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Вода, воздух, земля и продовольствие как единая система.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ABFC32-07AB-4977-B3E3-7AB727FE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622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240529-FF4E-481C-B56F-CEF44CE37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Р-15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D2A7C4-268F-458E-B174-F4B4DB5CE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480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Транспорт и логистика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2C60D4-7941-4228-8E4E-6612B97BA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8137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Резервные маршруты и непрерывность снабжения.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B09227-8DAE-461F-B7DC-4904B87B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14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5DA3BF-B62B-41A4-BD23-7F7EB6685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BB6A42-9FB5-4D6F-9CBE-0BF6D80B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00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Наука и образование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3EE7E4-E3A1-42CC-93A7-3DBDC07F2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33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Реестр институтов, оборудования и компетенций.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EB50C2-D2C1-47CA-8887-A72F07004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67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212F06-6750-4A65-B881-476DD222D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954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924016-86DF-4B7D-9080-8590B644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95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Развитие человека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605CA0-4A04-4527-8640-6F50BC40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288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Здоровье, образование, занятость и гражданская готовность.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AF488E-A833-4818-AEF0-22D4EDEC3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5622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677936-5D4F-4E14-8A51-243302A2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4800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Р-18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8EAB70-ED4F-4F38-B5A5-E859EB475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480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14B3F9-12A0-4659-B38E-DB5652CB1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Права, происхождение, хранение и цифровые копии.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87944C-0E2B-4CE4-8C36-FB84840B7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914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21FBE9-58D0-4710-93C0-0C71E61B0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4005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Р-19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D2F7AA-7CC1-458F-916F-EB80423F4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4005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Стратегическая стабильность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21C7A4F-D30D-460B-B842-00AF1D208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733925"/>
            <a:ext cx="4267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Безопасная международная кооперация без скрытых обязательств.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63BD7F-F081-4B99-9D94-885BAF3D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26732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9378786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-8">
            <a:extLst xmlns:a="http://schemas.openxmlformats.org/drawingml/2006/main">
              <a:ext uri="{FF2B5EF4-FFF2-40B4-BE49-F238E27FC236}">
                <a16:creationId xmlns:a16="http://schemas.microsoft.com/office/drawing/2014/main" id="{D10CC5ED-09D5-43B0-B553-37A6DB5EA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8">
            <a:extLst xmlns:a="http://schemas.openxmlformats.org/drawingml/2006/main">
              <a:ext uri="{FF2B5EF4-FFF2-40B4-BE49-F238E27FC236}">
                <a16:creationId xmlns:a16="http://schemas.microsoft.com/office/drawing/2014/main" id="{22079C62-9F0B-44FE-AF6B-C5BFA9A3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МЕХАНИЗМ ИСПОЛНЕНИЯ</a:t>
            </a:r>
          </a:p>
        </p:txBody>
      </p:sp>
      <p:sp>
        <p:nvSpPr>
          <p:cNvPr id="3" name="context-8">
            <a:extLst xmlns:a="http://schemas.openxmlformats.org/drawingml/2006/main">
              <a:ext uri="{FF2B5EF4-FFF2-40B4-BE49-F238E27FC236}">
                <a16:creationId xmlns:a16="http://schemas.microsoft.com/office/drawing/2014/main" id="{26E1FD5B-AC65-4094-86CF-ECE7FA025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8">
            <a:extLst xmlns:a="http://schemas.openxmlformats.org/drawingml/2006/main">
              <a:ext uri="{FF2B5EF4-FFF2-40B4-BE49-F238E27FC236}">
                <a16:creationId xmlns:a16="http://schemas.microsoft.com/office/drawing/2014/main" id="{B8A2D079-0654-490B-9069-45C03B8A5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8">
            <a:extLst xmlns:a="http://schemas.openxmlformats.org/drawingml/2006/main">
              <a:ext uri="{FF2B5EF4-FFF2-40B4-BE49-F238E27FC236}">
                <a16:creationId xmlns:a16="http://schemas.microsoft.com/office/drawing/2014/main" id="{6D04E244-6714-4043-AC1F-95D3BFF05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8">
            <a:extLst xmlns:a="http://schemas.openxmlformats.org/drawingml/2006/main">
              <a:ext uri="{FF2B5EF4-FFF2-40B4-BE49-F238E27FC236}">
                <a16:creationId xmlns:a16="http://schemas.microsoft.com/office/drawing/2014/main" id="{8120D575-2470-45E0-9F84-6C2697717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8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E3EB50-82D4-4027-A5B9-6A282A86B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Четыре звена превращают идею в результат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9D3439-050C-40AF-990E-CBD9DE53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343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7A4491-EECE-4EF5-AF2A-A1BFBE19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057400"/>
            <a:ext cx="47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B52B35-183D-4077-9F4A-D0E99B013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95500"/>
            <a:ext cx="190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6A722F-5E8B-43F2-8285-5F4406870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57400"/>
            <a:ext cx="47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F3E79EB-2573-4FB9-94C0-17765ABE9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95500"/>
            <a:ext cx="2000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0E214D-C356-4A6C-B379-326F1294B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57400"/>
            <a:ext cx="47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F5E275-FBDD-4460-B3CC-2EAA5A746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095500"/>
            <a:ext cx="2647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117F5A-2736-4B67-9C09-CF564DFD3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23431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0CC0F9-D41B-46AD-A77B-AC75F02CC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23431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наблюдение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прогноз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контроль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3557C8-9089-462C-BC9C-C293355C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76550"/>
            <a:ext cx="1905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CA13BF-211F-496E-90D8-C22EA8653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43250"/>
            <a:ext cx="1905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инициативы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кооперация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C8CDDA-9ECD-4DB6-A372-06F8CE3AF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76550"/>
            <a:ext cx="2000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E0B66B7-0D03-47D2-BDDB-814B66975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43250"/>
            <a:ext cx="2000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ресурсы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соглашение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E259C8-2559-4140-B9DC-72F84FE42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76550"/>
            <a:ext cx="2647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8071DA-BCC5-413F-B9FB-114B42F2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43250"/>
            <a:ext cx="26479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консорциумы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производство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950" b="0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82433"/>
                </a:solidFill>
                <a:latin typeface="Arial"/>
                <a:ea typeface="Arial"/>
                <a:cs typeface="Arial"/>
              </a:rPr>
              <a:t>масштабирование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7B5541-856B-436E-8CAA-7E549CED9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4825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875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Государственный контур задаёт требования и принимает решения. Архитектура обеспечивает данные, доказательства и исполнение — без передачи ей властных полномочий.</a:t>
            </a:r>
          </a:p>
        </p:txBody>
      </p:sp>
    </p:spTree>
    <p:extLst>
      <p:ext uri="{BB962C8B-B14F-4D97-AF65-F5344CB8AC3E}">
        <p14:creationId xmlns:p14="http://schemas.microsoft.com/office/powerpoint/2010/main" val="139518194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8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top-rule-9">
            <a:extLst xmlns:a="http://schemas.openxmlformats.org/drawingml/2006/main">
              <a:ext uri="{FF2B5EF4-FFF2-40B4-BE49-F238E27FC236}">
                <a16:creationId xmlns:a16="http://schemas.microsoft.com/office/drawing/2014/main" id="{2E25DDF2-DC73-4D73-839A-A6D65114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8A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ection-9">
            <a:extLst xmlns:a="http://schemas.openxmlformats.org/drawingml/2006/main">
              <a:ext uri="{FF2B5EF4-FFF2-40B4-BE49-F238E27FC236}">
                <a16:creationId xmlns:a16="http://schemas.microsoft.com/office/drawing/2014/main" id="{B74BC916-407A-4E86-8182-44445D006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561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СТРАТЕГИЧЕСКИЕ БАЛАНСЫ</a:t>
            </a:r>
          </a:p>
        </p:txBody>
      </p:sp>
      <p:sp>
        <p:nvSpPr>
          <p:cNvPr id="3" name="context-9">
            <a:extLst xmlns:a="http://schemas.openxmlformats.org/drawingml/2006/main">
              <a:ext uri="{FF2B5EF4-FFF2-40B4-BE49-F238E27FC236}">
                <a16:creationId xmlns:a16="http://schemas.microsoft.com/office/drawing/2014/main" id="{A9351099-D27A-486B-8FF8-96BC23E6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7650"/>
            <a:ext cx="5314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200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МАТЕРИАЛЫ ДЛЯ ЭКСПЕРТНОГО РАССМОТРЕНИЯ</a:t>
            </a:r>
          </a:p>
        </p:txBody>
      </p:sp>
      <p:sp>
        <p:nvSpPr>
          <p:cNvPr id="4" name="footer-rule-9">
            <a:extLst xmlns:a="http://schemas.openxmlformats.org/drawingml/2006/main">
              <a:ext uri="{FF2B5EF4-FFF2-40B4-BE49-F238E27FC236}">
                <a16:creationId xmlns:a16="http://schemas.microsoft.com/office/drawing/2014/main" id="{F36A275E-1144-4467-A57F-3B8416689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9">
            <a:extLst xmlns:a="http://schemas.openxmlformats.org/drawingml/2006/main">
              <a:ext uri="{FF2B5EF4-FFF2-40B4-BE49-F238E27FC236}">
                <a16:creationId xmlns:a16="http://schemas.microsoft.com/office/drawing/2014/main" id="{61237142-AC40-489F-87B1-A543B690A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С. Л. Соколов  |  ЭКВИЛИБРИУМ  |  26.08.2026</a:t>
            </a:r>
          </a:p>
        </p:txBody>
      </p:sp>
      <p:sp>
        <p:nvSpPr>
          <p:cNvPr id="6" name="page-9">
            <a:extLst xmlns:a="http://schemas.openxmlformats.org/drawingml/2006/main">
              <a:ext uri="{FF2B5EF4-FFF2-40B4-BE49-F238E27FC236}">
                <a16:creationId xmlns:a16="http://schemas.microsoft.com/office/drawing/2014/main" id="{85ED1C5F-B9F7-413E-BE09-2B7DF4F85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6515100"/>
            <a:ext cx="1219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125" b="0">
                <a:solidFill>
                  <a:srgbClr val="647284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47284"/>
                </a:solidFill>
                <a:latin typeface="Arial"/>
                <a:ea typeface="Arial"/>
                <a:cs typeface="Arial"/>
              </a:rPr>
              <a:t>9 / 16</a:t>
            </a:r>
          </a:p>
        </p:txBody>
      </p:sp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8BA0CF1-45C8-4D2A-984B-0C0445D2D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00" b="1">
                <a:solidFill>
                  <a:srgbClr val="12355B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2355B"/>
                </a:solidFill>
                <a:latin typeface="Arial"/>
                <a:ea typeface="Arial"/>
                <a:cs typeface="Arial"/>
              </a:rPr>
              <a:t>Балансы 1–10: цели, угрозы, ресурсы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5274C9-D0EA-48F6-853E-286A42FB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2DD1F5-B8EE-4BF6-A2DB-E1B0BCAD8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6192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Цели — ресурсы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A43920-69DF-4F02-97CF-6F73F8D3A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621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11D627-0051-4236-8A12-5A2A03FE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454C8C-6C8A-4644-9D26-9DF12736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4574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Угрозы — готовность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149FB1-BDAB-470F-A729-039438302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B9F515-F52C-442A-BE07-414A360D0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928905-F8E3-4D8C-AC9D-D362A305A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2956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Текущая устойчивость — долгосрочное развитие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6B27B7B-5905-406C-8B94-AF22C7ABF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3B3615-A94E-46A6-A168-58633EDD6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A7CA95-DD67-4D29-A80F-CC632A235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338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Предупреждение — реагирование — восстановление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EE96DC-2009-4E82-A987-B6D74670E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76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16734F-73C9-4E1B-9C73-FFB106CCF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EB7D31-4765-43A8-9178-89BF8B47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9720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Суверенный контроль — международная кооперация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CF0A8B-ECE2-4E46-A72C-0103C4584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149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346A784-987F-4074-ADF3-56BBE0ED6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6192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07E60D6-23D7-49C2-8C83-BFF9C51C0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6192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Безопасность — экономическая эффективность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D1CF53F-4E66-45E4-94D6-A59644FA0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1621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467D96-6EA7-4F9B-8EB6-7EE37AC3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4574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3A67E4-3749-4AB8-B182-B5396888C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574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Потребность — производственная мощность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6D0EC4F-5D7F-4585-906F-0B039DD0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003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8256E34-5A06-4836-837A-1DDE515CA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2956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Б-08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4C193B6-70D6-4F9A-B0A7-274948462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2956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Финансирование — физическая готовность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A371CE4-56BF-467C-A7CD-2AA943E7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385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78C1EE-2265-4EAE-8A9F-17A1177E0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1338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Б-09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84C4ED6-AB97-4D33-88AC-F62255B0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338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Инновационность — надёжность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9D9B87D-9864-4214-AF1C-59B3FDF76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6767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0AFE4F3-935D-498A-9FDE-26676C373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972050"/>
            <a:ext cx="704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>
                <a:solidFill>
                  <a:srgbClr val="B68A24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68A24"/>
                </a:solidFill>
                <a:latin typeface="Arial"/>
                <a:ea typeface="Arial"/>
                <a:cs typeface="Arial"/>
              </a:rPr>
              <a:t>Б-10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E22FF8F-D06E-4F95-8943-C701626CD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972050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824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82433"/>
                </a:solidFill>
                <a:latin typeface="Arial"/>
                <a:ea typeface="Arial"/>
                <a:cs typeface="Arial"/>
              </a:rPr>
              <a:t>Научная — технологическая — производственная зрелость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84CB842-276B-489D-B32C-D2C06D8F3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514975"/>
            <a:ext cx="5048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E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85C917E-29BC-4F08-81ED-5496D75E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1">
                <a:solidFill>
                  <a:srgbClr val="2E628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E628F"/>
                </a:solidFill>
                <a:latin typeface="Arial"/>
                <a:ea typeface="Arial"/>
                <a:cs typeface="Arial"/>
              </a:rPr>
              <a:t>Высокий показатель в одной сфере не вправе скрывать критический провал в другой.</a:t>
            </a:r>
          </a:p>
        </p:txBody>
      </p:sp>
    </p:spTree>
    <p:extLst>
      <p:ext uri="{BB962C8B-B14F-4D97-AF65-F5344CB8AC3E}">
        <p14:creationId xmlns:p14="http://schemas.microsoft.com/office/powerpoint/2010/main" val="125083759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2026-08-26T19:21:40.8170000Z</dcterms:created>
  <dcterms:modified xsi:type="dcterms:W3CDTF">2026-08-26T19:21:40.8170000Z</dcterms:modified>
</coreProperties>
</file>